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9"/>
  </p:notesMasterIdLst>
  <p:handoutMasterIdLst>
    <p:handoutMasterId r:id="rId60"/>
  </p:handoutMasterIdLst>
  <p:sldIdLst>
    <p:sldId id="349" r:id="rId2"/>
    <p:sldId id="395" r:id="rId3"/>
    <p:sldId id="396" r:id="rId4"/>
    <p:sldId id="450" r:id="rId5"/>
    <p:sldId id="451" r:id="rId6"/>
    <p:sldId id="455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8" r:id="rId38"/>
    <p:sldId id="429" r:id="rId39"/>
    <p:sldId id="430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54" r:id="rId57"/>
    <p:sldId id="449" r:id="rId58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60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8" cy="511731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59BD802B-C96F-4609-91B9-2D2ACAFC1260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8" cy="511731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8" cy="511731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9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8" cy="513509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1194F805-972A-4DF6-9FFC-FBB7316ED14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6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6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2E056E6E-C8FC-44B6-BFDA-18BC0CF84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26" b="0" i="0">
                <a:solidFill>
                  <a:srgbClr val="01010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66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51229" y="1011936"/>
            <a:ext cx="3034665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46941" y="921925"/>
            <a:ext cx="3636169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5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10/10/2020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8" r:id="rId14"/>
    <p:sldLayoutId id="2147483729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596313"/>
            <a:ext cx="7772400" cy="1021842"/>
          </a:xfrm>
        </p:spPr>
        <p:txBody>
          <a:bodyPr/>
          <a:lstStyle/>
          <a:p>
            <a:pPr algn="ctr"/>
            <a:r>
              <a:rPr lang="zh-CN" altLang="en-US" dirty="0" smtClean="0"/>
              <a:t>第四章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框架爬虫程序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4.2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287668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9306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912619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817" y="799071"/>
            <a:ext cx="6380798" cy="3541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buClr>
                <a:srgbClr val="000000"/>
              </a:buClr>
              <a:buAutoNum type="arabicParenBoth"/>
              <a:tabLst>
                <a:tab pos="314801" algn="l"/>
              </a:tabLst>
            </a:pP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3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72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.s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elec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imp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rt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Sele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从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中引入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类，这个类就是选择查找</a:t>
            </a:r>
            <a:r>
              <a:rPr spc="4" dirty="0">
                <a:latin typeface="宋体"/>
                <a:cs typeface="宋体"/>
              </a:rPr>
              <a:t>类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>
              <a:spcBef>
                <a:spcPts val="7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138589">
              <a:lnSpc>
                <a:spcPct val="130000"/>
              </a:lnSpc>
              <a:buClr>
                <a:srgbClr val="000000"/>
              </a:buClr>
              <a:buAutoNum type="arabicParenBoth" startAt="2"/>
              <a:tabLst>
                <a:tab pos="314801" algn="l"/>
              </a:tabLst>
            </a:pP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27" dirty="0">
                <a:solidFill>
                  <a:srgbClr val="FF0000"/>
                </a:solidFill>
                <a:latin typeface="Calibri"/>
                <a:cs typeface="Calibri"/>
              </a:rPr>
              <a:t>or=S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or(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169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23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dirty="0">
                <a:latin typeface="宋体"/>
                <a:cs typeface="宋体"/>
              </a:rPr>
              <a:t>使用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49" dirty="0">
                <a:latin typeface="Calibri"/>
                <a:cs typeface="Calibri"/>
              </a:rPr>
              <a:t>tml</a:t>
            </a:r>
            <a:r>
              <a:rPr spc="-233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的文字建立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类，就是装载</a:t>
            </a:r>
            <a:r>
              <a:rPr spc="-113" dirty="0">
                <a:latin typeface="Calibri"/>
                <a:cs typeface="Calibri"/>
              </a:rPr>
              <a:t>HTM</a:t>
            </a:r>
            <a:r>
              <a:rPr spc="-71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文档，</a:t>
            </a:r>
            <a:r>
              <a:rPr dirty="0" smtClean="0">
                <a:latin typeface="宋体"/>
                <a:cs typeface="宋体"/>
              </a:rPr>
              <a:t>文档</a:t>
            </a:r>
            <a:r>
              <a:rPr spc="-4" dirty="0" smtClean="0">
                <a:latin typeface="宋体"/>
                <a:cs typeface="宋体"/>
              </a:rPr>
              <a:t>装载后就形成一个</a:t>
            </a:r>
            <a:r>
              <a:rPr spc="-64" dirty="0">
                <a:latin typeface="Calibri"/>
                <a:cs typeface="Calibri"/>
              </a:rPr>
              <a:t>Sele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宋体"/>
                <a:cs typeface="宋体"/>
              </a:rPr>
              <a:t>对象，就可以使</a:t>
            </a:r>
            <a:r>
              <a:rPr dirty="0">
                <a:latin typeface="宋体"/>
                <a:cs typeface="宋体"/>
              </a:rPr>
              <a:t>用</a:t>
            </a:r>
            <a:r>
              <a:rPr spc="-75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4" dirty="0">
                <a:latin typeface="宋体"/>
                <a:cs typeface="宋体"/>
              </a:rPr>
              <a:t>查找元素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>
              <a:spcBef>
                <a:spcPts val="5"/>
              </a:spcBef>
              <a:buFont typeface="Calibri"/>
              <a:buAutoNum type="arabicParenBoth" startAt="2"/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  <a:buClr>
                <a:srgbClr val="000000"/>
              </a:buClr>
              <a:buAutoNum type="arabicParenBoth" startAt="2"/>
              <a:tabLst>
                <a:tab pos="314801" algn="l"/>
              </a:tabLst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t(t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or)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可看到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是一个类型为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8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el</a:t>
            </a:r>
            <a:r>
              <a:rPr spc="-45" dirty="0">
                <a:latin typeface="Calibri"/>
                <a:cs typeface="Calibri"/>
              </a:rPr>
              <a:t>ec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.unified.Sel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7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 smtClean="0">
                <a:latin typeface="宋体"/>
                <a:cs typeface="宋体"/>
              </a:rPr>
              <a:t>这个类型是一个有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dirty="0">
                <a:latin typeface="宋体"/>
                <a:cs typeface="宋体"/>
              </a:rPr>
              <a:t>方法的类型。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7011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123" y="660463"/>
            <a:ext cx="6571774" cy="324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08585">
              <a:lnSpc>
                <a:spcPct val="130100"/>
              </a:lnSpc>
              <a:buClr>
                <a:srgbClr val="000000"/>
              </a:buClr>
              <a:buAutoNum type="arabicParenBoth" startAt="4"/>
              <a:tabLst>
                <a:tab pos="314801" algn="l"/>
              </a:tabLst>
            </a:pPr>
            <a:r>
              <a:rPr spc="-158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244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("//title") </a:t>
            </a:r>
            <a:r>
              <a:rPr spc="-4" dirty="0">
                <a:latin typeface="宋体"/>
                <a:cs typeface="宋体"/>
              </a:rPr>
              <a:t>这个方法在文档中查找所有</a:t>
            </a:r>
            <a:r>
              <a:rPr dirty="0">
                <a:latin typeface="宋体"/>
                <a:cs typeface="宋体"/>
              </a:rPr>
              <a:t>的</a:t>
            </a:r>
            <a:r>
              <a:rPr spc="-105" dirty="0">
                <a:latin typeface="Calibri"/>
                <a:cs typeface="Calibri"/>
              </a:rPr>
              <a:t>&lt;title</a:t>
            </a:r>
            <a:r>
              <a:rPr spc="-165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的元素，其中</a:t>
            </a:r>
            <a:r>
              <a:rPr dirty="0">
                <a:latin typeface="Calibri"/>
                <a:cs typeface="Calibri"/>
              </a:rPr>
              <a:t>"//"</a:t>
            </a:r>
            <a:r>
              <a:rPr spc="-4" dirty="0" err="1">
                <a:latin typeface="宋体"/>
                <a:cs typeface="宋体"/>
              </a:rPr>
              <a:t>表示文档中</a:t>
            </a:r>
            <a:r>
              <a:rPr dirty="0" err="1">
                <a:latin typeface="宋体"/>
                <a:cs typeface="宋体"/>
              </a:rPr>
              <a:t>的任何位置。一般地</a:t>
            </a:r>
            <a:r>
              <a:rPr dirty="0">
                <a:latin typeface="宋体"/>
                <a:cs typeface="宋体"/>
              </a:rPr>
              <a:t>：</a:t>
            </a:r>
          </a:p>
          <a:p>
            <a:pPr marL="9525">
              <a:spcBef>
                <a:spcPts val="649"/>
              </a:spcBef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" dirty="0">
                <a:latin typeface="Calibri"/>
                <a:cs typeface="Calibri"/>
              </a:rPr>
              <a:t>("//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16" dirty="0">
                <a:latin typeface="Calibri"/>
                <a:cs typeface="Calibri"/>
              </a:rPr>
              <a:t>agNa</a:t>
            </a:r>
            <a:r>
              <a:rPr spc="-176" dirty="0">
                <a:latin typeface="Calibri"/>
                <a:cs typeface="Calibri"/>
              </a:rPr>
              <a:t>m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")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表示在权文档中搜索</a:t>
            </a:r>
            <a:r>
              <a:rPr spc="-338" dirty="0">
                <a:latin typeface="Calibri"/>
                <a:cs typeface="Calibri"/>
              </a:rPr>
              <a:t>&lt;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116" dirty="0">
                <a:latin typeface="Calibri"/>
                <a:cs typeface="Calibri"/>
              </a:rPr>
              <a:t>agNam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338" dirty="0">
                <a:latin typeface="Calibri"/>
                <a:cs typeface="Calibri"/>
              </a:rPr>
              <a:t>&gt;</a:t>
            </a:r>
            <a:r>
              <a:rPr spc="-11" dirty="0">
                <a:latin typeface="宋体"/>
                <a:cs typeface="宋体"/>
              </a:rPr>
              <a:t>的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20" dirty="0">
                <a:latin typeface="Calibri"/>
                <a:cs typeface="Calibri"/>
              </a:rPr>
              <a:t>ag</a:t>
            </a:r>
            <a:r>
              <a:rPr spc="-98" dirty="0">
                <a:latin typeface="Calibri"/>
                <a:cs typeface="Calibri"/>
              </a:rPr>
              <a:t>s</a:t>
            </a:r>
            <a:r>
              <a:rPr dirty="0">
                <a:latin typeface="宋体"/>
                <a:cs typeface="宋体"/>
              </a:rPr>
              <a:t>，形</a:t>
            </a:r>
            <a:r>
              <a:rPr spc="-11" dirty="0">
                <a:latin typeface="宋体"/>
                <a:cs typeface="宋体"/>
              </a:rPr>
              <a:t>成</a:t>
            </a:r>
            <a:r>
              <a:rPr dirty="0">
                <a:latin typeface="宋体"/>
                <a:cs typeface="宋体"/>
              </a:rPr>
              <a:t>一个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24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的列表。</a:t>
            </a:r>
          </a:p>
          <a:p>
            <a:pPr>
              <a:spcBef>
                <a:spcPts val="7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1839754">
              <a:lnSpc>
                <a:spcPct val="130000"/>
              </a:lnSpc>
              <a:buClr>
                <a:srgbClr val="000000"/>
              </a:buClr>
              <a:buAutoNum type="arabicParenBoth" startAt="5"/>
              <a:tabLst>
                <a:tab pos="314801" algn="l"/>
              </a:tabLst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t(typ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(s))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由于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有两个元素，因此我们看到这是一个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8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el</a:t>
            </a:r>
            <a:r>
              <a:rPr spc="-45" dirty="0">
                <a:latin typeface="Calibri"/>
                <a:cs typeface="Calibri"/>
              </a:rPr>
              <a:t>ec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.unified.Sel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orLi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类，类似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8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el</a:t>
            </a:r>
            <a:r>
              <a:rPr spc="-45" dirty="0">
                <a:latin typeface="Calibri"/>
                <a:cs typeface="Calibri"/>
              </a:rPr>
              <a:t>ec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.unified.Sel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的列表。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38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932" y="669227"/>
            <a:ext cx="6857048" cy="388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6" dirty="0">
                <a:latin typeface="Calibri"/>
                <a:cs typeface="Calibri"/>
              </a:rPr>
              <a:t>(6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t(s)</a:t>
            </a:r>
            <a:endParaRPr dirty="0">
              <a:latin typeface="Calibri"/>
              <a:cs typeface="Calibri"/>
            </a:endParaRPr>
          </a:p>
          <a:p>
            <a:pPr marL="9525" marR="295751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我们看</a:t>
            </a:r>
            <a:r>
              <a:rPr spc="-4" dirty="0">
                <a:latin typeface="宋体"/>
                <a:cs typeface="宋体"/>
              </a:rPr>
              <a:t>到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dirty="0">
                <a:latin typeface="宋体"/>
                <a:cs typeface="宋体"/>
              </a:rPr>
              <a:t>包含两</a:t>
            </a:r>
            <a:r>
              <a:rPr spc="-8" dirty="0">
                <a:latin typeface="宋体"/>
                <a:cs typeface="宋体"/>
              </a:rPr>
              <a:t>个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对象，一个</a:t>
            </a:r>
            <a:r>
              <a:rPr spc="-8" dirty="0">
                <a:latin typeface="宋体"/>
                <a:cs typeface="宋体"/>
              </a:rPr>
              <a:t>是</a:t>
            </a: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x</a:t>
            </a:r>
            <a:r>
              <a:rPr spc="-9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53" dirty="0">
                <a:latin typeface="Calibri"/>
                <a:cs typeface="Calibri"/>
              </a:rPr>
              <a:t>='//title'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spc="-94" dirty="0">
                <a:latin typeface="Calibri"/>
                <a:cs typeface="Calibri"/>
              </a:rPr>
              <a:t>d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94" dirty="0">
                <a:latin typeface="Calibri"/>
                <a:cs typeface="Calibri"/>
              </a:rPr>
              <a:t>a='&lt;title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20" dirty="0">
                <a:latin typeface="Calibri"/>
                <a:cs typeface="Calibri"/>
              </a:rPr>
              <a:t>g</a:t>
            </a:r>
            <a:r>
              <a:rPr spc="-203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109" dirty="0">
                <a:latin typeface="Calibri"/>
                <a:cs typeface="Calibri"/>
              </a:rPr>
              <a:t>en</a:t>
            </a:r>
            <a:r>
              <a:rPr spc="-120" dirty="0">
                <a:latin typeface="Calibri"/>
                <a:cs typeface="Calibri"/>
              </a:rPr>
              <a:t>g</a:t>
            </a:r>
            <a:r>
              <a:rPr spc="-116" dirty="0">
                <a:latin typeface="Calibri"/>
                <a:cs typeface="Calibri"/>
              </a:rPr>
              <a:t>"&gt;Ha</a:t>
            </a:r>
            <a:r>
              <a:rPr spc="-68" dirty="0">
                <a:latin typeface="Calibri"/>
                <a:cs typeface="Calibri"/>
              </a:rPr>
              <a:t>r</a:t>
            </a:r>
            <a:r>
              <a:rPr spc="8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er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86" dirty="0">
                <a:latin typeface="Calibri"/>
                <a:cs typeface="Calibri"/>
              </a:rPr>
              <a:t>/title&gt;'</a:t>
            </a:r>
            <a:r>
              <a:rPr spc="-143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</a:t>
            </a:r>
            <a:r>
              <a:rPr spc="-518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另外一个</a:t>
            </a:r>
            <a:r>
              <a:rPr spc="-11" dirty="0">
                <a:latin typeface="宋体"/>
                <a:cs typeface="宋体"/>
              </a:rPr>
              <a:t>是</a:t>
            </a: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lec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or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x</a:t>
            </a:r>
            <a:r>
              <a:rPr spc="-9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56" dirty="0">
                <a:latin typeface="Calibri"/>
                <a:cs typeface="Calibri"/>
              </a:rPr>
              <a:t>='//title</a:t>
            </a:r>
            <a:r>
              <a:rPr spc="-34" dirty="0">
                <a:latin typeface="Calibri"/>
                <a:cs typeface="Calibri"/>
              </a:rPr>
              <a:t>'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68" dirty="0">
                <a:latin typeface="Calibri"/>
                <a:cs typeface="Calibri"/>
              </a:rPr>
              <a:t>'&lt;title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60" dirty="0">
                <a:latin typeface="Calibri"/>
                <a:cs typeface="Calibri"/>
              </a:rPr>
              <a:t>en</a:t>
            </a:r>
            <a:r>
              <a:rPr spc="-217" dirty="0">
                <a:latin typeface="Calibri"/>
                <a:cs typeface="Calibri"/>
              </a:rPr>
              <a:t>g</a:t>
            </a:r>
            <a:r>
              <a:rPr spc="-105" dirty="0">
                <a:latin typeface="Calibri"/>
                <a:cs typeface="Calibri"/>
              </a:rPr>
              <a:t>"&gt;Le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rnin</a:t>
            </a:r>
            <a:r>
              <a:rPr spc="-214" dirty="0">
                <a:latin typeface="Calibri"/>
                <a:cs typeface="Calibri"/>
              </a:rPr>
              <a:t>g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61" dirty="0">
                <a:latin typeface="Calibri"/>
                <a:cs typeface="Calibri"/>
              </a:rPr>
              <a:t>XML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60" dirty="0">
                <a:latin typeface="Calibri"/>
                <a:cs typeface="Calibri"/>
              </a:rPr>
              <a:t>/title</a:t>
            </a:r>
            <a:r>
              <a:rPr spc="-105" dirty="0">
                <a:latin typeface="Calibri"/>
                <a:cs typeface="Calibri"/>
              </a:rPr>
              <a:t>&gt;</a:t>
            </a:r>
            <a:r>
              <a:rPr spc="-176" dirty="0">
                <a:latin typeface="Calibri"/>
                <a:cs typeface="Calibri"/>
              </a:rPr>
              <a:t>'&gt;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 marL="9525">
              <a:spcBef>
                <a:spcPts val="649"/>
              </a:spcBef>
            </a:pP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x</a:t>
            </a:r>
            <a:r>
              <a:rPr spc="-9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h='//title</a:t>
            </a:r>
            <a:r>
              <a:rPr spc="-34" dirty="0">
                <a:latin typeface="Calibri"/>
                <a:cs typeface="Calibri"/>
              </a:rPr>
              <a:t>'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9" dirty="0">
                <a:latin typeface="Calibri"/>
                <a:cs typeface="Calibri"/>
              </a:rPr>
              <a:t>dSa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68" dirty="0">
                <a:latin typeface="Calibri"/>
                <a:cs typeface="Calibri"/>
              </a:rPr>
              <a:t>'&lt;title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60" dirty="0">
                <a:latin typeface="Calibri"/>
                <a:cs typeface="Calibri"/>
              </a:rPr>
              <a:t>en</a:t>
            </a:r>
            <a:r>
              <a:rPr spc="-217" dirty="0">
                <a:latin typeface="Calibri"/>
                <a:cs typeface="Calibri"/>
              </a:rPr>
              <a:t>g</a:t>
            </a:r>
            <a:r>
              <a:rPr spc="-105" dirty="0">
                <a:latin typeface="Calibri"/>
                <a:cs typeface="Calibri"/>
              </a:rPr>
              <a:t>"&gt;Le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rnin</a:t>
            </a:r>
            <a:r>
              <a:rPr spc="-214" dirty="0">
                <a:latin typeface="Calibri"/>
                <a:cs typeface="Calibri"/>
              </a:rPr>
              <a:t>g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61" dirty="0">
                <a:latin typeface="Calibri"/>
                <a:cs typeface="Calibri"/>
              </a:rPr>
              <a:t>XML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60" dirty="0">
                <a:latin typeface="Calibri"/>
                <a:cs typeface="Calibri"/>
              </a:rPr>
              <a:t>/title</a:t>
            </a:r>
            <a:r>
              <a:rPr spc="-105" dirty="0">
                <a:latin typeface="Calibri"/>
                <a:cs typeface="Calibri"/>
              </a:rPr>
              <a:t>&gt;</a:t>
            </a:r>
            <a:r>
              <a:rPr spc="-176" dirty="0">
                <a:latin typeface="Calibri"/>
                <a:cs typeface="Calibri"/>
              </a:rPr>
              <a:t>'&gt;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由此可见一</a:t>
            </a:r>
            <a:r>
              <a:rPr spc="-8" dirty="0">
                <a:latin typeface="宋体"/>
                <a:cs typeface="宋体"/>
              </a:rPr>
              <a:t>般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搜索一</a:t>
            </a:r>
            <a:r>
              <a:rPr spc="-8" dirty="0">
                <a:latin typeface="宋体"/>
                <a:cs typeface="宋体"/>
              </a:rPr>
              <a:t>个</a:t>
            </a:r>
            <a:r>
              <a:rPr spc="-338" dirty="0">
                <a:latin typeface="Calibri"/>
                <a:cs typeface="Calibri"/>
              </a:rPr>
              <a:t>&lt;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16" dirty="0">
                <a:latin typeface="Calibri"/>
                <a:cs typeface="Calibri"/>
              </a:rPr>
              <a:t>agNa</a:t>
            </a:r>
            <a:r>
              <a:rPr spc="-165" dirty="0">
                <a:latin typeface="Calibri"/>
                <a:cs typeface="Calibri"/>
              </a:rPr>
              <a:t>m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338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</a:t>
            </a:r>
            <a:r>
              <a:rPr spc="-105" dirty="0">
                <a:latin typeface="Calibri"/>
                <a:cs typeface="Calibri"/>
              </a:rPr>
              <a:t>HTML</a:t>
            </a:r>
            <a:r>
              <a:rPr dirty="0">
                <a:latin typeface="宋体"/>
                <a:cs typeface="宋体"/>
              </a:rPr>
              <a:t>元素的方法是： 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("//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agName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在装</a:t>
            </a:r>
            <a:r>
              <a:rPr spc="-4" dirty="0">
                <a:latin typeface="宋体"/>
                <a:cs typeface="宋体"/>
              </a:rPr>
              <a:t>载</a:t>
            </a:r>
            <a:r>
              <a:rPr spc="-105" dirty="0">
                <a:latin typeface="Calibri"/>
                <a:cs typeface="Calibri"/>
              </a:rPr>
              <a:t>HTML</a:t>
            </a:r>
            <a:r>
              <a:rPr dirty="0">
                <a:latin typeface="宋体"/>
                <a:cs typeface="宋体"/>
              </a:rPr>
              <a:t>文档</a:t>
            </a:r>
            <a:r>
              <a:rPr spc="-4" dirty="0">
                <a:latin typeface="宋体"/>
                <a:cs typeface="宋体"/>
              </a:rPr>
              <a:t>后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27" dirty="0">
                <a:latin typeface="Calibri"/>
                <a:cs typeface="Calibri"/>
              </a:rPr>
              <a:t>or=S</a:t>
            </a:r>
            <a:r>
              <a:rPr spc="-11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or(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19" dirty="0">
                <a:latin typeface="Calibri"/>
                <a:cs typeface="Calibri"/>
              </a:rPr>
              <a:t>t</a:t>
            </a:r>
            <a:r>
              <a:rPr spc="-330" dirty="0">
                <a:latin typeface="Calibri"/>
                <a:cs typeface="Calibri"/>
              </a:rPr>
              <a:t>=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49" dirty="0">
                <a:latin typeface="Calibri"/>
                <a:cs typeface="Calibri"/>
              </a:rPr>
              <a:t>tml</a:t>
            </a:r>
            <a:r>
              <a:rPr spc="-233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19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 err="1">
                <a:latin typeface="宋体"/>
                <a:cs typeface="宋体"/>
              </a:rPr>
              <a:t>得到</a:t>
            </a:r>
            <a:r>
              <a:rPr spc="-4" dirty="0" err="1">
                <a:latin typeface="宋体"/>
                <a:cs typeface="宋体"/>
              </a:rPr>
              <a:t>的</a:t>
            </a:r>
            <a:r>
              <a:rPr spc="-45" dirty="0" err="1">
                <a:latin typeface="Calibri"/>
                <a:cs typeface="Calibri"/>
              </a:rPr>
              <a:t>sel</a:t>
            </a:r>
            <a:r>
              <a:rPr spc="-53" dirty="0" err="1">
                <a:latin typeface="Calibri"/>
                <a:cs typeface="Calibri"/>
              </a:rPr>
              <a:t>e</a:t>
            </a:r>
            <a:r>
              <a:rPr spc="-79" dirty="0" err="1">
                <a:latin typeface="Calibri"/>
                <a:cs typeface="Calibri"/>
              </a:rPr>
              <a:t>c</a:t>
            </a:r>
            <a:r>
              <a:rPr spc="-26" dirty="0" err="1">
                <a:latin typeface="Calibri"/>
                <a:cs typeface="Calibri"/>
              </a:rPr>
              <a:t>t</a:t>
            </a:r>
            <a:r>
              <a:rPr spc="-71" dirty="0" err="1">
                <a:latin typeface="Calibri"/>
                <a:cs typeface="Calibri"/>
              </a:rPr>
              <a:t>o</a:t>
            </a:r>
            <a:r>
              <a:rPr spc="-41" dirty="0" err="1">
                <a:latin typeface="Calibri"/>
                <a:cs typeface="Calibri"/>
              </a:rPr>
              <a:t>r</a:t>
            </a:r>
            <a:r>
              <a:rPr dirty="0" err="1">
                <a:latin typeface="宋体"/>
                <a:cs typeface="宋体"/>
              </a:rPr>
              <a:t>是对应全文档顶层的元</a:t>
            </a:r>
            <a:r>
              <a:rPr spc="-11" dirty="0" err="1">
                <a:latin typeface="宋体"/>
                <a:cs typeface="宋体"/>
              </a:rPr>
              <a:t>素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206" dirty="0">
                <a:latin typeface="Calibri"/>
                <a:cs typeface="Calibri"/>
              </a:rPr>
              <a:t>h</a:t>
            </a:r>
            <a:r>
              <a:rPr spc="-109" dirty="0">
                <a:latin typeface="Calibri"/>
                <a:cs typeface="Calibri"/>
              </a:rPr>
              <a:t>tml</a:t>
            </a:r>
            <a:r>
              <a:rPr spc="-15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的，其</a:t>
            </a:r>
            <a:r>
              <a:rPr spc="-8" dirty="0">
                <a:latin typeface="宋体"/>
                <a:cs typeface="宋体"/>
              </a:rPr>
              <a:t>中</a:t>
            </a:r>
            <a:r>
              <a:rPr dirty="0">
                <a:latin typeface="Calibri"/>
                <a:cs typeface="Calibri"/>
              </a:rPr>
              <a:t>"//"</a:t>
            </a:r>
            <a:r>
              <a:rPr dirty="0" err="1">
                <a:latin typeface="宋体"/>
                <a:cs typeface="宋体"/>
              </a:rPr>
              <a:t>表示全文档搜索，结果是一个</a:t>
            </a:r>
            <a:r>
              <a:rPr spc="-64" dirty="0" err="1">
                <a:latin typeface="Calibri"/>
                <a:cs typeface="Calibri"/>
              </a:rPr>
              <a:t>Sele</a:t>
            </a:r>
            <a:r>
              <a:rPr spc="-45" dirty="0" err="1">
                <a:latin typeface="Calibri"/>
                <a:cs typeface="Calibri"/>
              </a:rPr>
              <a:t>c</a:t>
            </a:r>
            <a:r>
              <a:rPr spc="-53" dirty="0" err="1">
                <a:latin typeface="Calibri"/>
                <a:cs typeface="Calibri"/>
              </a:rPr>
              <a:t>t</a:t>
            </a:r>
            <a:r>
              <a:rPr spc="-71" dirty="0" err="1">
                <a:latin typeface="Calibri"/>
                <a:cs typeface="Calibri"/>
              </a:rPr>
              <a:t>o</a:t>
            </a:r>
            <a:r>
              <a:rPr spc="-41" dirty="0" err="1">
                <a:latin typeface="Calibri"/>
                <a:cs typeface="Calibri"/>
              </a:rPr>
              <a:t>r</a:t>
            </a:r>
            <a:r>
              <a:rPr dirty="0" err="1">
                <a:latin typeface="宋体"/>
                <a:cs typeface="宋体"/>
              </a:rPr>
              <a:t>的列表，哪怕只有一个元素也成一个列表，例</a:t>
            </a:r>
            <a:r>
              <a:rPr spc="-34" dirty="0" err="1">
                <a:latin typeface="宋体"/>
                <a:cs typeface="宋体"/>
              </a:rPr>
              <a:t>如</a:t>
            </a:r>
            <a:r>
              <a:rPr dirty="0">
                <a:latin typeface="宋体"/>
                <a:cs typeface="宋体"/>
              </a:rPr>
              <a:t>：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709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150" y="1181624"/>
            <a:ext cx="6503670" cy="236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Font typeface="Arial"/>
              <a:buChar char="•"/>
              <a:tabLst>
                <a:tab pos="266700" algn="l"/>
              </a:tabLst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5" dirty="0">
                <a:latin typeface="Calibri"/>
                <a:cs typeface="Calibri"/>
              </a:rPr>
              <a:t>("//body"</a:t>
            </a:r>
            <a:r>
              <a:rPr spc="-26"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搜索到</a:t>
            </a:r>
            <a:r>
              <a:rPr spc="-176" dirty="0">
                <a:latin typeface="Calibri"/>
                <a:cs typeface="Calibri"/>
              </a:rPr>
              <a:t>&lt;body</a:t>
            </a:r>
            <a:r>
              <a:rPr spc="-19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元素，结果是一个</a:t>
            </a:r>
            <a:endParaRPr>
              <a:latin typeface="宋体"/>
              <a:cs typeface="宋体"/>
            </a:endParaRPr>
          </a:p>
          <a:p>
            <a:pPr marL="266700">
              <a:spcBef>
                <a:spcPts val="1080"/>
              </a:spcBef>
            </a:pPr>
            <a:r>
              <a:rPr spc="-64" dirty="0">
                <a:latin typeface="Calibri"/>
                <a:cs typeface="Calibri"/>
              </a:rPr>
              <a:t>Sele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宋体"/>
                <a:cs typeface="宋体"/>
              </a:rPr>
              <a:t>的列表，包含一</a:t>
            </a:r>
            <a:r>
              <a:rPr dirty="0">
                <a:latin typeface="宋体"/>
                <a:cs typeface="宋体"/>
              </a:rPr>
              <a:t>个</a:t>
            </a:r>
            <a:r>
              <a:rPr spc="-64" dirty="0">
                <a:latin typeface="Calibri"/>
                <a:cs typeface="Calibri"/>
              </a:rPr>
              <a:t>Sele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宋体"/>
                <a:cs typeface="宋体"/>
              </a:rPr>
              <a:t>元素；</a:t>
            </a:r>
            <a:endParaRPr>
              <a:latin typeface="宋体"/>
              <a:cs typeface="宋体"/>
            </a:endParaRPr>
          </a:p>
          <a:p>
            <a:pPr marL="266700" indent="-257175">
              <a:spcBef>
                <a:spcPts val="1080"/>
              </a:spcBef>
              <a:buFont typeface="Arial"/>
              <a:buChar char="•"/>
              <a:tabLst>
                <a:tab pos="266700" algn="l"/>
              </a:tabLst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15" dirty="0">
                <a:latin typeface="Calibri"/>
                <a:cs typeface="Calibri"/>
              </a:rPr>
              <a:t>("//title"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搜索到两个</a:t>
            </a:r>
            <a:r>
              <a:rPr spc="-153" dirty="0">
                <a:latin typeface="Calibri"/>
                <a:cs typeface="Calibri"/>
              </a:rPr>
              <a:t>&lt;t</a:t>
            </a:r>
            <a:r>
              <a:rPr spc="-79" dirty="0">
                <a:latin typeface="Calibri"/>
                <a:cs typeface="Calibri"/>
              </a:rPr>
              <a:t>i</a:t>
            </a:r>
            <a:r>
              <a:rPr spc="-86" dirty="0">
                <a:latin typeface="Calibri"/>
                <a:cs typeface="Calibri"/>
              </a:rPr>
              <a:t>tle</a:t>
            </a:r>
            <a:r>
              <a:rPr spc="-15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元素，结果是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l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or</a:t>
            </a:r>
            <a:endParaRPr>
              <a:latin typeface="Calibri"/>
              <a:cs typeface="Calibri"/>
            </a:endParaRPr>
          </a:p>
          <a:p>
            <a:pPr marL="266700">
              <a:spcBef>
                <a:spcPts val="1080"/>
              </a:spcBef>
            </a:pPr>
            <a:r>
              <a:rPr dirty="0">
                <a:latin typeface="宋体"/>
                <a:cs typeface="宋体"/>
              </a:rPr>
              <a:t>的列表，包含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元素；</a:t>
            </a:r>
            <a:endParaRPr>
              <a:latin typeface="宋体"/>
              <a:cs typeface="宋体"/>
            </a:endParaRPr>
          </a:p>
          <a:p>
            <a:pPr marL="266700" indent="-257175">
              <a:spcBef>
                <a:spcPts val="1080"/>
              </a:spcBef>
              <a:buFont typeface="Arial"/>
              <a:buChar char="•"/>
              <a:tabLst>
                <a:tab pos="266700" algn="l"/>
              </a:tabLst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23" dirty="0">
                <a:latin typeface="Calibri"/>
                <a:cs typeface="Calibri"/>
              </a:rPr>
              <a:t>k")</a:t>
            </a:r>
            <a:r>
              <a:rPr dirty="0">
                <a:latin typeface="宋体"/>
                <a:cs typeface="宋体"/>
              </a:rPr>
              <a:t>搜索到两个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元素，结果是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or</a:t>
            </a:r>
            <a:endParaRPr>
              <a:latin typeface="Calibri"/>
              <a:cs typeface="Calibri"/>
            </a:endParaRPr>
          </a:p>
          <a:p>
            <a:pPr marL="266700">
              <a:spcBef>
                <a:spcPts val="1080"/>
              </a:spcBef>
            </a:pPr>
            <a:r>
              <a:rPr dirty="0">
                <a:latin typeface="宋体"/>
                <a:cs typeface="宋体"/>
              </a:rPr>
              <a:t>的列表，包含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元素；</a:t>
            </a:r>
            <a:endParaRPr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723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195736" y="1526285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>
                <a:solidFill>
                  <a:srgbClr val="FBAF2F"/>
                </a:solidFill>
              </a:rPr>
              <a:t>P</a:t>
            </a:r>
            <a:r>
              <a:rPr spc="-4" dirty="0">
                <a:solidFill>
                  <a:srgbClr val="FBAF2F"/>
                </a:solidFill>
              </a:rPr>
              <a:t>A</a:t>
            </a:r>
            <a:r>
              <a:rPr spc="-113" dirty="0">
                <a:solidFill>
                  <a:srgbClr val="FBAF2F"/>
                </a:solidFill>
              </a:rPr>
              <a:t>R</a:t>
            </a:r>
            <a:r>
              <a:rPr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 </a:t>
            </a:r>
            <a:r>
              <a:rPr spc="68"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WO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2299" y="2700813"/>
            <a:ext cx="4481513" cy="415498"/>
          </a:xfrm>
          <a:prstGeom prst="rect">
            <a:avLst/>
          </a:prstGeom>
          <a:solidFill>
            <a:srgbClr val="FBAF2F"/>
          </a:solidFill>
        </p:spPr>
        <p:txBody>
          <a:bodyPr vert="horz" wrap="square" lIns="0" tIns="0" rIns="0" bIns="0" rtlCol="0">
            <a:spAutoFit/>
          </a:bodyPr>
          <a:lstStyle/>
          <a:p>
            <a:pPr marL="69056"/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y中查找HTM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L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元素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(2)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848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771" y="463153"/>
            <a:ext cx="7085171" cy="3977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83369">
              <a:lnSpc>
                <a:spcPct val="130000"/>
              </a:lnSpc>
            </a:pPr>
            <a:r>
              <a:rPr b="1" spc="-127" dirty="0">
                <a:latin typeface="Calibri"/>
                <a:cs typeface="Calibri"/>
              </a:rPr>
              <a:t>1</a:t>
            </a:r>
            <a:r>
              <a:rPr b="1" dirty="0">
                <a:latin typeface="宋体"/>
                <a:cs typeface="宋体"/>
              </a:rPr>
              <a:t>、使用</a:t>
            </a:r>
            <a:r>
              <a:rPr b="1" spc="-64" dirty="0">
                <a:latin typeface="Calibri"/>
                <a:cs typeface="Calibri"/>
              </a:rPr>
              <a:t>"//</a:t>
            </a:r>
            <a:r>
              <a:rPr b="1" spc="-60" dirty="0">
                <a:latin typeface="Calibri"/>
                <a:cs typeface="Calibri"/>
              </a:rPr>
              <a:t>"</a:t>
            </a:r>
            <a:r>
              <a:rPr b="1" dirty="0">
                <a:latin typeface="宋体"/>
                <a:cs typeface="宋体"/>
              </a:rPr>
              <a:t>表示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文档</a:t>
            </a:r>
            <a:r>
              <a:rPr b="1" dirty="0">
                <a:latin typeface="宋体"/>
                <a:cs typeface="宋体"/>
              </a:rPr>
              <a:t>下面的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所有</a:t>
            </a:r>
            <a:r>
              <a:rPr b="1" dirty="0">
                <a:latin typeface="宋体"/>
                <a:cs typeface="宋体"/>
              </a:rPr>
              <a:t>节点元素，用</a:t>
            </a:r>
            <a:r>
              <a:rPr b="1" spc="-79" dirty="0">
                <a:latin typeface="Calibri"/>
                <a:cs typeface="Calibri"/>
              </a:rPr>
              <a:t>"/</a:t>
            </a:r>
            <a:r>
              <a:rPr b="1" spc="-71" dirty="0">
                <a:latin typeface="Calibri"/>
                <a:cs typeface="Calibri"/>
              </a:rPr>
              <a:t>"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表示当前节点的下 一级</a:t>
            </a:r>
            <a:r>
              <a:rPr b="1" dirty="0">
                <a:latin typeface="宋体"/>
                <a:cs typeface="宋体"/>
              </a:rPr>
              <a:t>节点元素。</a:t>
            </a:r>
            <a:endParaRPr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</a:pPr>
            <a:r>
              <a:rPr b="1" dirty="0">
                <a:latin typeface="宋体"/>
                <a:cs typeface="宋体"/>
              </a:rPr>
              <a:t>例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dirty="0">
                <a:latin typeface="宋体"/>
                <a:cs typeface="宋体"/>
              </a:rPr>
              <a:t>：</a:t>
            </a:r>
            <a:r>
              <a:rPr b="1" spc="-64" dirty="0">
                <a:latin typeface="Calibri"/>
                <a:cs typeface="Calibri"/>
              </a:rPr>
              <a:t>"//</a:t>
            </a:r>
            <a:r>
              <a:rPr b="1" spc="-60" dirty="0">
                <a:latin typeface="Calibri"/>
                <a:cs typeface="Calibri"/>
              </a:rPr>
              <a:t>"</a:t>
            </a:r>
            <a:r>
              <a:rPr b="1" dirty="0">
                <a:latin typeface="宋体"/>
                <a:cs typeface="宋体"/>
              </a:rPr>
              <a:t>与</a:t>
            </a:r>
            <a:r>
              <a:rPr b="1" spc="-79" dirty="0">
                <a:latin typeface="Calibri"/>
                <a:cs typeface="Calibri"/>
              </a:rPr>
              <a:t>"/</a:t>
            </a:r>
            <a:r>
              <a:rPr b="1" spc="-71" dirty="0">
                <a:latin typeface="Calibri"/>
                <a:cs typeface="Calibri"/>
              </a:rPr>
              <a:t>"</a:t>
            </a:r>
            <a:r>
              <a:rPr b="1" dirty="0">
                <a:latin typeface="宋体"/>
                <a:cs typeface="宋体"/>
              </a:rPr>
              <a:t>的使用</a:t>
            </a:r>
            <a:endParaRPr dirty="0">
              <a:latin typeface="宋体"/>
              <a:cs typeface="宋体"/>
            </a:endParaRPr>
          </a:p>
          <a:p>
            <a:pPr marL="9525" marR="280035">
              <a:lnSpc>
                <a:spcPts val="2813"/>
              </a:lnSpc>
              <a:spcBef>
                <a:spcPts val="199"/>
              </a:spcBef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or</a:t>
            </a:r>
            <a:r>
              <a:rPr spc="-68" dirty="0">
                <a:latin typeface="Calibri"/>
                <a:cs typeface="Calibri"/>
              </a:rPr>
              <a:t>e/book</a:t>
            </a:r>
            <a:r>
              <a:rPr spc="-64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搜索</a:t>
            </a:r>
            <a:r>
              <a:rPr spc="-158" dirty="0">
                <a:latin typeface="Calibri"/>
                <a:cs typeface="Calibri"/>
              </a:rPr>
              <a:t>&lt;boo</a:t>
            </a:r>
            <a:r>
              <a:rPr spc="-150" dirty="0">
                <a:latin typeface="Calibri"/>
                <a:cs typeface="Calibri"/>
              </a:rPr>
              <a:t>k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or</a:t>
            </a:r>
            <a:r>
              <a:rPr spc="-165" dirty="0">
                <a:latin typeface="Calibri"/>
                <a:cs typeface="Calibri"/>
              </a:rPr>
              <a:t>e</a:t>
            </a:r>
            <a:r>
              <a:rPr spc="-21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下一级的</a:t>
            </a:r>
            <a:r>
              <a:rPr spc="-180" dirty="0">
                <a:latin typeface="Calibri"/>
                <a:cs typeface="Calibri"/>
              </a:rPr>
              <a:t>&lt;book</a:t>
            </a:r>
            <a:r>
              <a:rPr spc="-203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 素，找到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个；</a:t>
            </a:r>
          </a:p>
          <a:p>
            <a:pPr marL="9525">
              <a:spcBef>
                <a:spcPts val="446"/>
              </a:spcBef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60" dirty="0">
                <a:latin typeface="Calibri"/>
                <a:cs typeface="Calibri"/>
              </a:rPr>
              <a:t>("//body/b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ok</a:t>
            </a:r>
            <a:r>
              <a:rPr spc="-53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搜索</a:t>
            </a:r>
            <a:r>
              <a:rPr spc="-176" dirty="0">
                <a:latin typeface="Calibri"/>
                <a:cs typeface="Calibri"/>
              </a:rPr>
              <a:t>&lt;body</a:t>
            </a:r>
            <a:r>
              <a:rPr spc="-19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下一级的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元素，结果</a:t>
            </a: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为空；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56" dirty="0">
                <a:latin typeface="Calibri"/>
                <a:cs typeface="Calibri"/>
              </a:rPr>
              <a:t>("//body//b</a:t>
            </a:r>
            <a:r>
              <a:rPr spc="-75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ok</a:t>
            </a:r>
            <a:r>
              <a:rPr spc="-53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搜索</a:t>
            </a:r>
            <a:r>
              <a:rPr spc="-176" dirty="0">
                <a:latin typeface="Calibri"/>
                <a:cs typeface="Calibri"/>
              </a:rPr>
              <a:t>&lt;body</a:t>
            </a:r>
            <a:r>
              <a:rPr spc="-19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</a:t>
            </a:r>
            <a:r>
              <a:rPr spc="-180" dirty="0">
                <a:latin typeface="Calibri"/>
                <a:cs typeface="Calibri"/>
              </a:rPr>
              <a:t>&lt;book</a:t>
            </a:r>
            <a:r>
              <a:rPr spc="-203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元素，找到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个；</a:t>
            </a:r>
          </a:p>
          <a:p>
            <a:pPr marL="9525" marR="3810">
              <a:lnSpc>
                <a:spcPts val="2813"/>
              </a:lnSpc>
              <a:spcBef>
                <a:spcPts val="199"/>
              </a:spcBef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60" dirty="0">
                <a:latin typeface="Calibri"/>
                <a:cs typeface="Calibri"/>
              </a:rPr>
              <a:t>("/body//b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ok</a:t>
            </a:r>
            <a:r>
              <a:rPr spc="-53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搜索文档下一级的</a:t>
            </a:r>
            <a:r>
              <a:rPr spc="-176" dirty="0">
                <a:latin typeface="Calibri"/>
                <a:cs typeface="Calibri"/>
              </a:rPr>
              <a:t>&lt;body</a:t>
            </a:r>
            <a:r>
              <a:rPr spc="-19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下的</a:t>
            </a:r>
            <a:r>
              <a:rPr spc="-180" dirty="0">
                <a:latin typeface="Calibri"/>
                <a:cs typeface="Calibri"/>
              </a:rPr>
              <a:t>&lt;book</a:t>
            </a:r>
            <a:r>
              <a:rPr spc="-203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 素，找结果为空，因为文档的下一级是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206" dirty="0">
                <a:latin typeface="Calibri"/>
                <a:cs typeface="Calibri"/>
              </a:rPr>
              <a:t>h</a:t>
            </a:r>
            <a:r>
              <a:rPr spc="-109" dirty="0">
                <a:latin typeface="Calibri"/>
                <a:cs typeface="Calibri"/>
              </a:rPr>
              <a:t>tml</a:t>
            </a:r>
            <a:r>
              <a:rPr spc="-158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元素，不是</a:t>
            </a:r>
            <a:r>
              <a:rPr spc="-176" dirty="0">
                <a:latin typeface="Calibri"/>
                <a:cs typeface="Calibri"/>
              </a:rPr>
              <a:t>&lt;body</a:t>
            </a:r>
            <a:r>
              <a:rPr spc="-195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元素；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537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9368" y="529251"/>
            <a:ext cx="6682740" cy="4246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9" dirty="0">
                <a:latin typeface="Calibri"/>
                <a:cs typeface="Calibri"/>
              </a:rPr>
              <a:t>selec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("/</a:t>
            </a:r>
            <a:r>
              <a:rPr spc="-45" dirty="0">
                <a:latin typeface="Calibri"/>
                <a:cs typeface="Calibri"/>
              </a:rPr>
              <a:t>h</a:t>
            </a:r>
            <a:r>
              <a:rPr spc="-64" dirty="0">
                <a:latin typeface="Calibri"/>
                <a:cs typeface="Calibri"/>
              </a:rPr>
              <a:t>tml/body//b</a:t>
            </a:r>
            <a:r>
              <a:rPr spc="-86" dirty="0">
                <a:latin typeface="Calibri"/>
                <a:cs typeface="Calibri"/>
              </a:rPr>
              <a:t>o</a:t>
            </a:r>
            <a:r>
              <a:rPr spc="-64" dirty="0">
                <a:latin typeface="Calibri"/>
                <a:cs typeface="Calibri"/>
              </a:rPr>
              <a:t>ok</a:t>
            </a:r>
            <a:r>
              <a:rPr spc="-53" dirty="0">
                <a:latin typeface="Calibri"/>
                <a:cs typeface="Calibri"/>
              </a:rPr>
              <a:t>"</a:t>
            </a:r>
            <a:r>
              <a:rPr spc="-11"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或</a:t>
            </a:r>
            <a:r>
              <a:rPr spc="-4" dirty="0">
                <a:latin typeface="宋体"/>
                <a:cs typeface="宋体"/>
              </a:rPr>
              <a:t>者</a:t>
            </a:r>
            <a:r>
              <a:rPr spc="-49" dirty="0">
                <a:latin typeface="Calibri"/>
                <a:cs typeface="Calibri"/>
              </a:rPr>
              <a:t>selec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.x</a:t>
            </a:r>
            <a:r>
              <a:rPr spc="-94" dirty="0">
                <a:latin typeface="Calibri"/>
                <a:cs typeface="Calibri"/>
              </a:rPr>
              <a:t>p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("/</a:t>
            </a:r>
            <a:r>
              <a:rPr spc="-45" dirty="0">
                <a:latin typeface="Calibri"/>
                <a:cs typeface="Calibri"/>
              </a:rPr>
              <a:t>h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94" dirty="0">
                <a:latin typeface="Calibri"/>
                <a:cs typeface="Calibri"/>
              </a:rPr>
              <a:t>m</a:t>
            </a:r>
            <a:r>
              <a:rPr spc="-49" dirty="0">
                <a:latin typeface="Calibri"/>
                <a:cs typeface="Calibri"/>
              </a:rPr>
              <a:t>l//b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64" dirty="0">
                <a:latin typeface="Calibri"/>
                <a:cs typeface="Calibri"/>
              </a:rPr>
              <a:t>ok</a:t>
            </a:r>
            <a:r>
              <a:rPr spc="-53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搜索</a:t>
            </a:r>
            <a:r>
              <a:rPr spc="-248" dirty="0">
                <a:latin typeface="Calibri"/>
                <a:cs typeface="Calibri"/>
              </a:rPr>
              <a:t>&lt;</a:t>
            </a:r>
            <a:r>
              <a:rPr spc="-210" dirty="0">
                <a:latin typeface="Calibri"/>
                <a:cs typeface="Calibri"/>
              </a:rPr>
              <a:t>b</a:t>
            </a:r>
            <a:r>
              <a:rPr spc="-161" dirty="0">
                <a:latin typeface="Calibri"/>
                <a:cs typeface="Calibri"/>
              </a:rPr>
              <a:t>ook&gt;</a:t>
            </a:r>
            <a:r>
              <a:rPr dirty="0">
                <a:latin typeface="宋体"/>
                <a:cs typeface="宋体"/>
              </a:rPr>
              <a:t>元素，找</a:t>
            </a:r>
            <a:r>
              <a:rPr spc="-8" dirty="0">
                <a:latin typeface="宋体"/>
                <a:cs typeface="宋体"/>
              </a:rPr>
              <a:t>到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个；</a:t>
            </a:r>
          </a:p>
          <a:p>
            <a:pPr marL="9525" marR="131921">
              <a:lnSpc>
                <a:spcPct val="130000"/>
              </a:lnSpc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.xpa</a:t>
            </a:r>
            <a:r>
              <a:rPr spc="-53" dirty="0">
                <a:latin typeface="Calibri"/>
                <a:cs typeface="Calibri"/>
              </a:rPr>
              <a:t>h</a:t>
            </a:r>
            <a:r>
              <a:rPr spc="-38" dirty="0">
                <a:latin typeface="Calibri"/>
                <a:cs typeface="Calibri"/>
              </a:rPr>
              <a:t>("//book/title"</a:t>
            </a:r>
            <a:r>
              <a:rPr spc="-26" dirty="0">
                <a:latin typeface="Calibri"/>
                <a:cs typeface="Calibri"/>
              </a:rPr>
              <a:t>)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搜索文档中所</a:t>
            </a:r>
            <a:r>
              <a:rPr spc="-11" dirty="0">
                <a:latin typeface="宋体"/>
                <a:cs typeface="宋体"/>
              </a:rPr>
              <a:t>有</a:t>
            </a:r>
            <a:r>
              <a:rPr spc="-248" dirty="0">
                <a:latin typeface="Calibri"/>
                <a:cs typeface="Calibri"/>
              </a:rPr>
              <a:t>&lt;</a:t>
            </a:r>
            <a:r>
              <a:rPr spc="-210" dirty="0">
                <a:latin typeface="Calibri"/>
                <a:cs typeface="Calibri"/>
              </a:rPr>
              <a:t>b</a:t>
            </a:r>
            <a:r>
              <a:rPr spc="-161" dirty="0">
                <a:latin typeface="Calibri"/>
                <a:cs typeface="Calibri"/>
              </a:rPr>
              <a:t>ook&gt;</a:t>
            </a:r>
            <a:r>
              <a:rPr dirty="0">
                <a:latin typeface="宋体"/>
                <a:cs typeface="宋体"/>
              </a:rPr>
              <a:t>下一级</a:t>
            </a:r>
            <a:r>
              <a:rPr spc="-4" dirty="0">
                <a:latin typeface="宋体"/>
                <a:cs typeface="宋体"/>
              </a:rPr>
              <a:t>的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8" dirty="0">
                <a:latin typeface="Calibri"/>
                <a:cs typeface="Calibri"/>
              </a:rPr>
              <a:t>&gt;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元素，找</a:t>
            </a:r>
            <a:r>
              <a:rPr spc="-8" dirty="0">
                <a:latin typeface="宋体"/>
                <a:cs typeface="宋体"/>
              </a:rPr>
              <a:t>到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个，结果</a:t>
            </a:r>
            <a:r>
              <a:rPr spc="-8" dirty="0">
                <a:latin typeface="宋体"/>
                <a:cs typeface="宋体"/>
              </a:rPr>
              <a:t>与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.xpa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("//title"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、 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h("//boo</a:t>
            </a:r>
            <a:r>
              <a:rPr spc="-79" dirty="0">
                <a:latin typeface="Calibri"/>
                <a:cs typeface="Calibri"/>
              </a:rPr>
              <a:t>k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or</a:t>
            </a:r>
            <a:r>
              <a:rPr spc="-15" dirty="0">
                <a:latin typeface="Calibri"/>
                <a:cs typeface="Calibri"/>
              </a:rPr>
              <a:t>e//title"</a:t>
            </a:r>
            <a:r>
              <a:rPr spc="-23"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一样；</a:t>
            </a:r>
          </a:p>
          <a:p>
            <a:pPr marL="9525" marR="3810">
              <a:lnSpc>
                <a:spcPct val="130000"/>
              </a:lnSpc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49" dirty="0">
                <a:latin typeface="Calibri"/>
                <a:cs typeface="Calibri"/>
              </a:rPr>
              <a:t>("//book/</a:t>
            </a:r>
            <a:r>
              <a:rPr spc="-45" dirty="0">
                <a:latin typeface="Calibri"/>
                <a:cs typeface="Calibri"/>
              </a:rPr>
              <a:t>/</a:t>
            </a:r>
            <a:r>
              <a:rPr spc="-56" dirty="0">
                <a:latin typeface="Calibri"/>
                <a:cs typeface="Calibri"/>
              </a:rPr>
              <a:t>pri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e")</a:t>
            </a:r>
            <a:r>
              <a:rPr dirty="0">
                <a:latin typeface="宋体"/>
                <a:cs typeface="宋体"/>
              </a:rPr>
              <a:t>与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91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"/</a:t>
            </a:r>
            <a:r>
              <a:rPr spc="-8" dirty="0">
                <a:latin typeface="Calibri"/>
                <a:cs typeface="Calibri"/>
              </a:rPr>
              <a:t>/</a:t>
            </a:r>
            <a:r>
              <a:rPr spc="-56" dirty="0">
                <a:latin typeface="Calibri"/>
                <a:cs typeface="Calibri"/>
              </a:rPr>
              <a:t>pri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e"</a:t>
            </a:r>
            <a:r>
              <a:rPr spc="-4"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结果一样， 都是找</a:t>
            </a:r>
            <a:r>
              <a:rPr spc="-4" dirty="0">
                <a:latin typeface="宋体"/>
                <a:cs typeface="宋体"/>
              </a:rPr>
              <a:t>到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</a:t>
            </a:r>
            <a:r>
              <a:rPr spc="-248" dirty="0">
                <a:latin typeface="Calibri"/>
                <a:cs typeface="Calibri"/>
              </a:rPr>
              <a:t>&lt;</a:t>
            </a:r>
            <a:r>
              <a:rPr spc="-210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spc="-165" dirty="0">
                <a:latin typeface="Calibri"/>
                <a:cs typeface="Calibri"/>
              </a:rPr>
              <a:t>e</a:t>
            </a:r>
            <a:r>
              <a:rPr spc="-21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元素；</a:t>
            </a: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b="1" spc="-131" dirty="0">
                <a:latin typeface="Calibri"/>
                <a:cs typeface="Calibri"/>
              </a:rPr>
              <a:t>2</a:t>
            </a:r>
            <a:r>
              <a:rPr b="1" dirty="0">
                <a:latin typeface="宋体"/>
                <a:cs typeface="宋体"/>
              </a:rPr>
              <a:t>、使</a:t>
            </a:r>
            <a:r>
              <a:rPr b="1" spc="-4" dirty="0">
                <a:latin typeface="宋体"/>
                <a:cs typeface="宋体"/>
              </a:rPr>
              <a:t>用</a:t>
            </a:r>
            <a:r>
              <a:rPr b="1" spc="-68" dirty="0">
                <a:solidFill>
                  <a:srgbClr val="FF0000"/>
                </a:solidFill>
                <a:latin typeface="Calibri"/>
                <a:cs typeface="Calibri"/>
              </a:rPr>
              <a:t>".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表示当前节点元素</a:t>
            </a:r>
            <a:r>
              <a:rPr b="1" dirty="0">
                <a:latin typeface="宋体"/>
                <a:cs typeface="宋体"/>
              </a:rPr>
              <a:t>，使</a:t>
            </a:r>
            <a:r>
              <a:rPr b="1" spc="-19" dirty="0">
                <a:latin typeface="宋体"/>
                <a:cs typeface="宋体"/>
              </a:rPr>
              <a:t>用</a:t>
            </a:r>
            <a:r>
              <a:rPr b="1" spc="-139" dirty="0">
                <a:latin typeface="Calibri"/>
                <a:cs typeface="Calibri"/>
              </a:rPr>
              <a:t>xp</a:t>
            </a:r>
            <a:r>
              <a:rPr b="1" spc="-146" dirty="0">
                <a:latin typeface="Calibri"/>
                <a:cs typeface="Calibri"/>
              </a:rPr>
              <a:t>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31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可以连续调用，如果前一 个</a:t>
            </a:r>
            <a:r>
              <a:rPr b="1" spc="-143" dirty="0">
                <a:latin typeface="Calibri"/>
                <a:cs typeface="Calibri"/>
              </a:rPr>
              <a:t>xpa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31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返回一</a:t>
            </a:r>
            <a:r>
              <a:rPr b="1" spc="-8" dirty="0">
                <a:latin typeface="宋体"/>
                <a:cs typeface="宋体"/>
              </a:rPr>
              <a:t>个</a:t>
            </a:r>
            <a:r>
              <a:rPr b="1" spc="-116" dirty="0">
                <a:latin typeface="Calibri"/>
                <a:cs typeface="Calibri"/>
              </a:rPr>
              <a:t>S</a:t>
            </a:r>
            <a:r>
              <a:rPr b="1" spc="-109" dirty="0">
                <a:latin typeface="Calibri"/>
                <a:cs typeface="Calibri"/>
              </a:rPr>
              <a:t>e</a:t>
            </a:r>
            <a:r>
              <a:rPr b="1" spc="-86" dirty="0">
                <a:latin typeface="Calibri"/>
                <a:cs typeface="Calibri"/>
              </a:rPr>
              <a:t>lec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131" dirty="0">
                <a:latin typeface="Calibri"/>
                <a:cs typeface="Calibri"/>
              </a:rPr>
              <a:t>o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dirty="0">
                <a:latin typeface="宋体"/>
                <a:cs typeface="宋体"/>
              </a:rPr>
              <a:t>的列表，那么这个列表可以继续调用 </a:t>
            </a:r>
            <a:r>
              <a:rPr b="1" spc="-143" dirty="0">
                <a:latin typeface="Calibri"/>
                <a:cs typeface="Calibri"/>
              </a:rPr>
              <a:t>xpa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，功能是为每个列表元素调</a:t>
            </a:r>
            <a:r>
              <a:rPr b="1" spc="-19" dirty="0">
                <a:latin typeface="宋体"/>
                <a:cs typeface="宋体"/>
              </a:rPr>
              <a:t>用</a:t>
            </a:r>
            <a:r>
              <a:rPr b="1" spc="-143" dirty="0">
                <a:latin typeface="Calibri"/>
                <a:cs typeface="Calibri"/>
              </a:rPr>
              <a:t>xpa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，最后结果是全部元素调 用</a:t>
            </a:r>
            <a:r>
              <a:rPr b="1" spc="-143" dirty="0">
                <a:latin typeface="Calibri"/>
                <a:cs typeface="Calibri"/>
              </a:rPr>
              <a:t>xpa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31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的汇总。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0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115616" y="607694"/>
            <a:ext cx="3605213" cy="27622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：使用</a:t>
            </a:r>
            <a:r>
              <a:rPr sz="1800" b="1" spc="-68" dirty="0">
                <a:solidFill>
                  <a:srgbClr val="000000"/>
                </a:solidFill>
                <a:latin typeface="Calibri"/>
                <a:cs typeface="Calibri"/>
              </a:rPr>
              <a:t>".</a:t>
            </a:r>
            <a:r>
              <a:rPr sz="1800" b="1" spc="-83" dirty="0">
                <a:solidFill>
                  <a:srgbClr val="000000"/>
                </a:solidFill>
                <a:latin typeface="Calibri"/>
                <a:cs typeface="Calibri"/>
              </a:rPr>
              <a:t>"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进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行</a:t>
            </a:r>
            <a:r>
              <a:rPr sz="1800" b="1" spc="-139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连续调用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4294967295"/>
          </p:nvPr>
        </p:nvSpPr>
        <p:spPr>
          <a:xfrm>
            <a:off x="1264886" y="1044320"/>
            <a:ext cx="3737549" cy="37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06693">
              <a:lnSpc>
                <a:spcPct val="130000"/>
              </a:lnSpc>
            </a:pPr>
            <a:r>
              <a:rPr sz="1600" spc="-11" dirty="0"/>
              <a:t>f</a:t>
            </a:r>
            <a:r>
              <a:rPr sz="1600" spc="-38" dirty="0"/>
              <a:t>r</a:t>
            </a:r>
            <a:r>
              <a:rPr sz="1600" spc="-79" dirty="0"/>
              <a:t>o</a:t>
            </a:r>
            <a:r>
              <a:rPr sz="1600" spc="-109" dirty="0"/>
              <a:t>m</a:t>
            </a:r>
            <a:r>
              <a:rPr sz="1600" spc="-71" dirty="0"/>
              <a:t> </a:t>
            </a:r>
            <a:r>
              <a:rPr sz="1600" spc="-41" dirty="0"/>
              <a:t>sc</a:t>
            </a:r>
            <a:r>
              <a:rPr sz="1600" spc="-60" dirty="0"/>
              <a:t>r</a:t>
            </a:r>
            <a:r>
              <a:rPr sz="1600" spc="-64" dirty="0"/>
              <a:t>a</a:t>
            </a:r>
            <a:r>
              <a:rPr sz="1600" spc="-83" dirty="0"/>
              <a:t>p</a:t>
            </a:r>
            <a:r>
              <a:rPr sz="1600" spc="-146" dirty="0"/>
              <a:t>y</a:t>
            </a:r>
            <a:r>
              <a:rPr sz="1600" spc="-15" dirty="0"/>
              <a:t>.se</a:t>
            </a:r>
            <a:r>
              <a:rPr sz="1600" spc="-19" dirty="0"/>
              <a:t>l</a:t>
            </a:r>
            <a:r>
              <a:rPr sz="1600" spc="-45" dirty="0"/>
              <a:t>e</a:t>
            </a:r>
            <a:r>
              <a:rPr sz="1600" spc="-38" dirty="0"/>
              <a:t>c</a:t>
            </a:r>
            <a:r>
              <a:rPr sz="1600" spc="-45" dirty="0"/>
              <a:t>t</a:t>
            </a:r>
            <a:r>
              <a:rPr sz="1600" spc="-60" dirty="0"/>
              <a:t>o</a:t>
            </a:r>
            <a:r>
              <a:rPr sz="1600" spc="-34" dirty="0"/>
              <a:t>r</a:t>
            </a:r>
            <a:r>
              <a:rPr sz="1600" spc="-68" dirty="0"/>
              <a:t> </a:t>
            </a:r>
            <a:r>
              <a:rPr sz="1600" spc="-26" dirty="0"/>
              <a:t>i</a:t>
            </a:r>
            <a:r>
              <a:rPr sz="1600" spc="-94" dirty="0"/>
              <a:t>m</a:t>
            </a:r>
            <a:r>
              <a:rPr sz="1600" spc="-56" dirty="0"/>
              <a:t>por</a:t>
            </a:r>
            <a:r>
              <a:rPr sz="1600" spc="-34" dirty="0"/>
              <a:t>t</a:t>
            </a:r>
            <a:r>
              <a:rPr sz="1600" spc="-71" dirty="0"/>
              <a:t> </a:t>
            </a:r>
            <a:r>
              <a:rPr sz="1600" spc="-105" dirty="0"/>
              <a:t>S</a:t>
            </a:r>
            <a:r>
              <a:rPr sz="1600" spc="-38" dirty="0"/>
              <a:t>e</a:t>
            </a:r>
            <a:r>
              <a:rPr sz="1600" spc="-23" dirty="0"/>
              <a:t>l</a:t>
            </a:r>
            <a:r>
              <a:rPr sz="1600" spc="-38" dirty="0"/>
              <a:t>ec</a:t>
            </a:r>
            <a:r>
              <a:rPr sz="1600" spc="-45" dirty="0"/>
              <a:t>t</a:t>
            </a:r>
            <a:r>
              <a:rPr sz="1600" spc="-49" dirty="0"/>
              <a:t>or</a:t>
            </a:r>
            <a:r>
              <a:rPr sz="1600" spc="-30" dirty="0"/>
              <a:t> </a:t>
            </a:r>
            <a:r>
              <a:rPr sz="1600" spc="-79" dirty="0"/>
              <a:t>h</a:t>
            </a:r>
            <a:r>
              <a:rPr sz="1600" spc="-49" dirty="0"/>
              <a:t>tm</a:t>
            </a:r>
            <a:r>
              <a:rPr sz="1600" spc="-30" dirty="0"/>
              <a:t>l</a:t>
            </a:r>
            <a:r>
              <a:rPr sz="1600" spc="-195" dirty="0"/>
              <a:t>T</a:t>
            </a:r>
            <a:r>
              <a:rPr sz="1600" spc="-68" dirty="0"/>
              <a:t>e</a:t>
            </a:r>
            <a:r>
              <a:rPr sz="1600" spc="-30" dirty="0"/>
              <a:t>x</a:t>
            </a:r>
            <a:r>
              <a:rPr sz="1600" spc="-19" dirty="0"/>
              <a:t>t</a:t>
            </a:r>
            <a:r>
              <a:rPr sz="1600" spc="-83" dirty="0"/>
              <a:t>='''</a:t>
            </a:r>
          </a:p>
          <a:p>
            <a:pPr marL="9525">
              <a:spcBef>
                <a:spcPts val="540"/>
              </a:spcBef>
            </a:pPr>
            <a:r>
              <a:rPr sz="1600" spc="-184" dirty="0"/>
              <a:t>&lt;</a:t>
            </a:r>
            <a:r>
              <a:rPr sz="1600" spc="-172" dirty="0"/>
              <a:t>h</a:t>
            </a:r>
            <a:r>
              <a:rPr sz="1600" spc="-30" dirty="0"/>
              <a:t>t</a:t>
            </a:r>
            <a:r>
              <a:rPr sz="1600" spc="-75" dirty="0"/>
              <a:t>m</a:t>
            </a:r>
            <a:r>
              <a:rPr sz="1600" spc="-150" dirty="0"/>
              <a:t>l&gt;</a:t>
            </a:r>
          </a:p>
          <a:p>
            <a:pPr marL="9525">
              <a:spcBef>
                <a:spcPts val="540"/>
              </a:spcBef>
            </a:pPr>
            <a:r>
              <a:rPr sz="1600" spc="-127" dirty="0"/>
              <a:t>&lt;bod</a:t>
            </a:r>
            <a:r>
              <a:rPr sz="1600" spc="-98" dirty="0"/>
              <a:t>y</a:t>
            </a:r>
            <a:r>
              <a:rPr sz="1600" spc="-278" dirty="0"/>
              <a:t>&gt;</a:t>
            </a:r>
          </a:p>
          <a:p>
            <a:pPr marL="9525">
              <a:spcBef>
                <a:spcPts val="540"/>
              </a:spcBef>
            </a:pPr>
            <a:r>
              <a:rPr sz="1600" spc="-127" dirty="0"/>
              <a:t>&lt;boo</a:t>
            </a:r>
            <a:r>
              <a:rPr sz="1600" spc="-124" dirty="0"/>
              <a:t>k</a:t>
            </a:r>
            <a:r>
              <a:rPr sz="1600" spc="-71" dirty="0"/>
              <a:t>s</a:t>
            </a:r>
            <a:r>
              <a:rPr sz="1600" spc="-26" dirty="0"/>
              <a:t>t</a:t>
            </a:r>
            <a:r>
              <a:rPr sz="1600" spc="-60" dirty="0"/>
              <a:t>o</a:t>
            </a:r>
            <a:r>
              <a:rPr sz="1600" spc="-56" dirty="0"/>
              <a:t>r</a:t>
            </a:r>
            <a:r>
              <a:rPr sz="1600" spc="-158" dirty="0"/>
              <a:t>e&gt;</a:t>
            </a:r>
          </a:p>
          <a:p>
            <a:pPr marL="9525">
              <a:spcBef>
                <a:spcPts val="540"/>
              </a:spcBef>
            </a:pPr>
            <a:r>
              <a:rPr sz="1600" spc="-124" dirty="0"/>
              <a:t>&lt;t</a:t>
            </a:r>
            <a:r>
              <a:rPr sz="1600" spc="-64" dirty="0"/>
              <a:t>i</a:t>
            </a:r>
            <a:r>
              <a:rPr sz="1600" spc="-19" dirty="0"/>
              <a:t>tl</a:t>
            </a:r>
            <a:r>
              <a:rPr sz="1600" spc="-34" dirty="0"/>
              <a:t>e</a:t>
            </a:r>
            <a:r>
              <a:rPr sz="1600" spc="-127" dirty="0"/>
              <a:t>&gt;boo</a:t>
            </a:r>
            <a:r>
              <a:rPr sz="1600" spc="-124" dirty="0"/>
              <a:t>k</a:t>
            </a:r>
            <a:r>
              <a:rPr sz="1600" spc="-64" dirty="0"/>
              <a:t>s&lt;/tit</a:t>
            </a:r>
            <a:r>
              <a:rPr sz="1600" spc="-45" dirty="0"/>
              <a:t>l</a:t>
            </a:r>
            <a:r>
              <a:rPr sz="1600" spc="-158" dirty="0"/>
              <a:t>e&gt;</a:t>
            </a:r>
          </a:p>
          <a:p>
            <a:pPr marL="9525">
              <a:spcBef>
                <a:spcPts val="540"/>
              </a:spcBef>
            </a:pPr>
            <a:r>
              <a:rPr sz="1600" spc="-150" dirty="0"/>
              <a:t>&lt;book&gt;</a:t>
            </a:r>
          </a:p>
          <a:p>
            <a:pPr marL="95250">
              <a:spcBef>
                <a:spcPts val="540"/>
              </a:spcBef>
            </a:pPr>
            <a:r>
              <a:rPr sz="1600" spc="-124" dirty="0"/>
              <a:t>&lt;t</a:t>
            </a:r>
            <a:r>
              <a:rPr sz="1600" spc="-64" dirty="0"/>
              <a:t>i</a:t>
            </a:r>
            <a:r>
              <a:rPr sz="1600" spc="-19" dirty="0"/>
              <a:t>tl</a:t>
            </a:r>
            <a:r>
              <a:rPr sz="1600" spc="-34" dirty="0"/>
              <a:t>e</a:t>
            </a:r>
            <a:r>
              <a:rPr sz="1600" spc="-184" dirty="0"/>
              <a:t>&gt;N</a:t>
            </a:r>
            <a:r>
              <a:rPr sz="1600" spc="-161" dirty="0"/>
              <a:t>o</a:t>
            </a:r>
            <a:r>
              <a:rPr sz="1600" spc="-64" dirty="0"/>
              <a:t>v</a:t>
            </a:r>
            <a:r>
              <a:rPr sz="1600" spc="-38" dirty="0"/>
              <a:t>e</a:t>
            </a:r>
            <a:r>
              <a:rPr sz="1600" spc="-23" dirty="0"/>
              <a:t>l</a:t>
            </a:r>
            <a:r>
              <a:rPr sz="1600" spc="-53" dirty="0"/>
              <a:t>&lt;/titl</a:t>
            </a:r>
            <a:r>
              <a:rPr sz="1600" spc="-75" dirty="0"/>
              <a:t>e</a:t>
            </a:r>
            <a:r>
              <a:rPr sz="1600" spc="-278" dirty="0"/>
              <a:t>&gt;</a:t>
            </a:r>
          </a:p>
          <a:p>
            <a:pPr marL="95250">
              <a:spcBef>
                <a:spcPts val="540"/>
              </a:spcBef>
            </a:pPr>
            <a:r>
              <a:rPr sz="1600" spc="-124" dirty="0"/>
              <a:t>&lt;t</a:t>
            </a:r>
            <a:r>
              <a:rPr sz="1600" spc="-64" dirty="0"/>
              <a:t>i</a:t>
            </a:r>
            <a:r>
              <a:rPr sz="1600" spc="-23" dirty="0"/>
              <a:t>tle</a:t>
            </a:r>
            <a:r>
              <a:rPr sz="1600" spc="-56" dirty="0"/>
              <a:t> </a:t>
            </a:r>
            <a:r>
              <a:rPr sz="1600" spc="-75" dirty="0"/>
              <a:t>lang</a:t>
            </a:r>
            <a:r>
              <a:rPr sz="1600" spc="-172" dirty="0"/>
              <a:t>=</a:t>
            </a:r>
            <a:r>
              <a:rPr sz="1600" spc="-98" dirty="0"/>
              <a:t>"</a:t>
            </a:r>
            <a:r>
              <a:rPr sz="1600" spc="-90" dirty="0"/>
              <a:t>en</a:t>
            </a:r>
            <a:r>
              <a:rPr sz="1600" spc="-94" dirty="0"/>
              <a:t>g</a:t>
            </a:r>
            <a:r>
              <a:rPr sz="1600" spc="-71" dirty="0"/>
              <a:t>"&gt;Harry</a:t>
            </a:r>
            <a:r>
              <a:rPr sz="1600" spc="-94" dirty="0"/>
              <a:t> P</a:t>
            </a:r>
            <a:r>
              <a:rPr sz="1600" spc="-64" dirty="0"/>
              <a:t>o</a:t>
            </a:r>
            <a:r>
              <a:rPr sz="1600" spc="-53" dirty="0"/>
              <a:t>t</a:t>
            </a:r>
            <a:r>
              <a:rPr sz="1600" spc="-26" dirty="0"/>
              <a:t>t</a:t>
            </a:r>
            <a:r>
              <a:rPr sz="1600" spc="-90" dirty="0"/>
              <a:t>er</a:t>
            </a:r>
            <a:r>
              <a:rPr sz="1600" spc="-146" dirty="0"/>
              <a:t>&lt;</a:t>
            </a:r>
            <a:r>
              <a:rPr sz="1600" spc="-8" dirty="0"/>
              <a:t>/</a:t>
            </a:r>
            <a:r>
              <a:rPr sz="1600" spc="-15" dirty="0"/>
              <a:t>tit</a:t>
            </a:r>
            <a:r>
              <a:rPr sz="1600" spc="-19" dirty="0"/>
              <a:t>l</a:t>
            </a:r>
            <a:r>
              <a:rPr sz="1600" spc="-158" dirty="0"/>
              <a:t>e&gt;</a:t>
            </a:r>
          </a:p>
          <a:p>
            <a:pPr marL="95250">
              <a:spcBef>
                <a:spcPts val="540"/>
              </a:spcBef>
            </a:pPr>
            <a:r>
              <a:rPr sz="1600" spc="-113" dirty="0"/>
              <a:t>&lt;pr</a:t>
            </a:r>
            <a:r>
              <a:rPr sz="1600" spc="-56" dirty="0"/>
              <a:t>i</a:t>
            </a:r>
            <a:r>
              <a:rPr sz="1600" spc="-94" dirty="0"/>
              <a:t>ce&gt;2</a:t>
            </a:r>
            <a:r>
              <a:rPr sz="1600" spc="-90" dirty="0"/>
              <a:t>9</a:t>
            </a:r>
            <a:r>
              <a:rPr sz="1600" spc="-19" dirty="0"/>
              <a:t>.9</a:t>
            </a:r>
            <a:r>
              <a:rPr sz="1600" spc="-15" dirty="0"/>
              <a:t>9</a:t>
            </a:r>
            <a:r>
              <a:rPr sz="1600" spc="-127" dirty="0"/>
              <a:t>&lt;/p</a:t>
            </a:r>
            <a:r>
              <a:rPr sz="1600" spc="-11" dirty="0"/>
              <a:t>r</a:t>
            </a:r>
            <a:r>
              <a:rPr sz="1600" spc="-15" dirty="0"/>
              <a:t>i</a:t>
            </a:r>
            <a:r>
              <a:rPr sz="1600" spc="-127" dirty="0"/>
              <a:t>ce&gt;</a:t>
            </a:r>
          </a:p>
          <a:p>
            <a:pPr marL="9525">
              <a:spcBef>
                <a:spcPts val="540"/>
              </a:spcBef>
            </a:pPr>
            <a:r>
              <a:rPr sz="1600" spc="-127" dirty="0"/>
              <a:t>&lt;/b</a:t>
            </a:r>
            <a:r>
              <a:rPr sz="1600" spc="-135" dirty="0"/>
              <a:t>ook&gt;</a:t>
            </a:r>
          </a:p>
          <a:p>
            <a:pPr marL="9525">
              <a:spcBef>
                <a:spcPts val="540"/>
              </a:spcBef>
            </a:pPr>
            <a:r>
              <a:rPr sz="1600" spc="-150" dirty="0"/>
              <a:t>&lt;book&gt;</a:t>
            </a:r>
          </a:p>
        </p:txBody>
      </p:sp>
      <p:sp>
        <p:nvSpPr>
          <p:cNvPr id="4" name="object 4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218748" y="607694"/>
            <a:ext cx="11430" cy="4532948"/>
          </a:xfrm>
          <a:custGeom>
            <a:avLst/>
            <a:gdLst/>
            <a:ahLst/>
            <a:cxnLst/>
            <a:rect l="l" t="t" r="r" b="b"/>
            <a:pathLst>
              <a:path w="15240" h="6043930">
                <a:moveTo>
                  <a:pt x="15240" y="0"/>
                </a:moveTo>
                <a:lnTo>
                  <a:pt x="0" y="6043929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5305615" y="964330"/>
            <a:ext cx="3264218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/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81" dirty="0">
                <a:latin typeface="Calibri"/>
                <a:cs typeface="Calibri"/>
              </a:rPr>
              <a:t>&gt;</a:t>
            </a:r>
            <a:r>
              <a:rPr sz="1500" spc="-199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53" dirty="0">
                <a:latin typeface="Calibri"/>
                <a:cs typeface="Calibri"/>
              </a:rPr>
              <a:t>xtBo</a:t>
            </a:r>
            <a:r>
              <a:rPr sz="1500" spc="-68" dirty="0">
                <a:latin typeface="Calibri"/>
                <a:cs typeface="Calibri"/>
              </a:rPr>
              <a:t>o</a:t>
            </a:r>
            <a:r>
              <a:rPr sz="1500" spc="-64" dirty="0">
                <a:latin typeface="Calibri"/>
                <a:cs typeface="Calibri"/>
              </a:rPr>
              <a:t>k</a:t>
            </a:r>
            <a:r>
              <a:rPr sz="1500" spc="-60" dirty="0">
                <a:latin typeface="Calibri"/>
                <a:cs typeface="Calibri"/>
              </a:rPr>
              <a:t>&lt;/tit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0" dirty="0">
                <a:latin typeface="Calibri"/>
                <a:cs typeface="Calibri"/>
              </a:rPr>
              <a:t>en</a:t>
            </a:r>
            <a:r>
              <a:rPr sz="1500" spc="-94" dirty="0">
                <a:latin typeface="Calibri"/>
                <a:cs typeface="Calibri"/>
              </a:rPr>
              <a:t>g</a:t>
            </a:r>
            <a:r>
              <a:rPr sz="1500" spc="-75" dirty="0">
                <a:latin typeface="Calibri"/>
                <a:cs typeface="Calibri"/>
              </a:rPr>
              <a:t>"&gt;Lea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nin</a:t>
            </a:r>
            <a:r>
              <a:rPr sz="1500" spc="-98" dirty="0">
                <a:latin typeface="Calibri"/>
                <a:cs typeface="Calibri"/>
              </a:rPr>
              <a:t>g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113" dirty="0">
                <a:latin typeface="Calibri"/>
                <a:cs typeface="Calibri"/>
              </a:rPr>
              <a:t>xt=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0" dirty="0">
                <a:latin typeface="Calibri"/>
                <a:cs typeface="Calibri"/>
              </a:rPr>
              <a:t>book"</a:t>
            </a:r>
            <a:r>
              <a:rPr sz="1500" spc="-26" dirty="0">
                <a:latin typeface="Calibri"/>
                <a:cs typeface="Calibri"/>
              </a:rPr>
              <a:t>)</a:t>
            </a:r>
            <a:r>
              <a:rPr sz="1500" spc="56" dirty="0">
                <a:latin typeface="Calibri"/>
                <a:cs typeface="Calibri"/>
              </a:rPr>
              <a:t>.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e")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in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8" dirty="0">
                <a:latin typeface="Calibri"/>
                <a:cs typeface="Calibri"/>
              </a:rPr>
              <a:t>s: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t(e)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16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1005601"/>
            <a:ext cx="7220903" cy="2779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程序结果：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01" dirty="0">
                <a:latin typeface="Calibri"/>
                <a:cs typeface="Calibri"/>
              </a:rPr>
              <a:t>='//bo</a:t>
            </a:r>
            <a:r>
              <a:rPr spc="-131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k/title'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68" dirty="0">
                <a:latin typeface="Calibri"/>
                <a:cs typeface="Calibri"/>
              </a:rPr>
              <a:t>'&lt;title</a:t>
            </a:r>
            <a:r>
              <a:rPr spc="-229" dirty="0">
                <a:latin typeface="Calibri"/>
                <a:cs typeface="Calibri"/>
              </a:rPr>
              <a:t>&gt;N</a:t>
            </a:r>
            <a:r>
              <a:rPr spc="-19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v</a:t>
            </a:r>
            <a:r>
              <a:rPr spc="-109" dirty="0">
                <a:latin typeface="Calibri"/>
                <a:cs typeface="Calibri"/>
              </a:rPr>
              <a:t>el</a:t>
            </a:r>
            <a:r>
              <a:rPr spc="-188" dirty="0">
                <a:latin typeface="Calibri"/>
                <a:cs typeface="Calibri"/>
              </a:rPr>
              <a:t>&lt;</a:t>
            </a:r>
            <a:r>
              <a:rPr spc="-60" dirty="0">
                <a:latin typeface="Calibri"/>
                <a:cs typeface="Calibri"/>
              </a:rPr>
              <a:t>/title</a:t>
            </a:r>
            <a:r>
              <a:rPr spc="-105" dirty="0">
                <a:latin typeface="Calibri"/>
                <a:cs typeface="Calibri"/>
              </a:rPr>
              <a:t>&gt;</a:t>
            </a:r>
            <a:r>
              <a:rPr spc="-176" dirty="0">
                <a:latin typeface="Calibri"/>
                <a:cs typeface="Calibri"/>
              </a:rPr>
              <a:t>'&gt;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01" dirty="0">
                <a:latin typeface="Calibri"/>
                <a:cs typeface="Calibri"/>
              </a:rPr>
              <a:t>='//bo</a:t>
            </a:r>
            <a:r>
              <a:rPr spc="-131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k/title'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68" dirty="0">
                <a:latin typeface="Calibri"/>
                <a:cs typeface="Calibri"/>
              </a:rPr>
              <a:t>'&lt;title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113" dirty="0">
                <a:latin typeface="Calibri"/>
                <a:cs typeface="Calibri"/>
              </a:rPr>
              <a:t>eng</a:t>
            </a:r>
            <a:r>
              <a:rPr spc="-139" dirty="0">
                <a:latin typeface="Calibri"/>
                <a:cs typeface="Calibri"/>
              </a:rPr>
              <a:t>"&gt;H</a:t>
            </a:r>
            <a:r>
              <a:rPr spc="-116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r</a:t>
            </a:r>
            <a:r>
              <a:rPr spc="11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9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er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60" dirty="0">
                <a:latin typeface="Calibri"/>
                <a:cs typeface="Calibri"/>
              </a:rPr>
              <a:t>/title</a:t>
            </a:r>
            <a:r>
              <a:rPr spc="-105" dirty="0">
                <a:latin typeface="Calibri"/>
                <a:cs typeface="Calibri"/>
              </a:rPr>
              <a:t>&gt;</a:t>
            </a:r>
            <a:r>
              <a:rPr spc="-176" dirty="0">
                <a:latin typeface="Calibri"/>
                <a:cs typeface="Calibri"/>
              </a:rPr>
              <a:t>'&gt;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lec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94" dirty="0">
                <a:latin typeface="Calibri"/>
                <a:cs typeface="Calibri"/>
              </a:rPr>
              <a:t>='//</a:t>
            </a:r>
            <a:r>
              <a:rPr spc="-131" dirty="0">
                <a:latin typeface="Calibri"/>
                <a:cs typeface="Calibri"/>
              </a:rPr>
              <a:t>b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116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k/title'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94" dirty="0">
                <a:latin typeface="Calibri"/>
                <a:cs typeface="Calibri"/>
              </a:rPr>
              <a:t>d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a='&lt;title</a:t>
            </a:r>
            <a:r>
              <a:rPr spc="-169" dirty="0">
                <a:latin typeface="Calibri"/>
                <a:cs typeface="Calibri"/>
              </a:rPr>
              <a:t>&gt;</a:t>
            </a:r>
            <a:r>
              <a:rPr spc="-23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68" dirty="0">
                <a:latin typeface="Calibri"/>
                <a:cs typeface="Calibri"/>
              </a:rPr>
              <a:t>tBo</a:t>
            </a:r>
            <a:r>
              <a:rPr spc="-90" dirty="0">
                <a:latin typeface="Calibri"/>
                <a:cs typeface="Calibri"/>
              </a:rPr>
              <a:t>o</a:t>
            </a:r>
            <a:r>
              <a:rPr spc="-79" dirty="0">
                <a:latin typeface="Calibri"/>
                <a:cs typeface="Calibri"/>
              </a:rPr>
              <a:t>k</a:t>
            </a:r>
            <a:r>
              <a:rPr spc="-109" dirty="0">
                <a:latin typeface="Calibri"/>
                <a:cs typeface="Calibri"/>
              </a:rPr>
              <a:t>&lt;/t</a:t>
            </a:r>
            <a:r>
              <a:rPr spc="-68" dirty="0">
                <a:latin typeface="Calibri"/>
                <a:cs typeface="Calibri"/>
              </a:rPr>
              <a:t>i</a:t>
            </a:r>
            <a:r>
              <a:rPr spc="-127" dirty="0">
                <a:latin typeface="Calibri"/>
                <a:cs typeface="Calibri"/>
              </a:rPr>
              <a:t>tle&gt;'&gt;</a:t>
            </a:r>
            <a:endParaRPr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01" dirty="0">
                <a:latin typeface="Calibri"/>
                <a:cs typeface="Calibri"/>
              </a:rPr>
              <a:t>='//bo</a:t>
            </a:r>
            <a:r>
              <a:rPr spc="-131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k/title'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68" dirty="0">
                <a:latin typeface="Calibri"/>
                <a:cs typeface="Calibri"/>
              </a:rPr>
              <a:t>'&lt;title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109" dirty="0">
                <a:latin typeface="Calibri"/>
                <a:cs typeface="Calibri"/>
              </a:rPr>
              <a:t>eng"&gt;Le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79" dirty="0">
                <a:latin typeface="Calibri"/>
                <a:cs typeface="Calibri"/>
              </a:rPr>
              <a:t>rning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01" dirty="0">
                <a:latin typeface="Calibri"/>
                <a:cs typeface="Calibri"/>
              </a:rPr>
              <a:t>XML&lt;/title</a:t>
            </a:r>
            <a:r>
              <a:rPr spc="-131" dirty="0">
                <a:latin typeface="Calibri"/>
                <a:cs typeface="Calibri"/>
              </a:rPr>
              <a:t>&gt;</a:t>
            </a:r>
            <a:r>
              <a:rPr spc="-176" dirty="0">
                <a:latin typeface="Calibri"/>
                <a:cs typeface="Calibri"/>
              </a:rPr>
              <a:t>'&gt;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我们看到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23" dirty="0">
                <a:latin typeface="Calibri"/>
                <a:cs typeface="Calibri"/>
              </a:rPr>
              <a:t>k")</a:t>
            </a:r>
            <a:r>
              <a:rPr dirty="0">
                <a:latin typeface="宋体"/>
                <a:cs typeface="宋体"/>
              </a:rPr>
              <a:t>首先搜索到文档中所有</a:t>
            </a:r>
            <a:r>
              <a:rPr spc="-180" dirty="0">
                <a:latin typeface="Calibri"/>
                <a:cs typeface="Calibri"/>
              </a:rPr>
              <a:t>&lt;book</a:t>
            </a:r>
            <a:r>
              <a:rPr spc="-203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元素，总 共有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个，然后再次调用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("./title"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，就是从当前元素</a:t>
            </a:r>
            <a:r>
              <a:rPr spc="-180" dirty="0">
                <a:latin typeface="Calibri"/>
                <a:cs typeface="Calibri"/>
              </a:rPr>
              <a:t>&lt;book</a:t>
            </a:r>
            <a:r>
              <a:rPr spc="-203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开始往下 一级搜索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，每个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都找到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，因此结果有</a:t>
            </a:r>
            <a:r>
              <a:rPr spc="-64" dirty="0">
                <a:latin typeface="Calibri"/>
                <a:cs typeface="Calibri"/>
              </a:rPr>
              <a:t>4</a:t>
            </a:r>
            <a:r>
              <a:rPr dirty="0">
                <a:latin typeface="宋体"/>
                <a:cs typeface="宋体"/>
              </a:rPr>
              <a:t>个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。</a:t>
            </a:r>
            <a:endParaRPr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5445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1005602"/>
            <a:ext cx="7239000" cy="251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注意如果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dirty="0">
                <a:latin typeface="宋体"/>
                <a:cs typeface="宋体"/>
              </a:rPr>
              <a:t>连续调用时不指定是从前一</a:t>
            </a:r>
            <a:r>
              <a:rPr spc="4" dirty="0">
                <a:latin typeface="宋体"/>
                <a:cs typeface="宋体"/>
              </a:rPr>
              <a:t>个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dirty="0">
                <a:latin typeface="宋体"/>
                <a:cs typeface="宋体"/>
              </a:rPr>
              <a:t>的结果元素开始的，那 么默认是从全文档开始的，结果会不一样，例如： 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k")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("/tit</a:t>
            </a:r>
            <a:r>
              <a:rPr spc="-15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e")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宋体"/>
                <a:cs typeface="宋体"/>
              </a:rPr>
              <a:t>结果是空的，因为后面</a:t>
            </a:r>
            <a:r>
              <a:rPr dirty="0">
                <a:latin typeface="宋体"/>
                <a:cs typeface="宋体"/>
              </a:rPr>
              <a:t>的</a:t>
            </a:r>
            <a:r>
              <a:rPr spc="-75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("/title"</a:t>
            </a:r>
            <a:r>
              <a:rPr spc="-4"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从文档开始搜索</a:t>
            </a:r>
            <a:r>
              <a:rPr spc="-105" dirty="0">
                <a:latin typeface="Calibri"/>
                <a:cs typeface="Calibri"/>
              </a:rPr>
              <a:t>&lt;title</a:t>
            </a:r>
            <a:r>
              <a:rPr spc="-16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。 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k")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("//title") </a:t>
            </a:r>
            <a:r>
              <a:rPr dirty="0">
                <a:latin typeface="宋体"/>
                <a:cs typeface="宋体"/>
              </a:rPr>
              <a:t>结果有</a:t>
            </a:r>
            <a:r>
              <a:rPr spc="-64" dirty="0">
                <a:latin typeface="Calibri"/>
                <a:cs typeface="Calibri"/>
              </a:rPr>
              <a:t>10</a:t>
            </a:r>
            <a:r>
              <a:rPr dirty="0">
                <a:latin typeface="宋体"/>
                <a:cs typeface="宋体"/>
              </a:rPr>
              <a:t>个元素，因为每个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都驱动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("//title"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在全文档搜索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元素，每次都搜索到</a:t>
            </a:r>
            <a:r>
              <a:rPr spc="-64" dirty="0">
                <a:latin typeface="Calibri"/>
                <a:cs typeface="Calibri"/>
              </a:rPr>
              <a:t>5</a:t>
            </a:r>
            <a:r>
              <a:rPr dirty="0">
                <a:latin typeface="宋体"/>
                <a:cs typeface="宋体"/>
              </a:rPr>
              <a:t>个元素。</a:t>
            </a:r>
            <a:endParaRPr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57734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4 </a:t>
            </a:r>
            <a:r>
              <a:rPr lang="en-US" altLang="zh-CN" sz="4400" dirty="0" err="1" smtClean="0"/>
              <a:t>Scrapy</a:t>
            </a:r>
            <a:r>
              <a:rPr lang="en-US" altLang="zh-CN" sz="4400" dirty="0" smtClean="0"/>
              <a:t>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0" y="2028825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</a:t>
            </a:r>
            <a:r>
              <a:rPr lang="en-US" altLang="zh-CN" sz="2400" dirty="0" err="1"/>
              <a:t>Scrapy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1C26F6"/>
                </a:solidFill>
              </a:rPr>
              <a:t>4.2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>
                <a:solidFill>
                  <a:srgbClr val="1C26F6"/>
                </a:solidFill>
              </a:rPr>
              <a:t>Scrapy</a:t>
            </a:r>
            <a:r>
              <a:rPr lang="zh-CN" altLang="en-US" sz="2400" b="1" dirty="0" smtClean="0">
                <a:solidFill>
                  <a:srgbClr val="1C26F6"/>
                </a:solidFill>
              </a:rPr>
              <a:t>中查找</a:t>
            </a:r>
            <a:r>
              <a:rPr lang="en-US" altLang="zh-CN" sz="2400" b="1" dirty="0" smtClean="0">
                <a:solidFill>
                  <a:srgbClr val="1C26F6"/>
                </a:solidFill>
              </a:rPr>
              <a:t>HTML</a:t>
            </a:r>
            <a:r>
              <a:rPr lang="zh-CN" altLang="en-US" sz="2400" b="1" dirty="0" smtClean="0">
                <a:solidFill>
                  <a:srgbClr val="1C26F6"/>
                </a:solidFill>
              </a:rPr>
              <a:t>元素</a:t>
            </a:r>
            <a:endParaRPr lang="zh-CN" altLang="en-US" sz="2400" b="1" dirty="0">
              <a:solidFill>
                <a:srgbClr val="1C26F6"/>
              </a:solidFill>
            </a:endParaRPr>
          </a:p>
          <a:p>
            <a:r>
              <a:rPr lang="en-US" altLang="zh-CN" sz="2400" b="1" dirty="0" smtClean="0"/>
              <a:t>4.3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dirty="0" smtClean="0"/>
              <a:t>4.4 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dirty="0"/>
              <a:t>4.5 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取当当网站图书数据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398740" y="1624075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/>
              <a:t>P</a:t>
            </a:r>
            <a:r>
              <a:rPr spc="-4" dirty="0"/>
              <a:t>A</a:t>
            </a:r>
            <a:r>
              <a:rPr spc="-113" dirty="0"/>
              <a:t>R</a:t>
            </a:r>
            <a:r>
              <a:rPr dirty="0"/>
              <a:t>T</a:t>
            </a:r>
            <a:r>
              <a:rPr spc="-4" dirty="0"/>
              <a:t> </a:t>
            </a:r>
            <a:r>
              <a:rPr spc="-8" dirty="0"/>
              <a:t>Th</a:t>
            </a:r>
            <a:r>
              <a:rPr spc="-56" dirty="0"/>
              <a:t>r</a:t>
            </a:r>
            <a:r>
              <a:rPr spc="-4" dirty="0"/>
              <a:t>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3638" y="2569369"/>
            <a:ext cx="4758690" cy="415498"/>
          </a:xfrm>
          <a:prstGeom prst="rect">
            <a:avLst/>
          </a:prstGeom>
          <a:solidFill>
            <a:srgbClr val="33C3AB"/>
          </a:solidFill>
        </p:spPr>
        <p:txBody>
          <a:bodyPr vert="horz" wrap="square" lIns="0" tIns="0" rIns="0" bIns="0" rtlCol="0">
            <a:spAutoFit/>
          </a:bodyPr>
          <a:lstStyle/>
          <a:p>
            <a:pPr marL="207169"/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y中查找HTM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L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元素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(3)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3290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451229" y="1301639"/>
            <a:ext cx="6761798" cy="2442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27" dirty="0">
                <a:latin typeface="Calibri"/>
                <a:cs typeface="Calibri"/>
              </a:rPr>
              <a:t>3</a:t>
            </a:r>
            <a:r>
              <a:rPr b="1" dirty="0">
                <a:latin typeface="宋体"/>
                <a:cs typeface="宋体"/>
              </a:rPr>
              <a:t>、如果</a:t>
            </a:r>
            <a:r>
              <a:rPr b="1" spc="-143" dirty="0">
                <a:latin typeface="Calibri"/>
                <a:cs typeface="Calibri"/>
              </a:rPr>
              <a:t>xp</a:t>
            </a:r>
            <a:r>
              <a:rPr b="1" spc="-146" dirty="0">
                <a:latin typeface="Calibri"/>
                <a:cs typeface="Calibri"/>
              </a:rPr>
              <a:t>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返回的</a:t>
            </a:r>
            <a:r>
              <a:rPr b="1" spc="-116" dirty="0">
                <a:latin typeface="Calibri"/>
                <a:cs typeface="Calibri"/>
              </a:rPr>
              <a:t>S</a:t>
            </a:r>
            <a:r>
              <a:rPr b="1" spc="-109" dirty="0">
                <a:latin typeface="Calibri"/>
                <a:cs typeface="Calibri"/>
              </a:rPr>
              <a:t>e</a:t>
            </a:r>
            <a:r>
              <a:rPr b="1" spc="-86" dirty="0">
                <a:latin typeface="Calibri"/>
                <a:cs typeface="Calibri"/>
              </a:rPr>
              <a:t>lec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o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dirty="0">
                <a:latin typeface="宋体"/>
                <a:cs typeface="宋体"/>
              </a:rPr>
              <a:t>对象列表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259"/>
              </a:spcBef>
            </a:pPr>
            <a:r>
              <a:rPr b="1" spc="-8" dirty="0">
                <a:latin typeface="宋体"/>
                <a:cs typeface="宋体"/>
              </a:rPr>
              <a:t>① </a:t>
            </a:r>
            <a:r>
              <a:rPr b="1" dirty="0">
                <a:latin typeface="宋体"/>
                <a:cs typeface="宋体"/>
              </a:rPr>
              <a:t>调用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b="1" dirty="0">
                <a:latin typeface="宋体"/>
                <a:cs typeface="宋体"/>
              </a:rPr>
              <a:t>函数会得到这些对象的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元素文本</a:t>
            </a:r>
            <a:r>
              <a:rPr b="1" dirty="0">
                <a:latin typeface="宋体"/>
                <a:cs typeface="宋体"/>
              </a:rPr>
              <a:t>的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列表</a:t>
            </a:r>
            <a:endParaRPr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9525"/>
            <a:r>
              <a:rPr b="1" spc="-8" dirty="0">
                <a:latin typeface="宋体"/>
                <a:cs typeface="宋体"/>
              </a:rPr>
              <a:t>② </a:t>
            </a:r>
            <a:r>
              <a:rPr b="1" dirty="0">
                <a:latin typeface="宋体"/>
                <a:cs typeface="宋体"/>
              </a:rPr>
              <a:t>使用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b="1" spc="-41" dirty="0">
                <a:solidFill>
                  <a:srgbClr val="FF0000"/>
                </a:solidFill>
                <a:latin typeface="Calibri"/>
                <a:cs typeface="Calibri"/>
              </a:rPr>
              <a:t>t_fi</a:t>
            </a:r>
            <a:r>
              <a:rPr b="1" spc="-6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b="1" dirty="0">
                <a:latin typeface="宋体"/>
                <a:cs typeface="宋体"/>
              </a:rPr>
              <a:t>获取列表中</a:t>
            </a:r>
            <a:r>
              <a:rPr b="1" dirty="0">
                <a:solidFill>
                  <a:srgbClr val="FF0000"/>
                </a:solidFill>
                <a:latin typeface="宋体"/>
                <a:cs typeface="宋体"/>
              </a:rPr>
              <a:t>第一个元素值</a:t>
            </a:r>
            <a:r>
              <a:rPr b="1" dirty="0">
                <a:latin typeface="宋体"/>
                <a:cs typeface="宋体"/>
              </a:rPr>
              <a:t>，如果列表为空</a:t>
            </a:r>
            <a:endParaRPr dirty="0">
              <a:latin typeface="宋体"/>
              <a:cs typeface="宋体"/>
            </a:endParaRPr>
          </a:p>
          <a:p>
            <a:pPr marL="9525" indent="342900"/>
            <a:r>
              <a:rPr b="1" spc="-98" dirty="0">
                <a:latin typeface="Calibri"/>
                <a:cs typeface="Calibri"/>
              </a:rPr>
              <a:t>e</a:t>
            </a:r>
            <a:r>
              <a:rPr b="1" spc="-116" dirty="0">
                <a:latin typeface="Calibri"/>
                <a:cs typeface="Calibri"/>
              </a:rPr>
              <a:t>xt</a:t>
            </a:r>
            <a:r>
              <a:rPr b="1" spc="-135" dirty="0">
                <a:latin typeface="Calibri"/>
                <a:cs typeface="Calibri"/>
              </a:rPr>
              <a:t>r</a:t>
            </a:r>
            <a:r>
              <a:rPr b="1" spc="-98" dirty="0">
                <a:latin typeface="Calibri"/>
                <a:cs typeface="Calibri"/>
              </a:rPr>
              <a:t>ac</a:t>
            </a:r>
            <a:r>
              <a:rPr b="1" spc="-41" dirty="0">
                <a:latin typeface="Calibri"/>
                <a:cs typeface="Calibri"/>
              </a:rPr>
              <a:t>t_fi</a:t>
            </a:r>
            <a:r>
              <a:rPr b="1" spc="-68" dirty="0">
                <a:latin typeface="Calibri"/>
                <a:cs typeface="Calibri"/>
              </a:rPr>
              <a:t>r</a:t>
            </a:r>
            <a:r>
              <a:rPr b="1" spc="-94" dirty="0">
                <a:latin typeface="Calibri"/>
                <a:cs typeface="Calibri"/>
              </a:rPr>
              <a:t>s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spc="-109" dirty="0">
                <a:latin typeface="Calibri"/>
                <a:cs typeface="Calibri"/>
              </a:rPr>
              <a:t>()</a:t>
            </a:r>
            <a:r>
              <a:rPr b="1" dirty="0">
                <a:latin typeface="宋体"/>
                <a:cs typeface="宋体"/>
              </a:rPr>
              <a:t>的值为</a:t>
            </a:r>
            <a:r>
              <a:rPr b="1" spc="-210" dirty="0">
                <a:latin typeface="Calibri"/>
                <a:cs typeface="Calibri"/>
              </a:rPr>
              <a:t>N</a:t>
            </a:r>
            <a:r>
              <a:rPr b="1" spc="-158" dirty="0">
                <a:latin typeface="Calibri"/>
                <a:cs typeface="Calibri"/>
              </a:rPr>
              <a:t>o</a:t>
            </a:r>
            <a:r>
              <a:rPr b="1" spc="-98" dirty="0">
                <a:latin typeface="Calibri"/>
                <a:cs typeface="Calibri"/>
              </a:rPr>
              <a:t>ne</a:t>
            </a:r>
            <a:r>
              <a:rPr b="1" spc="-8" dirty="0">
                <a:latin typeface="宋体"/>
                <a:cs typeface="宋体"/>
              </a:rPr>
              <a:t>。</a:t>
            </a:r>
            <a:endParaRPr dirty="0">
              <a:latin typeface="宋体"/>
              <a:cs typeface="宋体"/>
            </a:endParaRPr>
          </a:p>
          <a:p>
            <a:pPr>
              <a:spcBef>
                <a:spcPts val="5"/>
              </a:spcBef>
            </a:pPr>
            <a:endParaRPr sz="2775" dirty="0">
              <a:latin typeface="Times New Roman"/>
              <a:cs typeface="Times New Roman"/>
            </a:endParaRPr>
          </a:p>
          <a:p>
            <a:pPr marL="9525"/>
            <a:r>
              <a:rPr b="1" dirty="0">
                <a:latin typeface="宋体"/>
                <a:cs typeface="宋体"/>
              </a:rPr>
              <a:t>而对于单一的一个</a:t>
            </a:r>
            <a:r>
              <a:rPr b="1" spc="-116" dirty="0">
                <a:latin typeface="Calibri"/>
                <a:cs typeface="Calibri"/>
              </a:rPr>
              <a:t>S</a:t>
            </a:r>
            <a:r>
              <a:rPr b="1" spc="-109" dirty="0">
                <a:latin typeface="Calibri"/>
                <a:cs typeface="Calibri"/>
              </a:rPr>
              <a:t>e</a:t>
            </a:r>
            <a:r>
              <a:rPr b="1" spc="-86" dirty="0">
                <a:latin typeface="Calibri"/>
                <a:cs typeface="Calibri"/>
              </a:rPr>
              <a:t>lec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o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dirty="0">
                <a:latin typeface="宋体"/>
                <a:cs typeface="宋体"/>
              </a:rPr>
              <a:t>对象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259"/>
              </a:spcBef>
            </a:pPr>
            <a:r>
              <a:rPr b="1" spc="-8" dirty="0">
                <a:latin typeface="宋体"/>
                <a:cs typeface="宋体"/>
              </a:rPr>
              <a:t>① </a:t>
            </a:r>
            <a:r>
              <a:rPr b="1" dirty="0">
                <a:latin typeface="宋体"/>
                <a:cs typeface="宋体"/>
              </a:rPr>
              <a:t>调用</a:t>
            </a:r>
            <a:r>
              <a:rPr b="1" spc="-98" dirty="0">
                <a:latin typeface="Calibri"/>
                <a:cs typeface="Calibri"/>
              </a:rPr>
              <a:t>e</a:t>
            </a:r>
            <a:r>
              <a:rPr b="1" spc="-116" dirty="0">
                <a:latin typeface="Calibri"/>
                <a:cs typeface="Calibri"/>
              </a:rPr>
              <a:t>xt</a:t>
            </a:r>
            <a:r>
              <a:rPr b="1" spc="-135" dirty="0">
                <a:latin typeface="Calibri"/>
                <a:cs typeface="Calibri"/>
              </a:rPr>
              <a:t>r</a:t>
            </a:r>
            <a:r>
              <a:rPr b="1" spc="-98" dirty="0">
                <a:latin typeface="Calibri"/>
                <a:cs typeface="Calibri"/>
              </a:rPr>
              <a:t>ac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98" dirty="0">
                <a:latin typeface="Calibri"/>
                <a:cs typeface="Calibri"/>
              </a:rPr>
              <a:t>(</a:t>
            </a:r>
            <a:r>
              <a:rPr b="1" spc="-109" dirty="0">
                <a:latin typeface="Calibri"/>
                <a:cs typeface="Calibri"/>
              </a:rPr>
              <a:t>)</a:t>
            </a:r>
            <a:r>
              <a:rPr b="1" dirty="0">
                <a:latin typeface="宋体"/>
                <a:cs typeface="宋体"/>
              </a:rPr>
              <a:t>函数就可以得到</a:t>
            </a:r>
            <a:r>
              <a:rPr b="1" spc="-116" dirty="0">
                <a:latin typeface="Calibri"/>
                <a:cs typeface="Calibri"/>
              </a:rPr>
              <a:t>S</a:t>
            </a:r>
            <a:r>
              <a:rPr b="1" spc="-109" dirty="0">
                <a:latin typeface="Calibri"/>
                <a:cs typeface="Calibri"/>
              </a:rPr>
              <a:t>e</a:t>
            </a:r>
            <a:r>
              <a:rPr b="1" spc="-86" dirty="0">
                <a:latin typeface="Calibri"/>
                <a:cs typeface="Calibri"/>
              </a:rPr>
              <a:t>lec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o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dirty="0">
                <a:latin typeface="宋体"/>
                <a:cs typeface="宋体"/>
              </a:rPr>
              <a:t>对象对应的元素的文本值</a:t>
            </a:r>
            <a:r>
              <a:rPr b="1" spc="-8" dirty="0">
                <a:latin typeface="宋体"/>
                <a:cs typeface="宋体"/>
              </a:rPr>
              <a:t>。</a:t>
            </a:r>
            <a:endParaRPr dirty="0">
              <a:latin typeface="宋体"/>
              <a:cs typeface="宋体"/>
            </a:endParaRPr>
          </a:p>
          <a:p>
            <a:pPr marL="9525"/>
            <a:r>
              <a:rPr b="1" spc="-8" dirty="0">
                <a:latin typeface="宋体"/>
                <a:cs typeface="宋体"/>
              </a:rPr>
              <a:t>② </a:t>
            </a:r>
            <a:r>
              <a:rPr b="1" dirty="0">
                <a:latin typeface="宋体"/>
                <a:cs typeface="宋体"/>
              </a:rPr>
              <a:t>单一的</a:t>
            </a:r>
            <a:r>
              <a:rPr b="1" spc="-116" dirty="0">
                <a:latin typeface="Calibri"/>
                <a:cs typeface="Calibri"/>
              </a:rPr>
              <a:t>S</a:t>
            </a:r>
            <a:r>
              <a:rPr b="1" spc="-109" dirty="0">
                <a:latin typeface="Calibri"/>
                <a:cs typeface="Calibri"/>
              </a:rPr>
              <a:t>e</a:t>
            </a:r>
            <a:r>
              <a:rPr b="1" spc="-86" dirty="0">
                <a:latin typeface="Calibri"/>
                <a:cs typeface="Calibri"/>
              </a:rPr>
              <a:t>lec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o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dirty="0">
                <a:latin typeface="宋体"/>
                <a:cs typeface="宋体"/>
              </a:rPr>
              <a:t>对象没有</a:t>
            </a:r>
            <a:r>
              <a:rPr b="1" spc="-98" dirty="0">
                <a:latin typeface="Calibri"/>
                <a:cs typeface="Calibri"/>
              </a:rPr>
              <a:t>e</a:t>
            </a:r>
            <a:r>
              <a:rPr b="1" spc="-116" dirty="0">
                <a:latin typeface="Calibri"/>
                <a:cs typeface="Calibri"/>
              </a:rPr>
              <a:t>xt</a:t>
            </a:r>
            <a:r>
              <a:rPr b="1" spc="-135" dirty="0">
                <a:latin typeface="Calibri"/>
                <a:cs typeface="Calibri"/>
              </a:rPr>
              <a:t>r</a:t>
            </a:r>
            <a:r>
              <a:rPr b="1" spc="-98" dirty="0">
                <a:latin typeface="Calibri"/>
                <a:cs typeface="Calibri"/>
              </a:rPr>
              <a:t>ac</a:t>
            </a:r>
            <a:r>
              <a:rPr b="1" spc="-41" dirty="0">
                <a:latin typeface="Calibri"/>
                <a:cs typeface="Calibri"/>
              </a:rPr>
              <a:t>t_fi</a:t>
            </a:r>
            <a:r>
              <a:rPr b="1" spc="-68" dirty="0">
                <a:latin typeface="Calibri"/>
                <a:cs typeface="Calibri"/>
              </a:rPr>
              <a:t>r</a:t>
            </a:r>
            <a:r>
              <a:rPr b="1" spc="-94" dirty="0">
                <a:latin typeface="Calibri"/>
                <a:cs typeface="Calibri"/>
              </a:rPr>
              <a:t>s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spc="-109" dirty="0">
                <a:latin typeface="Calibri"/>
                <a:cs typeface="Calibri"/>
              </a:rPr>
              <a:t>()</a:t>
            </a:r>
            <a:r>
              <a:rPr b="1" dirty="0">
                <a:latin typeface="宋体"/>
                <a:cs typeface="宋体"/>
              </a:rPr>
              <a:t>函数。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>
            <a:spLocks noGrp="1"/>
          </p:cNvSpPr>
          <p:nvPr>
            <p:ph type="title" idx="4294967295"/>
          </p:nvPr>
        </p:nvSpPr>
        <p:spPr>
          <a:xfrm>
            <a:off x="2749344" y="720470"/>
            <a:ext cx="3394075" cy="3238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2100" b="1" spc="-4" dirty="0">
                <a:solidFill>
                  <a:srgbClr val="364554"/>
                </a:solidFill>
                <a:latin typeface="微软雅黑"/>
                <a:cs typeface="微软雅黑"/>
              </a:rPr>
              <a:t>scrapy中查找</a:t>
            </a:r>
            <a:r>
              <a:rPr sz="2100" b="1" spc="-8" dirty="0">
                <a:solidFill>
                  <a:srgbClr val="364554"/>
                </a:solidFill>
                <a:latin typeface="微软雅黑"/>
                <a:cs typeface="微软雅黑"/>
              </a:rPr>
              <a:t>HTM</a:t>
            </a:r>
            <a:r>
              <a:rPr sz="2100" b="1" spc="-4" dirty="0">
                <a:solidFill>
                  <a:srgbClr val="364554"/>
                </a:solidFill>
                <a:latin typeface="微软雅黑"/>
                <a:cs typeface="微软雅黑"/>
              </a:rPr>
              <a:t>L元素(3)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858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453674" y="555526"/>
            <a:ext cx="3924300" cy="27622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116" dirty="0">
                <a:solidFill>
                  <a:srgbClr val="000000"/>
                </a:solidFill>
                <a:latin typeface="Calibri"/>
                <a:cs typeface="Calibri"/>
              </a:rPr>
              <a:t>xt</a:t>
            </a:r>
            <a:r>
              <a:rPr sz="1800" b="1" spc="-139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b="1" spc="-98" dirty="0">
                <a:solidFill>
                  <a:srgbClr val="000000"/>
                </a:solidFill>
                <a:latin typeface="Calibri"/>
                <a:cs typeface="Calibri"/>
              </a:rPr>
              <a:t>ac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与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116" dirty="0">
                <a:solidFill>
                  <a:srgbClr val="000000"/>
                </a:solidFill>
                <a:latin typeface="Calibri"/>
                <a:cs typeface="Calibri"/>
              </a:rPr>
              <a:t>xt</a:t>
            </a:r>
            <a:r>
              <a:rPr sz="1800" b="1" spc="-139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b="1" spc="-56" dirty="0">
                <a:solidFill>
                  <a:srgbClr val="000000"/>
                </a:solidFill>
                <a:latin typeface="Calibri"/>
                <a:cs typeface="Calibri"/>
              </a:rPr>
              <a:t>act_fi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b="1" spc="-83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函数使用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sz="half" idx="4294967295"/>
          </p:nvPr>
        </p:nvSpPr>
        <p:spPr>
          <a:xfrm>
            <a:off x="5292080" y="1131590"/>
            <a:ext cx="3456384" cy="2538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sz="1200" spc="-127" dirty="0"/>
              <a:t>&lt;/b</a:t>
            </a:r>
            <a:r>
              <a:rPr sz="1200" spc="-86" dirty="0"/>
              <a:t>oo</a:t>
            </a:r>
            <a:r>
              <a:rPr sz="1200" spc="-90" dirty="0"/>
              <a:t>k</a:t>
            </a:r>
            <a:r>
              <a:rPr sz="1200" spc="-71" dirty="0"/>
              <a:t>s</a:t>
            </a:r>
            <a:r>
              <a:rPr sz="1200" spc="-26" dirty="0"/>
              <a:t>t</a:t>
            </a:r>
            <a:r>
              <a:rPr sz="1200" spc="-60" dirty="0"/>
              <a:t>o</a:t>
            </a:r>
            <a:r>
              <a:rPr sz="1200" spc="-56" dirty="0"/>
              <a:t>r</a:t>
            </a:r>
            <a:r>
              <a:rPr sz="1200" spc="-158" dirty="0"/>
              <a:t>e&gt;</a:t>
            </a:r>
          </a:p>
          <a:p>
            <a:pPr marL="0" marR="2346008" indent="0">
              <a:lnSpc>
                <a:spcPts val="2340"/>
              </a:lnSpc>
              <a:spcBef>
                <a:spcPts val="165"/>
              </a:spcBef>
              <a:buNone/>
            </a:pPr>
            <a:r>
              <a:rPr sz="1200" spc="-127" dirty="0"/>
              <a:t>&lt;/b</a:t>
            </a:r>
            <a:r>
              <a:rPr sz="1200" spc="-86" dirty="0"/>
              <a:t>od</a:t>
            </a:r>
            <a:r>
              <a:rPr sz="1200" spc="-64" dirty="0"/>
              <a:t>y</a:t>
            </a:r>
            <a:r>
              <a:rPr sz="1200" spc="-158" dirty="0"/>
              <a:t>&gt;&lt;/</a:t>
            </a:r>
            <a:r>
              <a:rPr sz="1200" spc="-169" dirty="0"/>
              <a:t>h</a:t>
            </a:r>
            <a:r>
              <a:rPr sz="1200" spc="-49" dirty="0"/>
              <a:t>tm</a:t>
            </a:r>
            <a:r>
              <a:rPr sz="1200" spc="-30" dirty="0"/>
              <a:t>l</a:t>
            </a:r>
            <a:r>
              <a:rPr sz="1200" spc="-278" dirty="0"/>
              <a:t>&gt;</a:t>
            </a:r>
            <a:r>
              <a:rPr sz="1200" spc="-113" dirty="0"/>
              <a:t> </a:t>
            </a:r>
            <a:r>
              <a:rPr sz="1200" spc="-15" dirty="0"/>
              <a:t>'''</a:t>
            </a:r>
          </a:p>
          <a:p>
            <a:pPr marL="0" marR="1091089" indent="0">
              <a:lnSpc>
                <a:spcPts val="2340"/>
              </a:lnSpc>
              <a:buNone/>
            </a:pPr>
            <a:r>
              <a:rPr sz="1200" spc="-45" dirty="0"/>
              <a:t>se</a:t>
            </a:r>
            <a:r>
              <a:rPr sz="1200" spc="-30" dirty="0"/>
              <a:t>l</a:t>
            </a:r>
            <a:r>
              <a:rPr sz="1200" spc="-38" dirty="0"/>
              <a:t>ec</a:t>
            </a:r>
            <a:r>
              <a:rPr sz="1200" spc="-45" dirty="0"/>
              <a:t>t</a:t>
            </a:r>
            <a:r>
              <a:rPr sz="1200" spc="-94" dirty="0"/>
              <a:t>or=Sel</a:t>
            </a:r>
            <a:r>
              <a:rPr sz="1200" spc="-38" dirty="0"/>
              <a:t>ec</a:t>
            </a:r>
            <a:r>
              <a:rPr sz="1200" spc="-45" dirty="0"/>
              <a:t>t</a:t>
            </a:r>
            <a:r>
              <a:rPr sz="1200" spc="-30" dirty="0"/>
              <a:t>or(</a:t>
            </a:r>
            <a:r>
              <a:rPr sz="1200" spc="-38" dirty="0"/>
              <a:t>t</a:t>
            </a:r>
            <a:r>
              <a:rPr sz="1200" spc="-60" dirty="0"/>
              <a:t>e</a:t>
            </a:r>
            <a:r>
              <a:rPr sz="1200" spc="-90" dirty="0"/>
              <a:t>xt</a:t>
            </a:r>
            <a:r>
              <a:rPr sz="1200" spc="-158" dirty="0"/>
              <a:t>=</a:t>
            </a:r>
            <a:r>
              <a:rPr sz="1200" spc="-68" dirty="0"/>
              <a:t>h</a:t>
            </a:r>
            <a:r>
              <a:rPr sz="1200" spc="-41" dirty="0"/>
              <a:t>tml</a:t>
            </a:r>
            <a:r>
              <a:rPr sz="1200" spc="-184" dirty="0"/>
              <a:t>T</a:t>
            </a:r>
            <a:r>
              <a:rPr sz="1200" spc="-68" dirty="0"/>
              <a:t>e</a:t>
            </a:r>
            <a:r>
              <a:rPr sz="1200" spc="-26" dirty="0"/>
              <a:t>xt</a:t>
            </a:r>
            <a:r>
              <a:rPr sz="1200" dirty="0"/>
              <a:t>) </a:t>
            </a:r>
            <a:r>
              <a:rPr sz="1200" spc="-131" dirty="0"/>
              <a:t>s</a:t>
            </a:r>
            <a:r>
              <a:rPr sz="1200" spc="-203" dirty="0"/>
              <a:t>=</a:t>
            </a:r>
            <a:r>
              <a:rPr sz="1200" spc="-45" dirty="0"/>
              <a:t>se</a:t>
            </a:r>
            <a:r>
              <a:rPr sz="1200" spc="-30" dirty="0"/>
              <a:t>l</a:t>
            </a:r>
            <a:r>
              <a:rPr sz="1200" spc="-38" dirty="0"/>
              <a:t>ec</a:t>
            </a:r>
            <a:r>
              <a:rPr sz="1200" spc="-45" dirty="0"/>
              <a:t>t</a:t>
            </a:r>
            <a:r>
              <a:rPr sz="1200" spc="-94" dirty="0"/>
              <a:t>o</a:t>
            </a:r>
            <a:r>
              <a:rPr sz="1200" spc="-158" dirty="0"/>
              <a:t>r</a:t>
            </a:r>
            <a:r>
              <a:rPr sz="1200" spc="-34" dirty="0"/>
              <a:t>.xp</a:t>
            </a:r>
            <a:r>
              <a:rPr sz="1200" spc="-56" dirty="0"/>
              <a:t>a</a:t>
            </a:r>
            <a:r>
              <a:rPr sz="1200" spc="-34" dirty="0"/>
              <a:t>th</a:t>
            </a:r>
            <a:r>
              <a:rPr sz="1200" dirty="0"/>
              <a:t>("</a:t>
            </a:r>
            <a:r>
              <a:rPr sz="1200" spc="11" dirty="0"/>
              <a:t>/</a:t>
            </a:r>
            <a:r>
              <a:rPr sz="1200" spc="-8" dirty="0"/>
              <a:t>/</a:t>
            </a:r>
            <a:r>
              <a:rPr sz="1200" spc="-75" dirty="0"/>
              <a:t>book</a:t>
            </a:r>
            <a:r>
              <a:rPr sz="1200" spc="-49" dirty="0"/>
              <a:t>/</a:t>
            </a:r>
            <a:r>
              <a:rPr sz="1200" spc="-34" dirty="0"/>
              <a:t>price")</a:t>
            </a:r>
          </a:p>
          <a:p>
            <a:pPr marL="0" marR="3810" indent="0">
              <a:lnSpc>
                <a:spcPts val="2340"/>
              </a:lnSpc>
              <a:buNone/>
            </a:pPr>
            <a:r>
              <a:rPr sz="1200" spc="-45" dirty="0"/>
              <a:t>pri</a:t>
            </a:r>
            <a:r>
              <a:rPr sz="1200" spc="-75" dirty="0"/>
              <a:t>n</a:t>
            </a:r>
            <a:r>
              <a:rPr sz="1200" spc="-4" dirty="0"/>
              <a:t>t(t</a:t>
            </a:r>
            <a:r>
              <a:rPr sz="1200" spc="-64" dirty="0"/>
              <a:t>y</a:t>
            </a:r>
            <a:r>
              <a:rPr sz="1200" spc="-75" dirty="0"/>
              <a:t>p</a:t>
            </a:r>
            <a:r>
              <a:rPr sz="1200" spc="-8" dirty="0"/>
              <a:t>e(s),</a:t>
            </a:r>
            <a:r>
              <a:rPr sz="1200" spc="-30" dirty="0"/>
              <a:t>s)</a:t>
            </a:r>
            <a:r>
              <a:rPr sz="1200" spc="-23" dirty="0"/>
              <a:t> </a:t>
            </a:r>
            <a:r>
              <a:rPr sz="1200" spc="-131" dirty="0"/>
              <a:t>s</a:t>
            </a:r>
            <a:r>
              <a:rPr sz="1200" spc="-203" dirty="0"/>
              <a:t>=</a:t>
            </a:r>
            <a:r>
              <a:rPr sz="1200" spc="-45" dirty="0"/>
              <a:t>se</a:t>
            </a:r>
            <a:r>
              <a:rPr sz="1200" spc="-30" dirty="0"/>
              <a:t>l</a:t>
            </a:r>
            <a:r>
              <a:rPr sz="1200" spc="-38" dirty="0"/>
              <a:t>ec</a:t>
            </a:r>
            <a:r>
              <a:rPr sz="1200" spc="-45" dirty="0"/>
              <a:t>t</a:t>
            </a:r>
            <a:r>
              <a:rPr sz="1200" spc="-94" dirty="0"/>
              <a:t>o</a:t>
            </a:r>
            <a:r>
              <a:rPr sz="1200" spc="-158" dirty="0"/>
              <a:t>r</a:t>
            </a:r>
            <a:r>
              <a:rPr sz="1200" spc="-34" dirty="0"/>
              <a:t>.xp</a:t>
            </a:r>
            <a:r>
              <a:rPr sz="1200" spc="-56" dirty="0"/>
              <a:t>a</a:t>
            </a:r>
            <a:r>
              <a:rPr sz="1200" spc="-34" dirty="0"/>
              <a:t>th</a:t>
            </a:r>
            <a:r>
              <a:rPr sz="1200" dirty="0"/>
              <a:t>("</a:t>
            </a:r>
            <a:r>
              <a:rPr sz="1200" spc="11" dirty="0"/>
              <a:t>/</a:t>
            </a:r>
            <a:r>
              <a:rPr sz="1200" spc="-8" dirty="0"/>
              <a:t>/</a:t>
            </a:r>
            <a:r>
              <a:rPr sz="1200" spc="-75" dirty="0"/>
              <a:t>book</a:t>
            </a:r>
            <a:r>
              <a:rPr sz="1200" spc="-49" dirty="0"/>
              <a:t>/</a:t>
            </a:r>
            <a:r>
              <a:rPr sz="1200" spc="-23" dirty="0"/>
              <a:t>price").</a:t>
            </a:r>
            <a:r>
              <a:rPr sz="1200" spc="-49" dirty="0"/>
              <a:t>e</a:t>
            </a:r>
            <a:r>
              <a:rPr sz="1200" spc="-19" dirty="0"/>
              <a:t>xt</a:t>
            </a:r>
            <a:r>
              <a:rPr sz="1200" spc="-49" dirty="0"/>
              <a:t>r</a:t>
            </a:r>
            <a:r>
              <a:rPr sz="1200" spc="-30" dirty="0"/>
              <a:t>act</a:t>
            </a:r>
            <a:r>
              <a:rPr sz="1200" spc="-19" dirty="0"/>
              <a:t>(</a:t>
            </a:r>
            <a:r>
              <a:rPr sz="1200" dirty="0"/>
              <a:t>) </a:t>
            </a:r>
            <a:r>
              <a:rPr sz="1200" spc="-45" dirty="0"/>
              <a:t>pri</a:t>
            </a:r>
            <a:r>
              <a:rPr sz="1200" spc="-75" dirty="0"/>
              <a:t>n</a:t>
            </a:r>
            <a:r>
              <a:rPr sz="1200" spc="-4" dirty="0"/>
              <a:t>t(t</a:t>
            </a:r>
            <a:r>
              <a:rPr sz="1200" spc="-64" dirty="0"/>
              <a:t>y</a:t>
            </a:r>
            <a:r>
              <a:rPr sz="1200" spc="-75" dirty="0"/>
              <a:t>p</a:t>
            </a:r>
            <a:r>
              <a:rPr sz="1200" spc="-8" dirty="0"/>
              <a:t>e(s),</a:t>
            </a:r>
            <a:r>
              <a:rPr sz="1200" spc="-30" dirty="0"/>
              <a:t>s)</a:t>
            </a:r>
          </a:p>
          <a:p>
            <a:pPr marL="0" indent="0">
              <a:spcBef>
                <a:spcPts val="371"/>
              </a:spcBef>
              <a:buNone/>
            </a:pPr>
            <a:r>
              <a:rPr sz="1200" spc="-169" dirty="0"/>
              <a:t>s=</a:t>
            </a:r>
            <a:r>
              <a:rPr sz="1200" spc="-41" dirty="0"/>
              <a:t>s</a:t>
            </a:r>
            <a:r>
              <a:rPr sz="1200" spc="-56" dirty="0"/>
              <a:t>e</a:t>
            </a:r>
            <a:r>
              <a:rPr sz="1200" spc="-19" dirty="0"/>
              <a:t>l</a:t>
            </a:r>
            <a:r>
              <a:rPr sz="1200" spc="-45" dirty="0"/>
              <a:t>e</a:t>
            </a:r>
            <a:r>
              <a:rPr sz="1200" spc="-38" dirty="0"/>
              <a:t>c</a:t>
            </a:r>
            <a:r>
              <a:rPr sz="1200" spc="-41" dirty="0"/>
              <a:t>t</a:t>
            </a:r>
            <a:r>
              <a:rPr sz="1200" spc="-90" dirty="0"/>
              <a:t>o</a:t>
            </a:r>
            <a:r>
              <a:rPr sz="1200" spc="-158" dirty="0"/>
              <a:t>r</a:t>
            </a:r>
            <a:r>
              <a:rPr sz="1200" dirty="0"/>
              <a:t>.</a:t>
            </a:r>
            <a:r>
              <a:rPr sz="1200" spc="4" dirty="0"/>
              <a:t>x</a:t>
            </a:r>
            <a:r>
              <a:rPr sz="1200" spc="-79" dirty="0"/>
              <a:t>p</a:t>
            </a:r>
            <a:r>
              <a:rPr sz="1200" spc="-83" dirty="0"/>
              <a:t>a</a:t>
            </a:r>
            <a:r>
              <a:rPr sz="1200" spc="-26" dirty="0"/>
              <a:t>t</a:t>
            </a:r>
            <a:r>
              <a:rPr sz="1200" spc="-45" dirty="0"/>
              <a:t>h</a:t>
            </a:r>
            <a:r>
              <a:rPr sz="1200" dirty="0"/>
              <a:t>("</a:t>
            </a:r>
            <a:r>
              <a:rPr sz="1200" spc="8" dirty="0"/>
              <a:t>/</a:t>
            </a:r>
            <a:r>
              <a:rPr sz="1200" spc="-45" dirty="0"/>
              <a:t>/</a:t>
            </a:r>
            <a:r>
              <a:rPr sz="1200" spc="-56" dirty="0"/>
              <a:t>b</a:t>
            </a:r>
            <a:r>
              <a:rPr sz="1200" spc="-38" dirty="0"/>
              <a:t>ook/price")</a:t>
            </a:r>
            <a:r>
              <a:rPr sz="1200" spc="-11" dirty="0"/>
              <a:t>.</a:t>
            </a:r>
            <a:r>
              <a:rPr sz="1200" spc="-68" dirty="0"/>
              <a:t>e</a:t>
            </a:r>
            <a:r>
              <a:rPr sz="1200" spc="-19" dirty="0"/>
              <a:t>xt</a:t>
            </a:r>
            <a:r>
              <a:rPr sz="1200" spc="-53" dirty="0"/>
              <a:t>r</a:t>
            </a:r>
            <a:r>
              <a:rPr sz="1200" spc="-4" dirty="0"/>
              <a:t>act_f</a:t>
            </a:r>
            <a:r>
              <a:rPr sz="1200" spc="-8" dirty="0"/>
              <a:t>i</a:t>
            </a:r>
            <a:r>
              <a:rPr sz="1200" spc="-30" dirty="0"/>
              <a:t>r</a:t>
            </a:r>
            <a:r>
              <a:rPr sz="1200" spc="-71" dirty="0"/>
              <a:t>s</a:t>
            </a:r>
            <a:r>
              <a:rPr sz="1200" spc="-8" dirty="0"/>
              <a:t>t</a:t>
            </a:r>
            <a:r>
              <a:rPr sz="1200" dirty="0"/>
              <a:t>()</a:t>
            </a:r>
          </a:p>
          <a:p>
            <a:pPr marL="0" indent="0">
              <a:spcBef>
                <a:spcPts val="540"/>
              </a:spcBef>
              <a:buNone/>
            </a:pPr>
            <a:r>
              <a:rPr sz="1200" spc="-45" dirty="0"/>
              <a:t>pri</a:t>
            </a:r>
            <a:r>
              <a:rPr sz="1200" spc="-75" dirty="0"/>
              <a:t>n</a:t>
            </a:r>
            <a:r>
              <a:rPr sz="1200" spc="-4" dirty="0"/>
              <a:t>t(t</a:t>
            </a:r>
            <a:r>
              <a:rPr sz="1200" spc="-64" dirty="0"/>
              <a:t>y</a:t>
            </a:r>
            <a:r>
              <a:rPr sz="1200" spc="-75" dirty="0"/>
              <a:t>p</a:t>
            </a:r>
            <a:r>
              <a:rPr sz="1200" spc="-8" dirty="0"/>
              <a:t>e(s),</a:t>
            </a:r>
            <a:r>
              <a:rPr sz="1200" spc="-30"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229" y="889539"/>
            <a:ext cx="3298984" cy="3844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71011">
              <a:lnSpc>
                <a:spcPct val="130000"/>
              </a:lnSpc>
            </a:pP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109" dirty="0">
                <a:latin typeface="Calibri"/>
                <a:cs typeface="Calibri"/>
              </a:rPr>
              <a:t>m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x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4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150" dirty="0">
                <a:latin typeface="Calibri"/>
                <a:cs typeface="Calibri"/>
              </a:rPr>
              <a:t>l&gt;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101" dirty="0">
                <a:latin typeface="Calibri"/>
                <a:cs typeface="Calibri"/>
              </a:rPr>
              <a:t>id=</a:t>
            </a:r>
            <a:r>
              <a:rPr sz="1500" spc="-86" dirty="0">
                <a:latin typeface="Calibri"/>
                <a:cs typeface="Calibri"/>
              </a:rPr>
              <a:t>"</a:t>
            </a:r>
            <a:r>
              <a:rPr sz="1500" spc="-105" dirty="0">
                <a:latin typeface="Calibri"/>
                <a:cs typeface="Calibri"/>
              </a:rPr>
              <a:t>b1"&gt;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71" dirty="0">
                <a:latin typeface="Calibri"/>
                <a:cs typeface="Calibri"/>
              </a:rPr>
              <a:t>"&gt;Harry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172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60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ce&gt;39.95</a:t>
            </a:r>
            <a:r>
              <a:rPr sz="1500" spc="-98" dirty="0">
                <a:latin typeface="Calibri"/>
                <a:cs typeface="Calibri"/>
              </a:rPr>
              <a:t>&lt;/price&gt;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043964" y="882967"/>
            <a:ext cx="8096" cy="4184333"/>
          </a:xfrm>
          <a:custGeom>
            <a:avLst/>
            <a:gdLst/>
            <a:ahLst/>
            <a:cxnLst/>
            <a:rect l="l" t="t" r="r" b="b"/>
            <a:pathLst>
              <a:path w="10795" h="5579109">
                <a:moveTo>
                  <a:pt x="0" y="0"/>
                </a:moveTo>
                <a:lnTo>
                  <a:pt x="10795" y="5579108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9309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659011"/>
            <a:ext cx="7180898" cy="41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宋体"/>
                <a:cs typeface="宋体"/>
              </a:rPr>
              <a:t>程序结果：</a:t>
            </a:r>
          </a:p>
          <a:p>
            <a:pPr marL="9525" marR="33338">
              <a:lnSpc>
                <a:spcPct val="130000"/>
              </a:lnSpc>
            </a:pPr>
            <a:r>
              <a:rPr sz="1500" spc="-94" dirty="0">
                <a:latin typeface="Calibri"/>
                <a:cs typeface="Calibri"/>
              </a:rPr>
              <a:t>&lt;cla</a:t>
            </a:r>
            <a:r>
              <a:rPr sz="1500" spc="-86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23" dirty="0">
                <a:latin typeface="Calibri"/>
                <a:cs typeface="Calibri"/>
              </a:rPr>
              <a:t>.u</a:t>
            </a:r>
            <a:r>
              <a:rPr sz="1500" spc="-30" dirty="0">
                <a:latin typeface="Calibri"/>
                <a:cs typeface="Calibri"/>
              </a:rPr>
              <a:t>n</a:t>
            </a:r>
            <a:r>
              <a:rPr sz="1500" spc="-19" dirty="0">
                <a:latin typeface="Calibri"/>
                <a:cs typeface="Calibri"/>
              </a:rPr>
              <a:t>if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41" dirty="0">
                <a:latin typeface="Calibri"/>
                <a:cs typeface="Calibri"/>
              </a:rPr>
              <a:t>ed.</a:t>
            </a:r>
            <a:r>
              <a:rPr sz="1500" b="1" spc="-41" dirty="0">
                <a:solidFill>
                  <a:srgbClr val="C00000"/>
                </a:solidFill>
                <a:latin typeface="Calibri"/>
                <a:cs typeface="Calibri"/>
              </a:rPr>
              <a:t>Selec</a:t>
            </a:r>
            <a:r>
              <a:rPr sz="1500" b="1" spc="-5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b="1" spc="-56" dirty="0">
                <a:solidFill>
                  <a:srgbClr val="C00000"/>
                </a:solidFill>
                <a:latin typeface="Calibri"/>
                <a:cs typeface="Calibri"/>
              </a:rPr>
              <a:t>orL</a:t>
            </a:r>
            <a:r>
              <a:rPr sz="1500" b="1" spc="-34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7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146" dirty="0">
                <a:latin typeface="Calibri"/>
                <a:cs typeface="Calibri"/>
              </a:rPr>
              <a:t>'&gt;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[&lt;Se</a:t>
            </a:r>
            <a:r>
              <a:rPr sz="1500" spc="-5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price'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3" dirty="0">
                <a:latin typeface="Calibri"/>
                <a:cs typeface="Calibri"/>
              </a:rPr>
              <a:t>a='&lt;pr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05" dirty="0">
                <a:latin typeface="Calibri"/>
                <a:cs typeface="Calibri"/>
              </a:rPr>
              <a:t>ce&gt;'&gt;,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&lt;Sel</a:t>
            </a:r>
            <a:r>
              <a:rPr sz="1500" spc="-10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101" dirty="0">
                <a:latin typeface="Calibri"/>
                <a:cs typeface="Calibri"/>
              </a:rPr>
              <a:t>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ce'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3" dirty="0">
                <a:latin typeface="Calibri"/>
                <a:cs typeface="Calibri"/>
              </a:rPr>
              <a:t>a='&lt;pr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13" dirty="0">
                <a:latin typeface="Calibri"/>
                <a:cs typeface="Calibri"/>
              </a:rPr>
              <a:t>ce&gt;'&gt;]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94" dirty="0">
                <a:latin typeface="Calibri"/>
                <a:cs typeface="Calibri"/>
              </a:rPr>
              <a:t>&lt;cla</a:t>
            </a:r>
            <a:r>
              <a:rPr sz="1500" spc="-86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b="1" spc="-19" dirty="0">
                <a:solidFill>
                  <a:srgbClr val="C00000"/>
                </a:solidFill>
                <a:latin typeface="Calibri"/>
                <a:cs typeface="Calibri"/>
              </a:rPr>
              <a:t>'l</a:t>
            </a:r>
            <a:r>
              <a:rPr sz="1500" b="1" spc="-26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7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101" dirty="0">
                <a:solidFill>
                  <a:srgbClr val="C00000"/>
                </a:solidFill>
                <a:latin typeface="Calibri"/>
                <a:cs typeface="Calibri"/>
              </a:rPr>
              <a:t>t'</a:t>
            </a:r>
            <a:r>
              <a:rPr sz="1500" spc="-101" dirty="0">
                <a:latin typeface="Calibri"/>
                <a:cs typeface="Calibri"/>
              </a:rPr>
              <a:t>&gt;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68" dirty="0">
                <a:latin typeface="Calibri"/>
                <a:cs typeface="Calibri"/>
              </a:rPr>
              <a:t>['&lt;price&gt;29.99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68" dirty="0">
                <a:latin typeface="Calibri"/>
                <a:cs typeface="Calibri"/>
              </a:rPr>
              <a:t>ce&gt;',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71" dirty="0">
                <a:latin typeface="Calibri"/>
                <a:cs typeface="Calibri"/>
              </a:rPr>
              <a:t>'&lt;price&gt;39.95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ce&gt;']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94" dirty="0">
                <a:latin typeface="Calibri"/>
                <a:cs typeface="Calibri"/>
              </a:rPr>
              <a:t>&lt;cla</a:t>
            </a:r>
            <a:r>
              <a:rPr sz="1500" spc="-86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'</a:t>
            </a:r>
            <a:r>
              <a:rPr sz="1500" b="1" spc="-7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b="1" spc="-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b="1" spc="-146" dirty="0">
                <a:solidFill>
                  <a:srgbClr val="C00000"/>
                </a:solidFill>
                <a:latin typeface="Calibri"/>
                <a:cs typeface="Calibri"/>
              </a:rPr>
              <a:t>'</a:t>
            </a:r>
            <a:r>
              <a:rPr sz="1500" spc="-146" dirty="0">
                <a:latin typeface="Calibri"/>
                <a:cs typeface="Calibri"/>
              </a:rPr>
              <a:t>&gt;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&lt;price&gt;29.</a:t>
            </a:r>
            <a:r>
              <a:rPr sz="1500" spc="-83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9&lt;</a:t>
            </a:r>
            <a:r>
              <a:rPr sz="1500" spc="-79" dirty="0">
                <a:latin typeface="Calibri"/>
                <a:cs typeface="Calibri"/>
              </a:rPr>
              <a:t>/</a:t>
            </a:r>
            <a:r>
              <a:rPr sz="1500" spc="-86" dirty="0">
                <a:latin typeface="Calibri"/>
                <a:cs typeface="Calibri"/>
              </a:rPr>
              <a:t>price&gt;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dirty="0">
                <a:latin typeface="微软雅黑"/>
                <a:cs typeface="微软雅黑"/>
              </a:rPr>
              <a:t>由此可见:</a:t>
            </a:r>
          </a:p>
          <a:p>
            <a:pPr marL="9525" marR="12383">
              <a:lnSpc>
                <a:spcPct val="130000"/>
              </a:lnSpc>
            </a:pP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h("//book</a:t>
            </a:r>
            <a:r>
              <a:rPr sz="1500" spc="-8" dirty="0">
                <a:latin typeface="微软雅黑"/>
                <a:cs typeface="微软雅黑"/>
              </a:rPr>
              <a:t>/p</a:t>
            </a:r>
            <a:r>
              <a:rPr sz="1500" dirty="0">
                <a:latin typeface="微软雅黑"/>
                <a:cs typeface="微软雅黑"/>
              </a:rPr>
              <a:t>ri</a:t>
            </a:r>
            <a:r>
              <a:rPr sz="1500" spc="-4" dirty="0">
                <a:latin typeface="微软雅黑"/>
                <a:cs typeface="微软雅黑"/>
              </a:rPr>
              <a:t>c</a:t>
            </a:r>
            <a:r>
              <a:rPr sz="1500" spc="-79" dirty="0">
                <a:latin typeface="微软雅黑"/>
                <a:cs typeface="微软雅黑"/>
              </a:rPr>
              <a:t>e</a:t>
            </a:r>
            <a:r>
              <a:rPr sz="1500" spc="-8" dirty="0">
                <a:latin typeface="微软雅黑"/>
                <a:cs typeface="微软雅黑"/>
              </a:rPr>
              <a:t>"</a:t>
            </a:r>
            <a:r>
              <a:rPr sz="1500" dirty="0">
                <a:latin typeface="微软雅黑"/>
                <a:cs typeface="微软雅黑"/>
              </a:rPr>
              <a:t>)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dirty="0">
                <a:latin typeface="微软雅黑"/>
                <a:cs typeface="微软雅黑"/>
              </a:rPr>
              <a:t>得到的是</a:t>
            </a:r>
            <a:r>
              <a:rPr sz="1500" spc="-4" dirty="0">
                <a:latin typeface="微软雅黑"/>
                <a:cs typeface="微软雅黑"/>
              </a:rPr>
              <a:t>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orLis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列表； </a:t>
            </a: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h("//book</a:t>
            </a:r>
            <a:r>
              <a:rPr sz="1500" spc="-8" dirty="0">
                <a:latin typeface="微软雅黑"/>
                <a:cs typeface="微软雅黑"/>
              </a:rPr>
              <a:t>/p</a:t>
            </a:r>
            <a:r>
              <a:rPr sz="1500" dirty="0">
                <a:latin typeface="微软雅黑"/>
                <a:cs typeface="微软雅黑"/>
              </a:rPr>
              <a:t>ri</a:t>
            </a:r>
            <a:r>
              <a:rPr sz="1500" spc="-4" dirty="0">
                <a:latin typeface="微软雅黑"/>
                <a:cs typeface="微软雅黑"/>
              </a:rPr>
              <a:t>c</a:t>
            </a:r>
            <a:r>
              <a:rPr sz="1500" spc="-79" dirty="0">
                <a:latin typeface="微软雅黑"/>
                <a:cs typeface="微软雅黑"/>
              </a:rPr>
              <a:t>e</a:t>
            </a:r>
            <a:r>
              <a:rPr sz="1500" spc="-8" dirty="0">
                <a:latin typeface="微软雅黑"/>
                <a:cs typeface="微软雅黑"/>
              </a:rPr>
              <a:t>"</a:t>
            </a:r>
            <a:r>
              <a:rPr sz="1500" dirty="0">
                <a:latin typeface="微软雅黑"/>
                <a:cs typeface="微软雅黑"/>
              </a:rPr>
              <a:t>).ex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ract</a:t>
            </a:r>
            <a:r>
              <a:rPr sz="1500" spc="-11" dirty="0">
                <a:latin typeface="微软雅黑"/>
                <a:cs typeface="微软雅黑"/>
              </a:rPr>
              <a:t>(</a:t>
            </a:r>
            <a:r>
              <a:rPr sz="1500" dirty="0">
                <a:latin typeface="微软雅黑"/>
                <a:cs typeface="微软雅黑"/>
              </a:rPr>
              <a:t>)</a:t>
            </a:r>
            <a:r>
              <a:rPr sz="1500" spc="-38" dirty="0">
                <a:latin typeface="微软雅黑"/>
                <a:cs typeface="微软雅黑"/>
              </a:rPr>
              <a:t> </a:t>
            </a:r>
            <a:r>
              <a:rPr sz="1500" dirty="0">
                <a:latin typeface="微软雅黑"/>
                <a:cs typeface="微软雅黑"/>
              </a:rPr>
              <a:t>得到的是&lt;pr</a:t>
            </a:r>
            <a:r>
              <a:rPr sz="1500" spc="-4" dirty="0">
                <a:latin typeface="微软雅黑"/>
                <a:cs typeface="微软雅黑"/>
              </a:rPr>
              <a:t>ice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元素的</a:t>
            </a: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spc="-11" dirty="0">
                <a:latin typeface="微软雅黑"/>
                <a:cs typeface="微软雅黑"/>
              </a:rPr>
              <a:t>e</a:t>
            </a:r>
            <a:r>
              <a:rPr sz="1500" spc="-4" dirty="0">
                <a:latin typeface="微软雅黑"/>
                <a:cs typeface="微软雅黑"/>
              </a:rPr>
              <a:t>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or对</a:t>
            </a:r>
            <a:r>
              <a:rPr sz="1500" spc="-11" dirty="0">
                <a:latin typeface="微软雅黑"/>
                <a:cs typeface="微软雅黑"/>
              </a:rPr>
              <a:t>象</a:t>
            </a:r>
            <a:r>
              <a:rPr sz="1500" dirty="0">
                <a:latin typeface="微软雅黑"/>
                <a:cs typeface="微软雅黑"/>
              </a:rPr>
              <a:t>对 应的&lt;pr</a:t>
            </a:r>
            <a:r>
              <a:rPr sz="1500" spc="-4" dirty="0">
                <a:latin typeface="微软雅黑"/>
                <a:cs typeface="微软雅黑"/>
              </a:rPr>
              <a:t>ice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元素的文</a:t>
            </a:r>
            <a:r>
              <a:rPr sz="1500" spc="-11" dirty="0">
                <a:latin typeface="微软雅黑"/>
                <a:cs typeface="微软雅黑"/>
              </a:rPr>
              <a:t>本</a:t>
            </a:r>
            <a:r>
              <a:rPr sz="1500" dirty="0">
                <a:latin typeface="微软雅黑"/>
                <a:cs typeface="微软雅黑"/>
              </a:rPr>
              <a:t>组成</a:t>
            </a:r>
            <a:r>
              <a:rPr sz="1500" spc="-11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列表</a:t>
            </a:r>
            <a:r>
              <a:rPr sz="1500" spc="-11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即：</a:t>
            </a:r>
          </a:p>
          <a:p>
            <a:pPr marL="9525" marR="3810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['&lt;price&gt;29.99&lt;/pr</a:t>
            </a:r>
            <a:r>
              <a:rPr sz="1500" spc="-15" dirty="0">
                <a:latin typeface="微软雅黑"/>
                <a:cs typeface="微软雅黑"/>
              </a:rPr>
              <a:t>i</a:t>
            </a:r>
            <a:r>
              <a:rPr sz="1500" spc="-4" dirty="0">
                <a:latin typeface="微软雅黑"/>
                <a:cs typeface="微软雅黑"/>
              </a:rPr>
              <a:t>c</a:t>
            </a:r>
            <a:r>
              <a:rPr sz="1500" spc="4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&gt;',</a:t>
            </a:r>
            <a:r>
              <a:rPr sz="1500" spc="-23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rice&gt;</a:t>
            </a:r>
            <a:r>
              <a:rPr sz="1500" spc="-4" dirty="0">
                <a:latin typeface="微软雅黑"/>
                <a:cs typeface="微软雅黑"/>
              </a:rPr>
              <a:t>39.95&lt;/p</a:t>
            </a:r>
            <a:r>
              <a:rPr sz="1500" spc="4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ice&gt;'] 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h("//book</a:t>
            </a:r>
            <a:r>
              <a:rPr sz="1500" spc="-8" dirty="0">
                <a:latin typeface="微软雅黑"/>
                <a:cs typeface="微软雅黑"/>
              </a:rPr>
              <a:t>/p</a:t>
            </a:r>
            <a:r>
              <a:rPr sz="1500" dirty="0">
                <a:latin typeface="微软雅黑"/>
                <a:cs typeface="微软雅黑"/>
              </a:rPr>
              <a:t>ri</a:t>
            </a:r>
            <a:r>
              <a:rPr sz="1500" spc="-4" dirty="0">
                <a:latin typeface="微软雅黑"/>
                <a:cs typeface="微软雅黑"/>
              </a:rPr>
              <a:t>c</a:t>
            </a:r>
            <a:r>
              <a:rPr sz="1500" spc="-79" dirty="0">
                <a:latin typeface="微软雅黑"/>
                <a:cs typeface="微软雅黑"/>
              </a:rPr>
              <a:t>e</a:t>
            </a:r>
            <a:r>
              <a:rPr sz="1500" spc="-8" dirty="0">
                <a:latin typeface="微软雅黑"/>
                <a:cs typeface="微软雅黑"/>
              </a:rPr>
              <a:t>"</a:t>
            </a:r>
            <a:r>
              <a:rPr sz="1500" dirty="0">
                <a:latin typeface="微软雅黑"/>
                <a:cs typeface="微软雅黑"/>
              </a:rPr>
              <a:t>).</a:t>
            </a:r>
            <a:r>
              <a:rPr sz="1500" spc="-4" dirty="0">
                <a:latin typeface="微软雅黑"/>
                <a:cs typeface="微软雅黑"/>
              </a:rPr>
              <a:t>ex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rac_</a:t>
            </a:r>
            <a:r>
              <a:rPr sz="1500" spc="-8" dirty="0">
                <a:latin typeface="微软雅黑"/>
                <a:cs typeface="微软雅黑"/>
              </a:rPr>
              <a:t>f</a:t>
            </a:r>
            <a:r>
              <a:rPr sz="1500" spc="-4" dirty="0">
                <a:latin typeface="微软雅黑"/>
                <a:cs typeface="微软雅黑"/>
              </a:rPr>
              <a:t>i</a:t>
            </a:r>
            <a:r>
              <a:rPr sz="1500" spc="4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()</a:t>
            </a:r>
            <a:r>
              <a:rPr sz="1500" spc="-34" dirty="0">
                <a:latin typeface="微软雅黑"/>
                <a:cs typeface="微软雅黑"/>
              </a:rPr>
              <a:t> </a:t>
            </a:r>
            <a:r>
              <a:rPr sz="1500" dirty="0">
                <a:latin typeface="微软雅黑"/>
                <a:cs typeface="微软雅黑"/>
              </a:rPr>
              <a:t>得到的是&lt;pr</a:t>
            </a:r>
            <a:r>
              <a:rPr sz="1500" spc="-4" dirty="0">
                <a:latin typeface="微软雅黑"/>
                <a:cs typeface="微软雅黑"/>
              </a:rPr>
              <a:t>ice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元素的</a:t>
            </a:r>
            <a:r>
              <a:rPr sz="1500" spc="-11" dirty="0">
                <a:latin typeface="微软雅黑"/>
                <a:cs typeface="微软雅黑"/>
              </a:rPr>
              <a:t>文</a:t>
            </a:r>
            <a:r>
              <a:rPr sz="1500" dirty="0">
                <a:latin typeface="微软雅黑"/>
                <a:cs typeface="微软雅黑"/>
              </a:rPr>
              <a:t>本组</a:t>
            </a:r>
            <a:r>
              <a:rPr sz="1500" spc="-11" dirty="0">
                <a:latin typeface="微软雅黑"/>
                <a:cs typeface="微软雅黑"/>
              </a:rPr>
              <a:t>成</a:t>
            </a:r>
            <a:r>
              <a:rPr sz="1500" dirty="0">
                <a:latin typeface="微软雅黑"/>
                <a:cs typeface="微软雅黑"/>
              </a:rPr>
              <a:t>的 列表的第一个元素，是</a:t>
            </a:r>
            <a:r>
              <a:rPr sz="1500" spc="-11" dirty="0">
                <a:latin typeface="微软雅黑"/>
                <a:cs typeface="微软雅黑"/>
              </a:rPr>
              <a:t>一</a:t>
            </a:r>
            <a:r>
              <a:rPr sz="1500" dirty="0">
                <a:latin typeface="微软雅黑"/>
                <a:cs typeface="微软雅黑"/>
              </a:rPr>
              <a:t>个文</a:t>
            </a:r>
            <a:r>
              <a:rPr sz="1500" spc="-11" dirty="0">
                <a:latin typeface="微软雅黑"/>
                <a:cs typeface="微软雅黑"/>
              </a:rPr>
              <a:t>本</a:t>
            </a:r>
            <a:r>
              <a:rPr sz="1500" dirty="0">
                <a:latin typeface="微软雅黑"/>
                <a:cs typeface="微软雅黑"/>
              </a:rPr>
              <a:t>，即：</a:t>
            </a: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&lt;price&gt;29.99&lt;</a:t>
            </a:r>
            <a:r>
              <a:rPr sz="1500" spc="-15" dirty="0">
                <a:latin typeface="微软雅黑"/>
                <a:cs typeface="微软雅黑"/>
              </a:rPr>
              <a:t>/</a:t>
            </a:r>
            <a:r>
              <a:rPr sz="1500" dirty="0">
                <a:latin typeface="微软雅黑"/>
                <a:cs typeface="微软雅黑"/>
              </a:rPr>
              <a:t>price&gt;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0508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403338" y="672434"/>
            <a:ext cx="7226300" cy="9969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sz="1800" b="1" spc="-139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31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使用</a:t>
            </a:r>
            <a:r>
              <a:rPr sz="1800" b="1" spc="-60" dirty="0">
                <a:solidFill>
                  <a:srgbClr val="FF0000"/>
                </a:solidFill>
                <a:latin typeface="Calibri"/>
                <a:cs typeface="Calibri"/>
              </a:rPr>
              <a:t>"/</a:t>
            </a:r>
            <a:r>
              <a:rPr sz="1800" b="1" spc="-109" dirty="0">
                <a:solidFill>
                  <a:srgbClr val="FF0000"/>
                </a:solidFill>
                <a:latin typeface="Calibri"/>
                <a:cs typeface="Calibri"/>
              </a:rPr>
              <a:t>@</a:t>
            </a:r>
            <a:r>
              <a:rPr sz="1800" b="1" spc="-101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800" b="1" spc="-124" dirty="0">
                <a:solidFill>
                  <a:srgbClr val="FF0000"/>
                </a:solidFill>
                <a:latin typeface="Calibri"/>
                <a:cs typeface="Calibri"/>
              </a:rPr>
              <a:t>trNam</a:t>
            </a:r>
            <a:r>
              <a:rPr sz="1800" b="1" spc="-1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98" dirty="0">
                <a:solidFill>
                  <a:srgbClr val="000000"/>
                </a:solidFill>
                <a:latin typeface="Calibri"/>
                <a:cs typeface="Calibri"/>
              </a:rPr>
              <a:t>"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得到一个</a:t>
            </a:r>
            <a:r>
              <a:rPr sz="1800" b="1" spc="-11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1800" b="1" spc="-83" dirty="0">
                <a:solidFill>
                  <a:srgbClr val="000000"/>
                </a:solidFill>
                <a:latin typeface="Calibri"/>
                <a:cs typeface="Calibri"/>
              </a:rPr>
              <a:t>lec</a:t>
            </a:r>
            <a:r>
              <a:rPr sz="1800" b="1" spc="-98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元素的</a:t>
            </a:r>
            <a:r>
              <a:rPr sz="1800" b="1" spc="-101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800" b="1" spc="-124" dirty="0">
                <a:solidFill>
                  <a:srgbClr val="FF0000"/>
                </a:solidFill>
                <a:latin typeface="Calibri"/>
                <a:cs typeface="Calibri"/>
              </a:rPr>
              <a:t>trNam</a:t>
            </a:r>
            <a:r>
              <a:rPr sz="1800" b="1" spc="-1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4" dirty="0">
                <a:solidFill>
                  <a:srgbClr val="FF0000"/>
                </a:solidFill>
                <a:latin typeface="宋体"/>
                <a:cs typeface="宋体"/>
              </a:rPr>
              <a:t>属性</a:t>
            </a:r>
            <a:r>
              <a:rPr sz="1800" b="1" spc="-4" dirty="0">
                <a:solidFill>
                  <a:srgbClr val="000000"/>
                </a:solidFill>
                <a:latin typeface="宋体"/>
                <a:cs typeface="宋体"/>
              </a:rPr>
              <a:t>节点对</a:t>
            </a:r>
            <a:endParaRPr sz="1800" dirty="0">
              <a:latin typeface="宋体"/>
              <a:cs typeface="宋体"/>
            </a:endParaRPr>
          </a:p>
          <a:p>
            <a:pPr marL="9525" marR="350044">
              <a:lnSpc>
                <a:spcPct val="130000"/>
              </a:lnSpc>
            </a:pP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象，属性节点对象也是一个</a:t>
            </a:r>
            <a:r>
              <a:rPr sz="1800" b="1" spc="-116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b="1" spc="-109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86" dirty="0">
                <a:solidFill>
                  <a:srgbClr val="000000"/>
                </a:solidFill>
                <a:latin typeface="Calibri"/>
                <a:cs typeface="Calibri"/>
              </a:rPr>
              <a:t>lec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对象，通过</a:t>
            </a:r>
            <a:r>
              <a:rPr sz="1800" b="1" spc="-98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116" dirty="0">
                <a:solidFill>
                  <a:srgbClr val="000000"/>
                </a:solidFill>
                <a:latin typeface="Calibri"/>
                <a:cs typeface="Calibri"/>
              </a:rPr>
              <a:t>xt</a:t>
            </a:r>
            <a:r>
              <a:rPr sz="1800" b="1" spc="-1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b="1" spc="-98" dirty="0">
                <a:solidFill>
                  <a:srgbClr val="000000"/>
                </a:solidFill>
                <a:latin typeface="Calibri"/>
                <a:cs typeface="Calibri"/>
              </a:rPr>
              <a:t>ac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98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1800" b="1" spc="-109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获取属性值。 例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：获取元素属性值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229" y="1759744"/>
            <a:ext cx="3298984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x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id="b1"&gt;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71" dirty="0">
                <a:latin typeface="Calibri"/>
                <a:cs typeface="Calibri"/>
              </a:rPr>
              <a:t>"&gt;Harry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60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ce&gt;29.99</a:t>
            </a:r>
            <a:r>
              <a:rPr sz="1500" spc="-98" dirty="0">
                <a:latin typeface="Calibri"/>
                <a:cs typeface="Calibri"/>
              </a:rPr>
              <a:t>&lt;/price&gt;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45" dirty="0">
                <a:latin typeface="Calibri"/>
                <a:cs typeface="Calibri"/>
              </a:rPr>
              <a:t>chines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"&gt;</a:t>
            </a:r>
            <a:r>
              <a:rPr sz="1500" dirty="0">
                <a:latin typeface="宋体"/>
                <a:cs typeface="宋体"/>
              </a:rPr>
              <a:t>学</a:t>
            </a:r>
            <a:r>
              <a:rPr sz="1500" spc="4" dirty="0">
                <a:latin typeface="宋体"/>
                <a:cs typeface="宋体"/>
              </a:rPr>
              <a:t>习</a:t>
            </a:r>
            <a:r>
              <a:rPr sz="1500" spc="-68" dirty="0">
                <a:latin typeface="Calibri"/>
                <a:cs typeface="Calibri"/>
              </a:rPr>
              <a:t>XML&lt;/tit</a:t>
            </a:r>
            <a:r>
              <a:rPr sz="1500" spc="-41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8490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304513"/>
            <a:ext cx="6558915" cy="472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5269230">
              <a:lnSpc>
                <a:spcPct val="130000"/>
              </a:lnSpc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4013835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x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86" dirty="0">
                <a:latin typeface="Calibri"/>
                <a:cs typeface="Calibri"/>
              </a:rPr>
              <a:t>@</a:t>
            </a:r>
            <a:r>
              <a:rPr sz="1500" spc="-30" dirty="0">
                <a:latin typeface="Calibri"/>
                <a:cs typeface="Calibri"/>
              </a:rPr>
              <a:t>id")</a:t>
            </a:r>
            <a:r>
              <a:rPr sz="1500" spc="-23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t(s)</a:t>
            </a:r>
            <a:endParaRPr sz="1500" dirty="0">
              <a:latin typeface="Calibri"/>
              <a:cs typeface="Calibri"/>
            </a:endParaRPr>
          </a:p>
          <a:p>
            <a:pPr marL="9525" marR="5277803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in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8" dirty="0">
                <a:latin typeface="Calibri"/>
                <a:cs typeface="Calibri"/>
              </a:rPr>
              <a:t>s:</a:t>
            </a:r>
            <a:endParaRPr sz="1500" dirty="0">
              <a:latin typeface="Calibri"/>
              <a:cs typeface="Calibri"/>
            </a:endParaRPr>
          </a:p>
          <a:p>
            <a:pPr marL="9525" indent="171450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8" dirty="0">
                <a:latin typeface="Calibri"/>
                <a:cs typeface="Calibri"/>
              </a:rPr>
              <a:t>e.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dirty="0">
                <a:latin typeface="宋体"/>
                <a:cs typeface="宋体"/>
              </a:rPr>
              <a:t>程序结果：</a:t>
            </a:r>
          </a:p>
          <a:p>
            <a:pPr marL="9525">
              <a:spcBef>
                <a:spcPts val="540"/>
              </a:spcBef>
            </a:pPr>
            <a:r>
              <a:rPr sz="1500" spc="-98" dirty="0">
                <a:latin typeface="Calibri"/>
                <a:cs typeface="Calibri"/>
              </a:rPr>
              <a:t>[&lt;Se</a:t>
            </a:r>
            <a:r>
              <a:rPr sz="1500" spc="-5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86" dirty="0">
                <a:latin typeface="Calibri"/>
                <a:cs typeface="Calibri"/>
              </a:rPr>
              <a:t>@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83" dirty="0">
                <a:latin typeface="Calibri"/>
                <a:cs typeface="Calibri"/>
              </a:rPr>
              <a:t>d</a:t>
            </a:r>
            <a:r>
              <a:rPr sz="1500" spc="-34" dirty="0">
                <a:latin typeface="Calibri"/>
                <a:cs typeface="Calibri"/>
              </a:rPr>
              <a:t>'</a:t>
            </a:r>
            <a:r>
              <a:rPr sz="1500" spc="-10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a='b</a:t>
            </a:r>
            <a:r>
              <a:rPr sz="1500" spc="-98" dirty="0">
                <a:latin typeface="Calibri"/>
                <a:cs typeface="Calibri"/>
              </a:rPr>
              <a:t>1</a:t>
            </a:r>
            <a:r>
              <a:rPr sz="1500" spc="-83" dirty="0">
                <a:latin typeface="Calibri"/>
                <a:cs typeface="Calibri"/>
              </a:rPr>
              <a:t>'&gt;,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&lt;Sel</a:t>
            </a:r>
            <a:r>
              <a:rPr sz="1500" spc="-10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86" dirty="0">
                <a:latin typeface="Calibri"/>
                <a:cs typeface="Calibri"/>
              </a:rPr>
              <a:t>@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83" dirty="0">
                <a:latin typeface="Calibri"/>
                <a:cs typeface="Calibri"/>
              </a:rPr>
              <a:t>d</a:t>
            </a:r>
            <a:r>
              <a:rPr sz="1500" spc="-34" dirty="0">
                <a:latin typeface="Calibri"/>
                <a:cs typeface="Calibri"/>
              </a:rPr>
              <a:t>'</a:t>
            </a:r>
            <a:r>
              <a:rPr sz="1500" spc="-10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a='b</a:t>
            </a:r>
            <a:r>
              <a:rPr sz="1500" spc="-98" dirty="0">
                <a:latin typeface="Calibri"/>
                <a:cs typeface="Calibri"/>
              </a:rPr>
              <a:t>2'&gt;]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9" dirty="0">
                <a:latin typeface="Calibri"/>
                <a:cs typeface="Calibri"/>
              </a:rPr>
              <a:t>['b1',</a:t>
            </a:r>
            <a:r>
              <a:rPr sz="1500" spc="-98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'b2'</a:t>
            </a:r>
            <a:r>
              <a:rPr sz="1500" spc="8" dirty="0">
                <a:latin typeface="Calibri"/>
                <a:cs typeface="Calibri"/>
              </a:rPr>
              <a:t>]</a:t>
            </a:r>
            <a:endParaRPr sz="1500" dirty="0">
              <a:latin typeface="Calibri"/>
              <a:cs typeface="Calibri"/>
            </a:endParaRPr>
          </a:p>
          <a:p>
            <a:pPr marL="9525" marR="6346031">
              <a:lnSpc>
                <a:spcPct val="130000"/>
              </a:lnSpc>
            </a:pPr>
            <a:r>
              <a:rPr sz="1500" spc="-64" dirty="0">
                <a:latin typeface="Calibri"/>
                <a:cs typeface="Calibri"/>
              </a:rPr>
              <a:t>b1 b2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5782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1005601"/>
            <a:ext cx="7135654" cy="31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由此可见：</a:t>
            </a:r>
          </a:p>
          <a:p>
            <a:pPr marL="9525" marR="496729">
              <a:lnSpc>
                <a:spcPct val="130100"/>
              </a:lnSpc>
            </a:pP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k/@id")</a:t>
            </a:r>
            <a:r>
              <a:rPr spc="-26" dirty="0">
                <a:latin typeface="Calibri"/>
                <a:cs typeface="Calibri"/>
              </a:rPr>
              <a:t> </a:t>
            </a:r>
            <a:endParaRPr lang="en-US" spc="-26" dirty="0" smtClean="0">
              <a:latin typeface="Calibri"/>
              <a:cs typeface="Calibri"/>
            </a:endParaRPr>
          </a:p>
          <a:p>
            <a:pPr marL="9525" marR="496729">
              <a:lnSpc>
                <a:spcPct val="130100"/>
              </a:lnSpc>
            </a:pPr>
            <a:r>
              <a:rPr dirty="0" smtClean="0">
                <a:latin typeface="宋体"/>
                <a:cs typeface="宋体"/>
              </a:rPr>
              <a:t>结果是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个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的</a:t>
            </a:r>
            <a:r>
              <a:rPr spc="-71" dirty="0">
                <a:latin typeface="Calibri"/>
                <a:cs typeface="Calibri"/>
              </a:rPr>
              <a:t>id</a:t>
            </a:r>
            <a:r>
              <a:rPr dirty="0">
                <a:latin typeface="宋体"/>
                <a:cs typeface="宋体"/>
              </a:rPr>
              <a:t>属性组成的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orLi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列表，</a:t>
            </a:r>
            <a:r>
              <a:rPr b="1" dirty="0">
                <a:solidFill>
                  <a:srgbClr val="C00000"/>
                </a:solidFill>
                <a:latin typeface="宋体"/>
                <a:cs typeface="宋体"/>
              </a:rPr>
              <a:t>即属性也是一个 </a:t>
            </a:r>
            <a:r>
              <a:rPr b="1" spc="-64" dirty="0">
                <a:solidFill>
                  <a:srgbClr val="C00000"/>
                </a:solidFill>
                <a:latin typeface="Calibri"/>
                <a:cs typeface="Calibri"/>
              </a:rPr>
              <a:t>Sele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7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spc="-4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4" dirty="0">
                <a:solidFill>
                  <a:srgbClr val="C00000"/>
                </a:solidFill>
                <a:latin typeface="宋体"/>
                <a:cs typeface="宋体"/>
              </a:rPr>
              <a:t>对象</a:t>
            </a:r>
            <a:r>
              <a:rPr spc="-4" dirty="0">
                <a:latin typeface="宋体"/>
                <a:cs typeface="宋体"/>
              </a:rPr>
              <a:t>；</a:t>
            </a:r>
            <a:endParaRPr dirty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t()) </a:t>
            </a:r>
            <a:r>
              <a:rPr dirty="0">
                <a:latin typeface="宋体"/>
                <a:cs typeface="宋体"/>
              </a:rPr>
              <a:t>结果是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的</a:t>
            </a:r>
            <a:r>
              <a:rPr spc="-41" dirty="0">
                <a:latin typeface="Calibri"/>
                <a:cs typeface="Calibri"/>
              </a:rPr>
              <a:t>i</a:t>
            </a:r>
            <a:r>
              <a:rPr spc="-101" dirty="0">
                <a:latin typeface="Calibri"/>
                <a:cs typeface="Calibri"/>
              </a:rPr>
              <a:t>d</a:t>
            </a:r>
            <a:r>
              <a:rPr dirty="0">
                <a:latin typeface="宋体"/>
                <a:cs typeface="宋体"/>
              </a:rPr>
              <a:t>属性的两个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对象的属性文本值的列表，</a:t>
            </a:r>
            <a:r>
              <a:rPr spc="4" dirty="0">
                <a:latin typeface="宋体"/>
                <a:cs typeface="宋体"/>
              </a:rPr>
              <a:t>即</a:t>
            </a:r>
            <a:r>
              <a:rPr spc="-41" dirty="0">
                <a:latin typeface="Calibri"/>
                <a:cs typeface="Calibri"/>
              </a:rPr>
              <a:t>['b</a:t>
            </a:r>
            <a:r>
              <a:rPr spc="-71" dirty="0">
                <a:latin typeface="Calibri"/>
                <a:cs typeface="Calibri"/>
              </a:rPr>
              <a:t>1</a:t>
            </a:r>
            <a:r>
              <a:rPr spc="19" dirty="0">
                <a:latin typeface="Calibri"/>
                <a:cs typeface="Calibri"/>
              </a:rPr>
              <a:t>',</a:t>
            </a:r>
            <a:r>
              <a:rPr spc="23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'b</a:t>
            </a:r>
            <a:r>
              <a:rPr spc="-83" dirty="0">
                <a:latin typeface="Calibri"/>
                <a:cs typeface="Calibri"/>
              </a:rPr>
              <a:t>2</a:t>
            </a:r>
            <a:r>
              <a:rPr spc="-4" dirty="0">
                <a:latin typeface="Calibri"/>
                <a:cs typeface="Calibri"/>
              </a:rPr>
              <a:t>'</a:t>
            </a:r>
            <a:r>
              <a:rPr spc="-11" dirty="0">
                <a:latin typeface="Calibri"/>
                <a:cs typeface="Calibri"/>
              </a:rPr>
              <a:t>]</a:t>
            </a:r>
            <a:r>
              <a:rPr dirty="0">
                <a:latin typeface="宋体"/>
                <a:cs typeface="宋体"/>
              </a:rPr>
              <a:t>；</a:t>
            </a:r>
          </a:p>
          <a:p>
            <a:pPr marL="213836" marR="5373053" indent="-204788">
              <a:lnSpc>
                <a:spcPts val="2813"/>
              </a:lnSpc>
              <a:spcBef>
                <a:spcPts val="199"/>
              </a:spcBef>
            </a:pPr>
            <a:r>
              <a:rPr spc="-53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in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1" dirty="0">
                <a:latin typeface="Calibri"/>
                <a:cs typeface="Calibri"/>
              </a:rPr>
              <a:t>s: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11" dirty="0">
                <a:latin typeface="Calibri"/>
                <a:cs typeface="Calibri"/>
              </a:rPr>
              <a:t>e.</a:t>
            </a:r>
            <a:r>
              <a:rPr spc="-41" dirty="0">
                <a:latin typeface="Calibri"/>
                <a:cs typeface="Calibri"/>
              </a:rPr>
              <a:t>ex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t(</a:t>
            </a:r>
            <a:r>
              <a:rPr spc="-4" dirty="0">
                <a:latin typeface="Calibri"/>
                <a:cs typeface="Calibri"/>
              </a:rPr>
              <a:t>))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443"/>
              </a:spcBef>
            </a:pPr>
            <a:r>
              <a:rPr dirty="0">
                <a:latin typeface="宋体"/>
                <a:cs typeface="宋体"/>
              </a:rPr>
              <a:t>每个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是一个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对象，因此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ract(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获取对象的属性值。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4954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296327" y="1419622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>
                <a:solidFill>
                  <a:srgbClr val="364554"/>
                </a:solidFill>
              </a:rPr>
              <a:t>P</a:t>
            </a:r>
            <a:r>
              <a:rPr spc="-4" dirty="0">
                <a:solidFill>
                  <a:srgbClr val="364554"/>
                </a:solidFill>
              </a:rPr>
              <a:t>A</a:t>
            </a:r>
            <a:r>
              <a:rPr spc="-113" dirty="0">
                <a:solidFill>
                  <a:srgbClr val="364554"/>
                </a:solidFill>
              </a:rPr>
              <a:t>R</a:t>
            </a:r>
            <a:r>
              <a:rPr dirty="0">
                <a:solidFill>
                  <a:srgbClr val="364554"/>
                </a:solidFill>
              </a:rPr>
              <a:t>T</a:t>
            </a:r>
            <a:r>
              <a:rPr spc="-4" dirty="0">
                <a:solidFill>
                  <a:srgbClr val="364554"/>
                </a:solidFill>
              </a:rPr>
              <a:t> Four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29339" y="2569369"/>
            <a:ext cx="5681186" cy="415498"/>
          </a:xfrm>
          <a:prstGeom prst="rect">
            <a:avLst/>
          </a:prstGeom>
          <a:solidFill>
            <a:srgbClr val="364554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y中查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找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HTM</a:t>
            </a:r>
            <a:r>
              <a:rPr sz="2700" b="1" spc="-8" dirty="0">
                <a:solidFill>
                  <a:srgbClr val="EBEEF0"/>
                </a:solidFill>
                <a:latin typeface="微软雅黑"/>
                <a:cs typeface="微软雅黑"/>
              </a:rPr>
              <a:t>L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元素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(4)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2204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51229" y="955971"/>
            <a:ext cx="7286345" cy="3946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zh-CN" b="1" spc="-127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lang="en-US" altLang="zh-CN" b="1" spc="-143" dirty="0" err="1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lang="en-US" altLang="zh-CN" b="1" spc="-146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altLang="zh-CN" b="1" spc="-79" dirty="0" err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altLang="zh-CN" b="1" spc="-127" dirty="0" err="1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使用</a:t>
            </a:r>
            <a:r>
              <a:rPr lang="en-US" altLang="zh-CN" b="1" spc="-75" dirty="0">
                <a:solidFill>
                  <a:srgbClr val="FF0000"/>
                </a:solidFill>
                <a:latin typeface="Calibri"/>
                <a:cs typeface="Calibri"/>
              </a:rPr>
              <a:t>"/</a:t>
            </a:r>
            <a:r>
              <a:rPr lang="en-US" altLang="zh-CN" b="1" spc="-7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b="1" spc="-9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US" altLang="zh-CN" b="1" spc="-120" dirty="0">
                <a:solidFill>
                  <a:srgbClr val="FF0000"/>
                </a:solidFill>
                <a:latin typeface="Calibri"/>
                <a:cs typeface="Calibri"/>
              </a:rPr>
              <a:t>xt(</a:t>
            </a:r>
            <a:r>
              <a:rPr lang="en-US" altLang="zh-CN" b="1" spc="-101" dirty="0">
                <a:solidFill>
                  <a:srgbClr val="FF0000"/>
                </a:solidFill>
                <a:latin typeface="Calibri"/>
                <a:cs typeface="Calibri"/>
              </a:rPr>
              <a:t>)"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得到一个</a:t>
            </a:r>
            <a:r>
              <a:rPr lang="en-US" altLang="zh-CN" b="1" spc="-116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altLang="zh-CN" b="1" spc="-109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altLang="zh-CN" b="1" spc="-86" dirty="0">
                <a:solidFill>
                  <a:srgbClr val="000000"/>
                </a:solidFill>
                <a:latin typeface="Calibri"/>
                <a:cs typeface="Calibri"/>
              </a:rPr>
              <a:t>lec</a:t>
            </a:r>
            <a:r>
              <a:rPr lang="en-US" altLang="zh-CN" b="1" spc="-94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altLang="zh-CN" b="1" spc="-127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lang="en-US" altLang="zh-CN" b="1" spc="-79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元素包含的</a:t>
            </a:r>
            <a:r>
              <a:rPr lang="zh-CN" altLang="en-US" b="1" dirty="0">
                <a:solidFill>
                  <a:srgbClr val="FF0000"/>
                </a:solidFill>
                <a:latin typeface="宋体"/>
                <a:cs typeface="宋体"/>
              </a:rPr>
              <a:t>文本值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，文本值节点对</a:t>
            </a:r>
            <a:r>
              <a:rPr b="1" spc="-4" dirty="0" err="1" smtClean="0">
                <a:latin typeface="宋体"/>
                <a:cs typeface="宋体"/>
              </a:rPr>
              <a:t>象也是一</a:t>
            </a:r>
            <a:r>
              <a:rPr b="1" dirty="0" err="1" smtClean="0">
                <a:latin typeface="宋体"/>
                <a:cs typeface="宋体"/>
              </a:rPr>
              <a:t>个</a:t>
            </a:r>
            <a:r>
              <a:rPr b="1" spc="-113" dirty="0" err="1">
                <a:latin typeface="Calibri"/>
                <a:cs typeface="Calibri"/>
              </a:rPr>
              <a:t>Se</a:t>
            </a:r>
            <a:r>
              <a:rPr b="1" spc="-83" dirty="0" err="1">
                <a:latin typeface="Calibri"/>
                <a:cs typeface="Calibri"/>
              </a:rPr>
              <a:t>lec</a:t>
            </a:r>
            <a:r>
              <a:rPr b="1" spc="-98" dirty="0" err="1">
                <a:latin typeface="Calibri"/>
                <a:cs typeface="Calibri"/>
              </a:rPr>
              <a:t>t</a:t>
            </a:r>
            <a:r>
              <a:rPr b="1" spc="-127" dirty="0" err="1">
                <a:latin typeface="Calibri"/>
                <a:cs typeface="Calibri"/>
              </a:rPr>
              <a:t>o</a:t>
            </a:r>
            <a:r>
              <a:rPr b="1" spc="-79" dirty="0" err="1">
                <a:latin typeface="Calibri"/>
                <a:cs typeface="Calibri"/>
              </a:rPr>
              <a:t>r</a:t>
            </a:r>
            <a:r>
              <a:rPr b="1" spc="-4" dirty="0" err="1">
                <a:latin typeface="宋体"/>
                <a:cs typeface="宋体"/>
              </a:rPr>
              <a:t>对象，通</a:t>
            </a:r>
            <a:r>
              <a:rPr b="1" dirty="0" err="1">
                <a:latin typeface="宋体"/>
                <a:cs typeface="宋体"/>
              </a:rPr>
              <a:t>过</a:t>
            </a:r>
            <a:r>
              <a:rPr b="1" spc="-94" dirty="0" err="1">
                <a:latin typeface="Calibri"/>
                <a:cs typeface="Calibri"/>
              </a:rPr>
              <a:t>e</a:t>
            </a:r>
            <a:r>
              <a:rPr b="1" spc="-116" dirty="0" err="1">
                <a:latin typeface="Calibri"/>
                <a:cs typeface="Calibri"/>
              </a:rPr>
              <a:t>xt</a:t>
            </a:r>
            <a:r>
              <a:rPr b="1" spc="-139" dirty="0" err="1">
                <a:latin typeface="Calibri"/>
                <a:cs typeface="Calibri"/>
              </a:rPr>
              <a:t>r</a:t>
            </a:r>
            <a:r>
              <a:rPr b="1" spc="-98" dirty="0" err="1">
                <a:latin typeface="Calibri"/>
                <a:cs typeface="Calibri"/>
              </a:rPr>
              <a:t>act</a:t>
            </a:r>
            <a:r>
              <a:rPr b="1" spc="-98" dirty="0">
                <a:latin typeface="Calibri"/>
                <a:cs typeface="Calibri"/>
              </a:rPr>
              <a:t>(</a:t>
            </a:r>
            <a:r>
              <a:rPr b="1" spc="-94" dirty="0">
                <a:latin typeface="Calibri"/>
                <a:cs typeface="Calibri"/>
              </a:rPr>
              <a:t>)</a:t>
            </a:r>
            <a:r>
              <a:rPr b="1" spc="-4" dirty="0">
                <a:latin typeface="宋体"/>
                <a:cs typeface="宋体"/>
              </a:rPr>
              <a:t>获取文本值。</a:t>
            </a:r>
            <a:endParaRPr dirty="0">
              <a:latin typeface="宋体"/>
              <a:cs typeface="宋体"/>
            </a:endParaRPr>
          </a:p>
          <a:p>
            <a:pPr>
              <a:spcBef>
                <a:spcPts val="28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2241709">
              <a:lnSpc>
                <a:spcPct val="128899"/>
              </a:lnSpc>
            </a:pPr>
            <a:r>
              <a:rPr b="1" dirty="0">
                <a:latin typeface="宋体"/>
                <a:cs typeface="宋体"/>
              </a:rPr>
              <a:t>例：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6</a:t>
            </a:r>
            <a:r>
              <a:rPr b="1" dirty="0">
                <a:latin typeface="宋体"/>
                <a:cs typeface="宋体"/>
              </a:rPr>
              <a:t>：获取节点的文本值 </a:t>
            </a:r>
            <a:endParaRPr lang="en-US" b="1" dirty="0" smtClean="0">
              <a:latin typeface="宋体"/>
              <a:cs typeface="宋体"/>
            </a:endParaRPr>
          </a:p>
          <a:p>
            <a:pPr marL="9525" marR="2241709">
              <a:lnSpc>
                <a:spcPct val="128899"/>
              </a:lnSpc>
            </a:pPr>
            <a:r>
              <a:rPr sz="1500" spc="-11" dirty="0" smtClean="0">
                <a:latin typeface="Calibri"/>
                <a:cs typeface="Calibri"/>
              </a:rPr>
              <a:t>f</a:t>
            </a:r>
            <a:r>
              <a:rPr sz="1500" spc="-38" dirty="0" smtClean="0">
                <a:latin typeface="Calibri"/>
                <a:cs typeface="Calibri"/>
              </a:rPr>
              <a:t>r</a:t>
            </a:r>
            <a:r>
              <a:rPr sz="1500" spc="-79" dirty="0" smtClean="0">
                <a:latin typeface="Calibri"/>
                <a:cs typeface="Calibri"/>
              </a:rPr>
              <a:t>o</a:t>
            </a:r>
            <a:r>
              <a:rPr sz="1500" spc="-109" dirty="0" smtClean="0">
                <a:latin typeface="Calibri"/>
                <a:cs typeface="Calibri"/>
              </a:rPr>
              <a:t>m</a:t>
            </a:r>
            <a:r>
              <a:rPr sz="1500" spc="-71" dirty="0" smtClean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endParaRPr lang="en-US" sz="1500" spc="-30" dirty="0" smtClean="0">
              <a:latin typeface="Calibri"/>
              <a:cs typeface="Calibri"/>
            </a:endParaRPr>
          </a:p>
          <a:p>
            <a:pPr marL="9525" marR="2241709">
              <a:lnSpc>
                <a:spcPct val="128899"/>
              </a:lnSpc>
            </a:pPr>
            <a:r>
              <a:rPr sz="1500" spc="-79" dirty="0" err="1" smtClean="0">
                <a:latin typeface="Calibri"/>
                <a:cs typeface="Calibri"/>
              </a:rPr>
              <a:t>h</a:t>
            </a:r>
            <a:r>
              <a:rPr sz="1500" spc="-49" dirty="0" err="1" smtClean="0">
                <a:latin typeface="Calibri"/>
                <a:cs typeface="Calibri"/>
              </a:rPr>
              <a:t>tm</a:t>
            </a:r>
            <a:r>
              <a:rPr sz="1500" spc="-30" dirty="0" err="1" smtClean="0">
                <a:latin typeface="Calibri"/>
                <a:cs typeface="Calibri"/>
              </a:rPr>
              <a:t>l</a:t>
            </a:r>
            <a:r>
              <a:rPr sz="1500" spc="-195" dirty="0" err="1" smtClean="0">
                <a:latin typeface="Calibri"/>
                <a:cs typeface="Calibri"/>
              </a:rPr>
              <a:t>T</a:t>
            </a:r>
            <a:r>
              <a:rPr sz="1500" spc="-68" dirty="0" err="1" smtClean="0">
                <a:latin typeface="Calibri"/>
                <a:cs typeface="Calibri"/>
              </a:rPr>
              <a:t>e</a:t>
            </a:r>
            <a:r>
              <a:rPr sz="1500" spc="-30" dirty="0" err="1" smtClean="0">
                <a:latin typeface="Calibri"/>
                <a:cs typeface="Calibri"/>
              </a:rPr>
              <a:t>x</a:t>
            </a:r>
            <a:r>
              <a:rPr sz="1500" spc="-19" dirty="0" err="1" smtClean="0">
                <a:latin typeface="Calibri"/>
                <a:cs typeface="Calibri"/>
              </a:rPr>
              <a:t>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id="b1"&gt;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71" dirty="0">
                <a:latin typeface="Calibri"/>
                <a:cs typeface="Calibri"/>
              </a:rPr>
              <a:t>engl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-60" dirty="0">
                <a:latin typeface="Calibri"/>
                <a:cs typeface="Calibri"/>
              </a:rPr>
              <a:t>sh</a:t>
            </a:r>
            <a:r>
              <a:rPr sz="1500" spc="-113" dirty="0">
                <a:latin typeface="Calibri"/>
                <a:cs typeface="Calibri"/>
              </a:rPr>
              <a:t>"&gt;H</a:t>
            </a:r>
            <a:r>
              <a:rPr sz="1500" spc="-10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er</a:t>
            </a:r>
            <a:r>
              <a:rPr sz="1500" spc="-60" dirty="0">
                <a:latin typeface="Calibri"/>
                <a:cs typeface="Calibri"/>
              </a:rPr>
              <a:t>&lt;/tit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1915" y="2008061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0886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749142"/>
            <a:ext cx="3112770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172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164783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x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 err="1">
                <a:latin typeface="Calibri"/>
                <a:cs typeface="Calibri"/>
              </a:rPr>
              <a:t>se</a:t>
            </a:r>
            <a:r>
              <a:rPr sz="1500" spc="-30" dirty="0" err="1">
                <a:latin typeface="Calibri"/>
                <a:cs typeface="Calibri"/>
              </a:rPr>
              <a:t>l</a:t>
            </a:r>
            <a:r>
              <a:rPr sz="1500" spc="-38" dirty="0" err="1">
                <a:latin typeface="Calibri"/>
                <a:cs typeface="Calibri"/>
              </a:rPr>
              <a:t>ec</a:t>
            </a:r>
            <a:r>
              <a:rPr sz="1500" spc="-45" dirty="0" err="1">
                <a:latin typeface="Calibri"/>
                <a:cs typeface="Calibri"/>
              </a:rPr>
              <a:t>t</a:t>
            </a:r>
            <a:r>
              <a:rPr sz="1500" spc="-94" dirty="0" err="1">
                <a:latin typeface="Calibri"/>
                <a:cs typeface="Calibri"/>
              </a:rPr>
              <a:t>o</a:t>
            </a:r>
            <a:r>
              <a:rPr sz="1500" spc="-158" dirty="0" err="1">
                <a:latin typeface="Calibri"/>
                <a:cs typeface="Calibri"/>
              </a:rPr>
              <a:t>r</a:t>
            </a:r>
            <a:r>
              <a:rPr sz="1500" spc="-34" dirty="0" err="1">
                <a:latin typeface="Calibri"/>
                <a:cs typeface="Calibri"/>
              </a:rPr>
              <a:t>.xp</a:t>
            </a:r>
            <a:r>
              <a:rPr sz="1500" spc="-56" dirty="0" err="1">
                <a:latin typeface="Calibri"/>
                <a:cs typeface="Calibri"/>
              </a:rPr>
              <a:t>a</a:t>
            </a:r>
            <a:r>
              <a:rPr sz="1500" spc="-34" dirty="0" err="1">
                <a:latin typeface="Calibri"/>
                <a:cs typeface="Calibri"/>
              </a:rPr>
              <a:t>th</a:t>
            </a:r>
            <a:r>
              <a:rPr sz="1500" dirty="0" smtClean="0">
                <a:latin typeface="Calibri"/>
                <a:cs typeface="Calibri"/>
              </a:rPr>
              <a:t>("</a:t>
            </a:r>
            <a:r>
              <a:rPr sz="1500" spc="11" dirty="0" smtClean="0">
                <a:latin typeface="Calibri"/>
                <a:cs typeface="Calibri"/>
              </a:rPr>
              <a:t>/</a:t>
            </a:r>
            <a:r>
              <a:rPr sz="1500" spc="-8" dirty="0" smtClean="0">
                <a:latin typeface="Calibri"/>
                <a:cs typeface="Calibri"/>
              </a:rPr>
              <a:t>/</a:t>
            </a:r>
            <a:r>
              <a:rPr sz="1500" spc="-75" dirty="0" smtClean="0">
                <a:latin typeface="Calibri"/>
                <a:cs typeface="Calibri"/>
              </a:rPr>
              <a:t>book</a:t>
            </a:r>
            <a:r>
              <a:rPr sz="1500" spc="-49" dirty="0" smtClean="0">
                <a:latin typeface="Calibri"/>
                <a:cs typeface="Calibri"/>
              </a:rPr>
              <a:t>/</a:t>
            </a:r>
            <a:r>
              <a:rPr sz="1500" spc="-15" dirty="0" smtClean="0">
                <a:latin typeface="Calibri"/>
                <a:cs typeface="Calibri"/>
              </a:rPr>
              <a:t>tit</a:t>
            </a:r>
            <a:r>
              <a:rPr sz="1500" spc="-19" dirty="0" smtClean="0">
                <a:latin typeface="Calibri"/>
                <a:cs typeface="Calibri"/>
              </a:rPr>
              <a:t>le/</a:t>
            </a:r>
            <a:r>
              <a:rPr sz="1500" spc="-30" dirty="0" smtClean="0">
                <a:latin typeface="Calibri"/>
                <a:cs typeface="Calibri"/>
              </a:rPr>
              <a:t>t</a:t>
            </a:r>
            <a:r>
              <a:rPr sz="1500" spc="-68" dirty="0" smtClean="0">
                <a:latin typeface="Calibri"/>
                <a:cs typeface="Calibri"/>
              </a:rPr>
              <a:t>e</a:t>
            </a:r>
            <a:r>
              <a:rPr sz="1500" spc="-15" dirty="0" smtClean="0">
                <a:latin typeface="Calibri"/>
                <a:cs typeface="Calibri"/>
              </a:rPr>
              <a:t>xt(</a:t>
            </a:r>
            <a:r>
              <a:rPr sz="1500" spc="-11" dirty="0" smtClean="0">
                <a:latin typeface="Calibri"/>
                <a:cs typeface="Calibri"/>
              </a:rPr>
              <a:t>)</a:t>
            </a:r>
            <a:r>
              <a:rPr sz="1500" spc="8" dirty="0" smtClean="0">
                <a:latin typeface="Calibri"/>
                <a:cs typeface="Calibri"/>
              </a:rPr>
              <a:t>")</a:t>
            </a:r>
            <a:r>
              <a:rPr sz="1500" spc="4" dirty="0" smtClean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t(s</a:t>
            </a:r>
            <a:r>
              <a:rPr sz="1500" spc="-15" dirty="0" smtClean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  <a:p>
            <a:pPr marL="9525" marR="1831658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in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8" dirty="0">
                <a:latin typeface="Calibri"/>
                <a:cs typeface="Calibri"/>
              </a:rPr>
              <a:t>s: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8" dirty="0">
                <a:latin typeface="Calibri"/>
                <a:cs typeface="Calibri"/>
              </a:rPr>
              <a:t>e.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53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1673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/>
              <a:t>4.2 </a:t>
            </a:r>
            <a:r>
              <a:rPr lang="en-US" altLang="zh-CN" sz="5400" dirty="0" err="1"/>
              <a:t>Scrapy</a:t>
            </a:r>
            <a:r>
              <a:rPr lang="zh-CN" altLang="en-US" sz="5400" dirty="0"/>
              <a:t>中查找</a:t>
            </a:r>
            <a:r>
              <a:rPr lang="en-US" altLang="zh-CN" sz="5400" dirty="0"/>
              <a:t>HTML</a:t>
            </a:r>
            <a:r>
              <a:rPr lang="zh-CN" altLang="en-US" sz="5400" dirty="0" smtClean="0"/>
              <a:t>元素</a:t>
            </a:r>
            <a:endParaRPr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(1)</a:t>
            </a:r>
          </a:p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 smtClean="0"/>
              <a:t>(2)</a:t>
            </a:r>
          </a:p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 smtClean="0"/>
              <a:t>(3)</a:t>
            </a:r>
          </a:p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 smtClean="0"/>
              <a:t>(4)</a:t>
            </a:r>
          </a:p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 smtClean="0"/>
              <a:t>(5)</a:t>
            </a:r>
          </a:p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 smtClean="0"/>
              <a:t>(6)</a:t>
            </a:r>
          </a:p>
          <a:p>
            <a:r>
              <a:rPr lang="en-US" altLang="zh-CN" dirty="0" err="1"/>
              <a:t>scrapy</a:t>
            </a:r>
            <a:r>
              <a:rPr lang="zh-CN" altLang="en-US" dirty="0"/>
              <a:t>中查找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 smtClean="0"/>
              <a:t>(7)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1255728"/>
            <a:ext cx="6346508" cy="205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程序结果：</a:t>
            </a:r>
            <a:endParaRPr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127" dirty="0">
                <a:latin typeface="Calibri"/>
                <a:cs typeface="Calibri"/>
              </a:rPr>
              <a:t>[&lt;Se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01" dirty="0">
                <a:latin typeface="Calibri"/>
                <a:cs typeface="Calibri"/>
              </a:rPr>
              <a:t>='//bo</a:t>
            </a:r>
            <a:r>
              <a:rPr spc="-131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k/title/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8" dirty="0">
                <a:latin typeface="Calibri"/>
                <a:cs typeface="Calibri"/>
              </a:rPr>
              <a:t>'</a:t>
            </a:r>
            <a:r>
              <a:rPr spc="-12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60" dirty="0">
                <a:latin typeface="Calibri"/>
                <a:cs typeface="Calibri"/>
              </a:rPr>
              <a:t>'Har</a:t>
            </a:r>
            <a:r>
              <a:rPr spc="8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9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3" dirty="0">
                <a:latin typeface="Calibri"/>
                <a:cs typeface="Calibri"/>
              </a:rPr>
              <a:t>er'</a:t>
            </a:r>
            <a:r>
              <a:rPr spc="-150" dirty="0">
                <a:latin typeface="Calibri"/>
                <a:cs typeface="Calibri"/>
              </a:rPr>
              <a:t>&gt;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84" dirty="0">
                <a:latin typeface="Calibri"/>
                <a:cs typeface="Calibri"/>
              </a:rPr>
              <a:t>&lt;S</a:t>
            </a:r>
            <a:r>
              <a:rPr spc="-150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or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xp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101" dirty="0">
                <a:latin typeface="Calibri"/>
                <a:cs typeface="Calibri"/>
              </a:rPr>
              <a:t>='//bo</a:t>
            </a:r>
            <a:r>
              <a:rPr spc="-131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k/title/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8" dirty="0">
                <a:latin typeface="Calibri"/>
                <a:cs typeface="Calibri"/>
              </a:rPr>
              <a:t>'</a:t>
            </a:r>
            <a:r>
              <a:rPr spc="-12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15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学习</a:t>
            </a:r>
            <a:r>
              <a:rPr spc="-113" dirty="0">
                <a:latin typeface="Calibri"/>
                <a:cs typeface="Calibri"/>
              </a:rPr>
              <a:t>XML'&gt;]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8" dirty="0">
                <a:latin typeface="Calibri"/>
                <a:cs typeface="Calibri"/>
              </a:rPr>
              <a:t>[</a:t>
            </a:r>
            <a:r>
              <a:rPr spc="-11" dirty="0">
                <a:latin typeface="Calibri"/>
                <a:cs typeface="Calibri"/>
              </a:rPr>
              <a:t>'</a:t>
            </a:r>
            <a:r>
              <a:rPr spc="-60" dirty="0">
                <a:latin typeface="Calibri"/>
                <a:cs typeface="Calibri"/>
              </a:rPr>
              <a:t>Har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er',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'</a:t>
            </a:r>
            <a:r>
              <a:rPr spc="-4" dirty="0">
                <a:latin typeface="宋体"/>
                <a:cs typeface="宋体"/>
              </a:rPr>
              <a:t>学习</a:t>
            </a:r>
            <a:r>
              <a:rPr spc="-68" dirty="0">
                <a:latin typeface="Calibri"/>
                <a:cs typeface="Calibri"/>
              </a:rPr>
              <a:t>XML']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5"/>
              </a:spcBef>
            </a:pPr>
            <a:r>
              <a:rPr spc="-127" dirty="0">
                <a:latin typeface="Calibri"/>
                <a:cs typeface="Calibri"/>
              </a:rPr>
              <a:t>H</a:t>
            </a:r>
            <a:r>
              <a:rPr spc="-9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r</a:t>
            </a:r>
            <a:r>
              <a:rPr spc="11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9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23" dirty="0"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学习</a:t>
            </a:r>
            <a:r>
              <a:rPr spc="-105" dirty="0">
                <a:latin typeface="Calibri"/>
                <a:cs typeface="Calibri"/>
              </a:rPr>
              <a:t>XML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13860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997601"/>
            <a:ext cx="7192804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由此可见：</a:t>
            </a:r>
          </a:p>
          <a:p>
            <a:pPr marL="9525">
              <a:spcBef>
                <a:spcPts val="649"/>
              </a:spcBef>
            </a:pP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26" dirty="0">
                <a:latin typeface="Calibri"/>
                <a:cs typeface="Calibri"/>
              </a:rPr>
              <a:t>k/title/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xt()")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b="1" dirty="0">
                <a:solidFill>
                  <a:srgbClr val="C00000"/>
                </a:solidFill>
                <a:latin typeface="宋体"/>
                <a:cs typeface="宋体"/>
              </a:rPr>
              <a:t>结果也是</a:t>
            </a:r>
            <a:r>
              <a:rPr b="1" spc="-9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86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b="1" spc="-49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2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spc="-60" dirty="0">
                <a:solidFill>
                  <a:srgbClr val="C00000"/>
                </a:solidFill>
                <a:latin typeface="Calibri"/>
                <a:cs typeface="Calibri"/>
              </a:rPr>
              <a:t>orLi</a:t>
            </a:r>
            <a:r>
              <a:rPr b="1" spc="-83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C00000"/>
                </a:solidFill>
                <a:latin typeface="宋体"/>
                <a:cs typeface="宋体"/>
              </a:rPr>
              <a:t>列表，即文本也是一个节点</a:t>
            </a:r>
            <a:r>
              <a:rPr dirty="0">
                <a:latin typeface="宋体"/>
                <a:cs typeface="宋体"/>
              </a:rPr>
              <a:t>；</a:t>
            </a:r>
          </a:p>
          <a:p>
            <a:pPr marL="9525">
              <a:spcBef>
                <a:spcPts val="649"/>
              </a:spcBef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t())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结果是文本节点的字符串值的列表，</a:t>
            </a:r>
            <a:r>
              <a:rPr dirty="0">
                <a:latin typeface="宋体"/>
                <a:cs typeface="宋体"/>
              </a:rPr>
              <a:t>即</a:t>
            </a:r>
            <a:r>
              <a:rPr spc="-8" dirty="0">
                <a:latin typeface="Calibri"/>
                <a:cs typeface="Calibri"/>
              </a:rPr>
              <a:t>[</a:t>
            </a:r>
            <a:r>
              <a:rPr spc="-11" dirty="0">
                <a:latin typeface="Calibri"/>
                <a:cs typeface="Calibri"/>
              </a:rPr>
              <a:t>'</a:t>
            </a:r>
            <a:r>
              <a:rPr spc="-60" dirty="0">
                <a:latin typeface="Calibri"/>
                <a:cs typeface="Calibri"/>
              </a:rPr>
              <a:t>Har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er',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'</a:t>
            </a:r>
            <a:r>
              <a:rPr spc="-4" dirty="0">
                <a:latin typeface="宋体"/>
                <a:cs typeface="宋体"/>
              </a:rPr>
              <a:t>学习</a:t>
            </a:r>
            <a:r>
              <a:rPr spc="-71" dirty="0">
                <a:latin typeface="Calibri"/>
                <a:cs typeface="Calibri"/>
              </a:rPr>
              <a:t>XML'</a:t>
            </a:r>
            <a:r>
              <a:rPr spc="-45" dirty="0">
                <a:latin typeface="Calibri"/>
                <a:cs typeface="Calibri"/>
              </a:rPr>
              <a:t>]</a:t>
            </a:r>
            <a:r>
              <a:rPr dirty="0">
                <a:latin typeface="宋体"/>
                <a:cs typeface="宋体"/>
              </a:rPr>
              <a:t>；</a:t>
            </a:r>
          </a:p>
          <a:p>
            <a:pPr marL="213836" marR="5430203" indent="-204788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in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1" dirty="0">
                <a:latin typeface="Calibri"/>
                <a:cs typeface="Calibri"/>
              </a:rPr>
              <a:t>s: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spc="-11" dirty="0">
                <a:latin typeface="Calibri"/>
                <a:cs typeface="Calibri"/>
              </a:rPr>
              <a:t>e.</a:t>
            </a:r>
            <a:r>
              <a:rPr spc="-41" dirty="0">
                <a:latin typeface="Calibri"/>
                <a:cs typeface="Calibri"/>
              </a:rPr>
              <a:t>ex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(</a:t>
            </a:r>
            <a:r>
              <a:rPr spc="-4" dirty="0">
                <a:latin typeface="Calibri"/>
                <a:cs typeface="Calibri"/>
              </a:rPr>
              <a:t>))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4" dirty="0">
                <a:latin typeface="宋体"/>
                <a:cs typeface="宋体"/>
              </a:rPr>
              <a:t>每个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是一个</a:t>
            </a:r>
            <a:r>
              <a:rPr spc="-64" dirty="0">
                <a:latin typeface="Calibri"/>
                <a:cs typeface="Calibri"/>
              </a:rPr>
              <a:t>Sele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宋体"/>
                <a:cs typeface="宋体"/>
              </a:rPr>
              <a:t>对象，因此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ac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获取对象的属性值。 </a:t>
            </a:r>
            <a:r>
              <a:rPr b="1" dirty="0" err="1">
                <a:solidFill>
                  <a:srgbClr val="C00000"/>
                </a:solidFill>
                <a:latin typeface="宋体"/>
                <a:cs typeface="宋体"/>
              </a:rPr>
              <a:t>值得注意的是如果一个</a:t>
            </a:r>
            <a:r>
              <a:rPr b="1" spc="-38" dirty="0" err="1">
                <a:solidFill>
                  <a:srgbClr val="C00000"/>
                </a:solidFill>
                <a:latin typeface="Calibri"/>
                <a:cs typeface="Calibri"/>
              </a:rPr>
              <a:t>el</a:t>
            </a:r>
            <a:r>
              <a:rPr b="1" spc="-45" dirty="0" err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83" dirty="0" err="1">
                <a:solidFill>
                  <a:srgbClr val="C00000"/>
                </a:solidFill>
                <a:latin typeface="Calibri"/>
                <a:cs typeface="Calibri"/>
              </a:rPr>
              <a:t>men</a:t>
            </a:r>
            <a:r>
              <a:rPr b="1" spc="-8" dirty="0" err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rgbClr val="C00000"/>
                </a:solidFill>
                <a:latin typeface="宋体"/>
                <a:cs typeface="宋体"/>
              </a:rPr>
              <a:t>的元素包含的文本不是单一的文本，</a:t>
            </a:r>
            <a:r>
              <a:rPr b="1" dirty="0" err="1" smtClean="0">
                <a:solidFill>
                  <a:srgbClr val="C00000"/>
                </a:solidFill>
                <a:latin typeface="宋体"/>
                <a:cs typeface="宋体"/>
              </a:rPr>
              <a:t>那么可能会产生多个文本值</a:t>
            </a:r>
            <a:r>
              <a:rPr b="1" dirty="0">
                <a:solidFill>
                  <a:srgbClr val="C00000"/>
                </a:solidFill>
                <a:latin typeface="宋体"/>
                <a:cs typeface="宋体"/>
              </a:rPr>
              <a:t>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2526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521904" y="781704"/>
            <a:ext cx="3338128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7</a:t>
            </a:r>
            <a:r>
              <a:rPr lang="en-US"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-1</a:t>
            </a:r>
            <a:r>
              <a:rPr sz="1800" b="1" spc="-8" dirty="0" smtClean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r>
              <a:rPr sz="1800" b="1" spc="-488" dirty="0" smtClean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多个文本节点值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904" y="1173385"/>
            <a:ext cx="4612005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109" dirty="0">
                <a:latin typeface="Calibri"/>
                <a:cs typeface="Calibri"/>
              </a:rPr>
              <a:t>m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03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79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id="b1"&gt;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158" dirty="0">
                <a:latin typeface="Calibri"/>
                <a:cs typeface="Calibri"/>
              </a:rPr>
              <a:t>"&gt;&lt;b&gt;H&lt;/b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23" dirty="0">
                <a:solidFill>
                  <a:srgbClr val="1C26F6"/>
                </a:solidFill>
                <a:latin typeface="Calibri"/>
                <a:cs typeface="Calibri"/>
              </a:rPr>
              <a:t>arry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5" dirty="0">
                <a:latin typeface="Calibri"/>
                <a:cs typeface="Calibri"/>
              </a:rPr>
              <a:t>&lt;b&gt;P</a:t>
            </a:r>
            <a:r>
              <a:rPr sz="1500" spc="-221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35" dirty="0">
                <a:latin typeface="Calibri"/>
                <a:cs typeface="Calibri"/>
              </a:rPr>
              <a:t>b&gt;</a:t>
            </a:r>
            <a:r>
              <a:rPr sz="1500" spc="-135" dirty="0">
                <a:solidFill>
                  <a:srgbClr val="1C26F6"/>
                </a:solidFill>
                <a:latin typeface="Calibri"/>
                <a:cs typeface="Calibri"/>
              </a:rPr>
              <a:t>o</a:t>
            </a:r>
            <a:r>
              <a:rPr sz="1500" spc="-90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spc="-26" dirty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sz="1500" spc="-90" dirty="0">
                <a:solidFill>
                  <a:srgbClr val="1C26F6"/>
                </a:solidFill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60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ce&gt;29.99</a:t>
            </a:r>
            <a:r>
              <a:rPr sz="1500" spc="-98" dirty="0">
                <a:latin typeface="Calibri"/>
                <a:cs typeface="Calibri"/>
              </a:rPr>
              <a:t>&lt;/price&gt;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3322320">
              <a:lnSpc>
                <a:spcPts val="2340"/>
              </a:lnSpc>
              <a:spcBef>
                <a:spcPts val="165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93718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652939"/>
            <a:ext cx="6779895" cy="419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32384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le/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t(s)</a:t>
            </a:r>
            <a:endParaRPr sz="1500" dirty="0">
              <a:latin typeface="Calibri"/>
              <a:cs typeface="Calibri"/>
            </a:endParaRPr>
          </a:p>
          <a:p>
            <a:pPr marL="9525" marR="5498782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in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8" dirty="0">
                <a:latin typeface="Calibri"/>
                <a:cs typeface="Calibri"/>
              </a:rPr>
              <a:t>s:</a:t>
            </a:r>
            <a:endParaRPr sz="1500" dirty="0">
              <a:latin typeface="Calibri"/>
              <a:cs typeface="Calibri"/>
            </a:endParaRPr>
          </a:p>
          <a:p>
            <a:pPr marL="9525" indent="171450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8" dirty="0">
                <a:latin typeface="Calibri"/>
                <a:cs typeface="Calibri"/>
              </a:rPr>
              <a:t>e.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dirty="0">
                <a:latin typeface="宋体"/>
                <a:cs typeface="宋体"/>
              </a:rPr>
              <a:t>程序结果：</a:t>
            </a:r>
          </a:p>
          <a:p>
            <a:pPr marL="9525">
              <a:spcBef>
                <a:spcPts val="540"/>
              </a:spcBef>
            </a:pPr>
            <a:r>
              <a:rPr sz="1500" spc="-98" dirty="0">
                <a:latin typeface="Calibri"/>
                <a:cs typeface="Calibri"/>
              </a:rPr>
              <a:t>[&lt;Se</a:t>
            </a:r>
            <a:r>
              <a:rPr sz="1500" spc="-5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le/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-15" dirty="0">
                <a:latin typeface="Calibri"/>
                <a:cs typeface="Calibri"/>
              </a:rPr>
              <a:t>'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43" dirty="0">
                <a:latin typeface="Calibri"/>
                <a:cs typeface="Calibri"/>
              </a:rPr>
              <a:t>a=</a:t>
            </a:r>
            <a:r>
              <a:rPr sz="1500" spc="-49" dirty="0">
                <a:latin typeface="Calibri"/>
                <a:cs typeface="Calibri"/>
              </a:rPr>
              <a:t>'</a:t>
            </a:r>
            <a:r>
              <a:rPr sz="1500" spc="-23" dirty="0">
                <a:latin typeface="Calibri"/>
                <a:cs typeface="Calibri"/>
              </a:rPr>
              <a:t>arry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83" dirty="0">
                <a:latin typeface="Calibri"/>
                <a:cs typeface="Calibri"/>
              </a:rPr>
              <a:t>'&gt;,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&lt;Sel</a:t>
            </a:r>
            <a:r>
              <a:rPr sz="1500" spc="-10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75" dirty="0">
                <a:latin typeface="Calibri"/>
                <a:cs typeface="Calibri"/>
              </a:rPr>
              <a:t>book</a:t>
            </a:r>
            <a:r>
              <a:rPr sz="1500" spc="-49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le/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-15" dirty="0">
                <a:latin typeface="Calibri"/>
                <a:cs typeface="Calibri"/>
              </a:rPr>
              <a:t>'</a:t>
            </a:r>
            <a:endParaRPr sz="1500" dirty="0">
              <a:latin typeface="Calibri"/>
              <a:cs typeface="Calibri"/>
            </a:endParaRPr>
          </a:p>
          <a:p>
            <a:pPr marL="9525" marR="5648801" algn="just">
              <a:lnSpc>
                <a:spcPct val="130000"/>
              </a:lnSpc>
            </a:pP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a='o</a:t>
            </a:r>
            <a:r>
              <a:rPr sz="1500" spc="-90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er</a:t>
            </a:r>
            <a:r>
              <a:rPr sz="1500" spc="-94" dirty="0">
                <a:latin typeface="Calibri"/>
                <a:cs typeface="Calibri"/>
              </a:rPr>
              <a:t>'&gt;]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[</a:t>
            </a:r>
            <a:r>
              <a:rPr sz="1500" spc="-4" dirty="0">
                <a:latin typeface="Calibri"/>
                <a:cs typeface="Calibri"/>
              </a:rPr>
              <a:t>'</a:t>
            </a:r>
            <a:r>
              <a:rPr sz="1500" spc="-23" dirty="0">
                <a:latin typeface="Calibri"/>
                <a:cs typeface="Calibri"/>
              </a:rPr>
              <a:t>arry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',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'o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" dirty="0">
                <a:latin typeface="Calibri"/>
                <a:cs typeface="Calibri"/>
              </a:rPr>
              <a:t>er'] </a:t>
            </a:r>
            <a:r>
              <a:rPr sz="1500" spc="-23" dirty="0">
                <a:latin typeface="Calibri"/>
                <a:cs typeface="Calibri"/>
              </a:rPr>
              <a:t>arry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9" dirty="0">
                <a:latin typeface="Calibri"/>
                <a:cs typeface="Calibri"/>
              </a:rPr>
              <a:t>er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宋体"/>
                <a:cs typeface="宋体"/>
              </a:rPr>
              <a:t>由此可见</a:t>
            </a:r>
            <a:r>
              <a:rPr sz="1500" spc="-124" dirty="0">
                <a:latin typeface="Calibri"/>
                <a:cs typeface="Calibri"/>
              </a:rPr>
              <a:t>&lt;</a:t>
            </a:r>
            <a:r>
              <a:rPr sz="1500" spc="-124" dirty="0" smtClean="0">
                <a:latin typeface="Calibri"/>
                <a:cs typeface="Calibri"/>
              </a:rPr>
              <a:t>t</a:t>
            </a:r>
            <a:r>
              <a:rPr sz="1500" spc="-64" dirty="0" smtClean="0">
                <a:latin typeface="Calibri"/>
                <a:cs typeface="Calibri"/>
              </a:rPr>
              <a:t>i</a:t>
            </a:r>
            <a:r>
              <a:rPr sz="1500" spc="-19" dirty="0" smtClean="0">
                <a:latin typeface="Calibri"/>
                <a:cs typeface="Calibri"/>
              </a:rPr>
              <a:t>tl</a:t>
            </a:r>
            <a:r>
              <a:rPr sz="1500" spc="-34" dirty="0" smtClean="0">
                <a:latin typeface="Calibri"/>
                <a:cs typeface="Calibri"/>
              </a:rPr>
              <a:t>e</a:t>
            </a:r>
            <a:r>
              <a:rPr lang="en-US" sz="1500" spc="-281" dirty="0">
                <a:latin typeface="Calibri"/>
                <a:cs typeface="Calibri"/>
              </a:rPr>
              <a:t>&gt;</a:t>
            </a:r>
            <a:r>
              <a:rPr sz="1500" dirty="0" err="1" smtClean="0">
                <a:latin typeface="宋体"/>
                <a:cs typeface="宋体"/>
              </a:rPr>
              <a:t>中的文本值包含</a:t>
            </a:r>
            <a:r>
              <a:rPr sz="1500" spc="-23" dirty="0" err="1">
                <a:latin typeface="Calibri"/>
                <a:cs typeface="Calibri"/>
              </a:rPr>
              <a:t>arr</a:t>
            </a:r>
            <a:r>
              <a:rPr sz="1500" spc="-19" dirty="0" err="1">
                <a:latin typeface="Calibri"/>
                <a:cs typeface="Calibri"/>
              </a:rPr>
              <a:t>y</a:t>
            </a:r>
            <a:r>
              <a:rPr sz="1500" dirty="0" err="1">
                <a:latin typeface="宋体"/>
                <a:cs typeface="宋体"/>
              </a:rPr>
              <a:t>与</a:t>
            </a:r>
            <a:r>
              <a:rPr sz="1500" spc="-64" dirty="0" err="1">
                <a:latin typeface="Calibri"/>
                <a:cs typeface="Calibri"/>
              </a:rPr>
              <a:t>o</a:t>
            </a:r>
            <a:r>
              <a:rPr sz="1500" spc="-53" dirty="0" err="1">
                <a:latin typeface="Calibri"/>
                <a:cs typeface="Calibri"/>
              </a:rPr>
              <a:t>t</a:t>
            </a:r>
            <a:r>
              <a:rPr sz="1500" spc="-26" dirty="0" err="1">
                <a:latin typeface="Calibri"/>
                <a:cs typeface="Calibri"/>
              </a:rPr>
              <a:t>t</a:t>
            </a:r>
            <a:r>
              <a:rPr sz="1500" spc="-23" dirty="0" err="1">
                <a:latin typeface="Calibri"/>
                <a:cs typeface="Calibri"/>
              </a:rPr>
              <a:t>e</a:t>
            </a:r>
            <a:r>
              <a:rPr sz="1500" spc="-19" dirty="0" err="1">
                <a:latin typeface="Calibri"/>
                <a:cs typeface="Calibri"/>
              </a:rPr>
              <a:t>r</a:t>
            </a:r>
            <a:r>
              <a:rPr sz="1500" dirty="0" err="1">
                <a:latin typeface="宋体"/>
                <a:cs typeface="宋体"/>
              </a:rPr>
              <a:t>两个</a:t>
            </a:r>
            <a:r>
              <a:rPr sz="1500" dirty="0">
                <a:latin typeface="宋体"/>
                <a:cs typeface="宋体"/>
              </a:rPr>
              <a:t>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7433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64" y="760312"/>
            <a:ext cx="5760640" cy="4360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8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5" dirty="0">
                <a:latin typeface="Calibri"/>
                <a:cs typeface="Calibri"/>
              </a:rPr>
              <a:t>o</a:t>
            </a:r>
            <a:r>
              <a:rPr sz="1500" spc="-105" dirty="0">
                <a:latin typeface="Calibri"/>
                <a:cs typeface="Calibri"/>
              </a:rPr>
              <a:t>m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6" dirty="0">
                <a:latin typeface="Calibri"/>
                <a:cs typeface="Calibri"/>
              </a:rPr>
              <a:t>p</a:t>
            </a:r>
            <a:r>
              <a:rPr sz="1500" spc="-143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.s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53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127" dirty="0">
                <a:latin typeface="Calibri"/>
                <a:cs typeface="Calibri"/>
              </a:rPr>
              <a:t>&gt;boo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64" dirty="0">
                <a:latin typeface="Calibri"/>
                <a:cs typeface="Calibri"/>
              </a:rPr>
              <a:t>s&lt;/tit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&lt;book&gt;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184" dirty="0">
                <a:latin typeface="Calibri"/>
                <a:cs typeface="Calibri"/>
              </a:rPr>
              <a:t>&gt;N</a:t>
            </a:r>
            <a:r>
              <a:rPr sz="1500" spc="-161" dirty="0">
                <a:latin typeface="Calibri"/>
                <a:cs typeface="Calibri"/>
              </a:rPr>
              <a:t>o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53" dirty="0">
                <a:latin typeface="Calibri"/>
                <a:cs typeface="Calibri"/>
              </a:rPr>
              <a:t>&lt;/titl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94" dirty="0">
                <a:latin typeface="Calibri"/>
                <a:cs typeface="Calibri"/>
              </a:rPr>
              <a:t>="eng"&gt;Har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49" dirty="0">
                <a:latin typeface="Calibri"/>
                <a:cs typeface="Calibri"/>
              </a:rPr>
              <a:t>y</a:t>
            </a:r>
            <a:r>
              <a:rPr sz="1500" spc="-94" dirty="0">
                <a:latin typeface="Calibri"/>
                <a:cs typeface="Calibri"/>
              </a:rPr>
              <a:t> 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&lt;book&gt;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281" dirty="0">
                <a:latin typeface="Calibri"/>
                <a:cs typeface="Calibri"/>
              </a:rPr>
              <a:t>&gt;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60" dirty="0">
                <a:latin typeface="Calibri"/>
                <a:cs typeface="Calibri"/>
              </a:rPr>
              <a:t>xtBook</a:t>
            </a:r>
            <a:r>
              <a:rPr sz="1500" spc="-53" dirty="0">
                <a:latin typeface="Calibri"/>
                <a:cs typeface="Calibri"/>
              </a:rPr>
              <a:t>&lt;/titl</a:t>
            </a:r>
            <a:r>
              <a:rPr sz="1500" spc="-75" dirty="0">
                <a:latin typeface="Calibri"/>
                <a:cs typeface="Calibri"/>
              </a:rPr>
              <a:t>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01" dirty="0">
                <a:latin typeface="Calibri"/>
                <a:cs typeface="Calibri"/>
              </a:rPr>
              <a:t>="e</a:t>
            </a:r>
            <a:r>
              <a:rPr sz="1500" spc="-86" dirty="0">
                <a:latin typeface="Calibri"/>
                <a:cs typeface="Calibri"/>
              </a:rPr>
              <a:t>ng"&gt;Lear</a:t>
            </a:r>
            <a:r>
              <a:rPr sz="1500" spc="-79" dirty="0">
                <a:latin typeface="Calibri"/>
                <a:cs typeface="Calibri"/>
              </a:rPr>
              <a:t>nin</a:t>
            </a:r>
            <a:r>
              <a:rPr sz="1500" spc="-94" dirty="0">
                <a:latin typeface="Calibri"/>
                <a:cs typeface="Calibri"/>
              </a:rPr>
              <a:t>g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65" dirty="0">
                <a:solidFill>
                  <a:srgbClr val="1C26F6"/>
                </a:solidFill>
                <a:latin typeface="Calibri"/>
                <a:cs typeface="Calibri"/>
              </a:rPr>
              <a:t>&lt;b&gt;XML</a:t>
            </a:r>
            <a:r>
              <a:rPr sz="1500" spc="-180" dirty="0">
                <a:solidFill>
                  <a:srgbClr val="1C26F6"/>
                </a:solidFill>
                <a:latin typeface="Calibri"/>
                <a:cs typeface="Calibri"/>
              </a:rPr>
              <a:t>&lt;</a:t>
            </a:r>
            <a:r>
              <a:rPr sz="1500" spc="-45" dirty="0">
                <a:solidFill>
                  <a:srgbClr val="1C26F6"/>
                </a:solidFill>
                <a:latin typeface="Calibri"/>
                <a:cs typeface="Calibri"/>
              </a:rPr>
              <a:t>/</a:t>
            </a:r>
            <a:r>
              <a:rPr sz="1500" spc="-56" dirty="0">
                <a:solidFill>
                  <a:srgbClr val="1C26F6"/>
                </a:solidFill>
                <a:latin typeface="Calibri"/>
                <a:cs typeface="Calibri"/>
              </a:rPr>
              <a:t>b</a:t>
            </a:r>
            <a:r>
              <a:rPr sz="1500" spc="-278" dirty="0">
                <a:solidFill>
                  <a:srgbClr val="1C26F6"/>
                </a:solidFill>
                <a:latin typeface="Calibri"/>
                <a:cs typeface="Calibri"/>
              </a:rPr>
              <a:t>&gt;</a:t>
            </a:r>
            <a:r>
              <a:rPr sz="1500" spc="-285" dirty="0">
                <a:latin typeface="Calibri"/>
                <a:cs typeface="Calibri"/>
              </a:rPr>
              <a:t>&lt;</a:t>
            </a:r>
            <a:r>
              <a:rPr sz="1500" spc="-19" dirty="0">
                <a:latin typeface="Calibri"/>
                <a:cs typeface="Calibri"/>
              </a:rPr>
              <a:t>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1547664" y="483313"/>
            <a:ext cx="5976664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9525"/>
            <a:r>
              <a:rPr lang="zh-CN" altLang="en-US" sz="1800" b="1" dirty="0" smtClean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lang="en-US" altLang="zh-CN"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altLang="zh-CN" sz="1800" b="1" spc="-180" dirty="0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US" altLang="zh-CN"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altLang="zh-CN" sz="1800" b="1" spc="-180" dirty="0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US" altLang="zh-CN" sz="1800" b="1" spc="-127" dirty="0" smtClean="0">
                <a:solidFill>
                  <a:srgbClr val="000000"/>
                </a:solidFill>
                <a:latin typeface="Calibri"/>
                <a:cs typeface="Calibri"/>
              </a:rPr>
              <a:t>7-2</a:t>
            </a:r>
            <a:r>
              <a:rPr lang="zh-CN" altLang="en-US" sz="1800" b="1" spc="-8" dirty="0" smtClean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r>
              <a:rPr lang="zh-CN" altLang="en-US" sz="1800" b="1" spc="-488" dirty="0" smtClean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/>
                <a:cs typeface="宋体"/>
              </a:rPr>
              <a:t>多个文本节点值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/>
                <a:cs typeface="宋体"/>
              </a:rPr>
              <a:t>,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/>
                <a:cs typeface="宋体"/>
              </a:rPr>
              <a:t>访问该标签及其子节点文本值</a:t>
            </a:r>
            <a:endParaRPr lang="zh-CN" altLang="en-US" sz="1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62677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712375"/>
            <a:ext cx="3828098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05" dirty="0">
                <a:latin typeface="Calibri"/>
                <a:cs typeface="Calibri"/>
              </a:rPr>
              <a:t>&lt;/boo</a:t>
            </a:r>
            <a:r>
              <a:rPr sz="1500" spc="-113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2537936">
              <a:lnSpc>
                <a:spcPct val="130000"/>
              </a:lnSpc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109" dirty="0">
                <a:latin typeface="Calibri"/>
                <a:cs typeface="Calibri"/>
              </a:rPr>
              <a:t>or</a:t>
            </a:r>
            <a:r>
              <a:rPr sz="1500" spc="-161" dirty="0">
                <a:latin typeface="Calibri"/>
                <a:cs typeface="Calibri"/>
              </a:rPr>
              <a:t>=</a:t>
            </a:r>
            <a:r>
              <a:rPr sz="1500" spc="-53" dirty="0">
                <a:latin typeface="Calibri"/>
                <a:cs typeface="Calibri"/>
              </a:rPr>
              <a:t>Sele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0" dirty="0">
                <a:latin typeface="Calibri"/>
                <a:cs typeface="Calibri"/>
              </a:rPr>
              <a:t>book"</a:t>
            </a:r>
            <a:r>
              <a:rPr sz="1500" spc="-26" dirty="0">
                <a:latin typeface="Calibri"/>
                <a:cs typeface="Calibri"/>
              </a:rPr>
              <a:t>)</a:t>
            </a:r>
            <a:r>
              <a:rPr sz="1500" spc="56" dirty="0">
                <a:latin typeface="Calibri"/>
                <a:cs typeface="Calibri"/>
              </a:rPr>
              <a:t>.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le</a:t>
            </a:r>
            <a:r>
              <a:rPr sz="1500" b="1" spc="-19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500" b="1" spc="-11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95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t(s)</a:t>
            </a:r>
            <a:endParaRPr sz="1500" dirty="0">
              <a:latin typeface="Calibri"/>
              <a:cs typeface="Calibri"/>
            </a:endParaRPr>
          </a:p>
          <a:p>
            <a:pPr marL="9525" marR="77629">
              <a:lnSpc>
                <a:spcPct val="130000"/>
              </a:lnSpc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0" dirty="0">
                <a:latin typeface="Calibri"/>
                <a:cs typeface="Calibri"/>
              </a:rPr>
              <a:t>book"</a:t>
            </a:r>
            <a:r>
              <a:rPr sz="1500" spc="-26" dirty="0">
                <a:latin typeface="Calibri"/>
                <a:cs typeface="Calibri"/>
              </a:rPr>
              <a:t>)</a:t>
            </a:r>
            <a:r>
              <a:rPr sz="1500" spc="56" dirty="0">
                <a:latin typeface="Calibri"/>
                <a:cs typeface="Calibri"/>
              </a:rPr>
              <a:t>.</a:t>
            </a: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le</a:t>
            </a:r>
            <a:r>
              <a:rPr sz="1500" b="1" spc="-19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95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t(s)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905514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521904" y="701022"/>
            <a:ext cx="59197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710"/>
              </a:lnSpc>
            </a:pPr>
            <a:r>
              <a:rPr sz="1500" dirty="0">
                <a:latin typeface="宋体"/>
                <a:cs typeface="宋体"/>
              </a:rPr>
              <a:t>结果：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1566327" y="1036895"/>
            <a:ext cx="4073525" cy="2317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</a:rPr>
              <a:t>['N</a:t>
            </a:r>
            <a:r>
              <a:rPr sz="1500" spc="-94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500" spc="-64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1500" spc="-38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500" spc="15" dirty="0">
                <a:solidFill>
                  <a:srgbClr val="000000"/>
                </a:solidFill>
                <a:latin typeface="Calibri"/>
                <a:cs typeface="Calibri"/>
              </a:rPr>
              <a:t>',</a:t>
            </a:r>
            <a:r>
              <a:rPr sz="1500" spc="-8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49" dirty="0">
                <a:solidFill>
                  <a:srgbClr val="000000"/>
                </a:solidFill>
                <a:latin typeface="Calibri"/>
                <a:cs typeface="Calibri"/>
              </a:rPr>
              <a:t>'Ha</a:t>
            </a:r>
            <a:r>
              <a:rPr sz="150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500" spc="4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500" spc="-4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5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98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500" spc="-64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23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1500" spc="15" dirty="0">
                <a:solidFill>
                  <a:srgbClr val="000000"/>
                </a:solidFill>
                <a:latin typeface="Calibri"/>
                <a:cs typeface="Calibri"/>
              </a:rPr>
              <a:t>',</a:t>
            </a:r>
            <a:r>
              <a:rPr sz="1500" spc="-7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1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sz="1500" spc="-19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68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500" spc="-53" dirty="0">
                <a:solidFill>
                  <a:srgbClr val="000000"/>
                </a:solidFill>
                <a:latin typeface="Calibri"/>
                <a:cs typeface="Calibri"/>
              </a:rPr>
              <a:t>xtBo</a:t>
            </a:r>
            <a:r>
              <a:rPr sz="1500" spc="-68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500" spc="-64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1500" spc="15" dirty="0">
                <a:solidFill>
                  <a:srgbClr val="000000"/>
                </a:solidFill>
                <a:latin typeface="Calibri"/>
                <a:cs typeface="Calibri"/>
              </a:rPr>
              <a:t>',</a:t>
            </a:r>
            <a:r>
              <a:rPr sz="1500" spc="-8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41" dirty="0">
                <a:solidFill>
                  <a:srgbClr val="000000"/>
                </a:solidFill>
                <a:latin typeface="Calibri"/>
                <a:cs typeface="Calibri"/>
              </a:rPr>
              <a:t>'Le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500" spc="-120" dirty="0">
                <a:solidFill>
                  <a:srgbClr val="000000"/>
                </a:solidFill>
                <a:latin typeface="Calibri"/>
                <a:cs typeface="Calibri"/>
              </a:rPr>
              <a:t>ng</a:t>
            </a:r>
            <a:r>
              <a:rPr sz="1500" spc="-8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000000"/>
                </a:solidFill>
                <a:latin typeface="Calibri"/>
                <a:cs typeface="Calibri"/>
              </a:rPr>
              <a:t>',</a:t>
            </a:r>
            <a:r>
              <a:rPr sz="1500" spc="-7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000000"/>
                </a:solidFill>
                <a:latin typeface="Calibri"/>
                <a:cs typeface="Calibri"/>
              </a:rPr>
              <a:t>'XML']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4294967295"/>
          </p:nvPr>
        </p:nvSpPr>
        <p:spPr>
          <a:xfrm>
            <a:off x="920600" y="1333731"/>
            <a:ext cx="7988300" cy="3270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656" indent="0">
              <a:buNone/>
            </a:pPr>
            <a:r>
              <a:rPr sz="1600" spc="-56" dirty="0"/>
              <a:t>['N</a:t>
            </a:r>
            <a:r>
              <a:rPr sz="1600" spc="-90" dirty="0"/>
              <a:t>o</a:t>
            </a:r>
            <a:r>
              <a:rPr sz="1600" spc="-64" dirty="0"/>
              <a:t>v</a:t>
            </a:r>
            <a:r>
              <a:rPr sz="1600" spc="-38" dirty="0"/>
              <a:t>e</a:t>
            </a:r>
            <a:r>
              <a:rPr sz="1600" spc="-23" dirty="0"/>
              <a:t>l</a:t>
            </a:r>
            <a:r>
              <a:rPr sz="1600" spc="15" dirty="0"/>
              <a:t>',</a:t>
            </a:r>
            <a:r>
              <a:rPr sz="1600" spc="-86" dirty="0"/>
              <a:t> </a:t>
            </a:r>
            <a:r>
              <a:rPr sz="1600" spc="-41" dirty="0"/>
              <a:t>'Harry</a:t>
            </a:r>
            <a:r>
              <a:rPr sz="1600" spc="-75" dirty="0"/>
              <a:t> </a:t>
            </a:r>
            <a:r>
              <a:rPr sz="1600" spc="-94" dirty="0"/>
              <a:t>P</a:t>
            </a:r>
            <a:r>
              <a:rPr sz="1600" spc="-64" dirty="0"/>
              <a:t>o</a:t>
            </a:r>
            <a:r>
              <a:rPr sz="1600" spc="-53" dirty="0"/>
              <a:t>t</a:t>
            </a:r>
            <a:r>
              <a:rPr sz="1600" spc="-26" dirty="0"/>
              <a:t>t</a:t>
            </a:r>
            <a:r>
              <a:rPr sz="1600" dirty="0"/>
              <a:t>er',</a:t>
            </a:r>
            <a:r>
              <a:rPr sz="1600" spc="-75" dirty="0"/>
              <a:t> </a:t>
            </a:r>
            <a:r>
              <a:rPr sz="1600" spc="-11" dirty="0"/>
              <a:t>'</a:t>
            </a:r>
            <a:r>
              <a:rPr sz="1600" spc="-195" dirty="0"/>
              <a:t>T</a:t>
            </a:r>
            <a:r>
              <a:rPr sz="1600" spc="-68" dirty="0"/>
              <a:t>e</a:t>
            </a:r>
            <a:r>
              <a:rPr sz="1600" spc="-60" dirty="0"/>
              <a:t>xtBook</a:t>
            </a:r>
            <a:r>
              <a:rPr sz="1600" spc="15" dirty="0"/>
              <a:t>',</a:t>
            </a:r>
            <a:r>
              <a:rPr sz="1600" spc="-86" dirty="0"/>
              <a:t> </a:t>
            </a:r>
            <a:r>
              <a:rPr sz="1600" spc="-38" dirty="0"/>
              <a:t>'Learn</a:t>
            </a:r>
            <a:r>
              <a:rPr sz="1600" spc="-30" dirty="0"/>
              <a:t>i</a:t>
            </a:r>
            <a:r>
              <a:rPr sz="1600" spc="-120" dirty="0"/>
              <a:t>ng</a:t>
            </a:r>
            <a:r>
              <a:rPr sz="1600" spc="-83" dirty="0"/>
              <a:t> </a:t>
            </a:r>
            <a:r>
              <a:rPr sz="1600" spc="-4" dirty="0"/>
              <a:t>']</a:t>
            </a:r>
          </a:p>
          <a:p>
            <a:pPr marL="943451">
              <a:spcBef>
                <a:spcPts val="13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52976">
              <a:tabLst>
                <a:tab pos="1295400" algn="l"/>
              </a:tabLst>
            </a:pPr>
            <a:r>
              <a:rPr sz="1600" spc="4" dirty="0">
                <a:latin typeface="宋体"/>
                <a:cs typeface="宋体"/>
              </a:rPr>
              <a:t>①	</a:t>
            </a:r>
            <a:r>
              <a:rPr sz="1600" dirty="0" err="1">
                <a:latin typeface="宋体"/>
                <a:cs typeface="宋体"/>
              </a:rPr>
              <a:t>文本节点也是一个</a:t>
            </a:r>
            <a:r>
              <a:rPr sz="1600" b="1" dirty="0" err="1">
                <a:solidFill>
                  <a:srgbClr val="C00000"/>
                </a:solidFill>
                <a:latin typeface="宋体"/>
                <a:cs typeface="宋体"/>
              </a:rPr>
              <a:t>节点</a:t>
            </a:r>
            <a:r>
              <a:rPr sz="1600" spc="-8" dirty="0" err="1">
                <a:latin typeface="宋体"/>
                <a:cs typeface="宋体"/>
              </a:rPr>
              <a:t>，</a:t>
            </a:r>
            <a:r>
              <a:rPr sz="1600" spc="-64" dirty="0" err="1"/>
              <a:t>xp</a:t>
            </a:r>
            <a:r>
              <a:rPr sz="1600" spc="-79" dirty="0" err="1"/>
              <a:t>a</a:t>
            </a:r>
            <a:r>
              <a:rPr sz="1600" spc="-34" dirty="0" err="1"/>
              <a:t>th</a:t>
            </a:r>
            <a:r>
              <a:rPr sz="1600" spc="4" dirty="0" err="1">
                <a:latin typeface="宋体"/>
                <a:cs typeface="宋体"/>
              </a:rPr>
              <a:t>也</a:t>
            </a:r>
            <a:r>
              <a:rPr sz="1600" spc="-11" dirty="0" err="1">
                <a:latin typeface="宋体"/>
                <a:cs typeface="宋体"/>
              </a:rPr>
              <a:t>对</a:t>
            </a:r>
            <a:r>
              <a:rPr sz="1600" spc="4" dirty="0" err="1">
                <a:latin typeface="宋体"/>
                <a:cs typeface="宋体"/>
              </a:rPr>
              <a:t>应一</a:t>
            </a:r>
            <a:r>
              <a:rPr sz="1600" spc="-11" dirty="0" err="1">
                <a:latin typeface="宋体"/>
                <a:cs typeface="宋体"/>
              </a:rPr>
              <a:t>个</a:t>
            </a:r>
            <a:r>
              <a:rPr sz="1600" spc="-53" dirty="0" err="1"/>
              <a:t>Sele</a:t>
            </a:r>
            <a:r>
              <a:rPr sz="1600" spc="-38" dirty="0" err="1"/>
              <a:t>c</a:t>
            </a:r>
            <a:r>
              <a:rPr sz="1600" spc="-41" dirty="0" err="1"/>
              <a:t>t</a:t>
            </a:r>
            <a:r>
              <a:rPr sz="1600" spc="-56" dirty="0" err="1"/>
              <a:t>o</a:t>
            </a:r>
            <a:r>
              <a:rPr sz="1600" spc="-41" dirty="0" err="1"/>
              <a:t>r</a:t>
            </a:r>
            <a:r>
              <a:rPr sz="1600" dirty="0" err="1">
                <a:latin typeface="宋体"/>
                <a:cs typeface="宋体"/>
              </a:rPr>
              <a:t>对象，使</a:t>
            </a:r>
            <a:r>
              <a:rPr sz="1600" spc="4" dirty="0" err="1">
                <a:latin typeface="宋体"/>
                <a:cs typeface="宋体"/>
              </a:rPr>
              <a:t>用</a:t>
            </a:r>
            <a:r>
              <a:rPr sz="1600" spc="-68" dirty="0" err="1"/>
              <a:t>e</a:t>
            </a:r>
            <a:r>
              <a:rPr sz="1600" spc="-19" dirty="0" err="1"/>
              <a:t>xt</a:t>
            </a:r>
            <a:r>
              <a:rPr sz="1600" spc="-53" dirty="0" err="1"/>
              <a:t>r</a:t>
            </a:r>
            <a:r>
              <a:rPr sz="1600" spc="-26" dirty="0" err="1"/>
              <a:t>act</a:t>
            </a:r>
            <a:r>
              <a:rPr sz="1600" spc="-26" dirty="0"/>
              <a:t>(</a:t>
            </a:r>
            <a:r>
              <a:rPr sz="1600" spc="4" dirty="0"/>
              <a:t>)</a:t>
            </a:r>
            <a:r>
              <a:rPr sz="1600" dirty="0" err="1" smtClean="0">
                <a:latin typeface="宋体"/>
                <a:cs typeface="宋体"/>
              </a:rPr>
              <a:t>获取它的文本值</a:t>
            </a:r>
            <a:r>
              <a:rPr sz="1600" dirty="0">
                <a:latin typeface="宋体"/>
                <a:cs typeface="宋体"/>
              </a:rPr>
              <a:t>。</a:t>
            </a:r>
          </a:p>
          <a:p>
            <a:pPr marL="952976" marR="133350" indent="0">
              <a:buNone/>
              <a:tabLst>
                <a:tab pos="1295400" algn="l"/>
              </a:tabLst>
            </a:pPr>
            <a:r>
              <a:rPr sz="1600" dirty="0" smtClean="0">
                <a:latin typeface="宋体"/>
                <a:cs typeface="宋体"/>
              </a:rPr>
              <a:t>②</a:t>
            </a:r>
            <a:r>
              <a:rPr sz="1600" dirty="0" err="1" smtClean="0">
                <a:latin typeface="宋体"/>
                <a:cs typeface="宋体"/>
              </a:rPr>
              <a:t>文本节点与普通</a:t>
            </a:r>
            <a:r>
              <a:rPr sz="1600" spc="-26" dirty="0" err="1"/>
              <a:t>E</a:t>
            </a:r>
            <a:r>
              <a:rPr sz="1600" spc="-19" dirty="0" err="1"/>
              <a:t>l</a:t>
            </a:r>
            <a:r>
              <a:rPr sz="1600" spc="-45" dirty="0" err="1"/>
              <a:t>e</a:t>
            </a:r>
            <a:r>
              <a:rPr sz="1600" spc="-83" dirty="0" err="1"/>
              <a:t>m</a:t>
            </a:r>
            <a:r>
              <a:rPr sz="1600" spc="-56" dirty="0" err="1"/>
              <a:t>e</a:t>
            </a:r>
            <a:r>
              <a:rPr sz="1600" spc="-79" dirty="0" err="1"/>
              <a:t>n</a:t>
            </a:r>
            <a:r>
              <a:rPr sz="1600" spc="-8" dirty="0" err="1"/>
              <a:t>t</a:t>
            </a:r>
            <a:r>
              <a:rPr sz="1600" dirty="0" err="1">
                <a:latin typeface="宋体"/>
                <a:cs typeface="宋体"/>
              </a:rPr>
              <a:t>节点不同的是</a:t>
            </a:r>
            <a:r>
              <a:rPr sz="1600" spc="-11" dirty="0" err="1">
                <a:latin typeface="宋体"/>
                <a:cs typeface="宋体"/>
              </a:rPr>
              <a:t>文</a:t>
            </a:r>
            <a:r>
              <a:rPr sz="1600" dirty="0" err="1">
                <a:latin typeface="宋体"/>
                <a:cs typeface="宋体"/>
              </a:rPr>
              <a:t>本节</a:t>
            </a:r>
            <a:r>
              <a:rPr sz="1600" spc="-11" dirty="0" err="1">
                <a:latin typeface="宋体"/>
                <a:cs typeface="宋体"/>
              </a:rPr>
              <a:t>点</a:t>
            </a:r>
            <a:r>
              <a:rPr sz="1600" dirty="0" err="1">
                <a:latin typeface="宋体"/>
                <a:cs typeface="宋体"/>
              </a:rPr>
              <a:t>没有</a:t>
            </a:r>
            <a:r>
              <a:rPr sz="1600" spc="-11" dirty="0" err="1">
                <a:latin typeface="宋体"/>
                <a:cs typeface="宋体"/>
              </a:rPr>
              <a:t>下</a:t>
            </a:r>
            <a:r>
              <a:rPr sz="1600" dirty="0" err="1">
                <a:latin typeface="宋体"/>
                <a:cs typeface="宋体"/>
              </a:rPr>
              <a:t>级的</a:t>
            </a:r>
            <a:r>
              <a:rPr sz="1600" spc="-11" dirty="0" err="1">
                <a:latin typeface="宋体"/>
                <a:cs typeface="宋体"/>
              </a:rPr>
              <a:t>节</a:t>
            </a:r>
            <a:r>
              <a:rPr sz="1600" dirty="0" err="1">
                <a:latin typeface="宋体"/>
                <a:cs typeface="宋体"/>
              </a:rPr>
              <a:t>点，</a:t>
            </a:r>
            <a:r>
              <a:rPr sz="1600" spc="-11" dirty="0" err="1" smtClean="0">
                <a:latin typeface="宋体"/>
                <a:cs typeface="宋体"/>
              </a:rPr>
              <a:t>它</a:t>
            </a:r>
            <a:r>
              <a:rPr sz="1600" dirty="0" err="1" smtClean="0">
                <a:latin typeface="宋体"/>
                <a:cs typeface="宋体"/>
              </a:rPr>
              <a:t>已经</a:t>
            </a:r>
            <a:r>
              <a:rPr sz="1600" spc="-11" dirty="0" err="1" smtClean="0">
                <a:latin typeface="宋体"/>
                <a:cs typeface="宋体"/>
              </a:rPr>
              <a:t>是</a:t>
            </a:r>
            <a:r>
              <a:rPr sz="1600" dirty="0" err="1" smtClean="0">
                <a:latin typeface="宋体"/>
                <a:cs typeface="宋体"/>
              </a:rPr>
              <a:t>一个</a:t>
            </a:r>
            <a:r>
              <a:rPr sz="1600" b="1" dirty="0" err="1" smtClean="0">
                <a:solidFill>
                  <a:srgbClr val="C00000"/>
                </a:solidFill>
                <a:latin typeface="宋体"/>
                <a:cs typeface="宋体"/>
              </a:rPr>
              <a:t>叶子</a:t>
            </a:r>
            <a:r>
              <a:rPr sz="1600" dirty="0" err="1" smtClean="0">
                <a:latin typeface="宋体"/>
                <a:cs typeface="宋体"/>
              </a:rPr>
              <a:t>节点</a:t>
            </a:r>
            <a:r>
              <a:rPr sz="1600" dirty="0">
                <a:latin typeface="宋体"/>
                <a:cs typeface="宋体"/>
              </a:rPr>
              <a:t>。</a:t>
            </a:r>
          </a:p>
          <a:p>
            <a:pPr marL="943451">
              <a:spcBef>
                <a:spcPts val="37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52976" marR="67151"/>
            <a:r>
              <a:rPr sz="1600" b="1" spc="-127" dirty="0">
                <a:latin typeface="Calibri"/>
                <a:cs typeface="Calibri"/>
              </a:rPr>
              <a:t>6</a:t>
            </a:r>
            <a:r>
              <a:rPr sz="1600" b="1" dirty="0">
                <a:latin typeface="宋体"/>
                <a:cs typeface="宋体"/>
              </a:rPr>
              <a:t>、</a:t>
            </a:r>
            <a:r>
              <a:rPr sz="1600" b="1" spc="-143" dirty="0">
                <a:latin typeface="Calibri"/>
                <a:cs typeface="Calibri"/>
              </a:rPr>
              <a:t>xp</a:t>
            </a:r>
            <a:r>
              <a:rPr sz="1600" b="1" spc="-146" dirty="0">
                <a:latin typeface="Calibri"/>
                <a:cs typeface="Calibri"/>
              </a:rPr>
              <a:t>a</a:t>
            </a:r>
            <a:r>
              <a:rPr sz="1600" b="1" spc="-79" dirty="0">
                <a:latin typeface="Calibri"/>
                <a:cs typeface="Calibri"/>
              </a:rPr>
              <a:t>t</a:t>
            </a:r>
            <a:r>
              <a:rPr sz="1600" b="1" spc="-127" dirty="0">
                <a:latin typeface="Calibri"/>
                <a:cs typeface="Calibri"/>
              </a:rPr>
              <a:t>h</a:t>
            </a:r>
            <a:r>
              <a:rPr sz="1600" b="1" dirty="0">
                <a:latin typeface="宋体"/>
                <a:cs typeface="宋体"/>
              </a:rPr>
              <a:t>使用</a:t>
            </a:r>
            <a:r>
              <a:rPr sz="1600" b="1" spc="-101" dirty="0">
                <a:latin typeface="Calibri"/>
                <a:cs typeface="Calibri"/>
              </a:rPr>
              <a:t>"</a:t>
            </a:r>
            <a:r>
              <a:rPr sz="1600" b="1" spc="-9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-135" dirty="0">
                <a:solidFill>
                  <a:srgbClr val="FF0000"/>
                </a:solidFill>
                <a:latin typeface="Calibri"/>
                <a:cs typeface="Calibri"/>
              </a:rPr>
              <a:t>ag[cond</a:t>
            </a:r>
            <a:r>
              <a:rPr sz="1600" b="1" spc="-8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79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600" b="1" spc="-101" dirty="0">
                <a:latin typeface="Calibri"/>
                <a:cs typeface="Calibri"/>
              </a:rPr>
              <a:t>"</a:t>
            </a:r>
            <a:r>
              <a:rPr sz="1600" b="1" dirty="0" err="1">
                <a:latin typeface="宋体"/>
                <a:cs typeface="宋体"/>
              </a:rPr>
              <a:t>来限定一个</a:t>
            </a:r>
            <a:r>
              <a:rPr sz="1600" b="1" spc="-101" dirty="0" err="1">
                <a:latin typeface="Calibri"/>
                <a:cs typeface="Calibri"/>
              </a:rPr>
              <a:t>t</a:t>
            </a:r>
            <a:r>
              <a:rPr sz="1600" b="1" spc="-172" dirty="0" err="1">
                <a:latin typeface="Calibri"/>
                <a:cs typeface="Calibri"/>
              </a:rPr>
              <a:t>ag</a:t>
            </a:r>
            <a:r>
              <a:rPr sz="1600" b="1" dirty="0" err="1">
                <a:latin typeface="宋体"/>
                <a:cs typeface="宋体"/>
              </a:rPr>
              <a:t>元素，其中</a:t>
            </a:r>
            <a:r>
              <a:rPr sz="1600" b="1" spc="-120" dirty="0" err="1">
                <a:latin typeface="Calibri"/>
                <a:cs typeface="Calibri"/>
              </a:rPr>
              <a:t>c</a:t>
            </a:r>
            <a:r>
              <a:rPr sz="1600" b="1" spc="-139" dirty="0" err="1">
                <a:latin typeface="Calibri"/>
                <a:cs typeface="Calibri"/>
              </a:rPr>
              <a:t>ond</a:t>
            </a:r>
            <a:r>
              <a:rPr sz="1600" b="1" spc="-71" dirty="0" err="1">
                <a:latin typeface="Calibri"/>
                <a:cs typeface="Calibri"/>
              </a:rPr>
              <a:t>i</a:t>
            </a:r>
            <a:r>
              <a:rPr sz="1600" b="1" spc="-94" dirty="0" err="1">
                <a:latin typeface="Calibri"/>
                <a:cs typeface="Calibri"/>
              </a:rPr>
              <a:t>tio</a:t>
            </a:r>
            <a:r>
              <a:rPr sz="1600" b="1" spc="-139" dirty="0" err="1">
                <a:latin typeface="Calibri"/>
                <a:cs typeface="Calibri"/>
              </a:rPr>
              <a:t>n</a:t>
            </a:r>
            <a:r>
              <a:rPr sz="1600" b="1" dirty="0" err="1" smtClean="0">
                <a:latin typeface="宋体"/>
                <a:cs typeface="宋体"/>
              </a:rPr>
              <a:t>是由这个</a:t>
            </a:r>
            <a:r>
              <a:rPr sz="1600" b="1" spc="-101" dirty="0" err="1">
                <a:latin typeface="Calibri"/>
                <a:cs typeface="Calibri"/>
              </a:rPr>
              <a:t>t</a:t>
            </a:r>
            <a:r>
              <a:rPr sz="1600" b="1" spc="-172" dirty="0" err="1">
                <a:latin typeface="Calibri"/>
                <a:cs typeface="Calibri"/>
              </a:rPr>
              <a:t>ag</a:t>
            </a:r>
            <a:r>
              <a:rPr sz="1600" b="1" dirty="0" err="1">
                <a:latin typeface="宋体"/>
                <a:cs typeface="宋体"/>
              </a:rPr>
              <a:t>的属性、文本等计算出的一个逻辑值。如果有多个条件，</a:t>
            </a:r>
            <a:r>
              <a:rPr sz="1600" b="1" dirty="0" err="1" smtClean="0">
                <a:latin typeface="宋体"/>
                <a:cs typeface="宋体"/>
              </a:rPr>
              <a:t>那么可以写成</a:t>
            </a:r>
            <a:r>
              <a:rPr sz="1600" b="1" dirty="0">
                <a:latin typeface="宋体"/>
                <a:cs typeface="宋体"/>
              </a:rPr>
              <a:t>：</a:t>
            </a:r>
            <a:endParaRPr sz="1600" dirty="0">
              <a:latin typeface="宋体"/>
              <a:cs typeface="宋体"/>
            </a:endParaRPr>
          </a:p>
          <a:p>
            <a:pPr marL="952976">
              <a:lnSpc>
                <a:spcPts val="2126"/>
              </a:lnSpc>
            </a:pPr>
            <a:r>
              <a:rPr sz="1600" b="1" spc="-101" dirty="0">
                <a:solidFill>
                  <a:srgbClr val="FF0000"/>
                </a:solidFill>
                <a:latin typeface="Calibri"/>
                <a:cs typeface="Calibri"/>
              </a:rPr>
              <a:t>"t</a:t>
            </a:r>
            <a:r>
              <a:rPr sz="1600" b="1" spc="-127" dirty="0">
                <a:solidFill>
                  <a:srgbClr val="FF0000"/>
                </a:solidFill>
                <a:latin typeface="Calibri"/>
                <a:cs typeface="Calibri"/>
              </a:rPr>
              <a:t>ag[co</a:t>
            </a:r>
            <a:r>
              <a:rPr sz="1600" b="1" spc="-16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15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600" b="1" spc="-79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8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-7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127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600" b="1" spc="-13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600" b="1" spc="-83" dirty="0">
                <a:solidFill>
                  <a:srgbClr val="FF0000"/>
                </a:solidFill>
                <a:latin typeface="Calibri"/>
                <a:cs typeface="Calibri"/>
              </a:rPr>
              <a:t>][</a:t>
            </a:r>
            <a:r>
              <a:rPr sz="1600" b="1" spc="-1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600" b="1" spc="-13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600" b="1" spc="-146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600" b="1" spc="-6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-109" dirty="0">
                <a:solidFill>
                  <a:srgbClr val="FF0000"/>
                </a:solidFill>
                <a:latin typeface="Calibri"/>
                <a:cs typeface="Calibri"/>
              </a:rPr>
              <a:t>ion</a:t>
            </a:r>
            <a:r>
              <a:rPr sz="1600" b="1" spc="-13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600" b="1" spc="-34" dirty="0">
                <a:solidFill>
                  <a:srgbClr val="FF0000"/>
                </a:solidFill>
                <a:latin typeface="Calibri"/>
                <a:cs typeface="Calibri"/>
              </a:rPr>
              <a:t>].</a:t>
            </a:r>
            <a:r>
              <a:rPr sz="1600" b="1" spc="-41" dirty="0">
                <a:solidFill>
                  <a:srgbClr val="FF0000"/>
                </a:solidFill>
                <a:latin typeface="Calibri"/>
                <a:cs typeface="Calibri"/>
              </a:rPr>
              <a:t>..</a:t>
            </a:r>
            <a:r>
              <a:rPr sz="1600" b="1" spc="-53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600" b="1" spc="-1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600" b="1" spc="-1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15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600" b="1" spc="-6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-124" dirty="0">
                <a:solidFill>
                  <a:srgbClr val="FF0000"/>
                </a:solidFill>
                <a:latin typeface="Calibri"/>
                <a:cs typeface="Calibri"/>
              </a:rPr>
              <a:t>ion</a:t>
            </a:r>
            <a:r>
              <a:rPr sz="1600" b="1" spc="-19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90" dirty="0">
                <a:solidFill>
                  <a:srgbClr val="FF0000"/>
                </a:solidFill>
                <a:latin typeface="Calibri"/>
                <a:cs typeface="Calibri"/>
              </a:rPr>
              <a:t>]"</a:t>
            </a:r>
            <a:endParaRPr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52976">
              <a:lnSpc>
                <a:spcPts val="2145"/>
              </a:lnSpc>
              <a:spcBef>
                <a:spcPts val="34"/>
              </a:spcBef>
            </a:pPr>
            <a:r>
              <a:rPr sz="1600" b="1" dirty="0">
                <a:latin typeface="宋体"/>
                <a:cs typeface="宋体"/>
              </a:rPr>
              <a:t>或者：</a:t>
            </a:r>
            <a:endParaRPr sz="1600" dirty="0">
              <a:latin typeface="宋体"/>
              <a:cs typeface="宋体"/>
            </a:endParaRPr>
          </a:p>
          <a:p>
            <a:pPr marL="952976">
              <a:lnSpc>
                <a:spcPts val="2145"/>
              </a:lnSpc>
            </a:pPr>
            <a:r>
              <a:rPr sz="1600" b="1" spc="-101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600" b="1" spc="-9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-135" dirty="0">
                <a:solidFill>
                  <a:srgbClr val="FF0000"/>
                </a:solidFill>
                <a:latin typeface="Calibri"/>
                <a:cs typeface="Calibri"/>
              </a:rPr>
              <a:t>ag[cond</a:t>
            </a:r>
            <a:r>
              <a:rPr sz="1600" b="1" spc="-8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12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6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2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600"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2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ond</a:t>
            </a:r>
            <a:r>
              <a:rPr sz="1600" b="1" spc="-7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124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600"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2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600"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600" b="1" spc="-19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600" b="1" spc="-8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9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b="1" spc="-11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15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600" b="1"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ond</a:t>
            </a:r>
            <a:r>
              <a:rPr sz="1600" b="1" spc="-7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b="1" spc="-94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600" b="1" spc="-13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2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90" dirty="0">
                <a:solidFill>
                  <a:srgbClr val="FF0000"/>
                </a:solidFill>
                <a:latin typeface="Calibri"/>
                <a:cs typeface="Calibri"/>
              </a:rPr>
              <a:t>]"</a:t>
            </a:r>
            <a:endParaRPr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61138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1061938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571720" y="862866"/>
            <a:ext cx="3540125" cy="27622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8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：使用</a:t>
            </a:r>
            <a:r>
              <a:rPr sz="1800" b="1" spc="-12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00" b="1" spc="-139" dirty="0">
                <a:solidFill>
                  <a:srgbClr val="000000"/>
                </a:solidFill>
                <a:latin typeface="Calibri"/>
                <a:cs typeface="Calibri"/>
              </a:rPr>
              <a:t>ond</a:t>
            </a:r>
            <a:r>
              <a:rPr sz="1800" b="1" spc="-7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tio</a:t>
            </a:r>
            <a:r>
              <a:rPr sz="1800" b="1" spc="-13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限定</a:t>
            </a:r>
            <a:r>
              <a:rPr sz="1800" b="1" spc="-10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72" dirty="0">
                <a:solidFill>
                  <a:srgbClr val="000000"/>
                </a:solidFill>
                <a:latin typeface="Calibri"/>
                <a:cs typeface="Calibri"/>
              </a:rPr>
              <a:t>ag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元素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904" y="1256680"/>
            <a:ext cx="3298984" cy="34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8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5" dirty="0">
                <a:latin typeface="Calibri"/>
                <a:cs typeface="Calibri"/>
              </a:rPr>
              <a:t>o</a:t>
            </a:r>
            <a:r>
              <a:rPr sz="1500" spc="-105" dirty="0">
                <a:latin typeface="Calibri"/>
                <a:cs typeface="Calibri"/>
              </a:rPr>
              <a:t>m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4" dirty="0">
                <a:latin typeface="Calibri"/>
                <a:cs typeface="Calibri"/>
              </a:rPr>
              <a:t>ra</a:t>
            </a:r>
            <a:r>
              <a:rPr sz="1500" spc="-86" dirty="0">
                <a:latin typeface="Calibri"/>
                <a:cs typeface="Calibri"/>
              </a:rPr>
              <a:t>p</a:t>
            </a:r>
            <a:r>
              <a:rPr sz="1500" spc="-143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.s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53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46" dirty="0">
                <a:latin typeface="Calibri"/>
                <a:cs typeface="Calibri"/>
              </a:rPr>
              <a:t>&lt;body&gt;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id="b1"&gt;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71" dirty="0">
                <a:latin typeface="Calibri"/>
                <a:cs typeface="Calibri"/>
              </a:rPr>
              <a:t>engl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-60" dirty="0">
                <a:latin typeface="Calibri"/>
                <a:cs typeface="Calibri"/>
              </a:rPr>
              <a:t>sh</a:t>
            </a:r>
            <a:r>
              <a:rPr sz="1500" spc="-113" dirty="0">
                <a:latin typeface="Calibri"/>
                <a:cs typeface="Calibri"/>
              </a:rPr>
              <a:t>"&gt;H</a:t>
            </a:r>
            <a:r>
              <a:rPr sz="1500" spc="-10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er</a:t>
            </a:r>
            <a:r>
              <a:rPr sz="1500" spc="-60" dirty="0">
                <a:latin typeface="Calibri"/>
                <a:cs typeface="Calibri"/>
              </a:rPr>
              <a:t>&lt;/tit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101" dirty="0">
                <a:latin typeface="Calibri"/>
                <a:cs typeface="Calibri"/>
              </a:rPr>
              <a:t>id=</a:t>
            </a:r>
            <a:r>
              <a:rPr sz="1500" spc="-86" dirty="0">
                <a:latin typeface="Calibri"/>
                <a:cs typeface="Calibri"/>
              </a:rPr>
              <a:t>"</a:t>
            </a:r>
            <a:r>
              <a:rPr sz="1500" spc="-105" dirty="0">
                <a:latin typeface="Calibri"/>
                <a:cs typeface="Calibri"/>
              </a:rPr>
              <a:t>b2"&gt;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172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5793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712375"/>
            <a:ext cx="4994312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05" dirty="0">
                <a:latin typeface="Calibri"/>
                <a:cs typeface="Calibri"/>
              </a:rPr>
              <a:t>&lt;/boo</a:t>
            </a:r>
            <a:r>
              <a:rPr sz="1500" spc="-113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2537936">
              <a:lnSpc>
                <a:spcPct val="130000"/>
              </a:lnSpc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 smtClean="0">
                <a:latin typeface="Calibri"/>
                <a:cs typeface="Calibri"/>
              </a:rPr>
              <a:t>'''</a:t>
            </a:r>
            <a:endParaRPr lang="en-US" sz="1500" spc="-15" dirty="0" smtClean="0">
              <a:latin typeface="Calibri"/>
              <a:cs typeface="Calibri"/>
            </a:endParaRPr>
          </a:p>
          <a:p>
            <a:pPr marL="9525" marR="2537936">
              <a:lnSpc>
                <a:spcPct val="130000"/>
              </a:lnSpc>
            </a:pPr>
            <a:endParaRPr sz="1500"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lang="en-US" sz="1500" spc="-41" dirty="0">
                <a:latin typeface="Calibri"/>
                <a:cs typeface="Calibri"/>
              </a:rPr>
              <a:t>selector=Selector(text=</a:t>
            </a:r>
            <a:r>
              <a:rPr lang="en-US" sz="1500" spc="-41" dirty="0" err="1">
                <a:latin typeface="Calibri"/>
                <a:cs typeface="Calibri"/>
              </a:rPr>
              <a:t>htmlText</a:t>
            </a:r>
            <a:r>
              <a:rPr lang="en-US" sz="1500" spc="-41" dirty="0">
                <a:latin typeface="Calibri"/>
                <a:cs typeface="Calibri"/>
              </a:rPr>
              <a:t>) </a:t>
            </a:r>
          </a:p>
          <a:p>
            <a:pPr marL="9525" marR="3810">
              <a:lnSpc>
                <a:spcPct val="130000"/>
              </a:lnSpc>
            </a:pPr>
            <a:r>
              <a:rPr lang="en-US" sz="1500" spc="-41" dirty="0">
                <a:latin typeface="Calibri"/>
                <a:cs typeface="Calibri"/>
              </a:rPr>
              <a:t>s=</a:t>
            </a:r>
            <a:r>
              <a:rPr lang="en-US" sz="1500" spc="-41" dirty="0" err="1">
                <a:latin typeface="Calibri"/>
                <a:cs typeface="Calibri"/>
              </a:rPr>
              <a:t>selector.xpath</a:t>
            </a:r>
            <a:r>
              <a:rPr lang="en-US" sz="1500" spc="-41" dirty="0">
                <a:latin typeface="Calibri"/>
                <a:cs typeface="Calibri"/>
              </a:rPr>
              <a:t>("//book/title[@</a:t>
            </a:r>
            <a:r>
              <a:rPr lang="en-US" sz="1500" spc="-41" dirty="0" err="1">
                <a:latin typeface="Calibri"/>
                <a:cs typeface="Calibri"/>
              </a:rPr>
              <a:t>lang</a:t>
            </a:r>
            <a:r>
              <a:rPr lang="en-US" sz="1500" spc="-41" dirty="0">
                <a:latin typeface="Calibri"/>
                <a:cs typeface="Calibri"/>
              </a:rPr>
              <a:t>='</a:t>
            </a:r>
            <a:r>
              <a:rPr lang="en-US" sz="1500" spc="-41" dirty="0" err="1">
                <a:latin typeface="Calibri"/>
                <a:cs typeface="Calibri"/>
              </a:rPr>
              <a:t>chinese</a:t>
            </a:r>
            <a:r>
              <a:rPr lang="en-US" sz="1500" spc="-41" dirty="0">
                <a:latin typeface="Calibri"/>
                <a:cs typeface="Calibri"/>
              </a:rPr>
              <a:t>']/text()") </a:t>
            </a:r>
          </a:p>
          <a:p>
            <a:pPr marL="9525" marR="3810">
              <a:lnSpc>
                <a:spcPct val="130000"/>
              </a:lnSpc>
            </a:pPr>
            <a:r>
              <a:rPr lang="en-US" sz="1500" spc="-41" dirty="0">
                <a:latin typeface="Calibri"/>
                <a:cs typeface="Calibri"/>
              </a:rPr>
              <a:t>print(</a:t>
            </a:r>
            <a:r>
              <a:rPr lang="en-US" sz="1500" spc="-41" dirty="0" err="1">
                <a:latin typeface="Calibri"/>
                <a:cs typeface="Calibri"/>
              </a:rPr>
              <a:t>s.extract_first</a:t>
            </a:r>
            <a:r>
              <a:rPr lang="en-US" sz="1500" spc="-41" dirty="0">
                <a:latin typeface="Calibri"/>
                <a:cs typeface="Calibri"/>
              </a:rPr>
              <a:t>()) </a:t>
            </a:r>
          </a:p>
          <a:p>
            <a:pPr marL="9525" marR="3810">
              <a:lnSpc>
                <a:spcPct val="130000"/>
              </a:lnSpc>
            </a:pPr>
            <a:r>
              <a:rPr lang="en-US" sz="1500" spc="-41" dirty="0">
                <a:latin typeface="Calibri"/>
                <a:cs typeface="Calibri"/>
              </a:rPr>
              <a:t>s=</a:t>
            </a:r>
            <a:r>
              <a:rPr lang="en-US" sz="1500" spc="-41" dirty="0" err="1">
                <a:latin typeface="Calibri"/>
                <a:cs typeface="Calibri"/>
              </a:rPr>
              <a:t>selector.xpath</a:t>
            </a:r>
            <a:r>
              <a:rPr lang="en-US" sz="1500" spc="-41" dirty="0">
                <a:latin typeface="Calibri"/>
                <a:cs typeface="Calibri"/>
              </a:rPr>
              <a:t>("//book[@id='b1']/title") </a:t>
            </a:r>
          </a:p>
          <a:p>
            <a:pPr marL="9525" marR="3810">
              <a:lnSpc>
                <a:spcPct val="130000"/>
              </a:lnSpc>
            </a:pPr>
            <a:r>
              <a:rPr lang="en-US" sz="1500" spc="-41" dirty="0">
                <a:latin typeface="Calibri"/>
                <a:cs typeface="Calibri"/>
              </a:rPr>
              <a:t>print(</a:t>
            </a:r>
            <a:r>
              <a:rPr lang="en-US" sz="1500" spc="-41" dirty="0" err="1">
                <a:latin typeface="Calibri"/>
                <a:cs typeface="Calibri"/>
              </a:rPr>
              <a:t>s.extract_first</a:t>
            </a:r>
            <a:r>
              <a:rPr lang="en-US" sz="1500" spc="-41" dirty="0">
                <a:latin typeface="Calibri"/>
                <a:cs typeface="Calibri"/>
              </a:rPr>
              <a:t>())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8099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703659"/>
            <a:ext cx="5189219" cy="2773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程序结果：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学习</a:t>
            </a:r>
            <a:r>
              <a:rPr spc="-105" dirty="0">
                <a:latin typeface="Calibri"/>
                <a:cs typeface="Calibri"/>
              </a:rPr>
              <a:t>XML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75" dirty="0">
                <a:latin typeface="Calibri"/>
                <a:cs typeface="Calibri"/>
              </a:rPr>
              <a:t>&lt;titl</a:t>
            </a:r>
            <a:r>
              <a:rPr spc="-98" dirty="0">
                <a:latin typeface="Calibri"/>
                <a:cs typeface="Calibri"/>
              </a:rPr>
              <a:t>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71" dirty="0">
                <a:latin typeface="Calibri"/>
                <a:cs typeface="Calibri"/>
              </a:rPr>
              <a:t>englis</a:t>
            </a:r>
            <a:r>
              <a:rPr spc="-98" dirty="0">
                <a:latin typeface="Calibri"/>
                <a:cs typeface="Calibri"/>
              </a:rPr>
              <a:t>h</a:t>
            </a:r>
            <a:r>
              <a:rPr spc="-139" dirty="0">
                <a:latin typeface="Calibri"/>
                <a:cs typeface="Calibri"/>
              </a:rPr>
              <a:t>"&gt;H</a:t>
            </a:r>
            <a:r>
              <a:rPr spc="-116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r</a:t>
            </a:r>
            <a:r>
              <a:rPr spc="11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9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er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71" dirty="0">
                <a:latin typeface="Calibri"/>
                <a:cs typeface="Calibri"/>
              </a:rPr>
              <a:t>/title&gt;</a:t>
            </a:r>
            <a:endParaRPr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由此可见： 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k/title[</a:t>
            </a:r>
            <a:r>
              <a:rPr spc="-79" dirty="0">
                <a:latin typeface="Calibri"/>
                <a:cs typeface="Calibri"/>
              </a:rPr>
              <a:t>@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66" dirty="0">
                <a:latin typeface="Calibri"/>
                <a:cs typeface="Calibri"/>
              </a:rPr>
              <a:t>=</a:t>
            </a:r>
            <a:r>
              <a:rPr spc="-94" dirty="0">
                <a:latin typeface="Calibri"/>
                <a:cs typeface="Calibri"/>
              </a:rPr>
              <a:t>'</a:t>
            </a:r>
            <a:r>
              <a:rPr spc="-56" dirty="0">
                <a:latin typeface="Calibri"/>
                <a:cs typeface="Calibri"/>
              </a:rPr>
              <a:t>chin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']</a:t>
            </a:r>
            <a:r>
              <a:rPr spc="-15" dirty="0">
                <a:latin typeface="Calibri"/>
                <a:cs typeface="Calibri"/>
              </a:rPr>
              <a:t>/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xt()") </a:t>
            </a:r>
            <a:r>
              <a:rPr dirty="0">
                <a:latin typeface="宋体"/>
                <a:cs typeface="宋体"/>
              </a:rPr>
              <a:t>搜索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下面属性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56" dirty="0">
                <a:latin typeface="Calibri"/>
                <a:cs typeface="Calibri"/>
              </a:rPr>
              <a:t>chin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11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的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8" dirty="0">
                <a:latin typeface="Calibri"/>
                <a:cs typeface="Calibri"/>
              </a:rPr>
              <a:t>&gt;</a:t>
            </a:r>
            <a:endParaRPr>
              <a:latin typeface="Calibri"/>
              <a:cs typeface="Calibri"/>
            </a:endParaRPr>
          </a:p>
          <a:p>
            <a:pPr marR="1168241" algn="ctr">
              <a:spcBef>
                <a:spcPts val="649"/>
              </a:spcBef>
            </a:pP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9" dirty="0">
                <a:latin typeface="Calibri"/>
                <a:cs typeface="Calibri"/>
              </a:rPr>
              <a:t>selec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38" dirty="0">
                <a:latin typeface="Calibri"/>
                <a:cs typeface="Calibri"/>
              </a:rPr>
              <a:t>("//b</a:t>
            </a:r>
            <a:r>
              <a:rPr spc="-60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ok</a:t>
            </a:r>
            <a:r>
              <a:rPr spc="-45" dirty="0">
                <a:latin typeface="Calibri"/>
                <a:cs typeface="Calibri"/>
              </a:rPr>
              <a:t>[</a:t>
            </a:r>
            <a:r>
              <a:rPr spc="-116" dirty="0">
                <a:latin typeface="Calibri"/>
                <a:cs typeface="Calibri"/>
              </a:rPr>
              <a:t>@id='b1</a:t>
            </a:r>
            <a:r>
              <a:rPr spc="-4" dirty="0">
                <a:latin typeface="Calibri"/>
                <a:cs typeface="Calibri"/>
              </a:rPr>
              <a:t>'</a:t>
            </a:r>
            <a:r>
              <a:rPr spc="-15" dirty="0">
                <a:latin typeface="Calibri"/>
                <a:cs typeface="Calibri"/>
              </a:rPr>
              <a:t>]/title")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5"/>
              </a:spcBef>
            </a:pPr>
            <a:r>
              <a:rPr dirty="0">
                <a:latin typeface="宋体"/>
                <a:cs typeface="宋体"/>
              </a:rPr>
              <a:t>搜索属性</a:t>
            </a:r>
            <a:r>
              <a:rPr spc="-94" dirty="0">
                <a:latin typeface="Calibri"/>
                <a:cs typeface="Calibri"/>
              </a:rPr>
              <a:t>id="b1</a:t>
            </a:r>
            <a:r>
              <a:rPr spc="-79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的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75" dirty="0">
                <a:latin typeface="Calibri"/>
                <a:cs typeface="Calibri"/>
              </a:rPr>
              <a:t>&lt;titl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。</a:t>
            </a:r>
            <a:endParaRPr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0119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XPath</a:t>
            </a:r>
            <a:r>
              <a:rPr lang="zh-CN" altLang="en-US" dirty="0"/>
              <a:t>是一门在</a:t>
            </a:r>
            <a:r>
              <a:rPr lang="en-US" altLang="zh-CN" dirty="0">
                <a:solidFill>
                  <a:srgbClr val="C00000"/>
                </a:solidFill>
              </a:rPr>
              <a:t>XML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HTML</a:t>
            </a:r>
            <a:r>
              <a:rPr lang="zh-CN" altLang="en-US" dirty="0"/>
              <a:t>文档中查找信息的语言</a:t>
            </a:r>
            <a:r>
              <a:rPr lang="zh-CN" altLang="en-US" dirty="0" smtClean="0"/>
              <a:t>，</a:t>
            </a:r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路径表达式</a:t>
            </a:r>
            <a:r>
              <a:rPr lang="zh-CN" altLang="en-US" dirty="0"/>
              <a:t>从</a:t>
            </a:r>
            <a:r>
              <a:rPr lang="en-US" altLang="zh-CN" dirty="0"/>
              <a:t>XML</a:t>
            </a:r>
            <a:r>
              <a:rPr lang="zh-CN" altLang="en-US" dirty="0"/>
              <a:t>文档中选取节点或节点</a:t>
            </a:r>
            <a:r>
              <a:rPr lang="zh-CN" altLang="en-US" dirty="0" smtClean="0"/>
              <a:t>位置，可以</a:t>
            </a:r>
            <a:r>
              <a:rPr lang="zh-CN" altLang="en-US" dirty="0"/>
              <a:t>用来在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文档中对元素和属性进行</a:t>
            </a:r>
            <a:r>
              <a:rPr lang="zh-CN" altLang="en-US" dirty="0" smtClean="0"/>
              <a:t>遍历。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zh-CN" altLang="en-US" dirty="0"/>
              <a:t>节点类型</a:t>
            </a:r>
            <a:r>
              <a:rPr lang="zh-CN" altLang="en-US" dirty="0" smtClean="0"/>
              <a:t>：元素</a:t>
            </a:r>
            <a:r>
              <a:rPr lang="zh-CN" altLang="en-US" dirty="0"/>
              <a:t>、属性、文本、命名空间、指令处理、注释及文档</a:t>
            </a:r>
          </a:p>
          <a:p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zh-CN" altLang="en-US" dirty="0"/>
              <a:t>定位方式（</a:t>
            </a:r>
            <a:r>
              <a:rPr lang="zh-CN" altLang="en-US" dirty="0">
                <a:solidFill>
                  <a:srgbClr val="C00000"/>
                </a:solidFill>
              </a:rPr>
              <a:t>路径表达式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索引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  <a:r>
              <a:rPr lang="en-US" altLang="zh-CN" dirty="0"/>
              <a:t>/node1/node2/node3[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]/node4[@</a:t>
            </a:r>
            <a:r>
              <a:rPr lang="en-US" altLang="zh-CN" dirty="0" smtClean="0"/>
              <a:t>attribute[="value“]]</a:t>
            </a:r>
          </a:p>
          <a:p>
            <a:pPr lvl="1"/>
            <a:r>
              <a:rPr lang="en-US" altLang="zh-CN" dirty="0" err="1"/>
              <a:t>xpath</a:t>
            </a:r>
            <a:r>
              <a:rPr lang="zh-CN" altLang="en-US" dirty="0"/>
              <a:t>的索引值从</a:t>
            </a:r>
            <a:r>
              <a:rPr lang="en-US" altLang="zh-CN" dirty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339752" y="1496528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>
                <a:solidFill>
                  <a:srgbClr val="EB5F55"/>
                </a:solidFill>
              </a:rPr>
              <a:t>P</a:t>
            </a:r>
            <a:r>
              <a:rPr spc="-4" dirty="0">
                <a:solidFill>
                  <a:srgbClr val="EB5F55"/>
                </a:solidFill>
              </a:rPr>
              <a:t>A</a:t>
            </a:r>
            <a:r>
              <a:rPr spc="-113" dirty="0">
                <a:solidFill>
                  <a:srgbClr val="EB5F55"/>
                </a:solidFill>
              </a:rPr>
              <a:t>R</a:t>
            </a:r>
            <a:r>
              <a:rPr dirty="0">
                <a:solidFill>
                  <a:srgbClr val="EB5F55"/>
                </a:solidFill>
              </a:rPr>
              <a:t>T</a:t>
            </a:r>
            <a:r>
              <a:rPr spc="-4" dirty="0">
                <a:solidFill>
                  <a:srgbClr val="EB5F55"/>
                </a:solidFill>
              </a:rPr>
              <a:t> F</a:t>
            </a:r>
            <a:r>
              <a:rPr spc="4" dirty="0">
                <a:solidFill>
                  <a:srgbClr val="EB5F55"/>
                </a:solidFill>
              </a:rPr>
              <a:t>I</a:t>
            </a:r>
            <a:r>
              <a:rPr spc="-4" dirty="0">
                <a:solidFill>
                  <a:srgbClr val="EB5F55"/>
                </a:solidFill>
              </a:rPr>
              <a:t>VE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2681" y="2651759"/>
            <a:ext cx="4656773" cy="415498"/>
          </a:xfrm>
          <a:prstGeom prst="rect">
            <a:avLst/>
          </a:prstGeom>
          <a:solidFill>
            <a:srgbClr val="EB5F55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y</a:t>
            </a:r>
            <a:r>
              <a:rPr sz="2700" b="1" dirty="0">
                <a:solidFill>
                  <a:srgbClr val="FFFFFF"/>
                </a:solidFill>
                <a:latin typeface="微软雅黑"/>
                <a:cs typeface="微软雅黑"/>
              </a:rPr>
              <a:t>中查找</a:t>
            </a:r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HTML</a:t>
            </a:r>
            <a:r>
              <a:rPr sz="2700" b="1" dirty="0">
                <a:solidFill>
                  <a:srgbClr val="FFFFFF"/>
                </a:solidFill>
                <a:latin typeface="微软雅黑"/>
                <a:cs typeface="微软雅黑"/>
              </a:rPr>
              <a:t>元素</a:t>
            </a:r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(5)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95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521400" y="831437"/>
            <a:ext cx="7298531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zh-CN" b="1" spc="-127" dirty="0">
                <a:solidFill>
                  <a:srgbClr val="000000"/>
                </a:solidFill>
                <a:latin typeface="Calibri"/>
                <a:cs typeface="Calibri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lang="en-US" altLang="zh-CN" b="1" spc="-143" dirty="0" err="1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lang="en-US" altLang="zh-CN" b="1" spc="-146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altLang="zh-CN" b="1" spc="-79" dirty="0" err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altLang="zh-CN" b="1" spc="-127" dirty="0" err="1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可以使用</a:t>
            </a:r>
            <a:r>
              <a:rPr lang="en-US" altLang="zh-CN" b="1" spc="-105" dirty="0">
                <a:solidFill>
                  <a:srgbClr val="FF0000"/>
                </a:solidFill>
                <a:latin typeface="Calibri"/>
                <a:cs typeface="Calibri"/>
              </a:rPr>
              <a:t>posit</a:t>
            </a:r>
            <a:r>
              <a:rPr lang="en-US" altLang="zh-CN" b="1" spc="-7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altLang="zh-CN" b="1" spc="-127" dirty="0">
                <a:solidFill>
                  <a:srgbClr val="FF0000"/>
                </a:solidFill>
                <a:latin typeface="Calibri"/>
                <a:cs typeface="Calibri"/>
              </a:rPr>
              <a:t>on(</a:t>
            </a:r>
            <a:r>
              <a:rPr lang="en-US" altLang="zh-CN" b="1" spc="-98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cs typeface="宋体"/>
              </a:rPr>
              <a:t>来确定其中一个元素的限制，这个选择序号是</a:t>
            </a:r>
            <a:r>
              <a:rPr b="1" spc="-4" dirty="0" smtClean="0">
                <a:solidFill>
                  <a:srgbClr val="FF0000"/>
                </a:solidFill>
                <a:latin typeface="宋体"/>
                <a:cs typeface="宋体"/>
              </a:rPr>
              <a:t>从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b="1" spc="-4" dirty="0">
                <a:solidFill>
                  <a:srgbClr val="FF0000"/>
                </a:solidFill>
                <a:latin typeface="宋体"/>
                <a:cs typeface="宋体"/>
              </a:rPr>
              <a:t>开始的</a:t>
            </a:r>
            <a:r>
              <a:rPr b="1" spc="-4" dirty="0">
                <a:latin typeface="宋体"/>
                <a:cs typeface="宋体"/>
              </a:rPr>
              <a:t>，不是</a:t>
            </a:r>
            <a:r>
              <a:rPr b="1" dirty="0">
                <a:latin typeface="宋体"/>
                <a:cs typeface="宋体"/>
              </a:rPr>
              <a:t>从</a:t>
            </a:r>
            <a:r>
              <a:rPr b="1" spc="-131" dirty="0">
                <a:latin typeface="Calibri"/>
                <a:cs typeface="Calibri"/>
              </a:rPr>
              <a:t>0</a:t>
            </a:r>
            <a:r>
              <a:rPr b="1" spc="-4" dirty="0">
                <a:latin typeface="宋体"/>
                <a:cs typeface="宋体"/>
              </a:rPr>
              <a:t>开始编号的，还可以通</a:t>
            </a:r>
            <a:r>
              <a:rPr b="1" spc="-8" dirty="0">
                <a:latin typeface="宋体"/>
                <a:cs typeface="宋体"/>
              </a:rPr>
              <a:t>过</a:t>
            </a:r>
            <a:r>
              <a:rPr b="1" spc="-488" dirty="0">
                <a:latin typeface="宋体"/>
                <a:cs typeface="宋体"/>
              </a:rPr>
              <a:t> </a:t>
            </a:r>
            <a:r>
              <a:rPr b="1" spc="-116" dirty="0" err="1">
                <a:latin typeface="Calibri"/>
                <a:cs typeface="Calibri"/>
              </a:rPr>
              <a:t>an</a:t>
            </a:r>
            <a:r>
              <a:rPr b="1" spc="-131" dirty="0" err="1">
                <a:latin typeface="Calibri"/>
                <a:cs typeface="Calibri"/>
              </a:rPr>
              <a:t>d</a:t>
            </a:r>
            <a:r>
              <a:rPr b="1" dirty="0" err="1">
                <a:latin typeface="宋体"/>
                <a:cs typeface="宋体"/>
              </a:rPr>
              <a:t>、</a:t>
            </a:r>
            <a:r>
              <a:rPr b="1" spc="-127" dirty="0" err="1">
                <a:latin typeface="Calibri"/>
                <a:cs typeface="Calibri"/>
              </a:rPr>
              <a:t>o</a:t>
            </a:r>
            <a:r>
              <a:rPr b="1" spc="-86" dirty="0" err="1">
                <a:latin typeface="Calibri"/>
                <a:cs typeface="Calibri"/>
              </a:rPr>
              <a:t>r</a:t>
            </a:r>
            <a:r>
              <a:rPr b="1" spc="-4" dirty="0" err="1" smtClean="0">
                <a:latin typeface="宋体"/>
                <a:cs typeface="宋体"/>
              </a:rPr>
              <a:t>等构造复杂的表达</a:t>
            </a:r>
            <a:r>
              <a:rPr b="1" dirty="0" err="1" smtClean="0">
                <a:latin typeface="宋体"/>
                <a:cs typeface="宋体"/>
              </a:rPr>
              <a:t>式</a:t>
            </a:r>
            <a:r>
              <a:rPr b="1" dirty="0">
                <a:latin typeface="宋体"/>
                <a:cs typeface="宋体"/>
              </a:rPr>
              <a:t>。</a:t>
            </a:r>
            <a:endParaRPr dirty="0">
              <a:latin typeface="宋体"/>
              <a:cs typeface="宋体"/>
            </a:endParaRPr>
          </a:p>
          <a:p>
            <a:pPr marL="60960">
              <a:spcBef>
                <a:spcPts val="649"/>
              </a:spcBef>
            </a:pPr>
            <a:r>
              <a:rPr b="1" dirty="0">
                <a:latin typeface="宋体"/>
                <a:cs typeface="宋体"/>
              </a:rPr>
              <a:t>例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9</a:t>
            </a:r>
            <a:r>
              <a:rPr b="1" dirty="0">
                <a:latin typeface="宋体"/>
                <a:cs typeface="宋体"/>
              </a:rPr>
              <a:t>：使用</a:t>
            </a:r>
            <a:r>
              <a:rPr b="1" spc="-105" dirty="0">
                <a:latin typeface="Calibri"/>
                <a:cs typeface="Calibri"/>
              </a:rPr>
              <a:t>posit</a:t>
            </a:r>
            <a:r>
              <a:rPr b="1" spc="-71" dirty="0">
                <a:latin typeface="Calibri"/>
                <a:cs typeface="Calibri"/>
              </a:rPr>
              <a:t>i</a:t>
            </a:r>
            <a:r>
              <a:rPr b="1" spc="-127" dirty="0">
                <a:latin typeface="Calibri"/>
                <a:cs typeface="Calibri"/>
              </a:rPr>
              <a:t>on(</a:t>
            </a:r>
            <a:r>
              <a:rPr b="1" spc="-98" dirty="0">
                <a:latin typeface="Calibri"/>
                <a:cs typeface="Calibri"/>
              </a:rPr>
              <a:t>)</a:t>
            </a:r>
            <a:r>
              <a:rPr b="1" dirty="0" err="1" smtClean="0">
                <a:latin typeface="宋体"/>
                <a:cs typeface="宋体"/>
              </a:rPr>
              <a:t>序号来确定</a:t>
            </a:r>
            <a:r>
              <a:rPr lang="zh-CN" altLang="en-US" b="1" dirty="0" smtClean="0">
                <a:latin typeface="宋体"/>
                <a:cs typeface="宋体"/>
              </a:rPr>
              <a:t>所</a:t>
            </a:r>
            <a:r>
              <a:rPr b="1" dirty="0" err="1" smtClean="0">
                <a:latin typeface="宋体"/>
                <a:cs typeface="宋体"/>
              </a:rPr>
              <a:t>选择的元素</a:t>
            </a:r>
            <a:endParaRPr dirty="0">
              <a:latin typeface="宋体"/>
              <a:cs typeface="宋体"/>
            </a:endParaRPr>
          </a:p>
          <a:p>
            <a:pPr marL="9525" marR="4470559">
              <a:lnSpc>
                <a:spcPct val="130000"/>
              </a:lnSpc>
              <a:spcBef>
                <a:spcPts val="56"/>
              </a:spcBef>
            </a:pP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109" dirty="0">
                <a:latin typeface="Calibri"/>
                <a:cs typeface="Calibri"/>
              </a:rPr>
              <a:t>m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id="b1"&gt;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71" dirty="0">
                <a:latin typeface="Calibri"/>
                <a:cs typeface="Calibri"/>
              </a:rPr>
              <a:t>"&gt;Harry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585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712375"/>
            <a:ext cx="3513296" cy="350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45" dirty="0">
                <a:latin typeface="Calibri"/>
                <a:cs typeface="Calibri"/>
              </a:rPr>
              <a:t>chines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"&gt;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68" dirty="0">
                <a:latin typeface="Calibri"/>
                <a:cs typeface="Calibri"/>
              </a:rPr>
              <a:t>XML&lt;/tit</a:t>
            </a:r>
            <a:r>
              <a:rPr sz="1500" spc="-41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05" dirty="0">
                <a:latin typeface="Calibri"/>
                <a:cs typeface="Calibri"/>
              </a:rPr>
              <a:t>&lt;/boo</a:t>
            </a:r>
            <a:r>
              <a:rPr sz="1500" spc="-113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2223135">
              <a:lnSpc>
                <a:spcPct val="130000"/>
              </a:lnSpc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9525" marR="3810">
              <a:lnSpc>
                <a:spcPct val="130000"/>
              </a:lnSpc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0" dirty="0">
                <a:latin typeface="Calibri"/>
                <a:cs typeface="Calibri"/>
              </a:rPr>
              <a:t>book[positi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109" dirty="0">
                <a:latin typeface="Calibri"/>
                <a:cs typeface="Calibri"/>
              </a:rPr>
              <a:t>)=</a:t>
            </a:r>
            <a:r>
              <a:rPr sz="1500" spc="-116" dirty="0">
                <a:latin typeface="Calibri"/>
                <a:cs typeface="Calibri"/>
              </a:rPr>
              <a:t>1</a:t>
            </a:r>
            <a:r>
              <a:rPr sz="1500" spc="-11" dirty="0">
                <a:latin typeface="Calibri"/>
                <a:cs typeface="Calibri"/>
              </a:rPr>
              <a:t>]/titl</a:t>
            </a:r>
            <a:r>
              <a:rPr sz="1500" spc="-26" dirty="0">
                <a:latin typeface="Calibri"/>
                <a:cs typeface="Calibri"/>
              </a:rPr>
              <a:t>e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0" dirty="0">
                <a:latin typeface="Calibri"/>
                <a:cs typeface="Calibri"/>
              </a:rPr>
              <a:t>book[positi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109" dirty="0">
                <a:latin typeface="Calibri"/>
                <a:cs typeface="Calibri"/>
              </a:rPr>
              <a:t>)=</a:t>
            </a:r>
            <a:r>
              <a:rPr sz="1500" spc="-116" dirty="0">
                <a:latin typeface="Calibri"/>
                <a:cs typeface="Calibri"/>
              </a:rPr>
              <a:t>2</a:t>
            </a:r>
            <a:r>
              <a:rPr sz="1500" spc="-11" dirty="0">
                <a:latin typeface="Calibri"/>
                <a:cs typeface="Calibri"/>
              </a:rPr>
              <a:t>]/titl</a:t>
            </a:r>
            <a:r>
              <a:rPr sz="1500" spc="-26" dirty="0">
                <a:latin typeface="Calibri"/>
                <a:cs typeface="Calibri"/>
              </a:rPr>
              <a:t>e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())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93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04" y="913209"/>
            <a:ext cx="5930416" cy="207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程序结果：</a:t>
            </a:r>
          </a:p>
          <a:p>
            <a:pPr marL="9525">
              <a:spcBef>
                <a:spcPts val="649"/>
              </a:spcBef>
            </a:pPr>
            <a:r>
              <a:rPr spc="-75" dirty="0">
                <a:latin typeface="Calibri"/>
                <a:cs typeface="Calibri"/>
              </a:rPr>
              <a:t>&lt;titl</a:t>
            </a:r>
            <a:r>
              <a:rPr spc="-98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20" dirty="0">
                <a:latin typeface="Calibri"/>
                <a:cs typeface="Calibri"/>
              </a:rPr>
              <a:t>g</a:t>
            </a:r>
            <a:r>
              <a:rPr spc="-203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71" dirty="0">
                <a:latin typeface="Calibri"/>
                <a:cs typeface="Calibri"/>
              </a:rPr>
              <a:t>englis</a:t>
            </a:r>
            <a:r>
              <a:rPr spc="-101" dirty="0">
                <a:latin typeface="Calibri"/>
                <a:cs typeface="Calibri"/>
              </a:rPr>
              <a:t>h</a:t>
            </a:r>
            <a:r>
              <a:rPr spc="-94" dirty="0">
                <a:latin typeface="Calibri"/>
                <a:cs typeface="Calibri"/>
              </a:rPr>
              <a:t>"&gt;Har</a:t>
            </a:r>
            <a:r>
              <a:rPr spc="-53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20" dirty="0">
                <a:latin typeface="Calibri"/>
                <a:cs typeface="Calibri"/>
              </a:rPr>
              <a:t>P</a:t>
            </a:r>
            <a:r>
              <a:rPr spc="-75" dirty="0">
                <a:latin typeface="Calibri"/>
                <a:cs typeface="Calibri"/>
              </a:rPr>
              <a:t>ot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er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68" dirty="0">
                <a:latin typeface="Calibri"/>
                <a:cs typeface="Calibri"/>
              </a:rPr>
              <a:t>/title&gt;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&lt;titl</a:t>
            </a:r>
            <a:r>
              <a:rPr spc="-98" dirty="0">
                <a:latin typeface="Calibri"/>
                <a:cs typeface="Calibri"/>
              </a:rPr>
              <a:t>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lan</a:t>
            </a:r>
            <a:r>
              <a:rPr spc="-116" dirty="0">
                <a:latin typeface="Calibri"/>
                <a:cs typeface="Calibri"/>
              </a:rPr>
              <a:t>g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56" dirty="0">
                <a:latin typeface="Calibri"/>
                <a:cs typeface="Calibri"/>
              </a:rPr>
              <a:t>chin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206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学习</a:t>
            </a:r>
            <a:r>
              <a:rPr spc="-161" dirty="0">
                <a:latin typeface="Calibri"/>
                <a:cs typeface="Calibri"/>
              </a:rPr>
              <a:t>XML</a:t>
            </a:r>
            <a:r>
              <a:rPr spc="-165" dirty="0">
                <a:latin typeface="Calibri"/>
                <a:cs typeface="Calibri"/>
              </a:rPr>
              <a:t>&lt;</a:t>
            </a:r>
            <a:r>
              <a:rPr spc="-71" dirty="0">
                <a:latin typeface="Calibri"/>
                <a:cs typeface="Calibri"/>
              </a:rPr>
              <a:t>/title&gt;</a:t>
            </a:r>
            <a:r>
              <a:rPr spc="-49" dirty="0">
                <a:latin typeface="Calibri"/>
                <a:cs typeface="Calibri"/>
              </a:rPr>
              <a:t> </a:t>
            </a:r>
            <a:endParaRPr lang="en-US" spc="-49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其中</a:t>
            </a:r>
            <a:r>
              <a:rPr dirty="0">
                <a:latin typeface="宋体"/>
                <a:cs typeface="宋体"/>
              </a:rPr>
              <a:t>： 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9" dirty="0">
                <a:latin typeface="Calibri"/>
                <a:cs typeface="Calibri"/>
              </a:rPr>
              <a:t>selec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38" dirty="0">
                <a:latin typeface="Calibri"/>
                <a:cs typeface="Calibri"/>
              </a:rPr>
              <a:t>("//b</a:t>
            </a:r>
            <a:r>
              <a:rPr spc="-60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ok</a:t>
            </a:r>
            <a:r>
              <a:rPr spc="-45" dirty="0">
                <a:latin typeface="Calibri"/>
                <a:cs typeface="Calibri"/>
              </a:rPr>
              <a:t>[</a:t>
            </a:r>
            <a:r>
              <a:rPr spc="-113" dirty="0">
                <a:latin typeface="Calibri"/>
                <a:cs typeface="Calibri"/>
              </a:rPr>
              <a:t>p</a:t>
            </a:r>
            <a:r>
              <a:rPr spc="-116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siti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spc="-90" dirty="0">
                <a:latin typeface="Calibri"/>
                <a:cs typeface="Calibri"/>
              </a:rPr>
              <a:t>n()</a:t>
            </a:r>
            <a:r>
              <a:rPr spc="-146" dirty="0">
                <a:latin typeface="Calibri"/>
                <a:cs typeface="Calibri"/>
              </a:rPr>
              <a:t>=</a:t>
            </a:r>
            <a:r>
              <a:rPr spc="-34" dirty="0">
                <a:latin typeface="Calibri"/>
                <a:cs typeface="Calibri"/>
              </a:rPr>
              <a:t>1</a:t>
            </a:r>
            <a:r>
              <a:rPr spc="-30" dirty="0">
                <a:latin typeface="Calibri"/>
                <a:cs typeface="Calibri"/>
              </a:rPr>
              <a:t>]</a:t>
            </a:r>
            <a:r>
              <a:rPr spc="-15" dirty="0">
                <a:latin typeface="Calibri"/>
                <a:cs typeface="Calibri"/>
              </a:rPr>
              <a:t>/title") 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9" dirty="0">
                <a:latin typeface="Calibri"/>
                <a:cs typeface="Calibri"/>
              </a:rPr>
              <a:t>("//bo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k[p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30" dirty="0" smtClean="0">
                <a:latin typeface="Calibri"/>
                <a:cs typeface="Calibri"/>
              </a:rPr>
              <a:t>(</a:t>
            </a:r>
            <a:r>
              <a:rPr spc="-15" dirty="0" smtClean="0">
                <a:latin typeface="Calibri"/>
                <a:cs typeface="Calibri"/>
              </a:rPr>
              <a:t>)</a:t>
            </a:r>
            <a:r>
              <a:rPr spc="-109" dirty="0" smtClean="0">
                <a:latin typeface="Calibri"/>
                <a:cs typeface="Calibri"/>
              </a:rPr>
              <a:t>=</a:t>
            </a:r>
            <a:r>
              <a:rPr lang="en-US" spc="-109" dirty="0" smtClean="0">
                <a:latin typeface="Calibri"/>
                <a:cs typeface="Calibri"/>
              </a:rPr>
              <a:t>2</a:t>
            </a:r>
            <a:r>
              <a:rPr spc="-109" dirty="0" smtClean="0">
                <a:latin typeface="Calibri"/>
                <a:cs typeface="Calibri"/>
              </a:rPr>
              <a:t>]</a:t>
            </a:r>
            <a:r>
              <a:rPr spc="-90" dirty="0" smtClean="0">
                <a:latin typeface="Calibri"/>
                <a:cs typeface="Calibri"/>
              </a:rPr>
              <a:t>/</a:t>
            </a:r>
            <a:r>
              <a:rPr spc="-15" dirty="0">
                <a:latin typeface="Calibri"/>
                <a:cs typeface="Calibri"/>
              </a:rPr>
              <a:t>title")</a:t>
            </a:r>
            <a:r>
              <a:rPr spc="-11" dirty="0">
                <a:latin typeface="Calibri"/>
                <a:cs typeface="Calibri"/>
              </a:rPr>
              <a:t> </a:t>
            </a:r>
            <a:endParaRPr lang="en-US" spc="-11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分别选择第一</a:t>
            </a:r>
            <a:r>
              <a:rPr dirty="0" err="1">
                <a:latin typeface="宋体"/>
                <a:cs typeface="宋体"/>
              </a:rPr>
              <a:t>、二个</a:t>
            </a:r>
            <a:r>
              <a:rPr spc="-184" dirty="0">
                <a:latin typeface="Calibri"/>
                <a:cs typeface="Calibri"/>
              </a:rPr>
              <a:t>&lt;book&gt;</a:t>
            </a:r>
            <a:r>
              <a:rPr dirty="0">
                <a:latin typeface="宋体"/>
                <a:cs typeface="宋体"/>
              </a:rPr>
              <a:t>元素。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932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557795" y="685483"/>
            <a:ext cx="7231062" cy="55403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8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sz="1800" b="1" spc="-143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使用星号</a:t>
            </a:r>
            <a:r>
              <a:rPr sz="1800" b="1" spc="-41" dirty="0">
                <a:solidFill>
                  <a:srgbClr val="FF0000"/>
                </a:solidFill>
                <a:latin typeface="Calibri"/>
                <a:cs typeface="Calibri"/>
              </a:rPr>
              <a:t>"*"</a:t>
            </a:r>
            <a:r>
              <a:rPr sz="1800" b="1" dirty="0" err="1">
                <a:solidFill>
                  <a:srgbClr val="000000"/>
                </a:solidFill>
                <a:latin typeface="宋体"/>
                <a:cs typeface="宋体"/>
              </a:rPr>
              <a:t>代表任何</a:t>
            </a:r>
            <a:r>
              <a:rPr sz="1800" b="1" spc="-75" dirty="0" err="1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b="1" spc="-165" dirty="0" err="1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800" b="1" spc="-90" dirty="0" err="1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146" dirty="0" err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1800" b="1" spc="-79" dirty="0" err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dirty="0" err="1">
                <a:solidFill>
                  <a:srgbClr val="000000"/>
                </a:solidFill>
                <a:latin typeface="宋体"/>
                <a:cs typeface="宋体"/>
              </a:rPr>
              <a:t>节点，</a:t>
            </a:r>
            <a:r>
              <a:rPr sz="1800" b="1" dirty="0" err="1">
                <a:solidFill>
                  <a:srgbClr val="FF0000"/>
                </a:solidFill>
                <a:latin typeface="宋体"/>
                <a:cs typeface="宋体"/>
              </a:rPr>
              <a:t>不包括</a:t>
            </a:r>
            <a:r>
              <a:rPr sz="1800" b="1" spc="-319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98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27" dirty="0" err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z="1800" b="1" dirty="0" err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sz="1800" b="1" spc="-158" dirty="0" err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46" dirty="0" err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191" dirty="0" err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-184" dirty="0" err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-94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20" dirty="0" err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79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 err="1">
                <a:solidFill>
                  <a:srgbClr val="FF0000"/>
                </a:solidFill>
                <a:latin typeface="宋体"/>
                <a:cs typeface="宋体"/>
              </a:rPr>
              <a:t>的节</a:t>
            </a:r>
            <a:r>
              <a:rPr lang="zh-CN" altLang="en-US" sz="1800" b="1" dirty="0">
                <a:solidFill>
                  <a:srgbClr val="FF0000"/>
                </a:solidFill>
                <a:latin typeface="宋体"/>
                <a:cs typeface="宋体"/>
              </a:rPr>
              <a:t>点。</a:t>
            </a:r>
            <a:endParaRPr sz="1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2616" y="1366851"/>
            <a:ext cx="4073843" cy="3249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ts val="649"/>
              </a:spcBef>
            </a:pPr>
            <a:r>
              <a:rPr b="1" dirty="0">
                <a:latin typeface="宋体"/>
                <a:cs typeface="宋体"/>
              </a:rPr>
              <a:t>例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10</a:t>
            </a:r>
            <a:r>
              <a:rPr b="1" spc="-8" dirty="0">
                <a:latin typeface="宋体"/>
                <a:cs typeface="宋体"/>
              </a:rPr>
              <a:t>：</a:t>
            </a:r>
            <a:r>
              <a:rPr b="1" spc="-488" dirty="0">
                <a:latin typeface="宋体"/>
                <a:cs typeface="宋体"/>
              </a:rPr>
              <a:t> </a:t>
            </a:r>
            <a:r>
              <a:rPr b="1" dirty="0">
                <a:latin typeface="宋体"/>
                <a:cs typeface="宋体"/>
              </a:rPr>
              <a:t>使用</a:t>
            </a:r>
            <a:r>
              <a:rPr b="1" spc="-41" dirty="0">
                <a:latin typeface="Calibri"/>
                <a:cs typeface="Calibri"/>
              </a:rPr>
              <a:t>"*"</a:t>
            </a:r>
            <a:r>
              <a:rPr b="1" dirty="0">
                <a:latin typeface="宋体"/>
                <a:cs typeface="宋体"/>
              </a:rPr>
              <a:t>代表任何</a:t>
            </a:r>
            <a:r>
              <a:rPr b="1" spc="-83" dirty="0">
                <a:latin typeface="Calibri"/>
                <a:cs typeface="Calibri"/>
              </a:rPr>
              <a:t>ele</a:t>
            </a:r>
            <a:r>
              <a:rPr b="1" spc="-150" dirty="0">
                <a:latin typeface="Calibri"/>
                <a:cs typeface="Calibri"/>
              </a:rPr>
              <a:t>m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dirty="0">
                <a:latin typeface="宋体"/>
                <a:cs typeface="宋体"/>
              </a:rPr>
              <a:t>元素</a:t>
            </a:r>
            <a:endParaRPr dirty="0">
              <a:latin typeface="宋体"/>
              <a:cs typeface="宋体"/>
            </a:endParaRPr>
          </a:p>
          <a:p>
            <a:pPr marL="9525" marR="1245870">
              <a:lnSpc>
                <a:spcPct val="130100"/>
              </a:lnSpc>
              <a:spcBef>
                <a:spcPts val="53"/>
              </a:spcBef>
            </a:pP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109" dirty="0">
                <a:latin typeface="Calibri"/>
                <a:cs typeface="Calibri"/>
              </a:rPr>
              <a:t>m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id="b1"&gt;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71" dirty="0">
                <a:latin typeface="Calibri"/>
                <a:cs typeface="Calibri"/>
              </a:rPr>
              <a:t>"&gt;Harry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60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ce&gt;29.99</a:t>
            </a:r>
            <a:r>
              <a:rPr sz="1500" spc="-98" dirty="0">
                <a:latin typeface="Calibri"/>
                <a:cs typeface="Calibri"/>
              </a:rPr>
              <a:t>&lt;/price&gt;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449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616" y="843558"/>
            <a:ext cx="7417594" cy="4126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/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"&gt;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05" dirty="0">
                <a:latin typeface="Calibri"/>
                <a:cs typeface="Calibri"/>
              </a:rPr>
              <a:t>&lt;/boo</a:t>
            </a:r>
            <a:r>
              <a:rPr sz="1500" spc="-113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6127432">
              <a:lnSpc>
                <a:spcPct val="130000"/>
              </a:lnSpc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4400074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109" dirty="0">
                <a:latin typeface="Calibri"/>
                <a:cs typeface="Calibri"/>
              </a:rPr>
              <a:t>or</a:t>
            </a:r>
            <a:r>
              <a:rPr sz="1500" spc="-161" dirty="0">
                <a:latin typeface="Calibri"/>
                <a:cs typeface="Calibri"/>
              </a:rPr>
              <a:t>=</a:t>
            </a:r>
            <a:r>
              <a:rPr sz="1500" spc="-53" dirty="0">
                <a:latin typeface="Calibri"/>
                <a:cs typeface="Calibri"/>
              </a:rPr>
              <a:t>Sele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90" dirty="0">
                <a:latin typeface="Calibri"/>
                <a:cs typeface="Calibri"/>
              </a:rPr>
              <a:t>book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19" dirty="0">
                <a:latin typeface="Calibri"/>
                <a:cs typeface="Calibri"/>
              </a:rPr>
              <a:t>e/*/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e")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dirty="0">
                <a:latin typeface="微软雅黑"/>
                <a:cs typeface="微软雅黑"/>
              </a:rPr>
              <a:t>程序结果：</a:t>
            </a: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['&lt;t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t</a:t>
            </a:r>
            <a:r>
              <a:rPr sz="1500" spc="-8" dirty="0">
                <a:latin typeface="微软雅黑"/>
                <a:cs typeface="微软雅黑"/>
              </a:rPr>
              <a:t>l</a:t>
            </a:r>
            <a:r>
              <a:rPr sz="1500" dirty="0">
                <a:latin typeface="微软雅黑"/>
                <a:cs typeface="微软雅黑"/>
              </a:rPr>
              <a:t>e</a:t>
            </a:r>
            <a:r>
              <a:rPr sz="1500" spc="8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a</a:t>
            </a:r>
            <a:r>
              <a:rPr sz="1500" spc="-4" dirty="0">
                <a:latin typeface="微软雅黑"/>
                <a:cs typeface="微软雅黑"/>
              </a:rPr>
              <a:t>n</a:t>
            </a:r>
            <a:r>
              <a:rPr sz="1500" dirty="0">
                <a:latin typeface="微软雅黑"/>
                <a:cs typeface="微软雅黑"/>
              </a:rPr>
              <a:t>g="</a:t>
            </a:r>
            <a:r>
              <a:rPr sz="1500" spc="-4" dirty="0">
                <a:latin typeface="微软雅黑"/>
                <a:cs typeface="微软雅黑"/>
              </a:rPr>
              <a:t>en</a:t>
            </a:r>
            <a:r>
              <a:rPr sz="1500" spc="4" dirty="0">
                <a:latin typeface="微软雅黑"/>
                <a:cs typeface="微软雅黑"/>
              </a:rPr>
              <a:t>g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11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sh"&gt;Har</a:t>
            </a:r>
            <a:r>
              <a:rPr sz="1500" spc="60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y</a:t>
            </a:r>
            <a:r>
              <a:rPr sz="1500" spc="-8" dirty="0">
                <a:latin typeface="微软雅黑"/>
                <a:cs typeface="微软雅黑"/>
              </a:rPr>
              <a:t> </a:t>
            </a:r>
            <a:r>
              <a:rPr sz="1500" spc="-68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15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r&lt;/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i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le&gt;'</a:t>
            </a:r>
            <a:r>
              <a:rPr sz="1500" dirty="0">
                <a:latin typeface="微软雅黑"/>
                <a:cs typeface="微软雅黑"/>
              </a:rPr>
              <a:t>,</a:t>
            </a:r>
            <a:r>
              <a:rPr sz="1500" spc="23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'&lt;titl</a:t>
            </a:r>
            <a:r>
              <a:rPr sz="1500" dirty="0">
                <a:latin typeface="微软雅黑"/>
                <a:cs typeface="微软雅黑"/>
              </a:rPr>
              <a:t>e</a:t>
            </a:r>
            <a:r>
              <a:rPr sz="1500" spc="19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a</a:t>
            </a:r>
            <a:r>
              <a:rPr sz="1500" spc="-4" dirty="0">
                <a:latin typeface="微软雅黑"/>
                <a:cs typeface="微软雅黑"/>
              </a:rPr>
              <a:t>n</a:t>
            </a:r>
            <a:r>
              <a:rPr sz="1500" dirty="0">
                <a:latin typeface="微软雅黑"/>
                <a:cs typeface="微软雅黑"/>
              </a:rPr>
              <a:t>g="</a:t>
            </a:r>
            <a:r>
              <a:rPr sz="1500" spc="-4" dirty="0">
                <a:latin typeface="微软雅黑"/>
                <a:cs typeface="微软雅黑"/>
              </a:rPr>
              <a:t>chines</a:t>
            </a:r>
            <a:r>
              <a:rPr sz="1500" spc="-75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"&gt;学习</a:t>
            </a:r>
          </a:p>
          <a:p>
            <a:pPr marL="9525" marR="3810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XML&lt;/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i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le&gt;'] </a:t>
            </a:r>
            <a:r>
              <a:rPr sz="1500" dirty="0">
                <a:latin typeface="微软雅黑"/>
                <a:cs typeface="微软雅黑"/>
              </a:rPr>
              <a:t>其中</a:t>
            </a: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23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26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h("/</a:t>
            </a:r>
            <a:r>
              <a:rPr sz="1500" spc="-11" dirty="0">
                <a:latin typeface="微软雅黑"/>
                <a:cs typeface="微软雅黑"/>
              </a:rPr>
              <a:t>/</a:t>
            </a:r>
            <a:r>
              <a:rPr sz="1500" spc="-8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ook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spc="-15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9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e/*/tit</a:t>
            </a:r>
            <a:r>
              <a:rPr sz="1500" dirty="0">
                <a:latin typeface="微软雅黑"/>
                <a:cs typeface="微软雅黑"/>
              </a:rPr>
              <a:t>l</a:t>
            </a:r>
            <a:r>
              <a:rPr sz="1500" spc="-83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"</a:t>
            </a:r>
            <a:r>
              <a:rPr sz="1500" spc="4" dirty="0">
                <a:latin typeface="微软雅黑"/>
                <a:cs typeface="微软雅黑"/>
              </a:rPr>
              <a:t>)</a:t>
            </a:r>
            <a:r>
              <a:rPr sz="1500" dirty="0">
                <a:latin typeface="微软雅黑"/>
                <a:cs typeface="微软雅黑"/>
              </a:rPr>
              <a:t>是搜索</a:t>
            </a:r>
            <a:r>
              <a:rPr sz="1500" spc="-8" dirty="0">
                <a:latin typeface="微软雅黑"/>
                <a:cs typeface="微软雅黑"/>
              </a:rPr>
              <a:t>&lt;</a:t>
            </a:r>
            <a:r>
              <a:rPr sz="1500" dirty="0">
                <a:latin typeface="微软雅黑"/>
                <a:cs typeface="微软雅黑"/>
              </a:rPr>
              <a:t>books</a:t>
            </a:r>
            <a:r>
              <a:rPr sz="1500" spc="-19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9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e&gt;</a:t>
            </a:r>
            <a:r>
              <a:rPr sz="1500" dirty="0">
                <a:latin typeface="微软雅黑"/>
                <a:cs typeface="微软雅黑"/>
              </a:rPr>
              <a:t>的孙子</a:t>
            </a:r>
            <a:r>
              <a:rPr sz="1500" spc="-11" dirty="0">
                <a:latin typeface="微软雅黑"/>
                <a:cs typeface="微软雅黑"/>
              </a:rPr>
              <a:t>节</a:t>
            </a:r>
            <a:r>
              <a:rPr sz="1500" dirty="0">
                <a:latin typeface="微软雅黑"/>
                <a:cs typeface="微软雅黑"/>
              </a:rPr>
              <a:t>点&lt;t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spc="4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le</a:t>
            </a:r>
            <a:r>
              <a:rPr sz="1500" dirty="0">
                <a:latin typeface="微软雅黑"/>
                <a:cs typeface="微软雅黑"/>
              </a:rPr>
              <a:t>&gt;， 中间隔开一层任何元素。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675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392421" y="1624075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>
                <a:solidFill>
                  <a:srgbClr val="FBAF2F"/>
                </a:solidFill>
              </a:rPr>
              <a:t>P</a:t>
            </a:r>
            <a:r>
              <a:rPr spc="-4" dirty="0">
                <a:solidFill>
                  <a:srgbClr val="FBAF2F"/>
                </a:solidFill>
              </a:rPr>
              <a:t>A</a:t>
            </a:r>
            <a:r>
              <a:rPr spc="-113" dirty="0">
                <a:solidFill>
                  <a:srgbClr val="FBAF2F"/>
                </a:solidFill>
              </a:rPr>
              <a:t>R</a:t>
            </a:r>
            <a:r>
              <a:rPr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 Six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2299" y="2700813"/>
            <a:ext cx="4481513" cy="415498"/>
          </a:xfrm>
          <a:prstGeom prst="rect">
            <a:avLst/>
          </a:prstGeom>
          <a:solidFill>
            <a:srgbClr val="FBAF2F"/>
          </a:solidFill>
        </p:spPr>
        <p:txBody>
          <a:bodyPr vert="horz" wrap="square" lIns="0" tIns="0" rIns="0" bIns="0" rtlCol="0">
            <a:spAutoFit/>
          </a:bodyPr>
          <a:lstStyle/>
          <a:p>
            <a:pPr marL="69056"/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y中查找HTM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L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元素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(6)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761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551752" y="399402"/>
            <a:ext cx="6476632" cy="13331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60960" marR="3810" indent="-51435">
              <a:lnSpc>
                <a:spcPct val="130000"/>
              </a:lnSpc>
            </a:pP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9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sz="1800" b="1" spc="-143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使用</a:t>
            </a:r>
            <a:r>
              <a:rPr sz="1800" b="1" spc="-60" dirty="0">
                <a:solidFill>
                  <a:srgbClr val="FF0000"/>
                </a:solidFill>
                <a:latin typeface="Calibri"/>
                <a:cs typeface="Calibri"/>
              </a:rPr>
              <a:t>"@*</a:t>
            </a:r>
            <a:r>
              <a:rPr sz="1800" b="1" spc="-41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800" b="1" dirty="0" err="1">
                <a:solidFill>
                  <a:srgbClr val="000000"/>
                </a:solidFill>
                <a:latin typeface="宋体"/>
                <a:cs typeface="宋体"/>
              </a:rPr>
              <a:t>代表任何属性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宋体"/>
                <a:cs typeface="宋体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宋体"/>
                <a:cs typeface="宋体"/>
              </a:rPr>
            </a:br>
            <a:r>
              <a:rPr sz="1800" b="1" dirty="0" smtClean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11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：使用</a:t>
            </a:r>
            <a:r>
              <a:rPr sz="1800" b="1" spc="-19" dirty="0">
                <a:solidFill>
                  <a:srgbClr val="000000"/>
                </a:solidFill>
                <a:latin typeface="Calibri"/>
                <a:cs typeface="Calibri"/>
              </a:rPr>
              <a:t>@</a:t>
            </a:r>
            <a:r>
              <a:rPr sz="1800" b="1" spc="-4" dirty="0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代表属性</a:t>
            </a:r>
            <a:endParaRPr sz="1800" dirty="0">
              <a:latin typeface="宋体"/>
              <a:cs typeface="宋体"/>
            </a:endParaRPr>
          </a:p>
          <a:p>
            <a:pPr marL="9525" marR="435769">
              <a:lnSpc>
                <a:spcPct val="130100"/>
              </a:lnSpc>
              <a:spcBef>
                <a:spcPts val="53"/>
              </a:spcBef>
            </a:pPr>
            <a:r>
              <a:rPr sz="1500" spc="-11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1500" spc="-38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500" spc="-79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500" spc="-109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5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41" dirty="0">
                <a:solidFill>
                  <a:srgbClr val="000000"/>
                </a:solidFill>
                <a:latin typeface="Calibri"/>
                <a:cs typeface="Calibri"/>
              </a:rPr>
              <a:t>sc</a:t>
            </a:r>
            <a:r>
              <a:rPr sz="150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500" spc="-64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500" spc="-83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500" spc="-146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500" spc="-15" dirty="0">
                <a:solidFill>
                  <a:srgbClr val="000000"/>
                </a:solidFill>
                <a:latin typeface="Calibri"/>
                <a:cs typeface="Calibri"/>
              </a:rPr>
              <a:t>.se</a:t>
            </a:r>
            <a:r>
              <a:rPr sz="1500" spc="-19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500" spc="-38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5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6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500" spc="-34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500" spc="-6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sz="1500" spc="-34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7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00" spc="-10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500" spc="-38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500" spc="-38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15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15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500" spc="-3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1500" spc="-3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sz="1500" spc="-79" dirty="0" err="1" smtClean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500" spc="-49" dirty="0" err="1" smtClean="0">
                <a:solidFill>
                  <a:srgbClr val="000000"/>
                </a:solidFill>
                <a:latin typeface="Calibri"/>
                <a:cs typeface="Calibri"/>
              </a:rPr>
              <a:t>tm</a:t>
            </a:r>
            <a:r>
              <a:rPr sz="1500" spc="-30" dirty="0" err="1" smtClean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500" spc="-195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68" dirty="0" err="1" smtClean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500" spc="-26" dirty="0" err="1" smtClean="0">
                <a:solidFill>
                  <a:srgbClr val="000000"/>
                </a:solidFill>
                <a:latin typeface="Calibri"/>
                <a:cs typeface="Calibri"/>
              </a:rPr>
              <a:t>xt</a:t>
            </a:r>
            <a:r>
              <a:rPr sz="1500" spc="-83" dirty="0">
                <a:solidFill>
                  <a:srgbClr val="000000"/>
                </a:solidFill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427" y="1708689"/>
            <a:ext cx="3298508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&lt;bod</a:t>
            </a:r>
            <a:r>
              <a:rPr sz="1500" spc="-98" dirty="0">
                <a:latin typeface="Calibri"/>
                <a:cs typeface="Calibri"/>
              </a:rPr>
              <a:t>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&lt;book&gt;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71" dirty="0">
                <a:latin typeface="Calibri"/>
                <a:cs typeface="Calibri"/>
              </a:rPr>
              <a:t>"&gt;Harry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45" dirty="0">
                <a:latin typeface="Calibri"/>
                <a:cs typeface="Calibri"/>
              </a:rPr>
              <a:t>chines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"&gt;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68" dirty="0">
                <a:latin typeface="Calibri"/>
                <a:cs typeface="Calibri"/>
              </a:rPr>
              <a:t>XML&lt;/tit</a:t>
            </a:r>
            <a:r>
              <a:rPr sz="1500" spc="-41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1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428" y="296990"/>
            <a:ext cx="6252686" cy="4434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 marR="4963001">
              <a:lnSpc>
                <a:spcPts val="2340"/>
              </a:lnSpc>
              <a:spcBef>
                <a:spcPts val="169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3413284">
              <a:lnSpc>
                <a:spcPts val="234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book[@*]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e")</a:t>
            </a:r>
            <a:endParaRPr sz="1500" dirty="0">
              <a:latin typeface="Calibri"/>
              <a:cs typeface="Calibri"/>
            </a:endParaRPr>
          </a:p>
          <a:p>
            <a:pPr marL="9525" marR="4302443">
              <a:lnSpc>
                <a:spcPts val="234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11" dirty="0">
                <a:latin typeface="Calibri"/>
                <a:cs typeface="Calibri"/>
              </a:rPr>
              <a:t>@*")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 marL="9525">
              <a:spcBef>
                <a:spcPts val="371"/>
              </a:spcBef>
            </a:pPr>
            <a:r>
              <a:rPr sz="1500" dirty="0">
                <a:latin typeface="宋体"/>
                <a:cs typeface="宋体"/>
              </a:rPr>
              <a:t>程序结果：</a:t>
            </a:r>
          </a:p>
          <a:p>
            <a:pPr marL="9525" marR="3029426">
              <a:lnSpc>
                <a:spcPct val="130000"/>
              </a:lnSpc>
            </a:pPr>
            <a:r>
              <a:rPr sz="1500" spc="-68" dirty="0">
                <a:latin typeface="Calibri"/>
                <a:cs typeface="Calibri"/>
              </a:rPr>
              <a:t>['&lt;t</a:t>
            </a:r>
            <a:r>
              <a:rPr sz="1500" spc="-49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"&gt;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98" dirty="0">
                <a:latin typeface="Calibri"/>
                <a:cs typeface="Calibri"/>
              </a:rPr>
              <a:t>&gt;']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[</a:t>
            </a:r>
            <a:r>
              <a:rPr sz="1500" spc="-4" dirty="0">
                <a:latin typeface="Calibri"/>
                <a:cs typeface="Calibri"/>
              </a:rPr>
              <a:t>'</a:t>
            </a:r>
            <a:r>
              <a:rPr sz="1500" spc="-94" dirty="0">
                <a:latin typeface="Calibri"/>
                <a:cs typeface="Calibri"/>
              </a:rPr>
              <a:t>eng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15" dirty="0">
                <a:latin typeface="Calibri"/>
                <a:cs typeface="Calibri"/>
              </a:rPr>
              <a:t>',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'b</a:t>
            </a:r>
            <a:r>
              <a:rPr sz="1500" spc="-60" dirty="0">
                <a:latin typeface="Calibri"/>
                <a:cs typeface="Calibri"/>
              </a:rPr>
              <a:t>2</a:t>
            </a:r>
            <a:r>
              <a:rPr sz="1500" spc="15" dirty="0">
                <a:latin typeface="Calibri"/>
                <a:cs typeface="Calibri"/>
              </a:rPr>
              <a:t>',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']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宋体"/>
                <a:cs typeface="宋体"/>
              </a:rPr>
              <a:t>其中：</a:t>
            </a:r>
          </a:p>
          <a:p>
            <a:pPr marL="9525" marR="3810">
              <a:lnSpc>
                <a:spcPts val="2340"/>
              </a:lnSpc>
              <a:spcBef>
                <a:spcPts val="165"/>
              </a:spcBef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book[@*]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e") </a:t>
            </a:r>
            <a:r>
              <a:rPr sz="1500" dirty="0">
                <a:latin typeface="宋体"/>
                <a:cs typeface="宋体"/>
              </a:rPr>
              <a:t>是搜索任何</a:t>
            </a:r>
            <a:r>
              <a:rPr sz="1500" b="1" dirty="0">
                <a:solidFill>
                  <a:srgbClr val="C00000"/>
                </a:solidFill>
                <a:latin typeface="宋体"/>
                <a:cs typeface="宋体"/>
              </a:rPr>
              <a:t>包含属性的</a:t>
            </a:r>
            <a:r>
              <a:rPr sz="1500" b="1" spc="-158" dirty="0">
                <a:solidFill>
                  <a:srgbClr val="C00000"/>
                </a:solidFill>
                <a:latin typeface="Calibri"/>
                <a:cs typeface="Calibri"/>
              </a:rPr>
              <a:t>&lt;bo</a:t>
            </a:r>
            <a:r>
              <a:rPr sz="1500" b="1" spc="-146" dirty="0">
                <a:solidFill>
                  <a:srgbClr val="C00000"/>
                </a:solidFill>
                <a:latin typeface="Calibri"/>
                <a:cs typeface="Calibri"/>
              </a:rPr>
              <a:t>ok&gt;</a:t>
            </a:r>
            <a:r>
              <a:rPr sz="1500" dirty="0">
                <a:latin typeface="宋体"/>
                <a:cs typeface="宋体"/>
              </a:rPr>
              <a:t>元</a:t>
            </a:r>
            <a:r>
              <a:rPr sz="1500" spc="-11" dirty="0">
                <a:latin typeface="宋体"/>
                <a:cs typeface="宋体"/>
              </a:rPr>
              <a:t>素</a:t>
            </a:r>
            <a:r>
              <a:rPr sz="1500" dirty="0">
                <a:latin typeface="宋体"/>
                <a:cs typeface="宋体"/>
              </a:rPr>
              <a:t>下面</a:t>
            </a:r>
            <a:r>
              <a:rPr sz="1500" spc="-11" dirty="0">
                <a:latin typeface="宋体"/>
                <a:cs typeface="宋体"/>
              </a:rPr>
              <a:t>的</a:t>
            </a: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dirty="0">
                <a:latin typeface="宋体"/>
                <a:cs typeface="宋体"/>
              </a:rPr>
              <a:t>，</a:t>
            </a:r>
            <a:r>
              <a:rPr sz="1500" dirty="0" err="1" smtClean="0">
                <a:latin typeface="宋体"/>
                <a:cs typeface="宋体"/>
              </a:rPr>
              <a:t>结果搜索到第二个</a:t>
            </a:r>
            <a:endParaRPr lang="en-US" sz="1500" dirty="0" smtClean="0">
              <a:latin typeface="宋体"/>
              <a:cs typeface="宋体"/>
            </a:endParaRPr>
          </a:p>
          <a:p>
            <a:pPr marL="9525" marR="3810">
              <a:lnSpc>
                <a:spcPts val="2340"/>
              </a:lnSpc>
              <a:spcBef>
                <a:spcPts val="165"/>
              </a:spcBef>
            </a:pPr>
            <a:r>
              <a:rPr sz="1500" spc="-158" dirty="0" smtClean="0">
                <a:latin typeface="Calibri"/>
                <a:cs typeface="Calibri"/>
              </a:rPr>
              <a:t>&lt;</a:t>
            </a:r>
            <a:r>
              <a:rPr sz="1500" spc="-158" dirty="0">
                <a:latin typeface="Calibri"/>
                <a:cs typeface="Calibri"/>
              </a:rPr>
              <a:t>bo</a:t>
            </a:r>
            <a:r>
              <a:rPr sz="1500" spc="-146" dirty="0">
                <a:latin typeface="Calibri"/>
                <a:cs typeface="Calibri"/>
              </a:rPr>
              <a:t>ok&gt;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1" dirty="0" err="1">
                <a:latin typeface="Calibri"/>
                <a:cs typeface="Calibri"/>
              </a:rPr>
              <a:t>s</a:t>
            </a:r>
            <a:r>
              <a:rPr sz="1500" spc="-56" dirty="0" err="1">
                <a:latin typeface="Calibri"/>
                <a:cs typeface="Calibri"/>
              </a:rPr>
              <a:t>e</a:t>
            </a:r>
            <a:r>
              <a:rPr sz="1500" spc="-19" dirty="0" err="1">
                <a:latin typeface="Calibri"/>
                <a:cs typeface="Calibri"/>
              </a:rPr>
              <a:t>l</a:t>
            </a:r>
            <a:r>
              <a:rPr sz="1500" spc="-45" dirty="0" err="1">
                <a:latin typeface="Calibri"/>
                <a:cs typeface="Calibri"/>
              </a:rPr>
              <a:t>e</a:t>
            </a:r>
            <a:r>
              <a:rPr sz="1500" spc="-38" dirty="0" err="1">
                <a:latin typeface="Calibri"/>
                <a:cs typeface="Calibri"/>
              </a:rPr>
              <a:t>c</a:t>
            </a:r>
            <a:r>
              <a:rPr sz="1500" spc="-41" dirty="0" err="1">
                <a:latin typeface="Calibri"/>
                <a:cs typeface="Calibri"/>
              </a:rPr>
              <a:t>t</a:t>
            </a:r>
            <a:r>
              <a:rPr sz="1500" spc="-90" dirty="0" err="1">
                <a:latin typeface="Calibri"/>
                <a:cs typeface="Calibri"/>
              </a:rPr>
              <a:t>o</a:t>
            </a:r>
            <a:r>
              <a:rPr sz="1500" spc="-158" dirty="0" err="1">
                <a:latin typeface="Calibri"/>
                <a:cs typeface="Calibri"/>
              </a:rPr>
              <a:t>r</a:t>
            </a:r>
            <a:r>
              <a:rPr sz="1500" dirty="0" err="1">
                <a:latin typeface="Calibri"/>
                <a:cs typeface="Calibri"/>
              </a:rPr>
              <a:t>.</a:t>
            </a:r>
            <a:r>
              <a:rPr sz="1500" spc="4" dirty="0" err="1">
                <a:latin typeface="Calibri"/>
                <a:cs typeface="Calibri"/>
              </a:rPr>
              <a:t>x</a:t>
            </a:r>
            <a:r>
              <a:rPr sz="1500" spc="-79" dirty="0" err="1">
                <a:latin typeface="Calibri"/>
                <a:cs typeface="Calibri"/>
              </a:rPr>
              <a:t>p</a:t>
            </a:r>
            <a:r>
              <a:rPr sz="1500" spc="-83" dirty="0" err="1">
                <a:latin typeface="Calibri"/>
                <a:cs typeface="Calibri"/>
              </a:rPr>
              <a:t>a</a:t>
            </a:r>
            <a:r>
              <a:rPr sz="1500" spc="-26" dirty="0" err="1">
                <a:latin typeface="Calibri"/>
                <a:cs typeface="Calibri"/>
              </a:rPr>
              <a:t>t</a:t>
            </a:r>
            <a:r>
              <a:rPr sz="1500" spc="-45" dirty="0" err="1">
                <a:latin typeface="Calibri"/>
                <a:cs typeface="Calibri"/>
              </a:rPr>
              <a:t>h</a:t>
            </a:r>
            <a:r>
              <a:rPr sz="1500" dirty="0" smtClean="0">
                <a:latin typeface="Calibri"/>
                <a:cs typeface="Calibri"/>
              </a:rPr>
              <a:t>("</a:t>
            </a:r>
            <a:r>
              <a:rPr sz="1500" spc="8" dirty="0" smtClean="0">
                <a:latin typeface="Calibri"/>
                <a:cs typeface="Calibri"/>
              </a:rPr>
              <a:t>/</a:t>
            </a:r>
            <a:r>
              <a:rPr sz="1500" spc="4" dirty="0" smtClean="0">
                <a:latin typeface="Calibri"/>
                <a:cs typeface="Calibri"/>
              </a:rPr>
              <a:t>/@*")</a:t>
            </a:r>
            <a:r>
              <a:rPr sz="1500" dirty="0" err="1" smtClean="0">
                <a:latin typeface="宋体"/>
                <a:cs typeface="宋体"/>
              </a:rPr>
              <a:t>是搜索文档中所有</a:t>
            </a:r>
            <a:r>
              <a:rPr sz="1500" b="1" dirty="0" err="1" smtClean="0">
                <a:solidFill>
                  <a:srgbClr val="C00000"/>
                </a:solidFill>
                <a:latin typeface="宋体"/>
                <a:cs typeface="宋体"/>
              </a:rPr>
              <a:t>属性</a:t>
            </a:r>
            <a:r>
              <a:rPr sz="1500" b="1" spc="-11" dirty="0" err="1" smtClean="0">
                <a:solidFill>
                  <a:srgbClr val="C00000"/>
                </a:solidFill>
                <a:latin typeface="宋体"/>
                <a:cs typeface="宋体"/>
              </a:rPr>
              <a:t>节</a:t>
            </a:r>
            <a:r>
              <a:rPr sz="1500" b="1" dirty="0" err="1" smtClean="0">
                <a:solidFill>
                  <a:srgbClr val="C00000"/>
                </a:solidFill>
                <a:latin typeface="宋体"/>
                <a:cs typeface="宋体"/>
              </a:rPr>
              <a:t>点</a:t>
            </a:r>
            <a:r>
              <a:rPr sz="1500" dirty="0">
                <a:latin typeface="宋体"/>
                <a:cs typeface="宋体"/>
              </a:rPr>
              <a:t>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91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527969" y="893052"/>
            <a:ext cx="7208837" cy="27781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sz="1800" b="1" spc="-143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使用</a:t>
            </a:r>
            <a:r>
              <a:rPr sz="1800" b="1" spc="-86" dirty="0">
                <a:solidFill>
                  <a:srgbClr val="FF0000"/>
                </a:solidFill>
                <a:latin typeface="Calibri"/>
                <a:cs typeface="Calibri"/>
              </a:rPr>
              <a:t>"e</a:t>
            </a:r>
            <a:r>
              <a:rPr sz="1800" b="1" spc="-98" dirty="0">
                <a:solidFill>
                  <a:srgbClr val="FF0000"/>
                </a:solidFill>
                <a:latin typeface="Calibri"/>
                <a:cs typeface="Calibri"/>
              </a:rPr>
              <a:t>leme</a:t>
            </a:r>
            <a:r>
              <a:rPr sz="1800" b="1" spc="-14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75" dirty="0">
                <a:solidFill>
                  <a:srgbClr val="FF0000"/>
                </a:solidFill>
                <a:latin typeface="Calibri"/>
                <a:cs typeface="Calibri"/>
              </a:rPr>
              <a:t>t/</a:t>
            </a:r>
            <a:r>
              <a:rPr sz="1800" b="1" spc="-11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8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9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4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38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:*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选择</a:t>
            </a:r>
            <a:r>
              <a:rPr sz="1800" b="1" spc="-83" dirty="0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b="1" spc="-15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1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1800" b="1" spc="-83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的父节点，这个节点只有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428" y="1299515"/>
            <a:ext cx="7179469" cy="364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dirty="0">
                <a:latin typeface="宋体"/>
                <a:cs typeface="宋体"/>
              </a:rPr>
              <a:t>一个。如果写成</a:t>
            </a:r>
            <a:r>
              <a:rPr b="1" spc="-83" dirty="0">
                <a:latin typeface="Calibri"/>
                <a:cs typeface="Calibri"/>
              </a:rPr>
              <a:t>ele</a:t>
            </a:r>
            <a:r>
              <a:rPr b="1" spc="-150" dirty="0">
                <a:latin typeface="Calibri"/>
                <a:cs typeface="Calibri"/>
              </a:rPr>
              <a:t>m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75" dirty="0">
                <a:latin typeface="Calibri"/>
                <a:cs typeface="Calibri"/>
              </a:rPr>
              <a:t>t/</a:t>
            </a:r>
            <a:r>
              <a:rPr b="1" spc="-116" dirty="0">
                <a:latin typeface="Calibri"/>
                <a:cs typeface="Calibri"/>
              </a:rPr>
              <a:t>p</a:t>
            </a:r>
            <a:r>
              <a:rPr b="1" spc="-90" dirty="0">
                <a:latin typeface="Calibri"/>
                <a:cs typeface="Calibri"/>
              </a:rPr>
              <a:t>a</a:t>
            </a:r>
            <a:r>
              <a:rPr b="1" spc="-86" dirty="0">
                <a:latin typeface="Calibri"/>
                <a:cs typeface="Calibri"/>
              </a:rPr>
              <a:t>r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41" dirty="0">
                <a:latin typeface="Calibri"/>
                <a:cs typeface="Calibri"/>
              </a:rPr>
              <a:t>t</a:t>
            </a:r>
            <a:r>
              <a:rPr b="1" spc="-38" dirty="0">
                <a:latin typeface="Calibri"/>
                <a:cs typeface="Calibri"/>
              </a:rPr>
              <a:t>:</a:t>
            </a:r>
            <a:r>
              <a:rPr b="1" spc="-30" dirty="0">
                <a:latin typeface="Calibri"/>
                <a:cs typeface="Calibri"/>
              </a:rPr>
              <a:t>:</a:t>
            </a:r>
            <a:r>
              <a:rPr b="1" spc="-68" dirty="0">
                <a:latin typeface="Calibri"/>
                <a:cs typeface="Calibri"/>
              </a:rPr>
              <a:t>t</a:t>
            </a:r>
            <a:r>
              <a:rPr b="1" spc="-161" dirty="0">
                <a:latin typeface="Calibri"/>
                <a:cs typeface="Calibri"/>
              </a:rPr>
              <a:t>a</a:t>
            </a:r>
            <a:r>
              <a:rPr b="1" spc="-176" dirty="0">
                <a:latin typeface="Calibri"/>
                <a:cs typeface="Calibri"/>
              </a:rPr>
              <a:t>g</a:t>
            </a:r>
            <a:r>
              <a:rPr b="1" dirty="0">
                <a:latin typeface="宋体"/>
                <a:cs typeface="宋体"/>
              </a:rPr>
              <a:t>，就指定</a:t>
            </a:r>
            <a:r>
              <a:rPr b="1" spc="-83" dirty="0">
                <a:latin typeface="Calibri"/>
                <a:cs typeface="Calibri"/>
              </a:rPr>
              <a:t>ele</a:t>
            </a:r>
            <a:r>
              <a:rPr b="1" spc="-150" dirty="0">
                <a:latin typeface="Calibri"/>
                <a:cs typeface="Calibri"/>
              </a:rPr>
              <a:t>m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dirty="0">
                <a:latin typeface="宋体"/>
                <a:cs typeface="宋体"/>
              </a:rPr>
              <a:t>的</a:t>
            </a:r>
            <a:r>
              <a:rPr b="1" spc="-101" dirty="0">
                <a:latin typeface="Calibri"/>
                <a:cs typeface="Calibri"/>
              </a:rPr>
              <a:t>t</a:t>
            </a:r>
            <a:r>
              <a:rPr b="1" spc="-172" dirty="0">
                <a:latin typeface="Calibri"/>
                <a:cs typeface="Calibri"/>
              </a:rPr>
              <a:t>ag</a:t>
            </a:r>
            <a:r>
              <a:rPr b="1" dirty="0">
                <a:latin typeface="宋体"/>
                <a:cs typeface="宋体"/>
              </a:rPr>
              <a:t>父节点，除非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b="1" spc="-83" dirty="0">
                <a:latin typeface="Calibri"/>
                <a:cs typeface="Calibri"/>
              </a:rPr>
              <a:t>ele</a:t>
            </a:r>
            <a:r>
              <a:rPr b="1" spc="-150" dirty="0">
                <a:latin typeface="Calibri"/>
                <a:cs typeface="Calibri"/>
              </a:rPr>
              <a:t>m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dirty="0">
                <a:latin typeface="宋体"/>
                <a:cs typeface="宋体"/>
              </a:rPr>
              <a:t>的父节点正好为</a:t>
            </a:r>
            <a:r>
              <a:rPr b="1" spc="-382" dirty="0">
                <a:latin typeface="Calibri"/>
                <a:cs typeface="Calibri"/>
              </a:rPr>
              <a:t>&gt;</a:t>
            </a:r>
            <a:r>
              <a:rPr b="1" spc="-375" dirty="0">
                <a:latin typeface="Calibri"/>
                <a:cs typeface="Calibri"/>
              </a:rPr>
              <a:t>&lt;</a:t>
            </a:r>
            <a:r>
              <a:rPr b="1" spc="-101" dirty="0">
                <a:latin typeface="Calibri"/>
                <a:cs typeface="Calibri"/>
              </a:rPr>
              <a:t>t</a:t>
            </a:r>
            <a:r>
              <a:rPr b="1" spc="-225" dirty="0">
                <a:latin typeface="Calibri"/>
                <a:cs typeface="Calibri"/>
              </a:rPr>
              <a:t>ag</a:t>
            </a:r>
            <a:r>
              <a:rPr b="1" spc="-266" dirty="0">
                <a:latin typeface="Calibri"/>
                <a:cs typeface="Calibri"/>
              </a:rPr>
              <a:t>&gt;</a:t>
            </a:r>
            <a:r>
              <a:rPr b="1" dirty="0" err="1">
                <a:latin typeface="宋体"/>
                <a:cs typeface="宋体"/>
              </a:rPr>
              <a:t>节点，不然就为</a:t>
            </a:r>
            <a:r>
              <a:rPr b="1" spc="-210" dirty="0" err="1">
                <a:latin typeface="Calibri"/>
                <a:cs typeface="Calibri"/>
              </a:rPr>
              <a:t>N</a:t>
            </a:r>
            <a:r>
              <a:rPr b="1" spc="-158" dirty="0" err="1">
                <a:latin typeface="Calibri"/>
                <a:cs typeface="Calibri"/>
              </a:rPr>
              <a:t>o</a:t>
            </a:r>
            <a:r>
              <a:rPr b="1" spc="-98" dirty="0" err="1">
                <a:latin typeface="Calibri"/>
                <a:cs typeface="Calibri"/>
              </a:rPr>
              <a:t>ne</a:t>
            </a:r>
            <a:r>
              <a:rPr b="1" spc="-8" dirty="0" smtClean="0">
                <a:latin typeface="宋体"/>
                <a:cs typeface="宋体"/>
              </a:rPr>
              <a:t>。</a:t>
            </a:r>
            <a:endParaRPr sz="2438" dirty="0">
              <a:latin typeface="Times New Roman"/>
              <a:cs typeface="Times New Roman"/>
            </a:endParaRPr>
          </a:p>
          <a:p>
            <a:pPr marL="9525" marR="3673793">
              <a:lnSpc>
                <a:spcPct val="128899"/>
              </a:lnSpc>
            </a:pPr>
            <a:r>
              <a:rPr b="1" dirty="0">
                <a:latin typeface="宋体"/>
                <a:cs typeface="宋体"/>
              </a:rPr>
              <a:t>例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12</a:t>
            </a:r>
            <a:r>
              <a:rPr b="1" spc="-8" dirty="0">
                <a:latin typeface="宋体"/>
                <a:cs typeface="宋体"/>
              </a:rPr>
              <a:t>：</a:t>
            </a:r>
            <a:r>
              <a:rPr b="1" spc="-488" dirty="0">
                <a:latin typeface="宋体"/>
                <a:cs typeface="宋体"/>
              </a:rPr>
              <a:t> </a:t>
            </a:r>
            <a:r>
              <a:rPr b="1" spc="-143" dirty="0">
                <a:latin typeface="Calibri"/>
                <a:cs typeface="Calibri"/>
              </a:rPr>
              <a:t>xp</a:t>
            </a:r>
            <a:r>
              <a:rPr b="1" spc="-146" dirty="0">
                <a:latin typeface="Calibri"/>
                <a:cs typeface="Calibri"/>
              </a:rPr>
              <a:t>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搜索元素的父节点 </a:t>
            </a:r>
            <a:r>
              <a:rPr sz="1500" spc="-8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5" dirty="0">
                <a:latin typeface="Calibri"/>
                <a:cs typeface="Calibri"/>
              </a:rPr>
              <a:t>o</a:t>
            </a:r>
            <a:r>
              <a:rPr sz="1500" spc="-105" dirty="0">
                <a:latin typeface="Calibri"/>
                <a:cs typeface="Calibri"/>
              </a:rPr>
              <a:t>m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4" dirty="0">
                <a:latin typeface="Calibri"/>
                <a:cs typeface="Calibri"/>
              </a:rPr>
              <a:t>ra</a:t>
            </a:r>
            <a:r>
              <a:rPr sz="1500" spc="-86" dirty="0">
                <a:latin typeface="Calibri"/>
                <a:cs typeface="Calibri"/>
              </a:rPr>
              <a:t>p</a:t>
            </a:r>
            <a:r>
              <a:rPr sz="1500" spc="-143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.s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53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46" dirty="0">
                <a:latin typeface="Calibri"/>
                <a:cs typeface="Calibri"/>
              </a:rPr>
              <a:t>&lt;body&gt;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</a:t>
            </a:r>
            <a:r>
              <a:rPr sz="1500" spc="-124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&lt;book&gt;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71" dirty="0">
                <a:latin typeface="Calibri"/>
                <a:cs typeface="Calibri"/>
              </a:rPr>
              <a:t>engl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-60" dirty="0">
                <a:latin typeface="Calibri"/>
                <a:cs typeface="Calibri"/>
              </a:rPr>
              <a:t>sh</a:t>
            </a:r>
            <a:r>
              <a:rPr sz="1500" spc="-113" dirty="0">
                <a:latin typeface="Calibri"/>
                <a:cs typeface="Calibri"/>
              </a:rPr>
              <a:t>"&gt;H</a:t>
            </a:r>
            <a:r>
              <a:rPr sz="1500" spc="-10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rry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er</a:t>
            </a:r>
            <a:r>
              <a:rPr sz="1500" spc="-60" dirty="0">
                <a:latin typeface="Calibri"/>
                <a:cs typeface="Calibri"/>
              </a:rPr>
              <a:t>&lt;/tit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ce&gt;2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9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978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43585"/>
              </p:ext>
            </p:extLst>
          </p:nvPr>
        </p:nvGraphicFramePr>
        <p:xfrm>
          <a:off x="335968" y="857250"/>
          <a:ext cx="8568952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290"/>
                <a:gridCol w="2946206"/>
                <a:gridCol w="41044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nodename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选取此节点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pc="-146" dirty="0" smtClean="0">
                          <a:latin typeface="Calibri"/>
                          <a:cs typeface="Calibri"/>
                        </a:rPr>
                        <a:t>例：</a:t>
                      </a:r>
                      <a:r>
                        <a:rPr lang="en-US" altLang="zh-CN" sz="1600" spc="-146" dirty="0" smtClean="0">
                          <a:latin typeface="Calibri"/>
                          <a:cs typeface="Calibri"/>
                        </a:rPr>
                        <a:t>body</a:t>
                      </a:r>
                      <a:r>
                        <a:rPr lang="zh-CN" altLang="en-US" sz="1600" spc="-146" dirty="0" smtClean="0">
                          <a:latin typeface="Calibri"/>
                          <a:cs typeface="Calibri"/>
                        </a:rPr>
                        <a:t>，选取</a:t>
                      </a:r>
                      <a:r>
                        <a:rPr lang="en-US" altLang="zh-CN" sz="1600" spc="-146" dirty="0" smtClean="0">
                          <a:latin typeface="Calibri"/>
                          <a:cs typeface="Calibri"/>
                        </a:rPr>
                        <a:t>body</a:t>
                      </a:r>
                      <a:r>
                        <a:rPr lang="zh-CN" altLang="en-US" sz="1600" spc="-146" dirty="0" smtClean="0">
                          <a:latin typeface="Calibri"/>
                          <a:cs typeface="Calibri"/>
                        </a:rPr>
                        <a:t>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绝对路径</a:t>
                      </a:r>
                      <a:r>
                        <a:rPr kumimoji="0"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表示当前节点的下一级节点元素。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例：</a:t>
                      </a:r>
                      <a:r>
                        <a:rPr lang="en-US" altLang="zh-CN" sz="1600" dirty="0" smtClean="0"/>
                        <a:t>/body</a:t>
                      </a:r>
                      <a:r>
                        <a:rPr lang="zh-CN" altLang="en-US" sz="1600" dirty="0" smtClean="0"/>
                        <a:t>，当前节点下一级的</a:t>
                      </a:r>
                      <a:r>
                        <a:rPr lang="en-US" altLang="zh-CN" sz="1600" dirty="0" smtClean="0"/>
                        <a:t>body</a:t>
                      </a:r>
                      <a:r>
                        <a:rPr lang="zh-CN" altLang="en-US" sz="1600" dirty="0" smtClean="0"/>
                        <a:t>元素，默认当前节点选取根元素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相对路径，全文档查找；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例：</a:t>
                      </a:r>
                      <a:r>
                        <a:rPr lang="en-US" altLang="zh-CN" sz="1600" dirty="0" smtClean="0"/>
                        <a:t>//title</a:t>
                      </a:r>
                      <a:r>
                        <a:rPr lang="zh-CN" altLang="en-US" sz="1600" dirty="0" smtClean="0"/>
                        <a:t>，全文档搜索</a:t>
                      </a: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元素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body//title,</a:t>
                      </a:r>
                      <a:r>
                        <a:rPr lang="zh-CN" altLang="en-US" sz="1600" dirty="0" smtClean="0"/>
                        <a:t>在</a:t>
                      </a:r>
                      <a:r>
                        <a:rPr lang="en-US" altLang="zh-CN" sz="1600" dirty="0" smtClean="0"/>
                        <a:t>body</a:t>
                      </a:r>
                      <a:r>
                        <a:rPr lang="zh-CN" altLang="en-US" sz="1600" dirty="0" smtClean="0"/>
                        <a:t>元素后代中搜索所有</a:t>
                      </a: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元素。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当前节点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例：</a:t>
                      </a:r>
                      <a:r>
                        <a:rPr lang="en-US" altLang="zh-CN" sz="1600" dirty="0" smtClean="0"/>
                        <a:t>.//title</a:t>
                      </a:r>
                      <a:r>
                        <a:rPr lang="zh-CN" altLang="en-US" sz="1600" dirty="0" smtClean="0"/>
                        <a:t>，在当前节点后代中搜索所有</a:t>
                      </a: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元素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@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选取属性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//node[@attribute]</a:t>
                      </a:r>
                      <a:r>
                        <a:rPr lang="zh-CN" altLang="en-US" sz="1600" dirty="0" smtClean="0"/>
                        <a:t>，例包含</a:t>
                      </a:r>
                      <a:r>
                        <a:rPr lang="en-US" altLang="zh-CN" sz="1600" dirty="0" smtClean="0"/>
                        <a:t>attribute</a:t>
                      </a:r>
                      <a:r>
                        <a:rPr lang="zh-CN" altLang="en-US" sz="1600" dirty="0" smtClean="0"/>
                        <a:t>属性的节点</a:t>
                      </a:r>
                      <a:r>
                        <a:rPr lang="en-US" altLang="zh-CN" sz="1600" dirty="0" smtClean="0"/>
                        <a:t>node</a:t>
                      </a:r>
                      <a:r>
                        <a:rPr lang="zh-CN" altLang="en-US" sz="1600" dirty="0" smtClean="0"/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通配符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/* </a:t>
                      </a:r>
                      <a:r>
                        <a:rPr lang="zh-CN" altLang="en-US" sz="1600" dirty="0" smtClean="0"/>
                        <a:t>，绝对路径匹配任意节点，</a:t>
                      </a:r>
                      <a:r>
                        <a:rPr lang="en-US" altLang="zh-CN" sz="1600" dirty="0" smtClean="0"/>
                        <a:t>//* </a:t>
                      </a:r>
                      <a:r>
                        <a:rPr lang="zh-CN" altLang="en-US" sz="1600" dirty="0" smtClean="0"/>
                        <a:t>，全文匹配任意节点，</a:t>
                      </a:r>
                      <a:r>
                        <a:rPr lang="en-US" altLang="zh-CN" sz="1600" dirty="0" smtClean="0"/>
                        <a:t>@* </a:t>
                      </a:r>
                      <a:r>
                        <a:rPr lang="zh-CN" altLang="en-US" sz="1600" dirty="0" smtClean="0"/>
                        <a:t>，匹配任意属性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0"/>
            <a:ext cx="8305800" cy="857250"/>
          </a:xfrm>
        </p:spPr>
        <p:txBody>
          <a:bodyPr/>
          <a:lstStyle/>
          <a:p>
            <a:pPr algn="ctr"/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6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64" y="481251"/>
            <a:ext cx="6486049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31" dirty="0">
                <a:latin typeface="Calibri"/>
                <a:cs typeface="Calibri"/>
              </a:rPr>
              <a:t>&lt;boo</a:t>
            </a:r>
            <a:r>
              <a:rPr sz="1500" spc="-105" dirty="0">
                <a:latin typeface="Calibri"/>
                <a:cs typeface="Calibri"/>
              </a:rPr>
              <a:t>k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id="b2"&gt;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"&gt;</a:t>
            </a:r>
            <a:r>
              <a:rPr sz="1500" dirty="0">
                <a:latin typeface="宋体"/>
                <a:cs typeface="宋体"/>
              </a:rPr>
              <a:t>学习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 marR="2324100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0" dirty="0">
                <a:latin typeface="Calibri"/>
                <a:cs typeface="Calibri"/>
              </a:rPr>
              <a:t>e[</a:t>
            </a:r>
            <a:r>
              <a:rPr sz="1500" spc="-68" dirty="0">
                <a:latin typeface="Calibri"/>
                <a:cs typeface="Calibri"/>
              </a:rPr>
              <a:t>@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221" dirty="0">
                <a:latin typeface="Calibri"/>
                <a:cs typeface="Calibri"/>
              </a:rPr>
              <a:t>=</a:t>
            </a:r>
            <a:r>
              <a:rPr sz="1500" spc="-75" dirty="0">
                <a:latin typeface="Calibri"/>
                <a:cs typeface="Calibri"/>
              </a:rPr>
              <a:t>'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ine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']/pa</a:t>
            </a:r>
            <a:r>
              <a:rPr sz="1500" spc="-41" dirty="0">
                <a:latin typeface="Calibri"/>
                <a:cs typeface="Calibri"/>
              </a:rPr>
              <a:t>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spc="53" dirty="0">
                <a:latin typeface="Calibri"/>
                <a:cs typeface="Calibri"/>
              </a:rPr>
              <a:t>t:</a:t>
            </a:r>
            <a:r>
              <a:rPr sz="1500" spc="45" dirty="0">
                <a:latin typeface="Calibri"/>
                <a:cs typeface="Calibri"/>
              </a:rPr>
              <a:t>:*")</a:t>
            </a:r>
            <a:r>
              <a:rPr sz="1500" spc="34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(s</a:t>
            </a:r>
            <a:r>
              <a:rPr sz="1500" spc="-8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53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程序结果：</a:t>
            </a:r>
          </a:p>
          <a:p>
            <a:pPr marL="9525">
              <a:spcBef>
                <a:spcPts val="540"/>
              </a:spcBef>
              <a:tabLst>
                <a:tab pos="1952625" algn="l"/>
              </a:tabLst>
            </a:pPr>
            <a:r>
              <a:rPr sz="1500" dirty="0">
                <a:latin typeface="微软雅黑"/>
                <a:cs typeface="微软雅黑"/>
              </a:rPr>
              <a:t>['&lt;book</a:t>
            </a:r>
            <a:r>
              <a:rPr sz="1500" spc="-23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id="b2</a:t>
            </a:r>
            <a:r>
              <a:rPr sz="1500" spc="8" dirty="0">
                <a:latin typeface="微软雅黑"/>
                <a:cs typeface="微软雅黑"/>
              </a:rPr>
              <a:t>"</a:t>
            </a:r>
            <a:r>
              <a:rPr sz="1500" dirty="0">
                <a:latin typeface="微软雅黑"/>
                <a:cs typeface="微软雅黑"/>
              </a:rPr>
              <a:t>&gt;</a:t>
            </a:r>
            <a:r>
              <a:rPr sz="1500" spc="-4" dirty="0">
                <a:latin typeface="微软雅黑"/>
                <a:cs typeface="微软雅黑"/>
              </a:rPr>
              <a:t>\</a:t>
            </a:r>
            <a:r>
              <a:rPr sz="1500" dirty="0">
                <a:latin typeface="微软雅黑"/>
                <a:cs typeface="微软雅黑"/>
              </a:rPr>
              <a:t>n	&lt;t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t</a:t>
            </a:r>
            <a:r>
              <a:rPr sz="1500" spc="-8" dirty="0">
                <a:latin typeface="微软雅黑"/>
                <a:cs typeface="微软雅黑"/>
              </a:rPr>
              <a:t>l</a:t>
            </a:r>
            <a:r>
              <a:rPr sz="1500" dirty="0">
                <a:latin typeface="微软雅黑"/>
                <a:cs typeface="微软雅黑"/>
              </a:rPr>
              <a:t>e</a:t>
            </a:r>
            <a:r>
              <a:rPr sz="1500" spc="15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a</a:t>
            </a:r>
            <a:r>
              <a:rPr sz="1500" spc="-4" dirty="0">
                <a:latin typeface="微软雅黑"/>
                <a:cs typeface="微软雅黑"/>
              </a:rPr>
              <a:t>n</a:t>
            </a:r>
            <a:r>
              <a:rPr sz="1500" dirty="0">
                <a:latin typeface="微软雅黑"/>
                <a:cs typeface="微软雅黑"/>
              </a:rPr>
              <a:t>g="</a:t>
            </a:r>
            <a:r>
              <a:rPr sz="1500" spc="-4" dirty="0">
                <a:latin typeface="微软雅黑"/>
                <a:cs typeface="微软雅黑"/>
              </a:rPr>
              <a:t>chines</a:t>
            </a:r>
            <a:r>
              <a:rPr sz="1500" spc="-75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"&gt;学习XML&lt;</a:t>
            </a:r>
            <a:r>
              <a:rPr sz="1500" spc="-4" dirty="0">
                <a:latin typeface="微软雅黑"/>
                <a:cs typeface="微软雅黑"/>
              </a:rPr>
              <a:t>/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i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le</a:t>
            </a:r>
            <a:r>
              <a:rPr sz="1500" dirty="0">
                <a:latin typeface="微软雅黑"/>
                <a:cs typeface="微软雅黑"/>
              </a:rPr>
              <a:t>&gt;</a:t>
            </a:r>
            <a:r>
              <a:rPr sz="1500" spc="-8" dirty="0">
                <a:latin typeface="微软雅黑"/>
                <a:cs typeface="微软雅黑"/>
              </a:rPr>
              <a:t>\</a:t>
            </a:r>
            <a:r>
              <a:rPr sz="1500" dirty="0">
                <a:latin typeface="微软雅黑"/>
                <a:cs typeface="微软雅黑"/>
              </a:rPr>
              <a:t>n</a:t>
            </a:r>
          </a:p>
          <a:p>
            <a:pPr marL="9525" marR="3810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&lt;price&gt;39.95&lt;</a:t>
            </a:r>
            <a:r>
              <a:rPr sz="1500" spc="-15" dirty="0">
                <a:latin typeface="微软雅黑"/>
                <a:cs typeface="微软雅黑"/>
              </a:rPr>
              <a:t>/</a:t>
            </a:r>
            <a:r>
              <a:rPr sz="1500" dirty="0">
                <a:latin typeface="微软雅黑"/>
                <a:cs typeface="微软雅黑"/>
              </a:rPr>
              <a:t>price&gt;</a:t>
            </a:r>
            <a:r>
              <a:rPr sz="1500" spc="-8" dirty="0">
                <a:latin typeface="微软雅黑"/>
                <a:cs typeface="微软雅黑"/>
              </a:rPr>
              <a:t>\</a:t>
            </a:r>
            <a:r>
              <a:rPr sz="1500" spc="-4" dirty="0">
                <a:latin typeface="微软雅黑"/>
                <a:cs typeface="微软雅黑"/>
              </a:rPr>
              <a:t>n&lt;/b</a:t>
            </a:r>
            <a:r>
              <a:rPr sz="1500" spc="-8" dirty="0">
                <a:latin typeface="微软雅黑"/>
                <a:cs typeface="微软雅黑"/>
              </a:rPr>
              <a:t>o</a:t>
            </a:r>
            <a:r>
              <a:rPr sz="1500" dirty="0">
                <a:latin typeface="微软雅黑"/>
                <a:cs typeface="微软雅黑"/>
              </a:rPr>
              <a:t>ok</a:t>
            </a:r>
            <a:r>
              <a:rPr sz="1500" dirty="0" smtClean="0">
                <a:latin typeface="微软雅黑"/>
                <a:cs typeface="微软雅黑"/>
              </a:rPr>
              <a:t>&gt;']</a:t>
            </a:r>
            <a:endParaRPr lang="en-US" sz="1500" dirty="0" smtClean="0">
              <a:latin typeface="微软雅黑"/>
              <a:cs typeface="微软雅黑"/>
            </a:endParaRPr>
          </a:p>
          <a:p>
            <a:pPr marL="9525" marR="3810">
              <a:lnSpc>
                <a:spcPct val="130000"/>
              </a:lnSpc>
            </a:pPr>
            <a:r>
              <a:rPr sz="1500" dirty="0" smtClean="0">
                <a:latin typeface="微软雅黑"/>
                <a:cs typeface="微软雅黑"/>
              </a:rPr>
              <a:t> </a:t>
            </a:r>
            <a:r>
              <a:rPr sz="1500" dirty="0">
                <a:latin typeface="微软雅黑"/>
                <a:cs typeface="微软雅黑"/>
              </a:rPr>
              <a:t>其中</a:t>
            </a: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h("//t</a:t>
            </a:r>
            <a:r>
              <a:rPr sz="1500" spc="-11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t</a:t>
            </a:r>
            <a:r>
              <a:rPr sz="1500" spc="-8" dirty="0">
                <a:latin typeface="微软雅黑"/>
                <a:cs typeface="微软雅黑"/>
              </a:rPr>
              <a:t>l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[@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a</a:t>
            </a:r>
            <a:r>
              <a:rPr sz="1500" spc="-4" dirty="0">
                <a:latin typeface="微软雅黑"/>
                <a:cs typeface="微软雅黑"/>
              </a:rPr>
              <a:t>n</a:t>
            </a:r>
            <a:r>
              <a:rPr sz="1500" dirty="0">
                <a:latin typeface="微软雅黑"/>
                <a:cs typeface="微软雅黑"/>
              </a:rPr>
              <a:t>g='</a:t>
            </a:r>
            <a:r>
              <a:rPr sz="1500" spc="-4" dirty="0">
                <a:latin typeface="微软雅黑"/>
                <a:cs typeface="微软雅黑"/>
              </a:rPr>
              <a:t>chines</a:t>
            </a:r>
            <a:r>
              <a:rPr sz="1500" spc="-75" dirty="0">
                <a:latin typeface="微软雅黑"/>
                <a:cs typeface="微软雅黑"/>
              </a:rPr>
              <a:t>e</a:t>
            </a:r>
            <a:r>
              <a:rPr sz="1500" spc="-4" dirty="0">
                <a:latin typeface="微软雅黑"/>
                <a:cs typeface="微软雅黑"/>
              </a:rPr>
              <a:t>']/</a:t>
            </a:r>
            <a:r>
              <a:rPr sz="1500" spc="-23" dirty="0">
                <a:latin typeface="微软雅黑"/>
                <a:cs typeface="微软雅黑"/>
              </a:rPr>
              <a:t>p</a:t>
            </a:r>
            <a:r>
              <a:rPr sz="1500" spc="-15" dirty="0">
                <a:latin typeface="微软雅黑"/>
                <a:cs typeface="微软雅黑"/>
              </a:rPr>
              <a:t>a</a:t>
            </a:r>
            <a:r>
              <a:rPr sz="1500" spc="-26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ent::*"</a:t>
            </a:r>
            <a:r>
              <a:rPr sz="1500" spc="4" dirty="0">
                <a:latin typeface="微软雅黑"/>
                <a:cs typeface="微软雅黑"/>
              </a:rPr>
              <a:t>)</a:t>
            </a:r>
            <a:r>
              <a:rPr sz="1500" dirty="0">
                <a:latin typeface="微软雅黑"/>
                <a:cs typeface="微软雅黑"/>
              </a:rPr>
              <a:t>是查找属性为 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a</a:t>
            </a:r>
            <a:r>
              <a:rPr sz="1500" spc="-4" dirty="0">
                <a:latin typeface="微软雅黑"/>
                <a:cs typeface="微软雅黑"/>
              </a:rPr>
              <a:t>n</a:t>
            </a:r>
            <a:r>
              <a:rPr sz="1500" dirty="0">
                <a:latin typeface="微软雅黑"/>
                <a:cs typeface="微软雅黑"/>
              </a:rPr>
              <a:t>g='</a:t>
            </a:r>
            <a:r>
              <a:rPr sz="1500" spc="-4" dirty="0">
                <a:latin typeface="微软雅黑"/>
                <a:cs typeface="微软雅黑"/>
              </a:rPr>
              <a:t>chines</a:t>
            </a:r>
            <a:r>
              <a:rPr sz="1500" spc="-75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'的&lt;t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t</a:t>
            </a:r>
            <a:r>
              <a:rPr sz="1500" spc="-8" dirty="0">
                <a:latin typeface="微软雅黑"/>
                <a:cs typeface="微软雅黑"/>
              </a:rPr>
              <a:t>l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元素的父节点，就是</a:t>
            </a:r>
            <a:r>
              <a:rPr sz="1500" spc="-4" dirty="0">
                <a:latin typeface="微软雅黑"/>
                <a:cs typeface="微软雅黑"/>
              </a:rPr>
              <a:t>id="b2</a:t>
            </a:r>
            <a:r>
              <a:rPr sz="1500" spc="8" dirty="0">
                <a:latin typeface="微软雅黑"/>
                <a:cs typeface="微软雅黑"/>
              </a:rPr>
              <a:t>"</a:t>
            </a:r>
            <a:r>
              <a:rPr sz="1500" dirty="0">
                <a:latin typeface="微软雅黑"/>
                <a:cs typeface="微软雅黑"/>
              </a:rPr>
              <a:t>的&lt;</a:t>
            </a:r>
            <a:r>
              <a:rPr sz="1500" spc="-8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ook</a:t>
            </a:r>
            <a:r>
              <a:rPr sz="1500" spc="-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元</a:t>
            </a:r>
            <a:r>
              <a:rPr sz="1500" spc="-11" dirty="0">
                <a:latin typeface="微软雅黑"/>
                <a:cs typeface="微软雅黑"/>
              </a:rPr>
              <a:t>素</a:t>
            </a:r>
            <a:r>
              <a:rPr sz="1500" dirty="0">
                <a:latin typeface="微软雅黑"/>
                <a:cs typeface="微软雅黑"/>
              </a:rPr>
              <a:t>节点。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5710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339752" y="1347614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/>
              <a:t>P</a:t>
            </a:r>
            <a:r>
              <a:rPr spc="-4" dirty="0"/>
              <a:t>A</a:t>
            </a:r>
            <a:r>
              <a:rPr spc="-113" dirty="0"/>
              <a:t>R</a:t>
            </a:r>
            <a:r>
              <a:rPr dirty="0"/>
              <a:t>T</a:t>
            </a:r>
            <a:r>
              <a:rPr spc="-4" dirty="0"/>
              <a:t> Se</a:t>
            </a:r>
            <a:r>
              <a:rPr spc="-23" dirty="0"/>
              <a:t>v</a:t>
            </a:r>
            <a:r>
              <a:rPr spc="-4" dirty="0"/>
              <a:t>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3638" y="2569369"/>
            <a:ext cx="4758690" cy="415498"/>
          </a:xfrm>
          <a:prstGeom prst="rect">
            <a:avLst/>
          </a:prstGeom>
          <a:solidFill>
            <a:srgbClr val="33C3AB"/>
          </a:solidFill>
        </p:spPr>
        <p:txBody>
          <a:bodyPr vert="horz" wrap="square" lIns="0" tIns="0" rIns="0" bIns="0" rtlCol="0">
            <a:spAutoFit/>
          </a:bodyPr>
          <a:lstStyle/>
          <a:p>
            <a:pPr marL="207169"/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y中查找HTM</a:t>
            </a:r>
            <a:r>
              <a:rPr sz="2700" b="1" spc="-11" dirty="0">
                <a:solidFill>
                  <a:srgbClr val="EBEEF0"/>
                </a:solidFill>
                <a:latin typeface="微软雅黑"/>
                <a:cs typeface="微软雅黑"/>
              </a:rPr>
              <a:t>L</a:t>
            </a:r>
            <a:r>
              <a:rPr sz="2700" b="1" spc="-4" dirty="0">
                <a:solidFill>
                  <a:srgbClr val="EBEEF0"/>
                </a:solidFill>
                <a:latin typeface="微软雅黑"/>
                <a:cs typeface="微软雅黑"/>
              </a:rPr>
              <a:t>元素</a:t>
            </a:r>
            <a:r>
              <a:rPr sz="2700" b="1" dirty="0">
                <a:solidFill>
                  <a:srgbClr val="EBEEF0"/>
                </a:solidFill>
                <a:latin typeface="微软雅黑"/>
                <a:cs typeface="微软雅黑"/>
              </a:rPr>
              <a:t>(7)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969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428" y="578310"/>
            <a:ext cx="6982301" cy="431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42875" algn="just">
              <a:lnSpc>
                <a:spcPct val="130100"/>
              </a:lnSpc>
            </a:pPr>
            <a:r>
              <a:rPr b="1" spc="-127" dirty="0">
                <a:latin typeface="Calibri"/>
                <a:cs typeface="Calibri"/>
              </a:rPr>
              <a:t>11</a:t>
            </a:r>
            <a:r>
              <a:rPr b="1" dirty="0">
                <a:latin typeface="宋体"/>
                <a:cs typeface="宋体"/>
              </a:rPr>
              <a:t>、</a:t>
            </a:r>
            <a:r>
              <a:rPr b="1" spc="-143" dirty="0">
                <a:latin typeface="Calibri"/>
                <a:cs typeface="Calibri"/>
              </a:rPr>
              <a:t>xp</a:t>
            </a:r>
            <a:r>
              <a:rPr b="1" spc="-146" dirty="0">
                <a:latin typeface="Calibri"/>
                <a:cs typeface="Calibri"/>
              </a:rPr>
              <a:t>a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h</a:t>
            </a:r>
            <a:r>
              <a:rPr b="1" dirty="0">
                <a:latin typeface="宋体"/>
                <a:cs typeface="宋体"/>
              </a:rPr>
              <a:t>使用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"e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leme</a:t>
            </a:r>
            <a:r>
              <a:rPr b="1" spc="-14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t/</a:t>
            </a:r>
            <a:r>
              <a:rPr b="1" spc="-1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olllowin</a:t>
            </a:r>
            <a:r>
              <a:rPr b="1" spc="-1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b="1" spc="-18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sib</a:t>
            </a:r>
            <a:r>
              <a:rPr b="1" spc="-6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127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b="1" spc="-4" dirty="0">
                <a:solidFill>
                  <a:srgbClr val="FF0000"/>
                </a:solidFill>
                <a:latin typeface="Calibri"/>
                <a:cs typeface="Calibri"/>
              </a:rPr>
              <a:t>:*"</a:t>
            </a:r>
            <a:r>
              <a:rPr b="1" dirty="0">
                <a:latin typeface="宋体"/>
                <a:cs typeface="宋体"/>
              </a:rPr>
              <a:t>搜索</a:t>
            </a:r>
            <a:r>
              <a:rPr b="1" spc="-83" dirty="0">
                <a:latin typeface="Calibri"/>
                <a:cs typeface="Calibri"/>
              </a:rPr>
              <a:t>ele</a:t>
            </a:r>
            <a:r>
              <a:rPr b="1" spc="-150" dirty="0">
                <a:latin typeface="Calibri"/>
                <a:cs typeface="Calibri"/>
              </a:rPr>
              <a:t>m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dirty="0">
                <a:latin typeface="宋体"/>
                <a:cs typeface="宋体"/>
              </a:rPr>
              <a:t>后面的同级 </a:t>
            </a:r>
            <a:r>
              <a:rPr b="1" spc="-4" dirty="0">
                <a:latin typeface="宋体"/>
                <a:cs typeface="宋体"/>
              </a:rPr>
              <a:t>的所有兄弟节点，使</a:t>
            </a:r>
            <a:r>
              <a:rPr b="1" dirty="0">
                <a:latin typeface="宋体"/>
                <a:cs typeface="宋体"/>
              </a:rPr>
              <a:t>用</a:t>
            </a:r>
            <a:r>
              <a:rPr b="1" spc="-83" dirty="0">
                <a:latin typeface="Calibri"/>
                <a:cs typeface="Calibri"/>
              </a:rPr>
              <a:t>"</a:t>
            </a:r>
            <a:r>
              <a:rPr b="1" spc="-86" dirty="0">
                <a:latin typeface="Calibri"/>
                <a:cs typeface="Calibri"/>
              </a:rPr>
              <a:t>e</a:t>
            </a:r>
            <a:r>
              <a:rPr b="1" spc="-101" dirty="0">
                <a:latin typeface="Calibri"/>
                <a:cs typeface="Calibri"/>
              </a:rPr>
              <a:t>leme</a:t>
            </a:r>
            <a:r>
              <a:rPr b="1" spc="-131" dirty="0">
                <a:latin typeface="Calibri"/>
                <a:cs typeface="Calibri"/>
              </a:rPr>
              <a:t>n</a:t>
            </a:r>
            <a:r>
              <a:rPr b="1" spc="-49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/</a:t>
            </a:r>
            <a:r>
              <a:rPr b="1" spc="-150" dirty="0">
                <a:latin typeface="Calibri"/>
                <a:cs typeface="Calibri"/>
              </a:rPr>
              <a:t>f</a:t>
            </a:r>
            <a:r>
              <a:rPr b="1" spc="-90" dirty="0">
                <a:latin typeface="Calibri"/>
                <a:cs typeface="Calibri"/>
              </a:rPr>
              <a:t>olllowi</a:t>
            </a:r>
            <a:r>
              <a:rPr b="1" spc="-135" dirty="0">
                <a:latin typeface="Calibri"/>
                <a:cs typeface="Calibri"/>
              </a:rPr>
              <a:t>n</a:t>
            </a:r>
            <a:r>
              <a:rPr b="1" spc="-263" dirty="0">
                <a:latin typeface="Calibri"/>
                <a:cs typeface="Calibri"/>
              </a:rPr>
              <a:t>g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79" dirty="0">
                <a:latin typeface="Calibri"/>
                <a:cs typeface="Calibri"/>
              </a:rPr>
              <a:t>si</a:t>
            </a:r>
            <a:r>
              <a:rPr b="1" spc="-143" dirty="0">
                <a:latin typeface="Calibri"/>
                <a:cs typeface="Calibri"/>
              </a:rPr>
              <a:t>b</a:t>
            </a:r>
            <a:r>
              <a:rPr b="1" spc="-64" dirty="0">
                <a:latin typeface="Calibri"/>
                <a:cs typeface="Calibri"/>
              </a:rPr>
              <a:t>li</a:t>
            </a:r>
            <a:r>
              <a:rPr b="1" spc="-146" dirty="0">
                <a:latin typeface="Calibri"/>
                <a:cs typeface="Calibri"/>
              </a:rPr>
              <a:t>n</a:t>
            </a:r>
            <a:r>
              <a:rPr b="1" spc="-71" dirty="0">
                <a:latin typeface="Calibri"/>
                <a:cs typeface="Calibri"/>
              </a:rPr>
              <a:t>g::*[p</a:t>
            </a:r>
            <a:r>
              <a:rPr b="1" spc="-94" dirty="0">
                <a:latin typeface="Calibri"/>
                <a:cs typeface="Calibri"/>
              </a:rPr>
              <a:t>ositio</a:t>
            </a:r>
            <a:r>
              <a:rPr b="1" spc="-135" dirty="0">
                <a:latin typeface="Calibri"/>
                <a:cs typeface="Calibri"/>
              </a:rPr>
              <a:t>n</a:t>
            </a:r>
            <a:r>
              <a:rPr b="1" spc="-105" dirty="0">
                <a:latin typeface="Calibri"/>
                <a:cs typeface="Calibri"/>
              </a:rPr>
              <a:t>(</a:t>
            </a:r>
            <a:r>
              <a:rPr b="1" spc="-116" dirty="0">
                <a:latin typeface="Calibri"/>
                <a:cs typeface="Calibri"/>
              </a:rPr>
              <a:t>)</a:t>
            </a:r>
            <a:r>
              <a:rPr b="1" spc="-180" dirty="0">
                <a:latin typeface="Calibri"/>
                <a:cs typeface="Calibri"/>
              </a:rPr>
              <a:t>=1]</a:t>
            </a:r>
            <a:r>
              <a:rPr b="1" spc="-158" dirty="0">
                <a:latin typeface="Calibri"/>
                <a:cs typeface="Calibri"/>
              </a:rPr>
              <a:t>"</a:t>
            </a:r>
            <a:r>
              <a:rPr b="1" spc="-83" dirty="0">
                <a:latin typeface="Calibri"/>
                <a:cs typeface="Calibri"/>
              </a:rPr>
              <a:t> </a:t>
            </a:r>
            <a:r>
              <a:rPr b="1" spc="-8" dirty="0">
                <a:latin typeface="宋体"/>
                <a:cs typeface="宋体"/>
              </a:rPr>
              <a:t>搜 </a:t>
            </a:r>
            <a:r>
              <a:rPr b="1" dirty="0">
                <a:latin typeface="宋体"/>
                <a:cs typeface="宋体"/>
              </a:rPr>
              <a:t>索</a:t>
            </a:r>
            <a:r>
              <a:rPr b="1" spc="-83" dirty="0">
                <a:latin typeface="Calibri"/>
                <a:cs typeface="Calibri"/>
              </a:rPr>
              <a:t>ele</a:t>
            </a:r>
            <a:r>
              <a:rPr b="1" spc="-150" dirty="0">
                <a:latin typeface="Calibri"/>
                <a:cs typeface="Calibri"/>
              </a:rPr>
              <a:t>m</a:t>
            </a:r>
            <a:r>
              <a:rPr b="1" spc="-94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n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dirty="0">
                <a:latin typeface="宋体"/>
                <a:cs typeface="宋体"/>
              </a:rPr>
              <a:t>后面的同级的第一个兄弟节点。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b="1" dirty="0">
                <a:latin typeface="宋体"/>
                <a:cs typeface="宋体"/>
              </a:rPr>
              <a:t>例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13</a:t>
            </a:r>
            <a:r>
              <a:rPr b="1" spc="-8" dirty="0">
                <a:latin typeface="宋体"/>
                <a:cs typeface="宋体"/>
              </a:rPr>
              <a:t>：</a:t>
            </a:r>
            <a:r>
              <a:rPr b="1" spc="-488" dirty="0">
                <a:latin typeface="宋体"/>
                <a:cs typeface="宋体"/>
              </a:rPr>
              <a:t> </a:t>
            </a:r>
            <a:r>
              <a:rPr b="1" dirty="0">
                <a:latin typeface="宋体"/>
                <a:cs typeface="宋体"/>
              </a:rPr>
              <a:t>搜索后面的兄弟节点</a:t>
            </a:r>
            <a:endParaRPr dirty="0">
              <a:latin typeface="宋体"/>
              <a:cs typeface="宋体"/>
            </a:endParaRPr>
          </a:p>
          <a:p>
            <a:pPr marL="9525" marR="3810">
              <a:lnSpc>
                <a:spcPct val="1301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6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8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el</a:t>
            </a:r>
            <a:r>
              <a:rPr spc="-45" dirty="0">
                <a:latin typeface="Calibri"/>
                <a:cs typeface="Calibri"/>
              </a:rPr>
              <a:t>ec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94" dirty="0">
                <a:latin typeface="Calibri"/>
                <a:cs typeface="Calibri"/>
              </a:rPr>
              <a:t>S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or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49" dirty="0">
                <a:latin typeface="Calibri"/>
                <a:cs typeface="Calibri"/>
              </a:rPr>
              <a:t>tml</a:t>
            </a:r>
            <a:r>
              <a:rPr spc="-233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206" dirty="0">
                <a:latin typeface="Calibri"/>
                <a:cs typeface="Calibri"/>
              </a:rPr>
              <a:t>="</a:t>
            </a:r>
            <a:r>
              <a:rPr spc="-251" dirty="0">
                <a:latin typeface="Calibri"/>
                <a:cs typeface="Calibri"/>
              </a:rPr>
              <a:t>&lt;</a:t>
            </a:r>
            <a:r>
              <a:rPr spc="-195" dirty="0">
                <a:latin typeface="Calibri"/>
                <a:cs typeface="Calibri"/>
              </a:rPr>
              <a:t>a&gt;</a:t>
            </a:r>
            <a:r>
              <a:rPr spc="-146" dirty="0">
                <a:latin typeface="Calibri"/>
                <a:cs typeface="Calibri"/>
              </a:rPr>
              <a:t>A1&lt;</a:t>
            </a:r>
            <a:r>
              <a:rPr spc="-131" dirty="0">
                <a:latin typeface="Calibri"/>
                <a:cs typeface="Calibri"/>
              </a:rPr>
              <a:t>/</a:t>
            </a:r>
            <a:r>
              <a:rPr spc="-195" dirty="0">
                <a:latin typeface="Calibri"/>
                <a:cs typeface="Calibri"/>
              </a:rPr>
              <a:t>a&gt;</a:t>
            </a:r>
            <a:r>
              <a:rPr spc="-259" dirty="0">
                <a:latin typeface="Calibri"/>
                <a:cs typeface="Calibri"/>
              </a:rPr>
              <a:t>&lt;b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spc="-172" dirty="0">
                <a:latin typeface="Calibri"/>
                <a:cs typeface="Calibri"/>
              </a:rPr>
              <a:t>B1&lt;/b&gt;</a:t>
            </a:r>
            <a:r>
              <a:rPr spc="-203" dirty="0">
                <a:latin typeface="Calibri"/>
                <a:cs typeface="Calibri"/>
              </a:rPr>
              <a:t>&lt;</a:t>
            </a:r>
            <a:r>
              <a:rPr spc="-165" dirty="0">
                <a:latin typeface="Calibri"/>
                <a:cs typeface="Calibri"/>
              </a:rPr>
              <a:t>c</a:t>
            </a:r>
            <a:r>
              <a:rPr spc="-240" dirty="0">
                <a:latin typeface="Calibri"/>
                <a:cs typeface="Calibri"/>
              </a:rPr>
              <a:t>&gt;</a:t>
            </a:r>
            <a:r>
              <a:rPr spc="-158" dirty="0">
                <a:latin typeface="Calibri"/>
                <a:cs typeface="Calibri"/>
              </a:rPr>
              <a:t>C1&lt;</a:t>
            </a:r>
            <a:r>
              <a:rPr spc="-131" dirty="0">
                <a:latin typeface="Calibri"/>
                <a:cs typeface="Calibri"/>
              </a:rPr>
              <a:t>/</a:t>
            </a:r>
            <a:r>
              <a:rPr spc="-165" dirty="0">
                <a:latin typeface="Calibri"/>
                <a:cs typeface="Calibri"/>
              </a:rPr>
              <a:t>c</a:t>
            </a:r>
            <a:r>
              <a:rPr spc="-240" dirty="0">
                <a:latin typeface="Calibri"/>
                <a:cs typeface="Calibri"/>
              </a:rPr>
              <a:t>&gt;</a:t>
            </a:r>
            <a:r>
              <a:rPr spc="-259" dirty="0">
                <a:latin typeface="Calibri"/>
                <a:cs typeface="Calibri"/>
              </a:rPr>
              <a:t>&lt;d</a:t>
            </a:r>
            <a:r>
              <a:rPr spc="-274" dirty="0">
                <a:latin typeface="Calibri"/>
                <a:cs typeface="Calibri"/>
              </a:rPr>
              <a:t>&gt;</a:t>
            </a:r>
            <a:r>
              <a:rPr spc="-199" dirty="0">
                <a:latin typeface="Calibri"/>
                <a:cs typeface="Calibri"/>
              </a:rPr>
              <a:t>D&lt;</a:t>
            </a:r>
            <a:r>
              <a:rPr spc="-146" dirty="0">
                <a:latin typeface="Calibri"/>
                <a:cs typeface="Calibri"/>
              </a:rPr>
              <a:t>e</a:t>
            </a:r>
            <a:r>
              <a:rPr spc="-217" dirty="0">
                <a:latin typeface="Calibri"/>
                <a:cs typeface="Calibri"/>
              </a:rPr>
              <a:t>&gt;</a:t>
            </a:r>
            <a:r>
              <a:rPr spc="-153" dirty="0">
                <a:latin typeface="Calibri"/>
                <a:cs typeface="Calibri"/>
              </a:rPr>
              <a:t>E</a:t>
            </a:r>
            <a:r>
              <a:rPr spc="-221" dirty="0">
                <a:latin typeface="Calibri"/>
                <a:cs typeface="Calibri"/>
              </a:rPr>
              <a:t>&lt;</a:t>
            </a:r>
            <a:r>
              <a:rPr spc="-165" dirty="0">
                <a:latin typeface="Calibri"/>
                <a:cs typeface="Calibri"/>
              </a:rPr>
              <a:t>/e</a:t>
            </a:r>
            <a:r>
              <a:rPr spc="-214" dirty="0">
                <a:latin typeface="Calibri"/>
                <a:cs typeface="Calibri"/>
              </a:rPr>
              <a:t>&gt;</a:t>
            </a:r>
            <a:r>
              <a:rPr spc="-191" dirty="0">
                <a:latin typeface="Calibri"/>
                <a:cs typeface="Calibri"/>
              </a:rPr>
              <a:t>&lt;/d</a:t>
            </a:r>
            <a:r>
              <a:rPr spc="-233" dirty="0">
                <a:latin typeface="Calibri"/>
                <a:cs typeface="Calibri"/>
              </a:rPr>
              <a:t>&gt;</a:t>
            </a:r>
            <a:r>
              <a:rPr spc="-259" dirty="0">
                <a:latin typeface="Calibri"/>
                <a:cs typeface="Calibri"/>
              </a:rPr>
              <a:t>&lt;b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spc="-176" dirty="0">
                <a:latin typeface="Calibri"/>
                <a:cs typeface="Calibri"/>
              </a:rPr>
              <a:t>B2&lt;/b&gt;&lt;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165" dirty="0">
                <a:latin typeface="Calibri"/>
                <a:cs typeface="Calibri"/>
              </a:rPr>
              <a:t>c</a:t>
            </a:r>
            <a:r>
              <a:rPr spc="-240" dirty="0">
                <a:latin typeface="Calibri"/>
                <a:cs typeface="Calibri"/>
              </a:rPr>
              <a:t>&gt;</a:t>
            </a:r>
            <a:r>
              <a:rPr spc="-158" dirty="0">
                <a:latin typeface="Calibri"/>
                <a:cs typeface="Calibri"/>
              </a:rPr>
              <a:t>C2&lt;</a:t>
            </a:r>
            <a:r>
              <a:rPr spc="-131" dirty="0">
                <a:latin typeface="Calibri"/>
                <a:cs typeface="Calibri"/>
              </a:rPr>
              <a:t>/</a:t>
            </a:r>
            <a:r>
              <a:rPr spc="-165" dirty="0">
                <a:latin typeface="Calibri"/>
                <a:cs typeface="Calibri"/>
              </a:rPr>
              <a:t>c</a:t>
            </a:r>
            <a:r>
              <a:rPr spc="-240" dirty="0">
                <a:latin typeface="Calibri"/>
                <a:cs typeface="Calibri"/>
              </a:rPr>
              <a:t>&gt;</a:t>
            </a:r>
            <a:r>
              <a:rPr spc="15" dirty="0"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  <a:p>
            <a:pPr marL="9525" marR="3017520">
              <a:lnSpc>
                <a:spcPct val="130000"/>
              </a:lnSpc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27" dirty="0">
                <a:latin typeface="Calibri"/>
                <a:cs typeface="Calibri"/>
              </a:rPr>
              <a:t>or=S</a:t>
            </a:r>
            <a:r>
              <a:rPr spc="-11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le</a:t>
            </a:r>
            <a:r>
              <a:rPr spc="-49" dirty="0">
                <a:latin typeface="Calibri"/>
                <a:cs typeface="Calibri"/>
              </a:rPr>
              <a:t>c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or(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x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330" dirty="0">
                <a:latin typeface="Calibri"/>
                <a:cs typeface="Calibri"/>
              </a:rPr>
              <a:t>=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60" dirty="0">
                <a:latin typeface="Calibri"/>
                <a:cs typeface="Calibri"/>
              </a:rPr>
              <a:t>tm</a:t>
            </a:r>
            <a:r>
              <a:rPr spc="-34" dirty="0">
                <a:latin typeface="Calibri"/>
                <a:cs typeface="Calibri"/>
              </a:rPr>
              <a:t>l</a:t>
            </a:r>
            <a:r>
              <a:rPr spc="-23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" dirty="0">
                <a:latin typeface="Calibri"/>
                <a:cs typeface="Calibri"/>
              </a:rPr>
              <a:t>("/</a:t>
            </a:r>
            <a:r>
              <a:rPr spc="-41" dirty="0">
                <a:latin typeface="Calibri"/>
                <a:cs typeface="Calibri"/>
              </a:rPr>
              <a:t>/</a:t>
            </a:r>
            <a:r>
              <a:rPr spc="-30" dirty="0">
                <a:latin typeface="Calibri"/>
                <a:cs typeface="Calibri"/>
              </a:rPr>
              <a:t>a/</a:t>
            </a:r>
            <a:r>
              <a:rPr spc="-60" dirty="0">
                <a:latin typeface="Calibri"/>
                <a:cs typeface="Calibri"/>
              </a:rPr>
              <a:t>foll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79" dirty="0">
                <a:latin typeface="Calibri"/>
                <a:cs typeface="Calibri"/>
              </a:rPr>
              <a:t>win</a:t>
            </a:r>
            <a:r>
              <a:rPr spc="-94" dirty="0">
                <a:latin typeface="Calibri"/>
                <a:cs typeface="Calibri"/>
              </a:rPr>
              <a:t>g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26" dirty="0">
                <a:latin typeface="Calibri"/>
                <a:cs typeface="Calibri"/>
              </a:rPr>
              <a:t>sibling::</a:t>
            </a:r>
            <a:r>
              <a:rPr spc="-15" dirty="0">
                <a:latin typeface="Calibri"/>
                <a:cs typeface="Calibri"/>
              </a:rPr>
              <a:t>*</a:t>
            </a:r>
            <a:r>
              <a:rPr spc="8" dirty="0">
                <a:latin typeface="Calibri"/>
                <a:cs typeface="Calibri"/>
              </a:rPr>
              <a:t>")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6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ac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())</a:t>
            </a:r>
            <a:endParaRPr dirty="0">
              <a:latin typeface="Calibri"/>
              <a:cs typeface="Calibri"/>
            </a:endParaRPr>
          </a:p>
          <a:p>
            <a:pPr marL="9525" marR="1758315">
              <a:lnSpc>
                <a:spcPct val="130000"/>
              </a:lnSpc>
            </a:pP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4" dirty="0">
                <a:latin typeface="Calibri"/>
                <a:cs typeface="Calibri"/>
              </a:rPr>
              <a:t>("/</a:t>
            </a:r>
            <a:r>
              <a:rPr spc="-41" dirty="0">
                <a:latin typeface="Calibri"/>
                <a:cs typeface="Calibri"/>
              </a:rPr>
              <a:t>/</a:t>
            </a:r>
            <a:r>
              <a:rPr spc="-30" dirty="0">
                <a:latin typeface="Calibri"/>
                <a:cs typeface="Calibri"/>
              </a:rPr>
              <a:t>a/</a:t>
            </a:r>
            <a:r>
              <a:rPr spc="-60" dirty="0">
                <a:latin typeface="Calibri"/>
                <a:cs typeface="Calibri"/>
              </a:rPr>
              <a:t>foll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79" dirty="0">
                <a:latin typeface="Calibri"/>
                <a:cs typeface="Calibri"/>
              </a:rPr>
              <a:t>win</a:t>
            </a:r>
            <a:r>
              <a:rPr spc="-94" dirty="0">
                <a:latin typeface="Calibri"/>
                <a:cs typeface="Calibri"/>
              </a:rPr>
              <a:t>g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26" dirty="0">
                <a:latin typeface="Calibri"/>
                <a:cs typeface="Calibri"/>
              </a:rPr>
              <a:t>sibling::</a:t>
            </a:r>
            <a:r>
              <a:rPr spc="-15" dirty="0">
                <a:latin typeface="Calibri"/>
                <a:cs typeface="Calibri"/>
              </a:rPr>
              <a:t>*</a:t>
            </a:r>
            <a:r>
              <a:rPr spc="-64" dirty="0">
                <a:latin typeface="Calibri"/>
                <a:cs typeface="Calibri"/>
              </a:rPr>
              <a:t>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=1]</a:t>
            </a:r>
            <a:r>
              <a:rPr spc="-86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t())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969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343" y="545687"/>
            <a:ext cx="6377464" cy="419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000250">
              <a:lnSpc>
                <a:spcPct val="130000"/>
              </a:lnSpc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49" dirty="0">
                <a:latin typeface="Calibri"/>
                <a:cs typeface="Calibri"/>
              </a:rPr>
              <a:t>b[positi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109" dirty="0">
                <a:latin typeface="Calibri"/>
                <a:cs typeface="Calibri"/>
              </a:rPr>
              <a:t>)=</a:t>
            </a:r>
            <a:r>
              <a:rPr sz="1500" spc="-116" dirty="0">
                <a:latin typeface="Calibri"/>
                <a:cs typeface="Calibri"/>
              </a:rPr>
              <a:t>1</a:t>
            </a:r>
            <a:r>
              <a:rPr sz="1500" spc="-4" dirty="0">
                <a:latin typeface="Calibri"/>
                <a:cs typeface="Calibri"/>
              </a:rPr>
              <a:t>]/</a:t>
            </a:r>
            <a:r>
              <a:rPr sz="1500" spc="-30" dirty="0">
                <a:latin typeface="Calibri"/>
                <a:cs typeface="Calibri"/>
              </a:rPr>
              <a:t>f</a:t>
            </a:r>
            <a:r>
              <a:rPr sz="1500" spc="-53" dirty="0">
                <a:latin typeface="Calibri"/>
                <a:cs typeface="Calibri"/>
              </a:rPr>
              <a:t>ol</a:t>
            </a:r>
            <a:r>
              <a:rPr sz="1500" spc="-38" dirty="0">
                <a:latin typeface="Calibri"/>
                <a:cs typeface="Calibri"/>
              </a:rPr>
              <a:t>l</a:t>
            </a:r>
            <a:r>
              <a:rPr sz="1500" spc="-10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w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05" dirty="0">
                <a:latin typeface="Calibri"/>
                <a:cs typeface="Calibri"/>
              </a:rPr>
              <a:t>g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bling:</a:t>
            </a:r>
            <a:r>
              <a:rPr sz="1500" spc="-11" dirty="0">
                <a:latin typeface="Calibri"/>
                <a:cs typeface="Calibri"/>
              </a:rPr>
              <a:t>:</a:t>
            </a:r>
            <a:r>
              <a:rPr sz="1500" spc="45" dirty="0">
                <a:latin typeface="Calibri"/>
                <a:cs typeface="Calibri"/>
              </a:rPr>
              <a:t>*")</a:t>
            </a:r>
            <a:r>
              <a:rPr sz="1500" spc="3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 marL="9525">
              <a:spcBef>
                <a:spcPts val="540"/>
              </a:spcBef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4" dirty="0">
                <a:latin typeface="Calibri"/>
                <a:cs typeface="Calibri"/>
              </a:rPr>
              <a:t>x</a:t>
            </a:r>
            <a:r>
              <a:rPr sz="1500" spc="-79" dirty="0">
                <a:latin typeface="Calibri"/>
                <a:cs typeface="Calibri"/>
              </a:rPr>
              <a:t>p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8" dirty="0">
                <a:latin typeface="Calibri"/>
                <a:cs typeface="Calibri"/>
              </a:rPr>
              <a:t>/</a:t>
            </a:r>
            <a:r>
              <a:rPr sz="1500" spc="-45" dirty="0">
                <a:latin typeface="Calibri"/>
                <a:cs typeface="Calibri"/>
              </a:rPr>
              <a:t>/</a:t>
            </a:r>
            <a:r>
              <a:rPr sz="1500" spc="-56" dirty="0">
                <a:latin typeface="Calibri"/>
                <a:cs typeface="Calibri"/>
              </a:rPr>
              <a:t>b[po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it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45" dirty="0">
                <a:latin typeface="Calibri"/>
                <a:cs typeface="Calibri"/>
              </a:rPr>
              <a:t>on(</a:t>
            </a:r>
            <a:r>
              <a:rPr sz="1500" spc="-23" dirty="0">
                <a:latin typeface="Calibri"/>
                <a:cs typeface="Calibri"/>
              </a:rPr>
              <a:t>)</a:t>
            </a:r>
            <a:r>
              <a:rPr sz="1500" spc="-71" dirty="0">
                <a:latin typeface="Calibri"/>
                <a:cs typeface="Calibri"/>
              </a:rPr>
              <a:t>=1]/</a:t>
            </a:r>
            <a:r>
              <a:rPr sz="1500" spc="-75" dirty="0">
                <a:latin typeface="Calibri"/>
                <a:cs typeface="Calibri"/>
              </a:rPr>
              <a:t>f</a:t>
            </a:r>
            <a:r>
              <a:rPr sz="1500" spc="-56" dirty="0">
                <a:latin typeface="Calibri"/>
                <a:cs typeface="Calibri"/>
              </a:rPr>
              <a:t>ol</a:t>
            </a:r>
            <a:r>
              <a:rPr sz="1500" spc="-34" dirty="0">
                <a:latin typeface="Calibri"/>
                <a:cs typeface="Calibri"/>
              </a:rPr>
              <a:t>l</a:t>
            </a:r>
            <a:r>
              <a:rPr sz="1500" spc="-90" dirty="0">
                <a:latin typeface="Calibri"/>
                <a:cs typeface="Calibri"/>
              </a:rPr>
              <a:t>o</a:t>
            </a:r>
            <a:r>
              <a:rPr sz="1500" spc="-19" dirty="0">
                <a:latin typeface="Calibri"/>
                <a:cs typeface="Calibri"/>
              </a:rPr>
              <a:t>w</a:t>
            </a:r>
            <a:r>
              <a:rPr sz="1500" spc="-75" dirty="0">
                <a:latin typeface="Calibri"/>
                <a:cs typeface="Calibri"/>
              </a:rPr>
              <a:t>in</a:t>
            </a:r>
            <a:r>
              <a:rPr sz="1500" spc="-105" dirty="0">
                <a:latin typeface="Calibri"/>
                <a:cs typeface="Calibri"/>
              </a:rPr>
              <a:t>g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56" dirty="0">
                <a:latin typeface="Calibri"/>
                <a:cs typeface="Calibri"/>
              </a:rPr>
              <a:t>bl</a:t>
            </a:r>
            <a:r>
              <a:rPr sz="1500" spc="-38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ng</a:t>
            </a:r>
            <a:r>
              <a:rPr sz="1500" spc="-23" dirty="0">
                <a:latin typeface="Calibri"/>
                <a:cs typeface="Calibri"/>
              </a:rPr>
              <a:t>:</a:t>
            </a:r>
            <a:r>
              <a:rPr sz="1500" spc="-4" dirty="0">
                <a:latin typeface="Calibri"/>
                <a:cs typeface="Calibri"/>
              </a:rPr>
              <a:t>:*[po</a:t>
            </a:r>
            <a:r>
              <a:rPr sz="1500" spc="-15" dirty="0">
                <a:latin typeface="Calibri"/>
                <a:cs typeface="Calibri"/>
              </a:rPr>
              <a:t>sit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45" dirty="0">
                <a:latin typeface="Calibri"/>
                <a:cs typeface="Calibri"/>
              </a:rPr>
              <a:t>on(</a:t>
            </a:r>
            <a:r>
              <a:rPr sz="1500" spc="-23" dirty="0">
                <a:latin typeface="Calibri"/>
                <a:cs typeface="Calibri"/>
              </a:rPr>
              <a:t>)</a:t>
            </a:r>
            <a:r>
              <a:rPr sz="1500" spc="-60" dirty="0">
                <a:latin typeface="Calibri"/>
                <a:cs typeface="Calibri"/>
              </a:rPr>
              <a:t>=1]")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dirty="0">
                <a:latin typeface="微软雅黑"/>
                <a:cs typeface="微软雅黑"/>
              </a:rPr>
              <a:t>程序结果：</a:t>
            </a:r>
          </a:p>
          <a:p>
            <a:pPr marL="9525" marR="227648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['&lt;b&gt;</a:t>
            </a:r>
            <a:r>
              <a:rPr sz="1500" spc="4" dirty="0">
                <a:latin typeface="微软雅黑"/>
                <a:cs typeface="微软雅黑"/>
              </a:rPr>
              <a:t>B</a:t>
            </a:r>
            <a:r>
              <a:rPr sz="1500" spc="-4" dirty="0">
                <a:latin typeface="微软雅黑"/>
                <a:cs typeface="微软雅黑"/>
              </a:rPr>
              <a:t>1&lt;/</a:t>
            </a:r>
            <a:r>
              <a:rPr sz="1500" spc="-8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&gt;',</a:t>
            </a:r>
            <a:r>
              <a:rPr sz="1500" spc="-34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&gt;C1&lt;</a:t>
            </a:r>
            <a:r>
              <a:rPr sz="1500" spc="-4" dirty="0">
                <a:latin typeface="微软雅黑"/>
                <a:cs typeface="微软雅黑"/>
              </a:rPr>
              <a:t>/c&gt;'</a:t>
            </a:r>
            <a:r>
              <a:rPr sz="1500" dirty="0">
                <a:latin typeface="微软雅黑"/>
                <a:cs typeface="微软雅黑"/>
              </a:rPr>
              <a:t>,</a:t>
            </a:r>
            <a:r>
              <a:rPr sz="1500" spc="-19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'&lt;d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D&lt;e&gt;E&lt;/e&gt;&lt;/d&gt;',</a:t>
            </a:r>
            <a:r>
              <a:rPr sz="1500" spc="-38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&gt;B2&lt;/b&gt;',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&gt;C2&lt;</a:t>
            </a:r>
            <a:r>
              <a:rPr sz="1500" spc="-4" dirty="0">
                <a:latin typeface="微软雅黑"/>
                <a:cs typeface="微软雅黑"/>
              </a:rPr>
              <a:t>/c&gt;']</a:t>
            </a:r>
            <a:endParaRPr sz="1500" dirty="0">
              <a:latin typeface="微软雅黑"/>
              <a:cs typeface="微软雅黑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['&lt;b&gt;</a:t>
            </a:r>
            <a:r>
              <a:rPr sz="1500" spc="4" dirty="0">
                <a:latin typeface="微软雅黑"/>
                <a:cs typeface="微软雅黑"/>
              </a:rPr>
              <a:t>B</a:t>
            </a:r>
            <a:r>
              <a:rPr sz="1500" spc="-4" dirty="0">
                <a:latin typeface="微软雅黑"/>
                <a:cs typeface="微软雅黑"/>
              </a:rPr>
              <a:t>1&lt;/</a:t>
            </a:r>
            <a:r>
              <a:rPr sz="1500" spc="-8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&gt;']</a:t>
            </a:r>
          </a:p>
          <a:p>
            <a:pPr marL="9525" marR="255270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['&lt;</a:t>
            </a:r>
            <a:r>
              <a:rPr sz="1500" spc="-4" dirty="0">
                <a:latin typeface="微软雅黑"/>
                <a:cs typeface="微软雅黑"/>
              </a:rPr>
              <a:t>c&gt;</a:t>
            </a:r>
            <a:r>
              <a:rPr sz="1500" spc="4" dirty="0">
                <a:latin typeface="微软雅黑"/>
                <a:cs typeface="微软雅黑"/>
              </a:rPr>
              <a:t>C</a:t>
            </a:r>
            <a:r>
              <a:rPr sz="1500" spc="-4" dirty="0">
                <a:latin typeface="微软雅黑"/>
                <a:cs typeface="微软雅黑"/>
              </a:rPr>
              <a:t>1&lt;/c&gt;'</a:t>
            </a:r>
            <a:r>
              <a:rPr sz="1500" dirty="0">
                <a:latin typeface="微软雅黑"/>
                <a:cs typeface="微软雅黑"/>
              </a:rPr>
              <a:t>,</a:t>
            </a:r>
            <a:r>
              <a:rPr sz="1500" spc="-26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'&lt;d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D&lt;e&gt;E&lt;/e&gt;&lt;/d&gt;',</a:t>
            </a:r>
            <a:r>
              <a:rPr sz="1500" spc="-38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&gt;B2&lt;/b&gt;',</a:t>
            </a:r>
            <a:r>
              <a:rPr sz="1500" spc="-34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&gt;C2&lt;</a:t>
            </a:r>
            <a:r>
              <a:rPr sz="1500" spc="-4" dirty="0">
                <a:latin typeface="微软雅黑"/>
                <a:cs typeface="微软雅黑"/>
              </a:rPr>
              <a:t>/c&gt;'] </a:t>
            </a:r>
            <a:r>
              <a:rPr sz="1500" dirty="0">
                <a:latin typeface="微软雅黑"/>
                <a:cs typeface="微软雅黑"/>
              </a:rPr>
              <a:t>['&lt;</a:t>
            </a:r>
            <a:r>
              <a:rPr sz="1500" spc="-4" dirty="0">
                <a:latin typeface="微软雅黑"/>
                <a:cs typeface="微软雅黑"/>
              </a:rPr>
              <a:t>c&gt;</a:t>
            </a:r>
            <a:r>
              <a:rPr sz="1500" spc="4" dirty="0">
                <a:latin typeface="微软雅黑"/>
                <a:cs typeface="微软雅黑"/>
              </a:rPr>
              <a:t>C</a:t>
            </a:r>
            <a:r>
              <a:rPr sz="1500" spc="-4" dirty="0">
                <a:latin typeface="微软雅黑"/>
                <a:cs typeface="微软雅黑"/>
              </a:rPr>
              <a:t>1&lt;/c&gt;']</a:t>
            </a:r>
            <a:endParaRPr sz="1500" dirty="0">
              <a:latin typeface="微软雅黑"/>
              <a:cs typeface="微软雅黑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例如：</a:t>
            </a:r>
          </a:p>
          <a:p>
            <a:pPr marL="9525" marR="3810">
              <a:lnSpc>
                <a:spcPct val="130000"/>
              </a:lnSpc>
            </a:pP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4" dirty="0">
                <a:latin typeface="微软雅黑"/>
                <a:cs typeface="微软雅黑"/>
              </a:rPr>
              <a:t>h</a:t>
            </a:r>
            <a:r>
              <a:rPr sz="1500" dirty="0">
                <a:latin typeface="微软雅黑"/>
                <a:cs typeface="微软雅黑"/>
              </a:rPr>
              <a:t>("//b</a:t>
            </a:r>
            <a:r>
              <a:rPr sz="1500" spc="-8" dirty="0">
                <a:latin typeface="微软雅黑"/>
                <a:cs typeface="微软雅黑"/>
              </a:rPr>
              <a:t>[p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spc="-4" dirty="0">
                <a:latin typeface="微软雅黑"/>
                <a:cs typeface="微软雅黑"/>
              </a:rPr>
              <a:t>i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-4" dirty="0">
                <a:latin typeface="微软雅黑"/>
                <a:cs typeface="微软雅黑"/>
              </a:rPr>
              <a:t>i</a:t>
            </a:r>
            <a:r>
              <a:rPr sz="1500" spc="-8" dirty="0">
                <a:latin typeface="微软雅黑"/>
                <a:cs typeface="微软雅黑"/>
              </a:rPr>
              <a:t>o</a:t>
            </a:r>
            <a:r>
              <a:rPr sz="1500" spc="-4" dirty="0">
                <a:latin typeface="微软雅黑"/>
                <a:cs typeface="微软雅黑"/>
              </a:rPr>
              <a:t>n(</a:t>
            </a:r>
            <a:r>
              <a:rPr sz="1500" dirty="0">
                <a:latin typeface="微软雅黑"/>
                <a:cs typeface="微软雅黑"/>
              </a:rPr>
              <a:t>)=1]/fol</a:t>
            </a:r>
            <a:r>
              <a:rPr sz="1500" spc="-11" dirty="0">
                <a:latin typeface="微软雅黑"/>
                <a:cs typeface="微软雅黑"/>
              </a:rPr>
              <a:t>l</a:t>
            </a:r>
            <a:r>
              <a:rPr sz="1500" dirty="0">
                <a:latin typeface="微软雅黑"/>
                <a:cs typeface="微软雅黑"/>
              </a:rPr>
              <a:t>ow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spc="-4" dirty="0">
                <a:latin typeface="微软雅黑"/>
                <a:cs typeface="微软雅黑"/>
              </a:rPr>
              <a:t>n</a:t>
            </a:r>
            <a:r>
              <a:rPr sz="1500" spc="4" dirty="0">
                <a:latin typeface="微软雅黑"/>
                <a:cs typeface="微软雅黑"/>
              </a:rPr>
              <a:t>g</a:t>
            </a:r>
            <a:r>
              <a:rPr sz="1500" spc="-4" dirty="0">
                <a:latin typeface="微软雅黑"/>
                <a:cs typeface="微软雅黑"/>
              </a:rPr>
              <a:t>-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bl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spc="-4" dirty="0">
                <a:latin typeface="微软雅黑"/>
                <a:cs typeface="微软雅黑"/>
              </a:rPr>
              <a:t>ng::*[posi</a:t>
            </a:r>
            <a:r>
              <a:rPr sz="1500" dirty="0">
                <a:latin typeface="微软雅黑"/>
                <a:cs typeface="微软雅黑"/>
              </a:rPr>
              <a:t>t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on()=1]") 是搜索第一个&lt;b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节点</a:t>
            </a:r>
            <a:r>
              <a:rPr sz="1500" spc="-11" dirty="0">
                <a:latin typeface="微软雅黑"/>
                <a:cs typeface="微软雅黑"/>
              </a:rPr>
              <a:t>后</a:t>
            </a:r>
            <a:r>
              <a:rPr sz="1500" dirty="0">
                <a:latin typeface="微软雅黑"/>
                <a:cs typeface="微软雅黑"/>
              </a:rPr>
              <a:t>面的</a:t>
            </a:r>
            <a:r>
              <a:rPr sz="1500" spc="-11" dirty="0">
                <a:latin typeface="微软雅黑"/>
                <a:cs typeface="微软雅黑"/>
              </a:rPr>
              <a:t>第</a:t>
            </a:r>
            <a:r>
              <a:rPr sz="1500" dirty="0">
                <a:latin typeface="微软雅黑"/>
                <a:cs typeface="微软雅黑"/>
              </a:rPr>
              <a:t>一个</a:t>
            </a:r>
            <a:r>
              <a:rPr sz="1500" spc="-11" dirty="0">
                <a:latin typeface="微软雅黑"/>
                <a:cs typeface="微软雅黑"/>
              </a:rPr>
              <a:t>兄</a:t>
            </a:r>
            <a:r>
              <a:rPr sz="1500" dirty="0">
                <a:latin typeface="微软雅黑"/>
                <a:cs typeface="微软雅黑"/>
              </a:rPr>
              <a:t>弟节</a:t>
            </a:r>
            <a:r>
              <a:rPr sz="1500" spc="-11" dirty="0">
                <a:latin typeface="微软雅黑"/>
                <a:cs typeface="微软雅黑"/>
              </a:rPr>
              <a:t>点</a:t>
            </a:r>
            <a:r>
              <a:rPr sz="1500" dirty="0">
                <a:latin typeface="微软雅黑"/>
                <a:cs typeface="微软雅黑"/>
              </a:rPr>
              <a:t>，即</a:t>
            </a:r>
            <a:r>
              <a:rPr sz="1500" spc="-8" dirty="0">
                <a:latin typeface="微软雅黑"/>
                <a:cs typeface="微软雅黑"/>
              </a:rPr>
              <a:t>&lt;</a:t>
            </a:r>
            <a:r>
              <a:rPr sz="1500" spc="-4" dirty="0">
                <a:latin typeface="微软雅黑"/>
                <a:cs typeface="微软雅黑"/>
              </a:rPr>
              <a:t>c&gt;C1&lt;/</a:t>
            </a:r>
            <a:r>
              <a:rPr sz="1500" spc="-8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&gt;节点。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853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1161041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475656" y="595701"/>
            <a:ext cx="7281862" cy="2778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12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sz="1800" b="1" spc="-143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使用</a:t>
            </a:r>
            <a:r>
              <a:rPr sz="1800" b="1" spc="-86" dirty="0">
                <a:solidFill>
                  <a:srgbClr val="FF0000"/>
                </a:solidFill>
                <a:latin typeface="Calibri"/>
                <a:cs typeface="Calibri"/>
              </a:rPr>
              <a:t>"e</a:t>
            </a:r>
            <a:r>
              <a:rPr sz="1800" b="1" spc="-98" dirty="0">
                <a:solidFill>
                  <a:srgbClr val="FF0000"/>
                </a:solidFill>
                <a:latin typeface="Calibri"/>
                <a:cs typeface="Calibri"/>
              </a:rPr>
              <a:t>leme</a:t>
            </a:r>
            <a:r>
              <a:rPr sz="1800" b="1" spc="-14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75" dirty="0">
                <a:solidFill>
                  <a:srgbClr val="FF0000"/>
                </a:solidFill>
                <a:latin typeface="Calibri"/>
                <a:cs typeface="Calibri"/>
              </a:rPr>
              <a:t>t/</a:t>
            </a:r>
            <a:r>
              <a:rPr sz="1800" b="1" spc="-11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101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1800" b="1" spc="-8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09" dirty="0">
                <a:solidFill>
                  <a:srgbClr val="FF0000"/>
                </a:solidFill>
                <a:latin typeface="Calibri"/>
                <a:cs typeface="Calibri"/>
              </a:rPr>
              <a:t>edin</a:t>
            </a:r>
            <a:r>
              <a:rPr sz="1800" b="1" spc="-25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spc="-18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00" b="1" spc="-101" dirty="0">
                <a:solidFill>
                  <a:srgbClr val="FF0000"/>
                </a:solidFill>
                <a:latin typeface="Calibri"/>
                <a:cs typeface="Calibri"/>
              </a:rPr>
              <a:t>sib</a:t>
            </a:r>
            <a:r>
              <a:rPr sz="1800" b="1" spc="-6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-127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sz="1800" b="1" spc="-79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:*"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搜索</a:t>
            </a:r>
            <a:r>
              <a:rPr sz="1800" b="1" spc="-83" dirty="0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b="1" spc="-15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800" b="1" spc="-94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1" spc="-1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前面的同级的所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428" y="957952"/>
            <a:ext cx="6621304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dirty="0">
                <a:latin typeface="宋体"/>
                <a:cs typeface="宋体"/>
              </a:rPr>
              <a:t>有兄弟节点，使用</a:t>
            </a:r>
            <a:r>
              <a:rPr b="1" spc="-86" dirty="0">
                <a:latin typeface="Calibri"/>
                <a:cs typeface="Calibri"/>
              </a:rPr>
              <a:t>"e</a:t>
            </a:r>
            <a:r>
              <a:rPr b="1" spc="-98" dirty="0">
                <a:latin typeface="Calibri"/>
                <a:cs typeface="Calibri"/>
              </a:rPr>
              <a:t>leme</a:t>
            </a:r>
            <a:r>
              <a:rPr b="1" spc="-146" dirty="0">
                <a:latin typeface="Calibri"/>
                <a:cs typeface="Calibri"/>
              </a:rPr>
              <a:t>n</a:t>
            </a:r>
            <a:r>
              <a:rPr b="1" spc="-75" dirty="0">
                <a:latin typeface="Calibri"/>
                <a:cs typeface="Calibri"/>
              </a:rPr>
              <a:t>t/</a:t>
            </a:r>
            <a:r>
              <a:rPr b="1" spc="-116" dirty="0">
                <a:latin typeface="Calibri"/>
                <a:cs typeface="Calibri"/>
              </a:rPr>
              <a:t>p</a:t>
            </a:r>
            <a:r>
              <a:rPr b="1" spc="-101" dirty="0">
                <a:latin typeface="Calibri"/>
                <a:cs typeface="Calibri"/>
              </a:rPr>
              <a:t>re</a:t>
            </a:r>
            <a:r>
              <a:rPr b="1" spc="-83" dirty="0">
                <a:latin typeface="Calibri"/>
                <a:cs typeface="Calibri"/>
              </a:rPr>
              <a:t>c</a:t>
            </a:r>
            <a:r>
              <a:rPr b="1" spc="-109" dirty="0">
                <a:latin typeface="Calibri"/>
                <a:cs typeface="Calibri"/>
              </a:rPr>
              <a:t>edin</a:t>
            </a:r>
            <a:r>
              <a:rPr b="1" spc="-255" dirty="0">
                <a:latin typeface="Calibri"/>
                <a:cs typeface="Calibri"/>
              </a:rPr>
              <a:t>g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01" dirty="0">
                <a:latin typeface="Calibri"/>
                <a:cs typeface="Calibri"/>
              </a:rPr>
              <a:t>sib</a:t>
            </a:r>
            <a:r>
              <a:rPr b="1" spc="-68" dirty="0">
                <a:latin typeface="Calibri"/>
                <a:cs typeface="Calibri"/>
              </a:rPr>
              <a:t>l</a:t>
            </a:r>
            <a:r>
              <a:rPr b="1" spc="-127" dirty="0">
                <a:latin typeface="Calibri"/>
                <a:cs typeface="Calibri"/>
              </a:rPr>
              <a:t>ing</a:t>
            </a:r>
            <a:r>
              <a:rPr b="1" spc="-79" dirty="0">
                <a:latin typeface="Calibri"/>
                <a:cs typeface="Calibri"/>
              </a:rPr>
              <a:t>::*[position</a:t>
            </a:r>
            <a:r>
              <a:rPr b="1" spc="-71" dirty="0">
                <a:latin typeface="Calibri"/>
                <a:cs typeface="Calibri"/>
              </a:rPr>
              <a:t>(</a:t>
            </a:r>
            <a:r>
              <a:rPr b="1" spc="-158" dirty="0">
                <a:latin typeface="Calibri"/>
                <a:cs typeface="Calibri"/>
              </a:rPr>
              <a:t>)=1]"</a:t>
            </a:r>
            <a:r>
              <a:rPr b="1" spc="-79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搜索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b="1" spc="-98" dirty="0">
                <a:latin typeface="Calibri"/>
                <a:cs typeface="Calibri"/>
              </a:rPr>
              <a:t>elem</a:t>
            </a:r>
            <a:r>
              <a:rPr b="1" spc="-86" dirty="0">
                <a:latin typeface="Calibri"/>
                <a:cs typeface="Calibri"/>
              </a:rPr>
              <a:t>e</a:t>
            </a:r>
            <a:r>
              <a:rPr b="1" spc="-150" dirty="0">
                <a:latin typeface="Calibri"/>
                <a:cs typeface="Calibri"/>
              </a:rPr>
              <a:t>n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spc="-4" dirty="0">
                <a:latin typeface="宋体"/>
                <a:cs typeface="宋体"/>
              </a:rPr>
              <a:t>前面的同级的第一个兄弟节</a:t>
            </a:r>
            <a:r>
              <a:rPr b="1" dirty="0">
                <a:latin typeface="宋体"/>
                <a:cs typeface="宋体"/>
              </a:rPr>
              <a:t>点</a:t>
            </a:r>
            <a:r>
              <a:rPr sz="1500" b="1" spc="-4" dirty="0">
                <a:latin typeface="宋体"/>
                <a:cs typeface="宋体"/>
              </a:rPr>
              <a:t>。</a:t>
            </a:r>
            <a:endParaRPr sz="1500"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b="1" dirty="0">
                <a:latin typeface="宋体"/>
                <a:cs typeface="宋体"/>
              </a:rPr>
              <a:t>例</a:t>
            </a:r>
            <a:r>
              <a:rPr b="1" spc="-127" dirty="0">
                <a:latin typeface="Calibri"/>
                <a:cs typeface="Calibri"/>
              </a:rPr>
              <a:t>4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2</a:t>
            </a:r>
            <a:r>
              <a:rPr b="1" spc="-180" dirty="0">
                <a:latin typeface="Calibri"/>
                <a:cs typeface="Calibri"/>
              </a:rPr>
              <a:t>-</a:t>
            </a:r>
            <a:r>
              <a:rPr b="1" spc="-127" dirty="0">
                <a:latin typeface="Calibri"/>
                <a:cs typeface="Calibri"/>
              </a:rPr>
              <a:t>14</a:t>
            </a:r>
            <a:r>
              <a:rPr b="1" spc="-8" dirty="0">
                <a:latin typeface="宋体"/>
                <a:cs typeface="宋体"/>
              </a:rPr>
              <a:t>：</a:t>
            </a:r>
            <a:r>
              <a:rPr b="1" spc="-488" dirty="0">
                <a:latin typeface="宋体"/>
                <a:cs typeface="宋体"/>
              </a:rPr>
              <a:t> </a:t>
            </a:r>
            <a:r>
              <a:rPr b="1" dirty="0">
                <a:latin typeface="宋体"/>
                <a:cs typeface="宋体"/>
              </a:rPr>
              <a:t>搜索前面的兄弟节点</a:t>
            </a:r>
            <a:endParaRPr dirty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  <a:spcBef>
                <a:spcPts val="56"/>
              </a:spcBef>
            </a:pP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109" dirty="0">
                <a:latin typeface="Calibri"/>
                <a:cs typeface="Calibri"/>
              </a:rPr>
              <a:t>m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03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165" dirty="0">
                <a:latin typeface="Calibri"/>
                <a:cs typeface="Calibri"/>
              </a:rPr>
              <a:t>="</a:t>
            </a:r>
            <a:r>
              <a:rPr sz="1500" spc="-217" dirty="0">
                <a:latin typeface="Calibri"/>
                <a:cs typeface="Calibri"/>
              </a:rPr>
              <a:t>&lt;</a:t>
            </a:r>
            <a:r>
              <a:rPr sz="1500" spc="-135" dirty="0">
                <a:latin typeface="Calibri"/>
                <a:cs typeface="Calibri"/>
              </a:rPr>
              <a:t>a&gt;A1&lt;</a:t>
            </a:r>
            <a:r>
              <a:rPr sz="1500" spc="-113" dirty="0">
                <a:latin typeface="Calibri"/>
                <a:cs typeface="Calibri"/>
              </a:rPr>
              <a:t>/</a:t>
            </a:r>
            <a:r>
              <a:rPr sz="1500" spc="-191" dirty="0">
                <a:latin typeface="Calibri"/>
                <a:cs typeface="Calibri"/>
              </a:rPr>
              <a:t>a&gt;</a:t>
            </a:r>
            <a:r>
              <a:rPr sz="1500" spc="-225" dirty="0">
                <a:latin typeface="Calibri"/>
                <a:cs typeface="Calibri"/>
              </a:rPr>
              <a:t>&lt;</a:t>
            </a:r>
            <a:r>
              <a:rPr sz="1500" spc="-124" dirty="0">
                <a:latin typeface="Calibri"/>
                <a:cs typeface="Calibri"/>
              </a:rPr>
              <a:t>b&gt;B1&lt;/</a:t>
            </a:r>
            <a:r>
              <a:rPr sz="1500" spc="-120" dirty="0">
                <a:latin typeface="Calibri"/>
                <a:cs typeface="Calibri"/>
              </a:rPr>
              <a:t>b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285" dirty="0">
                <a:latin typeface="Calibri"/>
                <a:cs typeface="Calibri"/>
              </a:rPr>
              <a:t>&lt;</a:t>
            </a:r>
            <a:r>
              <a:rPr sz="1500" spc="-143" dirty="0">
                <a:latin typeface="Calibri"/>
                <a:cs typeface="Calibri"/>
              </a:rPr>
              <a:t>c&gt;C1&lt;</a:t>
            </a:r>
            <a:r>
              <a:rPr sz="1500" spc="-120" dirty="0">
                <a:latin typeface="Calibri"/>
                <a:cs typeface="Calibri"/>
              </a:rPr>
              <a:t>/</a:t>
            </a:r>
            <a:r>
              <a:rPr sz="1500" spc="-184" dirty="0">
                <a:latin typeface="Calibri"/>
                <a:cs typeface="Calibri"/>
              </a:rPr>
              <a:t>c&gt;&lt;d&gt;D&lt;</a:t>
            </a:r>
            <a:r>
              <a:rPr sz="1500" spc="-161" dirty="0">
                <a:latin typeface="Calibri"/>
                <a:cs typeface="Calibri"/>
              </a:rPr>
              <a:t>e&gt;E&lt;</a:t>
            </a:r>
            <a:r>
              <a:rPr sz="1500" spc="-127" dirty="0">
                <a:latin typeface="Calibri"/>
                <a:cs typeface="Calibri"/>
              </a:rPr>
              <a:t>/</a:t>
            </a:r>
            <a:r>
              <a:rPr sz="1500" spc="-139" dirty="0">
                <a:latin typeface="Calibri"/>
                <a:cs typeface="Calibri"/>
              </a:rPr>
              <a:t>e</a:t>
            </a:r>
            <a:r>
              <a:rPr sz="1500" spc="-188" dirty="0">
                <a:latin typeface="Calibri"/>
                <a:cs typeface="Calibri"/>
              </a:rPr>
              <a:t>&gt;</a:t>
            </a:r>
            <a:r>
              <a:rPr sz="1500" spc="-146" dirty="0">
                <a:latin typeface="Calibri"/>
                <a:cs typeface="Calibri"/>
              </a:rPr>
              <a:t>&lt;/d&gt;&lt;b&gt;B2&lt;/b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285" dirty="0">
                <a:latin typeface="Calibri"/>
                <a:cs typeface="Calibri"/>
              </a:rPr>
              <a:t>&lt;</a:t>
            </a:r>
            <a:r>
              <a:rPr sz="1500" spc="-143" dirty="0">
                <a:latin typeface="Calibri"/>
                <a:cs typeface="Calibri"/>
              </a:rPr>
              <a:t>c&gt;C2&lt;</a:t>
            </a:r>
            <a:r>
              <a:rPr sz="1500" spc="-120" dirty="0">
                <a:latin typeface="Calibri"/>
                <a:cs typeface="Calibri"/>
              </a:rPr>
              <a:t>/</a:t>
            </a:r>
            <a:r>
              <a:rPr sz="1500" spc="-109" dirty="0">
                <a:latin typeface="Calibri"/>
                <a:cs typeface="Calibri"/>
              </a:rPr>
              <a:t>c&gt;"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or=Sel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or(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xt</a:t>
            </a:r>
            <a:r>
              <a:rPr sz="1500" spc="-158" dirty="0">
                <a:latin typeface="Calibri"/>
                <a:cs typeface="Calibri"/>
              </a:rPr>
              <a:t>=</a:t>
            </a:r>
            <a:r>
              <a:rPr sz="1500" spc="-68" dirty="0">
                <a:latin typeface="Calibri"/>
                <a:cs typeface="Calibri"/>
              </a:rPr>
              <a:t>h</a:t>
            </a:r>
            <a:r>
              <a:rPr sz="1500" spc="-41" dirty="0">
                <a:latin typeface="Calibri"/>
                <a:cs typeface="Calibri"/>
              </a:rPr>
              <a:t>tml</a:t>
            </a:r>
            <a:r>
              <a:rPr sz="1500" spc="-188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9525">
              <a:spcBef>
                <a:spcPts val="540"/>
              </a:spcBef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26" dirty="0">
                <a:latin typeface="Calibri"/>
                <a:cs typeface="Calibri"/>
              </a:rPr>
              <a:t>a/</a:t>
            </a:r>
            <a:r>
              <a:rPr sz="1500" spc="-64" dirty="0">
                <a:latin typeface="Calibri"/>
                <a:cs typeface="Calibri"/>
              </a:rPr>
              <a:t>p</a:t>
            </a:r>
            <a:r>
              <a:rPr sz="1500" spc="-53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ecedin</a:t>
            </a:r>
            <a:r>
              <a:rPr sz="1500" spc="-75" dirty="0">
                <a:latin typeface="Calibri"/>
                <a:cs typeface="Calibri"/>
              </a:rPr>
              <a:t>g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bling:</a:t>
            </a:r>
            <a:r>
              <a:rPr sz="1500" spc="-11" dirty="0">
                <a:latin typeface="Calibri"/>
                <a:cs typeface="Calibri"/>
              </a:rPr>
              <a:t>:</a:t>
            </a:r>
            <a:r>
              <a:rPr sz="1500" spc="45" dirty="0">
                <a:latin typeface="Calibri"/>
                <a:cs typeface="Calibri"/>
              </a:rPr>
              <a:t>*")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(s</a:t>
            </a:r>
            <a:r>
              <a:rPr sz="1500" spc="-8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53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 marL="9525" marR="2185035">
              <a:lnSpc>
                <a:spcPct val="130000"/>
              </a:lnSpc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64" dirty="0">
                <a:latin typeface="Calibri"/>
                <a:cs typeface="Calibri"/>
              </a:rPr>
              <a:t>b</a:t>
            </a:r>
            <a:r>
              <a:rPr sz="1500" spc="-38" dirty="0">
                <a:latin typeface="Calibri"/>
                <a:cs typeface="Calibri"/>
              </a:rPr>
              <a:t>/</a:t>
            </a:r>
            <a:r>
              <a:rPr sz="1500" spc="-64" dirty="0">
                <a:latin typeface="Calibri"/>
                <a:cs typeface="Calibri"/>
              </a:rPr>
              <a:t>p</a:t>
            </a:r>
            <a:r>
              <a:rPr sz="1500" spc="-53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ecedin</a:t>
            </a:r>
            <a:r>
              <a:rPr sz="1500" spc="-75" dirty="0">
                <a:latin typeface="Calibri"/>
                <a:cs typeface="Calibri"/>
              </a:rPr>
              <a:t>g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bling:</a:t>
            </a:r>
            <a:r>
              <a:rPr sz="1500" spc="-11" dirty="0">
                <a:latin typeface="Calibri"/>
                <a:cs typeface="Calibri"/>
              </a:rPr>
              <a:t>:</a:t>
            </a:r>
            <a:r>
              <a:rPr sz="1500" spc="-23" dirty="0">
                <a:latin typeface="Calibri"/>
                <a:cs typeface="Calibri"/>
              </a:rPr>
              <a:t>*[pos</a:t>
            </a:r>
            <a:r>
              <a:rPr sz="1500" spc="-19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tion(</a:t>
            </a:r>
            <a:r>
              <a:rPr sz="1500" spc="-19" dirty="0">
                <a:latin typeface="Calibri"/>
                <a:cs typeface="Calibri"/>
              </a:rPr>
              <a:t>)</a:t>
            </a:r>
            <a:r>
              <a:rPr sz="1500" spc="-60" dirty="0">
                <a:latin typeface="Calibri"/>
                <a:cs typeface="Calibri"/>
              </a:rPr>
              <a:t>=1]")</a:t>
            </a:r>
            <a:r>
              <a:rPr sz="1500" spc="-38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 marL="9525">
              <a:spcBef>
                <a:spcPts val="540"/>
              </a:spcBef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4" dirty="0">
                <a:latin typeface="Calibri"/>
                <a:cs typeface="Calibri"/>
              </a:rPr>
              <a:t>x</a:t>
            </a:r>
            <a:r>
              <a:rPr sz="1500" spc="-79" dirty="0">
                <a:latin typeface="Calibri"/>
                <a:cs typeface="Calibri"/>
              </a:rPr>
              <a:t>p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8" dirty="0">
                <a:latin typeface="Calibri"/>
                <a:cs typeface="Calibri"/>
              </a:rPr>
              <a:t>/</a:t>
            </a:r>
            <a:r>
              <a:rPr sz="1500" spc="-45" dirty="0">
                <a:latin typeface="Calibri"/>
                <a:cs typeface="Calibri"/>
              </a:rPr>
              <a:t>/</a:t>
            </a:r>
            <a:r>
              <a:rPr sz="1500" spc="-56" dirty="0">
                <a:latin typeface="Calibri"/>
                <a:cs typeface="Calibri"/>
              </a:rPr>
              <a:t>b[po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it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45" dirty="0">
                <a:latin typeface="Calibri"/>
                <a:cs typeface="Calibri"/>
              </a:rPr>
              <a:t>on(</a:t>
            </a:r>
            <a:r>
              <a:rPr sz="1500" spc="-23" dirty="0">
                <a:latin typeface="Calibri"/>
                <a:cs typeface="Calibri"/>
              </a:rPr>
              <a:t>)</a:t>
            </a:r>
            <a:r>
              <a:rPr sz="1500" spc="-75" dirty="0">
                <a:latin typeface="Calibri"/>
                <a:cs typeface="Calibri"/>
              </a:rPr>
              <a:t>=2]/p</a:t>
            </a:r>
            <a:r>
              <a:rPr sz="1500" spc="-71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ecedin</a:t>
            </a:r>
            <a:r>
              <a:rPr sz="1500" spc="-79" dirty="0">
                <a:latin typeface="Calibri"/>
                <a:cs typeface="Calibri"/>
              </a:rPr>
              <a:t>g</a:t>
            </a:r>
            <a:r>
              <a:rPr sz="1500" spc="-143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56" dirty="0">
                <a:latin typeface="Calibri"/>
                <a:cs typeface="Calibri"/>
              </a:rPr>
              <a:t>bl</a:t>
            </a:r>
            <a:r>
              <a:rPr sz="1500" spc="-38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ng</a:t>
            </a:r>
            <a:r>
              <a:rPr sz="1500" spc="-23" dirty="0">
                <a:latin typeface="Calibri"/>
                <a:cs typeface="Calibri"/>
              </a:rPr>
              <a:t>:</a:t>
            </a:r>
            <a:r>
              <a:rPr sz="1500" spc="53" dirty="0">
                <a:latin typeface="Calibri"/>
                <a:cs typeface="Calibri"/>
              </a:rPr>
              <a:t>:*")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  <a:p>
            <a:pPr marL="9525" marR="1132999">
              <a:lnSpc>
                <a:spcPct val="130000"/>
              </a:lnSpc>
            </a:pP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49" dirty="0">
                <a:latin typeface="Calibri"/>
                <a:cs typeface="Calibri"/>
              </a:rPr>
              <a:t>b[positi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109" dirty="0">
                <a:latin typeface="Calibri"/>
                <a:cs typeface="Calibri"/>
              </a:rPr>
              <a:t>)=</a:t>
            </a:r>
            <a:r>
              <a:rPr sz="1500" spc="-116" dirty="0">
                <a:latin typeface="Calibri"/>
                <a:cs typeface="Calibri"/>
              </a:rPr>
              <a:t>2</a:t>
            </a:r>
            <a:r>
              <a:rPr sz="1500" spc="-30" dirty="0">
                <a:latin typeface="Calibri"/>
                <a:cs typeface="Calibri"/>
              </a:rPr>
              <a:t>]/p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68" dirty="0">
                <a:latin typeface="Calibri"/>
                <a:cs typeface="Calibri"/>
              </a:rPr>
              <a:t>ecedin</a:t>
            </a:r>
            <a:r>
              <a:rPr sz="1500" spc="-71" dirty="0">
                <a:latin typeface="Calibri"/>
                <a:cs typeface="Calibri"/>
              </a:rPr>
              <a:t>g</a:t>
            </a:r>
            <a:r>
              <a:rPr sz="1500" spc="-143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bling:</a:t>
            </a:r>
            <a:r>
              <a:rPr sz="1500" spc="-11" dirty="0">
                <a:latin typeface="Calibri"/>
                <a:cs typeface="Calibri"/>
              </a:rPr>
              <a:t>:</a:t>
            </a:r>
            <a:r>
              <a:rPr sz="1500" spc="-23" dirty="0">
                <a:latin typeface="Calibri"/>
                <a:cs typeface="Calibri"/>
              </a:rPr>
              <a:t>*[pos</a:t>
            </a:r>
            <a:r>
              <a:rPr sz="1500" spc="-19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tion(</a:t>
            </a:r>
            <a:r>
              <a:rPr sz="1500" spc="-19" dirty="0">
                <a:latin typeface="Calibri"/>
                <a:cs typeface="Calibri"/>
              </a:rPr>
              <a:t>)</a:t>
            </a:r>
            <a:r>
              <a:rPr sz="1500" spc="-60" dirty="0">
                <a:latin typeface="Calibri"/>
                <a:cs typeface="Calibri"/>
              </a:rPr>
              <a:t>=1]")</a:t>
            </a:r>
            <a:r>
              <a:rPr sz="1500" spc="-38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15" dirty="0">
                <a:latin typeface="Calibri"/>
                <a:cs typeface="Calibri"/>
              </a:rPr>
              <a:t>s.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act</a:t>
            </a:r>
            <a:r>
              <a:rPr sz="1500" dirty="0">
                <a:latin typeface="Calibri"/>
                <a:cs typeface="Calibri"/>
              </a:rPr>
              <a:t>())</a:t>
            </a: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32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292" y="1139322"/>
            <a:ext cx="6153150" cy="2700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5183029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程序结果： []</a:t>
            </a:r>
            <a:endParaRPr sz="1500">
              <a:latin typeface="微软雅黑"/>
              <a:cs typeface="微软雅黑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['&lt;a&gt;A1&lt;/a&gt;',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'&lt;d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D&lt;e&gt;E&lt;/e&gt;&lt;/d&gt;</a:t>
            </a:r>
            <a:r>
              <a:rPr sz="1500" spc="-11" dirty="0">
                <a:latin typeface="微软雅黑"/>
                <a:cs typeface="微软雅黑"/>
              </a:rPr>
              <a:t>'</a:t>
            </a:r>
            <a:r>
              <a:rPr sz="1500" dirty="0">
                <a:latin typeface="微软雅黑"/>
                <a:cs typeface="微软雅黑"/>
              </a:rPr>
              <a:t>]</a:t>
            </a:r>
            <a:endParaRPr sz="1500">
              <a:latin typeface="微软雅黑"/>
              <a:cs typeface="微软雅黑"/>
            </a:endParaRPr>
          </a:p>
          <a:p>
            <a:pPr marL="9525" marR="3810">
              <a:lnSpc>
                <a:spcPct val="130000"/>
              </a:lnSpc>
            </a:pPr>
            <a:r>
              <a:rPr sz="1500" dirty="0">
                <a:latin typeface="微软雅黑"/>
                <a:cs typeface="微软雅黑"/>
              </a:rPr>
              <a:t>['&lt;a&gt;A1&lt;/a&gt;',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b</a:t>
            </a:r>
            <a:r>
              <a:rPr sz="1500" dirty="0">
                <a:latin typeface="微软雅黑"/>
                <a:cs typeface="微软雅黑"/>
              </a:rPr>
              <a:t>&gt;B1&lt;/b&gt;',</a:t>
            </a:r>
            <a:r>
              <a:rPr sz="1500" spc="-34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</a:t>
            </a:r>
            <a:r>
              <a:rPr sz="1500" spc="4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&gt;C1&lt;</a:t>
            </a:r>
            <a:r>
              <a:rPr sz="1500" spc="-4" dirty="0">
                <a:latin typeface="微软雅黑"/>
                <a:cs typeface="微软雅黑"/>
              </a:rPr>
              <a:t>/c&gt;'</a:t>
            </a:r>
            <a:r>
              <a:rPr sz="1500" dirty="0">
                <a:latin typeface="微软雅黑"/>
                <a:cs typeface="微软雅黑"/>
              </a:rPr>
              <a:t>,</a:t>
            </a:r>
            <a:r>
              <a:rPr sz="1500" spc="-19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'&lt;d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D&lt;e&gt;E&lt;/e&gt;&lt;/d&gt;</a:t>
            </a:r>
            <a:r>
              <a:rPr sz="1500" spc="-11" dirty="0">
                <a:latin typeface="微软雅黑"/>
                <a:cs typeface="微软雅黑"/>
              </a:rPr>
              <a:t>'</a:t>
            </a:r>
            <a:r>
              <a:rPr sz="1500" dirty="0">
                <a:latin typeface="微软雅黑"/>
                <a:cs typeface="微软雅黑"/>
              </a:rPr>
              <a:t>] ['&lt;d&gt;D&lt;e&gt;E&lt;/e&gt;&lt;/</a:t>
            </a:r>
            <a:r>
              <a:rPr sz="1500" spc="-11" dirty="0">
                <a:latin typeface="微软雅黑"/>
                <a:cs typeface="微软雅黑"/>
              </a:rPr>
              <a:t>d</a:t>
            </a:r>
            <a:r>
              <a:rPr sz="1500" dirty="0">
                <a:latin typeface="微软雅黑"/>
                <a:cs typeface="微软雅黑"/>
              </a:rPr>
              <a:t>&gt;']</a:t>
            </a:r>
            <a:endParaRPr sz="1500">
              <a:latin typeface="微软雅黑"/>
              <a:cs typeface="微软雅黑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微软雅黑"/>
                <a:cs typeface="微软雅黑"/>
              </a:rPr>
              <a:t>例如：</a:t>
            </a:r>
            <a:endParaRPr sz="1500">
              <a:latin typeface="微软雅黑"/>
              <a:cs typeface="微软雅黑"/>
            </a:endParaRPr>
          </a:p>
          <a:p>
            <a:pPr marL="9525" marR="258128">
              <a:lnSpc>
                <a:spcPts val="2340"/>
              </a:lnSpc>
              <a:spcBef>
                <a:spcPts val="165"/>
              </a:spcBef>
            </a:pPr>
            <a:r>
              <a:rPr sz="1500" spc="-4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=selec</a:t>
            </a:r>
            <a:r>
              <a:rPr sz="1500" spc="-11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o</a:t>
            </a:r>
            <a:r>
              <a:rPr sz="1500" spc="-139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.x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spc="4" dirty="0">
                <a:latin typeface="微软雅黑"/>
                <a:cs typeface="微软雅黑"/>
              </a:rPr>
              <a:t>h</a:t>
            </a:r>
            <a:r>
              <a:rPr sz="1500" dirty="0">
                <a:latin typeface="微软雅黑"/>
                <a:cs typeface="微软雅黑"/>
              </a:rPr>
              <a:t>("//b/</a:t>
            </a:r>
            <a:r>
              <a:rPr sz="1500" spc="-11" dirty="0">
                <a:latin typeface="微软雅黑"/>
                <a:cs typeface="微软雅黑"/>
              </a:rPr>
              <a:t>p</a:t>
            </a:r>
            <a:r>
              <a:rPr sz="1500" spc="-26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ece</a:t>
            </a:r>
            <a:r>
              <a:rPr sz="1500" spc="-11" dirty="0">
                <a:latin typeface="微软雅黑"/>
                <a:cs typeface="微软雅黑"/>
              </a:rPr>
              <a:t>d</a:t>
            </a:r>
            <a:r>
              <a:rPr sz="1500" spc="-4" dirty="0">
                <a:latin typeface="微软雅黑"/>
                <a:cs typeface="微软雅黑"/>
              </a:rPr>
              <a:t>in</a:t>
            </a:r>
            <a:r>
              <a:rPr sz="1500" dirty="0">
                <a:latin typeface="微软雅黑"/>
                <a:cs typeface="微软雅黑"/>
              </a:rPr>
              <a:t>g</a:t>
            </a:r>
            <a:r>
              <a:rPr sz="1500" spc="-4" dirty="0">
                <a:latin typeface="微软雅黑"/>
                <a:cs typeface="微软雅黑"/>
              </a:rPr>
              <a:t>-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bl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spc="-4" dirty="0">
                <a:latin typeface="微软雅黑"/>
                <a:cs typeface="微软雅黑"/>
              </a:rPr>
              <a:t>ng::*[posi</a:t>
            </a:r>
            <a:r>
              <a:rPr sz="1500" dirty="0">
                <a:latin typeface="微软雅黑"/>
                <a:cs typeface="微软雅黑"/>
              </a:rPr>
              <a:t>t</a:t>
            </a:r>
            <a:r>
              <a:rPr sz="1500" spc="-8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on()=1]") 是所有&lt;b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前面的第一</a:t>
            </a:r>
            <a:r>
              <a:rPr sz="1500" spc="-11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兄弟</a:t>
            </a:r>
            <a:r>
              <a:rPr sz="1500" spc="-11" dirty="0">
                <a:latin typeface="微软雅黑"/>
                <a:cs typeface="微软雅黑"/>
              </a:rPr>
              <a:t>节</a:t>
            </a:r>
            <a:r>
              <a:rPr sz="1500" dirty="0">
                <a:latin typeface="微软雅黑"/>
                <a:cs typeface="微软雅黑"/>
              </a:rPr>
              <a:t>点，</a:t>
            </a:r>
            <a:r>
              <a:rPr sz="1500" spc="-11" dirty="0">
                <a:latin typeface="微软雅黑"/>
                <a:cs typeface="微软雅黑"/>
              </a:rPr>
              <a:t>因</a:t>
            </a:r>
            <a:r>
              <a:rPr sz="1500" dirty="0">
                <a:latin typeface="微软雅黑"/>
                <a:cs typeface="微软雅黑"/>
              </a:rPr>
              <a:t>为有</a:t>
            </a:r>
            <a:r>
              <a:rPr sz="1500" spc="-11" dirty="0">
                <a:latin typeface="微软雅黑"/>
                <a:cs typeface="微软雅黑"/>
              </a:rPr>
              <a:t>2</a:t>
            </a:r>
            <a:r>
              <a:rPr sz="1500" dirty="0">
                <a:latin typeface="微软雅黑"/>
                <a:cs typeface="微软雅黑"/>
              </a:rPr>
              <a:t>个&lt;</a:t>
            </a:r>
            <a:r>
              <a:rPr sz="1500" spc="-8" dirty="0">
                <a:latin typeface="微软雅黑"/>
                <a:cs typeface="微软雅黑"/>
              </a:rPr>
              <a:t>b</a:t>
            </a:r>
            <a:r>
              <a:rPr sz="1500" spc="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节点</a:t>
            </a:r>
            <a:r>
              <a:rPr sz="1500" spc="-11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因此</a:t>
            </a:r>
            <a:r>
              <a:rPr sz="1500" spc="-11" dirty="0">
                <a:latin typeface="微软雅黑"/>
                <a:cs typeface="微软雅黑"/>
              </a:rPr>
              <a:t>结</a:t>
            </a:r>
            <a:r>
              <a:rPr sz="1500" dirty="0">
                <a:latin typeface="微软雅黑"/>
                <a:cs typeface="微软雅黑"/>
              </a:rPr>
              <a:t>果是 ['&lt;a&gt;A1&lt;/</a:t>
            </a:r>
            <a:r>
              <a:rPr sz="1500" spc="-8" dirty="0">
                <a:latin typeface="微软雅黑"/>
                <a:cs typeface="微软雅黑"/>
              </a:rPr>
              <a:t>a</a:t>
            </a:r>
            <a:r>
              <a:rPr sz="1500" dirty="0">
                <a:latin typeface="微软雅黑"/>
                <a:cs typeface="微软雅黑"/>
              </a:rPr>
              <a:t>&gt;',</a:t>
            </a:r>
            <a:r>
              <a:rPr sz="1500" spc="-26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'&lt;d&gt;D&lt;e&gt;E&lt;</a:t>
            </a:r>
            <a:r>
              <a:rPr sz="1500" dirty="0">
                <a:latin typeface="微软雅黑"/>
                <a:cs typeface="微软雅黑"/>
              </a:rPr>
              <a:t>/</a:t>
            </a:r>
            <a:r>
              <a:rPr sz="1500" spc="-4" dirty="0">
                <a:latin typeface="微软雅黑"/>
                <a:cs typeface="微软雅黑"/>
              </a:rPr>
              <a:t>e&gt;&lt;/d&gt;</a:t>
            </a:r>
            <a:r>
              <a:rPr sz="1500" spc="-8" dirty="0">
                <a:latin typeface="微软雅黑"/>
                <a:cs typeface="微软雅黑"/>
              </a:rPr>
              <a:t>'</a:t>
            </a:r>
            <a:r>
              <a:rPr sz="1500" dirty="0">
                <a:latin typeface="微软雅黑"/>
                <a:cs typeface="微软雅黑"/>
              </a:rPr>
              <a:t>]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6322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信息提取的方法异同点。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545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852612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723799" y="0"/>
            <a:ext cx="1696403" cy="176689"/>
          </a:xfrm>
          <a:custGeom>
            <a:avLst/>
            <a:gdLst/>
            <a:ahLst/>
            <a:cxnLst/>
            <a:rect l="l" t="t" r="r" b="b"/>
            <a:pathLst>
              <a:path w="2261870" h="235585">
                <a:moveTo>
                  <a:pt x="0" y="235127"/>
                </a:moveTo>
                <a:lnTo>
                  <a:pt x="2261869" y="235127"/>
                </a:lnTo>
                <a:lnTo>
                  <a:pt x="2261869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574410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7427023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427023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574410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723799" y="4669974"/>
            <a:ext cx="1696403" cy="473869"/>
          </a:xfrm>
          <a:custGeom>
            <a:avLst/>
            <a:gdLst/>
            <a:ahLst/>
            <a:cxnLst/>
            <a:rect l="l" t="t" r="r" b="b"/>
            <a:pathLst>
              <a:path w="2261870" h="631825">
                <a:moveTo>
                  <a:pt x="0" y="631367"/>
                </a:moveTo>
                <a:lnTo>
                  <a:pt x="2261869" y="631367"/>
                </a:lnTo>
                <a:lnTo>
                  <a:pt x="2261869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852612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028634" y="1956388"/>
            <a:ext cx="1120140" cy="1231106"/>
          </a:xfrm>
          <a:custGeom>
            <a:avLst/>
            <a:gdLst/>
            <a:ahLst/>
            <a:cxnLst/>
            <a:rect l="l" t="t" r="r" b="b"/>
            <a:pathLst>
              <a:path w="1493520" h="1641475">
                <a:moveTo>
                  <a:pt x="758190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021"/>
                </a:lnTo>
                <a:lnTo>
                  <a:pt x="113412" y="328595"/>
                </a:lnTo>
                <a:lnTo>
                  <a:pt x="79156" y="361695"/>
                </a:lnTo>
                <a:lnTo>
                  <a:pt x="50250" y="397696"/>
                </a:lnTo>
                <a:lnTo>
                  <a:pt x="27310" y="435976"/>
                </a:lnTo>
                <a:lnTo>
                  <a:pt x="10953" y="475912"/>
                </a:lnTo>
                <a:lnTo>
                  <a:pt x="1798" y="516878"/>
                </a:lnTo>
                <a:lnTo>
                  <a:pt x="0" y="1096581"/>
                </a:lnTo>
                <a:lnTo>
                  <a:pt x="453" y="1110370"/>
                </a:lnTo>
                <a:lnTo>
                  <a:pt x="7071" y="1151518"/>
                </a:lnTo>
                <a:lnTo>
                  <a:pt x="21098" y="1191851"/>
                </a:lnTo>
                <a:lnTo>
                  <a:pt x="41917" y="1230745"/>
                </a:lnTo>
                <a:lnTo>
                  <a:pt x="68911" y="1267575"/>
                </a:lnTo>
                <a:lnTo>
                  <a:pt x="101466" y="1301717"/>
                </a:lnTo>
                <a:lnTo>
                  <a:pt x="138965" y="1332547"/>
                </a:lnTo>
                <a:lnTo>
                  <a:pt x="609600" y="1617916"/>
                </a:lnTo>
                <a:lnTo>
                  <a:pt x="652496" y="1629672"/>
                </a:lnTo>
                <a:lnTo>
                  <a:pt x="697658" y="1637277"/>
                </a:lnTo>
                <a:lnTo>
                  <a:pt x="743233" y="1640733"/>
                </a:lnTo>
                <a:lnTo>
                  <a:pt x="758197" y="1640962"/>
                </a:lnTo>
                <a:lnTo>
                  <a:pt x="772933" y="1640730"/>
                </a:lnTo>
                <a:lnTo>
                  <a:pt x="815086" y="1637267"/>
                </a:lnTo>
                <a:lnTo>
                  <a:pt x="852719" y="1629651"/>
                </a:lnTo>
                <a:lnTo>
                  <a:pt x="1371600" y="1341945"/>
                </a:lnTo>
                <a:lnTo>
                  <a:pt x="1398826" y="1312371"/>
                </a:lnTo>
                <a:lnTo>
                  <a:pt x="1424818" y="1279271"/>
                </a:lnTo>
                <a:lnTo>
                  <a:pt x="1448341" y="1243270"/>
                </a:lnTo>
                <a:lnTo>
                  <a:pt x="1468160" y="1204990"/>
                </a:lnTo>
                <a:lnTo>
                  <a:pt x="1483042" y="1165054"/>
                </a:lnTo>
                <a:lnTo>
                  <a:pt x="1491752" y="1124088"/>
                </a:lnTo>
                <a:lnTo>
                  <a:pt x="1493520" y="544385"/>
                </a:lnTo>
                <a:lnTo>
                  <a:pt x="1493070" y="530596"/>
                </a:lnTo>
                <a:lnTo>
                  <a:pt x="1486691" y="489448"/>
                </a:lnTo>
                <a:lnTo>
                  <a:pt x="1473728" y="449115"/>
                </a:lnTo>
                <a:lnTo>
                  <a:pt x="1455412" y="410221"/>
                </a:lnTo>
                <a:lnTo>
                  <a:pt x="1432977" y="373391"/>
                </a:lnTo>
                <a:lnTo>
                  <a:pt x="1407657" y="339249"/>
                </a:lnTo>
                <a:lnTo>
                  <a:pt x="1380684" y="308419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90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254472" y="2237518"/>
            <a:ext cx="668655" cy="668655"/>
          </a:xfrm>
          <a:custGeom>
            <a:avLst/>
            <a:gdLst/>
            <a:ahLst/>
            <a:cxnLst/>
            <a:rect l="l" t="t" r="r" b="b"/>
            <a:pathLst>
              <a:path w="891539" h="891539">
                <a:moveTo>
                  <a:pt x="891286" y="0"/>
                </a:moveTo>
                <a:lnTo>
                  <a:pt x="0" y="0"/>
                </a:lnTo>
                <a:lnTo>
                  <a:pt x="0" y="891285"/>
                </a:lnTo>
                <a:lnTo>
                  <a:pt x="132206" y="758697"/>
                </a:lnTo>
                <a:lnTo>
                  <a:pt x="132206" y="479425"/>
                </a:lnTo>
                <a:lnTo>
                  <a:pt x="413003" y="479425"/>
                </a:lnTo>
                <a:lnTo>
                  <a:pt x="544322" y="346963"/>
                </a:lnTo>
                <a:lnTo>
                  <a:pt x="132206" y="346963"/>
                </a:lnTo>
                <a:lnTo>
                  <a:pt x="132206" y="132587"/>
                </a:lnTo>
                <a:lnTo>
                  <a:pt x="758698" y="132587"/>
                </a:lnTo>
                <a:lnTo>
                  <a:pt x="891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>
            <a:spLocks noGrp="1"/>
          </p:cNvSpPr>
          <p:nvPr>
            <p:ph type="title" idx="4294967295"/>
          </p:nvPr>
        </p:nvSpPr>
        <p:spPr>
          <a:xfrm>
            <a:off x="3491880" y="2225770"/>
            <a:ext cx="3411537" cy="6921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4500" spc="-4" dirty="0">
                <a:solidFill>
                  <a:srgbClr val="EB5F55"/>
                </a:solidFill>
              </a:rPr>
              <a:t>THAN</a:t>
            </a:r>
            <a:r>
              <a:rPr sz="4500" dirty="0">
                <a:solidFill>
                  <a:srgbClr val="EB5F55"/>
                </a:solidFill>
              </a:rPr>
              <a:t>K</a:t>
            </a:r>
            <a:r>
              <a:rPr sz="4500" spc="4" dirty="0">
                <a:solidFill>
                  <a:srgbClr val="EB5F55"/>
                </a:solidFill>
              </a:rPr>
              <a:t> </a:t>
            </a:r>
            <a:r>
              <a:rPr sz="4500" spc="-113" dirty="0">
                <a:solidFill>
                  <a:srgbClr val="364554"/>
                </a:solidFill>
              </a:rPr>
              <a:t>Y</a:t>
            </a:r>
            <a:r>
              <a:rPr sz="4500" spc="-4" dirty="0">
                <a:solidFill>
                  <a:srgbClr val="364554"/>
                </a:solidFill>
              </a:rPr>
              <a:t>OU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25936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-308570"/>
            <a:ext cx="8229600" cy="857250"/>
          </a:xfrm>
          <a:prstGeom prst="rect">
            <a:avLst/>
          </a:prstGeom>
        </p:spPr>
        <p:txBody>
          <a:bodyPr vert="horz" lIns="0" tIns="45720" rIns="0" bIns="0" anchor="b">
            <a:normAutofit fontScale="7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pc="-116" dirty="0" err="1" smtClean="0">
                <a:cs typeface="Calibri"/>
              </a:rPr>
              <a:t>Xpath</a:t>
            </a:r>
            <a:r>
              <a:rPr lang="en-US" altLang="zh-CN" b="1" spc="-116" dirty="0" smtClean="0">
                <a:cs typeface="Calibri"/>
              </a:rPr>
              <a:t> </a:t>
            </a:r>
            <a:r>
              <a:rPr lang="zh-CN" altLang="en-US" b="1" spc="-116" dirty="0" smtClean="0">
                <a:cs typeface="Calibri"/>
              </a:rPr>
              <a:t>特有的</a:t>
            </a:r>
            <a:r>
              <a:rPr lang="en-US" altLang="zh-CN" b="1" spc="-116" dirty="0" smtClean="0">
                <a:cs typeface="Calibri"/>
              </a:rPr>
              <a:t>S</a:t>
            </a:r>
            <a:r>
              <a:rPr lang="en-US" altLang="zh-CN" b="1" spc="-109" dirty="0" smtClean="0">
                <a:cs typeface="Calibri"/>
              </a:rPr>
              <a:t>e</a:t>
            </a:r>
            <a:r>
              <a:rPr lang="en-US" altLang="zh-CN" b="1" spc="-86" dirty="0" smtClean="0">
                <a:cs typeface="Calibri"/>
              </a:rPr>
              <a:t>lec</a:t>
            </a:r>
            <a:r>
              <a:rPr lang="en-US" altLang="zh-CN" b="1" spc="-94" dirty="0" smtClean="0">
                <a:cs typeface="Calibri"/>
              </a:rPr>
              <a:t>t</a:t>
            </a:r>
            <a:r>
              <a:rPr lang="en-US" altLang="zh-CN" b="1" spc="-127" dirty="0" smtClean="0">
                <a:cs typeface="Calibri"/>
              </a:rPr>
              <a:t>o</a:t>
            </a:r>
            <a:r>
              <a:rPr lang="en-US" altLang="zh-CN" b="1" spc="-79" dirty="0" smtClean="0">
                <a:cs typeface="Calibri"/>
              </a:rPr>
              <a:t>r</a:t>
            </a:r>
            <a:r>
              <a:rPr lang="zh-CN" altLang="en-US" b="1" dirty="0" smtClean="0">
                <a:latin typeface="宋体"/>
                <a:cs typeface="宋体"/>
              </a:rPr>
              <a:t>对象函数</a:t>
            </a:r>
            <a:r>
              <a:rPr lang="en-US" altLang="zh-CN" b="1" dirty="0" smtClean="0">
                <a:latin typeface="宋体"/>
                <a:cs typeface="宋体"/>
              </a:rPr>
              <a:t>/</a:t>
            </a:r>
            <a:r>
              <a:rPr lang="zh-CN" altLang="en-US" b="1" dirty="0" smtClean="0">
                <a:latin typeface="宋体"/>
                <a:cs typeface="宋体"/>
              </a:rPr>
              <a:t>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36338"/>
              </p:ext>
            </p:extLst>
          </p:nvPr>
        </p:nvGraphicFramePr>
        <p:xfrm>
          <a:off x="611560" y="654994"/>
          <a:ext cx="7643192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2669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spc="-9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altLang="zh-CN" b="0" spc="-11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xt</a:t>
                      </a:r>
                      <a:r>
                        <a:rPr lang="en-US" altLang="zh-CN" b="0" spc="-13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altLang="zh-CN" b="0" spc="-9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lang="en-US" altLang="zh-CN" b="0" spc="-94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altLang="zh-CN" b="0" spc="-9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altLang="zh-CN" b="0" spc="-109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获取对象的元素文本的列表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extract_first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获取对象的元素文本的列表的第一个元素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spc="-6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"/@</a:t>
                      </a:r>
                      <a:r>
                        <a:rPr lang="en-US" altLang="zh-CN" sz="1800" b="0" spc="-6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attrName</a:t>
                      </a:r>
                      <a:r>
                        <a:rPr lang="en-US" altLang="zh-CN" sz="1800" b="0" spc="-6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获取元素的属性节点对象，用</a:t>
                      </a:r>
                      <a:r>
                        <a:rPr lang="en-US" altLang="zh-CN" sz="1400" dirty="0" smtClean="0"/>
                        <a:t>extract()</a:t>
                      </a:r>
                      <a:r>
                        <a:rPr lang="zh-CN" altLang="en-US" sz="1400" dirty="0" smtClean="0"/>
                        <a:t>获取属性值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6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"/text()"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获取元素的文本节点对象，用</a:t>
                      </a:r>
                      <a:r>
                        <a:rPr lang="en-US" altLang="zh-CN" sz="1400" dirty="0" smtClean="0"/>
                        <a:t>extract()</a:t>
                      </a:r>
                      <a:r>
                        <a:rPr lang="zh-CN" altLang="en-US" sz="1400" dirty="0" smtClean="0"/>
                        <a:t>获取文本值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6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"/tag[condition]"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获取符合限定条件的元素对象，其中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是由这个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的属性、文本等计算出的一个逻辑值。多个限定条件如下：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"tag[condition1][condition2]...[</a:t>
                      </a:r>
                      <a:r>
                        <a:rPr kumimoji="0"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conditionN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]"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或者：</a:t>
                      </a:r>
                    </a:p>
                    <a:p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"tag[condition1 and condition2 and ... and </a:t>
                      </a:r>
                      <a:r>
                        <a:rPr kumimoji="0"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conditionN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]"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position()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限定某元素对象，从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开始。可通过 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等构造复杂的表达式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pc="-8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"e</a:t>
                      </a:r>
                      <a:r>
                        <a:rPr lang="en-US" altLang="zh-CN" sz="1800" b="0" spc="-9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leme</a:t>
                      </a:r>
                      <a:r>
                        <a:rPr lang="en-US" altLang="zh-CN" sz="1800" b="0" spc="-14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altLang="zh-CN" sz="1800" b="0" spc="-7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t/</a:t>
                      </a:r>
                      <a:r>
                        <a:rPr lang="en-US" altLang="zh-CN" sz="1800" b="0" spc="-11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lang="en-US" altLang="zh-CN" sz="1800" b="0" spc="-9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altLang="zh-CN" sz="1800" b="0" spc="-8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altLang="zh-CN" sz="1800" b="0" spc="-94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altLang="zh-CN" sz="1800" b="0" spc="-12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altLang="zh-CN" sz="1800" b="0" spc="-4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altLang="zh-CN" sz="1800" b="0" spc="-3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lang="en-US" altLang="zh-CN" sz="1800" b="0" spc="-4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:*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获取元素的父亲节点对象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spc="-8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lang="en-US" altLang="zh-CN" sz="1400" dirty="0" smtClean="0"/>
                        <a:t>element/</a:t>
                      </a:r>
                      <a:r>
                        <a:rPr lang="en-US" altLang="zh-CN" sz="1400" dirty="0" err="1" smtClean="0"/>
                        <a:t>folllowing</a:t>
                      </a:r>
                      <a:r>
                        <a:rPr lang="en-US" altLang="zh-CN" sz="1400" dirty="0" smtClean="0"/>
                        <a:t>-sibling::*</a:t>
                      </a:r>
                      <a:r>
                        <a:rPr lang="en-US" altLang="zh-CN" sz="1400" b="0" spc="-8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"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所有后序同级兄弟节点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spc="-8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“e</a:t>
                      </a:r>
                      <a:r>
                        <a:rPr lang="en-US" altLang="zh-CN" sz="1400" b="0" spc="-9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leme</a:t>
                      </a:r>
                      <a:r>
                        <a:rPr lang="en-US" altLang="zh-CN" sz="1400" b="0" spc="-146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altLang="zh-CN" sz="1400" b="0" spc="-53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t/</a:t>
                      </a:r>
                      <a:r>
                        <a:rPr lang="en-US" altLang="zh-CN" sz="1400" b="0" spc="-15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preceding</a:t>
                      </a:r>
                      <a:r>
                        <a:rPr lang="en-US" altLang="zh-CN" sz="1400" b="0" spc="-18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altLang="zh-CN" sz="1400" b="0" spc="-10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sib</a:t>
                      </a:r>
                      <a:r>
                        <a:rPr lang="en-US" altLang="zh-CN" sz="1400" b="0" spc="-68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lang="en-US" altLang="zh-CN" sz="1400" b="0" spc="-127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ing</a:t>
                      </a:r>
                      <a:r>
                        <a:rPr lang="en-US" altLang="zh-CN" sz="1400" b="0" spc="-79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lang="en-US" altLang="zh-CN" sz="1400" b="0" spc="-4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:*“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所有前序同级兄弟节点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1619672" y="1517485"/>
            <a:ext cx="6172200" cy="7683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pc="-300" dirty="0">
                <a:solidFill>
                  <a:srgbClr val="EB5F55"/>
                </a:solidFill>
              </a:rPr>
              <a:t>P</a:t>
            </a:r>
            <a:r>
              <a:rPr spc="-4" dirty="0">
                <a:solidFill>
                  <a:srgbClr val="EB5F55"/>
                </a:solidFill>
              </a:rPr>
              <a:t>A</a:t>
            </a:r>
            <a:r>
              <a:rPr spc="-113" dirty="0">
                <a:solidFill>
                  <a:srgbClr val="EB5F55"/>
                </a:solidFill>
              </a:rPr>
              <a:t>R</a:t>
            </a:r>
            <a:r>
              <a:rPr dirty="0">
                <a:solidFill>
                  <a:srgbClr val="EB5F55"/>
                </a:solidFill>
              </a:rPr>
              <a:t>T</a:t>
            </a:r>
            <a:r>
              <a:rPr spc="-4" dirty="0">
                <a:solidFill>
                  <a:srgbClr val="EB5F55"/>
                </a:solidFill>
              </a:rPr>
              <a:t> ONE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2681" y="2651759"/>
            <a:ext cx="4656773" cy="415498"/>
          </a:xfrm>
          <a:prstGeom prst="rect">
            <a:avLst/>
          </a:prstGeom>
          <a:solidFill>
            <a:srgbClr val="EB5F55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scr</a:t>
            </a:r>
            <a:r>
              <a:rPr sz="2700" b="1" spc="-11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2700" b="1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y</a:t>
            </a:r>
            <a:r>
              <a:rPr sz="2700" b="1" dirty="0">
                <a:solidFill>
                  <a:srgbClr val="FFFFFF"/>
                </a:solidFill>
                <a:latin typeface="微软雅黑"/>
                <a:cs typeface="微软雅黑"/>
              </a:rPr>
              <a:t>中查找</a:t>
            </a:r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HTML</a:t>
            </a:r>
            <a:r>
              <a:rPr sz="2700" b="1" dirty="0">
                <a:solidFill>
                  <a:srgbClr val="FFFFFF"/>
                </a:solidFill>
                <a:latin typeface="微软雅黑"/>
                <a:cs typeface="微软雅黑"/>
              </a:rPr>
              <a:t>元素</a:t>
            </a:r>
            <a:r>
              <a:rPr sz="2700" b="1" spc="-4" dirty="0">
                <a:solidFill>
                  <a:srgbClr val="FFFFFF"/>
                </a:solidFill>
                <a:latin typeface="微软雅黑"/>
                <a:cs typeface="微软雅黑"/>
              </a:rPr>
              <a:t>(1)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653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99633" y="581629"/>
            <a:ext cx="3781425" cy="27781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例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b="1" spc="-60" dirty="0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sz="1800" b="1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使用</a:t>
            </a:r>
            <a:r>
              <a:rPr sz="1800" b="1" spc="-143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00" b="1" spc="-146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1" spc="-79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b="1" spc="-127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查找</a:t>
            </a:r>
            <a:r>
              <a:rPr sz="1800" b="1" spc="-18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中的元素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8121" y="908038"/>
            <a:ext cx="3133725" cy="377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8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b="1" spc="-7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b="1" spc="-10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500" b="1" spc="-7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41" dirty="0">
                <a:solidFill>
                  <a:srgbClr val="C00000"/>
                </a:solidFill>
                <a:latin typeface="Calibri"/>
                <a:cs typeface="Calibri"/>
              </a:rPr>
              <a:t>sc</a:t>
            </a:r>
            <a:r>
              <a:rPr sz="1500" b="1" spc="-64" dirty="0">
                <a:solidFill>
                  <a:srgbClr val="C00000"/>
                </a:solidFill>
                <a:latin typeface="Calibri"/>
                <a:cs typeface="Calibri"/>
              </a:rPr>
              <a:t>ra</a:t>
            </a:r>
            <a:r>
              <a:rPr sz="1500" b="1" spc="-86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500" b="1" spc="-143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00" b="1" spc="-4" dirty="0">
                <a:solidFill>
                  <a:srgbClr val="C00000"/>
                </a:solidFill>
                <a:latin typeface="Calibri"/>
                <a:cs typeface="Calibri"/>
              </a:rPr>
              <a:t>.s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b="1" spc="-26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1500" b="1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b="1" spc="-56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b="1" spc="-3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b="1" spc="-6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26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b="1" spc="-98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500" b="1" spc="-53" dirty="0">
                <a:solidFill>
                  <a:srgbClr val="C00000"/>
                </a:solidFill>
                <a:latin typeface="Calibri"/>
                <a:cs typeface="Calibri"/>
              </a:rPr>
              <a:t>por</a:t>
            </a:r>
            <a:r>
              <a:rPr sz="1500" b="1" spc="-3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b="1" spc="-7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60" dirty="0">
                <a:solidFill>
                  <a:srgbClr val="C00000"/>
                </a:solidFill>
                <a:latin typeface="Calibri"/>
                <a:cs typeface="Calibri"/>
              </a:rPr>
              <a:t>Sel</a:t>
            </a:r>
            <a:r>
              <a:rPr sz="1500" b="1" spc="-38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1500" b="1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b="1" spc="-49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15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r>
              <a:rPr sz="1500" spc="-83" dirty="0">
                <a:latin typeface="Calibri"/>
                <a:cs typeface="Calibri"/>
              </a:rPr>
              <a:t>='''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88" dirty="0">
                <a:latin typeface="Calibri"/>
                <a:cs typeface="Calibri"/>
              </a:rPr>
              <a:t>&lt;</a:t>
            </a:r>
            <a:r>
              <a:rPr sz="1500" spc="-172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46" dirty="0">
                <a:latin typeface="Calibri"/>
                <a:cs typeface="Calibri"/>
              </a:rPr>
              <a:t>&gt;&lt;body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&lt;book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&lt;book&gt;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0" dirty="0">
                <a:latin typeface="Calibri"/>
                <a:cs typeface="Calibri"/>
              </a:rPr>
              <a:t>en</a:t>
            </a:r>
            <a:r>
              <a:rPr sz="1500" spc="-94" dirty="0">
                <a:latin typeface="Calibri"/>
                <a:cs typeface="Calibri"/>
              </a:rPr>
              <a:t>g</a:t>
            </a:r>
            <a:r>
              <a:rPr sz="1500" spc="-71" dirty="0">
                <a:latin typeface="Calibri"/>
                <a:cs typeface="Calibri"/>
              </a:rPr>
              <a:t>"&gt;Harry</a:t>
            </a:r>
            <a:r>
              <a:rPr sz="1500" spc="-94" dirty="0">
                <a:latin typeface="Calibri"/>
                <a:cs typeface="Calibri"/>
              </a:rPr>
              <a:t> 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er</a:t>
            </a:r>
            <a:r>
              <a:rPr sz="1500" spc="-146" dirty="0">
                <a:latin typeface="Calibri"/>
                <a:cs typeface="Calibri"/>
              </a:rPr>
              <a:t>&lt;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60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ce&gt;29.99</a:t>
            </a:r>
            <a:r>
              <a:rPr sz="1500" spc="-98" dirty="0">
                <a:latin typeface="Calibri"/>
                <a:cs typeface="Calibri"/>
              </a:rPr>
              <a:t>&lt;/price&gt;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50" dirty="0">
                <a:latin typeface="Calibri"/>
                <a:cs typeface="Calibri"/>
              </a:rPr>
              <a:t>&lt;book&gt;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24" dirty="0">
                <a:latin typeface="Calibri"/>
                <a:cs typeface="Calibri"/>
              </a:rPr>
              <a:t>&lt;t</a:t>
            </a:r>
            <a:r>
              <a:rPr sz="1500" spc="-64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0" dirty="0">
                <a:latin typeface="Calibri"/>
                <a:cs typeface="Calibri"/>
              </a:rPr>
              <a:t>en</a:t>
            </a:r>
            <a:r>
              <a:rPr sz="1500" spc="-94" dirty="0">
                <a:latin typeface="Calibri"/>
                <a:cs typeface="Calibri"/>
              </a:rPr>
              <a:t>g</a:t>
            </a:r>
            <a:r>
              <a:rPr sz="1500" spc="-75" dirty="0">
                <a:latin typeface="Calibri"/>
                <a:cs typeface="Calibri"/>
              </a:rPr>
              <a:t>"&gt;Lea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nin</a:t>
            </a:r>
            <a:r>
              <a:rPr sz="1500" spc="-98" dirty="0">
                <a:latin typeface="Calibri"/>
                <a:cs typeface="Calibri"/>
              </a:rPr>
              <a:t>g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278" dirty="0">
                <a:latin typeface="Calibri"/>
                <a:cs typeface="Calibri"/>
              </a:rPr>
              <a:t>&gt;</a:t>
            </a:r>
            <a:endParaRPr sz="1500" dirty="0">
              <a:latin typeface="Calibri"/>
              <a:cs typeface="Calibri"/>
            </a:endParaRPr>
          </a:p>
          <a:p>
            <a:pPr marL="95250">
              <a:spcBef>
                <a:spcPts val="540"/>
              </a:spcBef>
            </a:pPr>
            <a:r>
              <a:rPr sz="1500" spc="-113" dirty="0">
                <a:latin typeface="Calibri"/>
                <a:cs typeface="Calibri"/>
              </a:rPr>
              <a:t>&lt;pr</a:t>
            </a:r>
            <a:r>
              <a:rPr sz="1500" spc="-5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ce&gt;3</a:t>
            </a:r>
            <a:r>
              <a:rPr sz="1500" spc="-90" dirty="0">
                <a:latin typeface="Calibri"/>
                <a:cs typeface="Calibri"/>
              </a:rPr>
              <a:t>9</a:t>
            </a:r>
            <a:r>
              <a:rPr sz="1500" spc="-19" dirty="0">
                <a:latin typeface="Calibri"/>
                <a:cs typeface="Calibri"/>
              </a:rPr>
              <a:t>.9</a:t>
            </a:r>
            <a:r>
              <a:rPr sz="1500" spc="-15" dirty="0">
                <a:latin typeface="Calibri"/>
                <a:cs typeface="Calibri"/>
              </a:rPr>
              <a:t>5</a:t>
            </a:r>
            <a:r>
              <a:rPr sz="1500" spc="-127" dirty="0">
                <a:latin typeface="Calibri"/>
                <a:cs typeface="Calibri"/>
              </a:rPr>
              <a:t>&lt;/p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127" dirty="0">
                <a:latin typeface="Calibri"/>
                <a:cs typeface="Calibri"/>
              </a:rPr>
              <a:t>ce&gt;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135" dirty="0">
                <a:latin typeface="Calibri"/>
                <a:cs typeface="Calibri"/>
              </a:rPr>
              <a:t>ook&gt;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oo</a:t>
            </a:r>
            <a:r>
              <a:rPr sz="1500" spc="-90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58" dirty="0">
                <a:latin typeface="Calibri"/>
                <a:cs typeface="Calibri"/>
              </a:rPr>
              <a:t>e&gt;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314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3688" y="627534"/>
            <a:ext cx="6333649" cy="4160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5043488">
              <a:lnSpc>
                <a:spcPct val="130000"/>
              </a:lnSpc>
            </a:pPr>
            <a:r>
              <a:rPr sz="1500" spc="-127" dirty="0">
                <a:latin typeface="Calibri"/>
                <a:cs typeface="Calibri"/>
              </a:rPr>
              <a:t>&lt;/b</a:t>
            </a:r>
            <a:r>
              <a:rPr sz="1500" spc="-86" dirty="0">
                <a:latin typeface="Calibri"/>
                <a:cs typeface="Calibri"/>
              </a:rPr>
              <a:t>od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158" dirty="0">
                <a:latin typeface="Calibri"/>
                <a:cs typeface="Calibri"/>
              </a:rPr>
              <a:t>&gt;&lt;/</a:t>
            </a:r>
            <a:r>
              <a:rPr sz="1500" spc="-169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'''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45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1500" spc="-3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1500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94" dirty="0">
                <a:solidFill>
                  <a:srgbClr val="C00000"/>
                </a:solidFill>
                <a:latin typeface="Calibri"/>
                <a:cs typeface="Calibri"/>
              </a:rPr>
              <a:t>or=Sel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1500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30" dirty="0">
                <a:solidFill>
                  <a:srgbClr val="C00000"/>
                </a:solidFill>
                <a:latin typeface="Calibri"/>
                <a:cs typeface="Calibri"/>
              </a:rPr>
              <a:t>or(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C00000"/>
                </a:solidFill>
                <a:latin typeface="Calibri"/>
                <a:cs typeface="Calibri"/>
              </a:rPr>
              <a:t>xt</a:t>
            </a:r>
            <a:r>
              <a:rPr sz="1500" spc="-158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500" spc="-68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500" spc="-41" dirty="0">
                <a:solidFill>
                  <a:srgbClr val="C00000"/>
                </a:solidFill>
                <a:latin typeface="Calibri"/>
                <a:cs typeface="Calibri"/>
              </a:rPr>
              <a:t>tml</a:t>
            </a:r>
            <a:r>
              <a:rPr sz="1500" spc="-1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6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C00000"/>
                </a:solidFill>
                <a:latin typeface="Calibri"/>
                <a:cs typeface="Calibri"/>
              </a:rPr>
              <a:t>xt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 marL="9525" marR="4338161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t(t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75" dirty="0">
                <a:latin typeface="Calibri"/>
                <a:cs typeface="Calibri"/>
              </a:rPr>
              <a:t>p</a:t>
            </a:r>
            <a:r>
              <a:rPr sz="1500" spc="-34" dirty="0">
                <a:latin typeface="Calibri"/>
                <a:cs typeface="Calibri"/>
              </a:rPr>
              <a:t>e(se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or)</a:t>
            </a:r>
            <a:r>
              <a:rPr sz="1500" spc="-15" dirty="0">
                <a:latin typeface="Calibri"/>
                <a:cs typeface="Calibri"/>
              </a:rPr>
              <a:t>)</a:t>
            </a:r>
            <a:r>
              <a:rPr sz="1500" spc="75" dirty="0">
                <a:latin typeface="Calibri"/>
                <a:cs typeface="Calibri"/>
              </a:rPr>
              <a:t>;</a:t>
            </a:r>
            <a:r>
              <a:rPr sz="1500" spc="9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23" dirty="0">
                <a:latin typeface="Calibri"/>
                <a:cs typeface="Calibri"/>
              </a:rPr>
              <a:t>t(sel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or)</a:t>
            </a:r>
            <a:r>
              <a:rPr sz="1500" spc="-23" dirty="0">
                <a:latin typeface="Calibri"/>
                <a:cs typeface="Calibri"/>
              </a:rPr>
              <a:t> </a:t>
            </a:r>
            <a:endParaRPr lang="en-US" sz="1500" spc="-23" dirty="0" smtClean="0">
              <a:latin typeface="Calibri"/>
              <a:cs typeface="Calibri"/>
            </a:endParaRPr>
          </a:p>
          <a:p>
            <a:pPr marL="9525" marR="4338161">
              <a:lnSpc>
                <a:spcPct val="130000"/>
              </a:lnSpc>
            </a:pPr>
            <a:r>
              <a:rPr sz="1500" spc="-169" dirty="0" smtClean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500" spc="-45" dirty="0" err="1" smtClean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1500" spc="-30" dirty="0" err="1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spc="-38" dirty="0" err="1" smtClean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1500" spc="-45" dirty="0" err="1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94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spc="-158" dirty="0" err="1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34" dirty="0" err="1" smtClean="0">
                <a:solidFill>
                  <a:srgbClr val="C00000"/>
                </a:solidFill>
                <a:latin typeface="Calibri"/>
                <a:cs typeface="Calibri"/>
              </a:rPr>
              <a:t>.xp</a:t>
            </a:r>
            <a:r>
              <a:rPr sz="1500" spc="-56" dirty="0" err="1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00" spc="-34" dirty="0" err="1" smtClean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00" dirty="0" smtClean="0">
                <a:solidFill>
                  <a:srgbClr val="C00000"/>
                </a:solidFill>
                <a:latin typeface="Calibri"/>
                <a:cs typeface="Calibri"/>
              </a:rPr>
              <a:t>("</a:t>
            </a:r>
            <a:r>
              <a:rPr sz="1500" spc="11" dirty="0" smtClean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500" spc="-8" dirty="0" smtClean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500" spc="-15" dirty="0" smtClean="0">
                <a:solidFill>
                  <a:srgbClr val="C00000"/>
                </a:solidFill>
                <a:latin typeface="Calibri"/>
                <a:cs typeface="Calibri"/>
              </a:rPr>
              <a:t>tit</a:t>
            </a:r>
            <a:r>
              <a:rPr sz="1500" spc="-19" dirty="0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spc="-8" dirty="0" smtClean="0">
                <a:solidFill>
                  <a:srgbClr val="C00000"/>
                </a:solidFill>
                <a:latin typeface="Calibri"/>
                <a:cs typeface="Calibri"/>
              </a:rPr>
              <a:t>e") </a:t>
            </a:r>
            <a:r>
              <a:rPr sz="1500" spc="-45" dirty="0" smtClean="0">
                <a:latin typeface="Calibri"/>
                <a:cs typeface="Calibri"/>
              </a:rPr>
              <a:t>pri</a:t>
            </a:r>
            <a:r>
              <a:rPr sz="1500" spc="-75" dirty="0" smtClean="0">
                <a:latin typeface="Calibri"/>
                <a:cs typeface="Calibri"/>
              </a:rPr>
              <a:t>n</a:t>
            </a:r>
            <a:r>
              <a:rPr sz="1500" spc="-4" dirty="0" smtClean="0">
                <a:latin typeface="Calibri"/>
                <a:cs typeface="Calibri"/>
              </a:rPr>
              <a:t>t(t</a:t>
            </a:r>
            <a:r>
              <a:rPr sz="1500" spc="-64" dirty="0" smtClean="0">
                <a:latin typeface="Calibri"/>
                <a:cs typeface="Calibri"/>
              </a:rPr>
              <a:t>y</a:t>
            </a:r>
            <a:r>
              <a:rPr sz="1500" spc="-75" dirty="0" smtClean="0">
                <a:latin typeface="Calibri"/>
                <a:cs typeface="Calibri"/>
              </a:rPr>
              <a:t>p</a:t>
            </a:r>
            <a:r>
              <a:rPr sz="1500" spc="-19" dirty="0" smtClean="0">
                <a:latin typeface="Calibri"/>
                <a:cs typeface="Calibri"/>
              </a:rPr>
              <a:t>e(s))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t(s)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宋体"/>
                <a:cs typeface="宋体"/>
              </a:rPr>
              <a:t>程序结果：</a:t>
            </a:r>
          </a:p>
          <a:p>
            <a:pPr marL="9525">
              <a:spcBef>
                <a:spcPts val="540"/>
              </a:spcBef>
            </a:pPr>
            <a:r>
              <a:rPr lang="en-US" sz="1500" spc="-41" dirty="0" smtClean="0">
                <a:latin typeface="Calibri"/>
                <a:cs typeface="Calibri"/>
              </a:rPr>
              <a:t>&lt;</a:t>
            </a:r>
            <a:r>
              <a:rPr sz="1500" spc="-41" dirty="0" smtClean="0">
                <a:latin typeface="Calibri"/>
                <a:cs typeface="Calibri"/>
              </a:rPr>
              <a:t>cla</a:t>
            </a:r>
            <a:r>
              <a:rPr sz="1500" spc="-53" dirty="0" smtClean="0">
                <a:latin typeface="Calibri"/>
                <a:cs typeface="Calibri"/>
              </a:rPr>
              <a:t>s</a:t>
            </a:r>
            <a:r>
              <a:rPr sz="1500" spc="-49" dirty="0" smtClean="0">
                <a:latin typeface="Calibri"/>
                <a:cs typeface="Calibri"/>
              </a:rPr>
              <a:t>s</a:t>
            </a:r>
            <a:r>
              <a:rPr sz="1500" spc="-68" dirty="0" smtClean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4" dirty="0">
                <a:latin typeface="Calibri"/>
                <a:cs typeface="Calibri"/>
              </a:rPr>
              <a:t>ra</a:t>
            </a:r>
            <a:r>
              <a:rPr sz="1500" spc="-86" dirty="0">
                <a:latin typeface="Calibri"/>
                <a:cs typeface="Calibri"/>
              </a:rPr>
              <a:t>p</a:t>
            </a:r>
            <a:r>
              <a:rPr sz="1500" spc="-143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.s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23" dirty="0">
                <a:latin typeface="Calibri"/>
                <a:cs typeface="Calibri"/>
              </a:rPr>
              <a:t>.unifi</a:t>
            </a:r>
            <a:r>
              <a:rPr sz="1500" spc="-45" dirty="0">
                <a:latin typeface="Calibri"/>
                <a:cs typeface="Calibri"/>
              </a:rPr>
              <a:t>ed.Se</a:t>
            </a:r>
            <a:r>
              <a:rPr sz="1500" spc="-34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146" dirty="0">
                <a:latin typeface="Calibri"/>
                <a:cs typeface="Calibri"/>
              </a:rPr>
              <a:t>'&gt;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98" dirty="0">
                <a:latin typeface="Calibri"/>
                <a:cs typeface="Calibri"/>
              </a:rPr>
              <a:t>&lt;Sel</a:t>
            </a:r>
            <a:r>
              <a:rPr sz="1500" spc="-10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131" dirty="0">
                <a:latin typeface="Calibri"/>
                <a:cs typeface="Calibri"/>
              </a:rPr>
              <a:t>=Non</a:t>
            </a:r>
            <a:r>
              <a:rPr sz="1500" spc="-105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 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35" dirty="0">
                <a:latin typeface="Calibri"/>
                <a:cs typeface="Calibri"/>
              </a:rPr>
              <a:t>a='&lt;</a:t>
            </a:r>
            <a:r>
              <a:rPr sz="1500" spc="-161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46" dirty="0">
                <a:latin typeface="Calibri"/>
                <a:cs typeface="Calibri"/>
              </a:rPr>
              <a:t>&gt;&lt;body</a:t>
            </a:r>
            <a:r>
              <a:rPr sz="1500" spc="-278" dirty="0">
                <a:latin typeface="Calibri"/>
                <a:cs typeface="Calibri"/>
              </a:rPr>
              <a:t>&gt;</a:t>
            </a:r>
            <a:r>
              <a:rPr sz="1500" spc="15" dirty="0">
                <a:latin typeface="Calibri"/>
                <a:cs typeface="Calibri"/>
              </a:rPr>
              <a:t>\</a:t>
            </a:r>
            <a:r>
              <a:rPr sz="1500" spc="-120" dirty="0">
                <a:latin typeface="Calibri"/>
                <a:cs typeface="Calibri"/>
              </a:rPr>
              <a:t>n&lt;boo</a:t>
            </a:r>
            <a:r>
              <a:rPr sz="1500" spc="-113" dirty="0">
                <a:latin typeface="Calibri"/>
                <a:cs typeface="Calibri"/>
              </a:rPr>
              <a:t>k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r</a:t>
            </a:r>
            <a:r>
              <a:rPr sz="1500" spc="-139" dirty="0">
                <a:latin typeface="Calibri"/>
                <a:cs typeface="Calibri"/>
              </a:rPr>
              <a:t>e</a:t>
            </a:r>
            <a:r>
              <a:rPr sz="1500" spc="-184" dirty="0">
                <a:latin typeface="Calibri"/>
                <a:cs typeface="Calibri"/>
              </a:rPr>
              <a:t>&gt;</a:t>
            </a:r>
            <a:r>
              <a:rPr sz="1500" spc="15" dirty="0">
                <a:latin typeface="Calibri"/>
                <a:cs typeface="Calibri"/>
              </a:rPr>
              <a:t>\</a:t>
            </a:r>
            <a:r>
              <a:rPr sz="1500" spc="-135" dirty="0">
                <a:latin typeface="Calibri"/>
                <a:cs typeface="Calibri"/>
              </a:rPr>
              <a:t>n&lt;book</a:t>
            </a:r>
            <a:r>
              <a:rPr sz="1500" spc="-150" dirty="0">
                <a:latin typeface="Calibri"/>
                <a:cs typeface="Calibri"/>
              </a:rPr>
              <a:t>&gt;</a:t>
            </a:r>
            <a:r>
              <a:rPr sz="1500" spc="15" dirty="0">
                <a:latin typeface="Calibri"/>
                <a:cs typeface="Calibri"/>
              </a:rPr>
              <a:t>\</a:t>
            </a:r>
            <a:r>
              <a:rPr sz="1500" spc="-6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65" dirty="0">
                <a:latin typeface="Calibri"/>
                <a:cs typeface="Calibri"/>
              </a:rPr>
              <a:t> </a:t>
            </a:r>
            <a:r>
              <a:rPr sz="1500" spc="-71" dirty="0">
                <a:latin typeface="Calibri"/>
                <a:cs typeface="Calibri"/>
              </a:rPr>
              <a:t>&lt;tit</a:t>
            </a:r>
            <a:r>
              <a:rPr sz="1500" spc="-53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e'&gt;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94" dirty="0">
                <a:latin typeface="Calibri"/>
                <a:cs typeface="Calibri"/>
              </a:rPr>
              <a:t>&lt;cla</a:t>
            </a:r>
            <a:r>
              <a:rPr sz="1500" spc="-86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sc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146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.se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23" dirty="0">
                <a:latin typeface="Calibri"/>
                <a:cs typeface="Calibri"/>
              </a:rPr>
              <a:t>.u</a:t>
            </a:r>
            <a:r>
              <a:rPr sz="1500" spc="-30" dirty="0">
                <a:latin typeface="Calibri"/>
                <a:cs typeface="Calibri"/>
              </a:rPr>
              <a:t>n</a:t>
            </a:r>
            <a:r>
              <a:rPr sz="1500" spc="-19" dirty="0">
                <a:latin typeface="Calibri"/>
                <a:cs typeface="Calibri"/>
              </a:rPr>
              <a:t>if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41" dirty="0">
                <a:latin typeface="Calibri"/>
                <a:cs typeface="Calibri"/>
              </a:rPr>
              <a:t>ed.Selec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orL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46" dirty="0">
                <a:latin typeface="Calibri"/>
                <a:cs typeface="Calibri"/>
              </a:rPr>
              <a:t>'&gt;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83" dirty="0">
                <a:latin typeface="Calibri"/>
                <a:cs typeface="Calibri"/>
              </a:rPr>
              <a:t>[</a:t>
            </a:r>
            <a:r>
              <a:rPr sz="1500" spc="-195" dirty="0">
                <a:latin typeface="Calibri"/>
                <a:cs typeface="Calibri"/>
              </a:rPr>
              <a:t>&lt;</a:t>
            </a:r>
            <a:r>
              <a:rPr sz="1500" spc="-53" dirty="0">
                <a:latin typeface="Calibri"/>
                <a:cs typeface="Calibri"/>
              </a:rPr>
              <a:t>Sele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41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 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e'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39" dirty="0">
                <a:latin typeface="Calibri"/>
                <a:cs typeface="Calibri"/>
              </a:rPr>
              <a:t>a='</a:t>
            </a:r>
            <a:r>
              <a:rPr sz="1500" spc="-206" dirty="0">
                <a:latin typeface="Calibri"/>
                <a:cs typeface="Calibri"/>
              </a:rPr>
              <a:t>&lt;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120" dirty="0">
                <a:latin typeface="Calibri"/>
                <a:cs typeface="Calibri"/>
              </a:rPr>
              <a:t>n</a:t>
            </a:r>
            <a:r>
              <a:rPr sz="1500" spc="-116" dirty="0">
                <a:latin typeface="Calibri"/>
                <a:cs typeface="Calibri"/>
              </a:rPr>
              <a:t>g</a:t>
            </a:r>
            <a:r>
              <a:rPr sz="1500" spc="-135" dirty="0">
                <a:latin typeface="Calibri"/>
                <a:cs typeface="Calibri"/>
              </a:rPr>
              <a:t>="</a:t>
            </a:r>
            <a:r>
              <a:rPr sz="1500" spc="-90" dirty="0">
                <a:latin typeface="Calibri"/>
                <a:cs typeface="Calibri"/>
              </a:rPr>
              <a:t>eng</a:t>
            </a:r>
            <a:r>
              <a:rPr sz="1500" spc="-113" dirty="0">
                <a:latin typeface="Calibri"/>
                <a:cs typeface="Calibri"/>
              </a:rPr>
              <a:t>"&gt;H</a:t>
            </a:r>
            <a:r>
              <a:rPr sz="1500" spc="-10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rry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t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er</a:t>
            </a:r>
            <a:r>
              <a:rPr sz="1500" spc="-60" dirty="0">
                <a:latin typeface="Calibri"/>
                <a:cs typeface="Calibri"/>
              </a:rPr>
              <a:t>&lt;/tit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-139" dirty="0">
                <a:latin typeface="Calibri"/>
                <a:cs typeface="Calibri"/>
              </a:rPr>
              <a:t>e</a:t>
            </a:r>
            <a:r>
              <a:rPr sz="1500" spc="-188" dirty="0">
                <a:latin typeface="Calibri"/>
                <a:cs typeface="Calibri"/>
              </a:rPr>
              <a:t>&gt;</a:t>
            </a:r>
            <a:r>
              <a:rPr sz="1500" spc="-83" dirty="0">
                <a:latin typeface="Calibri"/>
                <a:cs typeface="Calibri"/>
              </a:rPr>
              <a:t>'&gt;,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127" dirty="0">
                <a:latin typeface="Calibri"/>
                <a:cs typeface="Calibri"/>
              </a:rPr>
              <a:t>&lt;Se</a:t>
            </a:r>
            <a:r>
              <a:rPr sz="1500" spc="-64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or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64" dirty="0">
                <a:latin typeface="Calibri"/>
                <a:cs typeface="Calibri"/>
              </a:rPr>
              <a:t>xp</a:t>
            </a:r>
            <a:r>
              <a:rPr sz="1500" spc="-79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-79" dirty="0">
                <a:latin typeface="Calibri"/>
                <a:cs typeface="Calibri"/>
              </a:rPr>
              <a:t>='/</a:t>
            </a:r>
            <a:r>
              <a:rPr sz="1500" spc="-68" dirty="0">
                <a:latin typeface="Calibri"/>
                <a:cs typeface="Calibri"/>
              </a:rPr>
              <a:t>/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e'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98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6" dirty="0">
                <a:latin typeface="Calibri"/>
                <a:cs typeface="Calibri"/>
              </a:rPr>
              <a:t>a='&lt;t</a:t>
            </a:r>
            <a:r>
              <a:rPr sz="1500" spc="-68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tle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lang</a:t>
            </a:r>
            <a:r>
              <a:rPr sz="1500" spc="-172" dirty="0">
                <a:latin typeface="Calibri"/>
                <a:cs typeface="Calibri"/>
              </a:rPr>
              <a:t>=</a:t>
            </a:r>
            <a:r>
              <a:rPr sz="1500" spc="-98" dirty="0">
                <a:latin typeface="Calibri"/>
                <a:cs typeface="Calibri"/>
              </a:rPr>
              <a:t>"</a:t>
            </a:r>
            <a:r>
              <a:rPr sz="1500" spc="-90" dirty="0">
                <a:latin typeface="Calibri"/>
                <a:cs typeface="Calibri"/>
              </a:rPr>
              <a:t>en</a:t>
            </a:r>
            <a:r>
              <a:rPr sz="1500" spc="-94" dirty="0">
                <a:latin typeface="Calibri"/>
                <a:cs typeface="Calibri"/>
              </a:rPr>
              <a:t>g</a:t>
            </a:r>
            <a:r>
              <a:rPr sz="1500" spc="-75" dirty="0">
                <a:latin typeface="Calibri"/>
                <a:cs typeface="Calibri"/>
              </a:rPr>
              <a:t>"&gt;Lea</a:t>
            </a:r>
            <a:r>
              <a:rPr sz="1500" spc="-60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nin</a:t>
            </a:r>
            <a:r>
              <a:rPr sz="1500" spc="-98" dirty="0">
                <a:latin typeface="Calibri"/>
                <a:cs typeface="Calibri"/>
              </a:rPr>
              <a:t>g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-86" dirty="0">
                <a:latin typeface="Calibri"/>
                <a:cs typeface="Calibri"/>
              </a:rPr>
              <a:t>XM</a:t>
            </a:r>
            <a:r>
              <a:rPr sz="1500" spc="-60" dirty="0">
                <a:latin typeface="Calibri"/>
                <a:cs typeface="Calibri"/>
              </a:rPr>
              <a:t>L&lt;/title</a:t>
            </a:r>
            <a:r>
              <a:rPr sz="1500" spc="-143" dirty="0">
                <a:latin typeface="Calibri"/>
                <a:cs typeface="Calibri"/>
              </a:rPr>
              <a:t>&gt;'&gt;]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15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15697</TotalTime>
  <Words>3587</Words>
  <Application>Microsoft Office PowerPoint</Application>
  <PresentationFormat>全屏显示(16:9)</PresentationFormat>
  <Paragraphs>483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 2</vt:lpstr>
      <vt:lpstr>流畅</vt:lpstr>
      <vt:lpstr>第四章 Scrapy 框架爬虫程序（4.2）</vt:lpstr>
      <vt:lpstr>4 Scrapy 框架爬虫程序</vt:lpstr>
      <vt:lpstr>4.2 Scrapy中查找HTML元素</vt:lpstr>
      <vt:lpstr>Xpath简介</vt:lpstr>
      <vt:lpstr>Xpath 常用表达式</vt:lpstr>
      <vt:lpstr>PowerPoint 演示文稿</vt:lpstr>
      <vt:lpstr>PART ONE</vt:lpstr>
      <vt:lpstr>例4-2-1: 使用xpath查找HTML中的元素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TWO</vt:lpstr>
      <vt:lpstr>PowerPoint 演示文稿</vt:lpstr>
      <vt:lpstr>PowerPoint 演示文稿</vt:lpstr>
      <vt:lpstr>例4-2-3：使用"."进行xpath连续调用</vt:lpstr>
      <vt:lpstr>PowerPoint 演示文稿</vt:lpstr>
      <vt:lpstr>PowerPoint 演示文稿</vt:lpstr>
      <vt:lpstr>PART Three</vt:lpstr>
      <vt:lpstr>scrapy中查找HTML元素(3)</vt:lpstr>
      <vt:lpstr>例4-2-4：extract与extract_first函数使用</vt:lpstr>
      <vt:lpstr>PowerPoint 演示文稿</vt:lpstr>
      <vt:lpstr>4、xpath使用"/@attrName"得到一个Selector元素的attrName属性节点对 象，属性节点对象也是一个Selector对象，通过extract()获取属性值。 例4-2-5：获取元素属性值</vt:lpstr>
      <vt:lpstr>PowerPoint 演示文稿</vt:lpstr>
      <vt:lpstr>PowerPoint 演示文稿</vt:lpstr>
      <vt:lpstr>PART Four</vt:lpstr>
      <vt:lpstr>PowerPoint 演示文稿</vt:lpstr>
      <vt:lpstr>PowerPoint 演示文稿</vt:lpstr>
      <vt:lpstr>PowerPoint 演示文稿</vt:lpstr>
      <vt:lpstr>PowerPoint 演示文稿</vt:lpstr>
      <vt:lpstr>例4-2-7-1： 多个文本节点值</vt:lpstr>
      <vt:lpstr>PowerPoint 演示文稿</vt:lpstr>
      <vt:lpstr>PowerPoint 演示文稿</vt:lpstr>
      <vt:lpstr>PowerPoint 演示文稿</vt:lpstr>
      <vt:lpstr>['Novel', 'Harry Potter', 'TextBook', 'Learning ', 'XML']</vt:lpstr>
      <vt:lpstr>例4-2-8：使用condition限定tag元素</vt:lpstr>
      <vt:lpstr>PowerPoint 演示文稿</vt:lpstr>
      <vt:lpstr>PowerPoint 演示文稿</vt:lpstr>
      <vt:lpstr>PART FIVE</vt:lpstr>
      <vt:lpstr>PowerPoint 演示文稿</vt:lpstr>
      <vt:lpstr>PowerPoint 演示文稿</vt:lpstr>
      <vt:lpstr>PowerPoint 演示文稿</vt:lpstr>
      <vt:lpstr>8、xpath使用星号"*"代表任何Element节点，不包括Text、Comment的节点。</vt:lpstr>
      <vt:lpstr>PowerPoint 演示文稿</vt:lpstr>
      <vt:lpstr>PART Six</vt:lpstr>
      <vt:lpstr>9、xpath使用"@*"代表任何属性  例4-2-11：使用@*代表属性 from scrapy.selector import Selector  htmlText='''</vt:lpstr>
      <vt:lpstr>PowerPoint 演示文稿</vt:lpstr>
      <vt:lpstr>10、xpath使用"element/parent::*"选择element的父节点，这个节点只有</vt:lpstr>
      <vt:lpstr>PowerPoint 演示文稿</vt:lpstr>
      <vt:lpstr>PART Seven</vt:lpstr>
      <vt:lpstr>PowerPoint 演示文稿</vt:lpstr>
      <vt:lpstr>PowerPoint 演示文稿</vt:lpstr>
      <vt:lpstr>12、xpath使用"element/preceding-sibling::*"搜索element前面的同级的所</vt:lpstr>
      <vt:lpstr>PowerPoint 演示文稿</vt:lpstr>
      <vt:lpstr>思考题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341</cp:revision>
  <cp:lastPrinted>2020-10-10T04:58:15Z</cp:lastPrinted>
  <dcterms:created xsi:type="dcterms:W3CDTF">2017-06-21T12:25:22Z</dcterms:created>
  <dcterms:modified xsi:type="dcterms:W3CDTF">2020-10-10T07:40:36Z</dcterms:modified>
</cp:coreProperties>
</file>