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6"/>
  </p:notesMasterIdLst>
  <p:handoutMasterIdLst>
    <p:handoutMasterId r:id="rId67"/>
  </p:handoutMasterIdLst>
  <p:sldIdLst>
    <p:sldId id="349" r:id="rId2"/>
    <p:sldId id="351" r:id="rId3"/>
    <p:sldId id="291" r:id="rId4"/>
    <p:sldId id="292" r:id="rId5"/>
    <p:sldId id="294" r:id="rId6"/>
    <p:sldId id="293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53" r:id="rId20"/>
    <p:sldId id="354" r:id="rId21"/>
    <p:sldId id="310" r:id="rId22"/>
    <p:sldId id="311" r:id="rId23"/>
    <p:sldId id="312" r:id="rId24"/>
    <p:sldId id="313" r:id="rId25"/>
    <p:sldId id="315" r:id="rId26"/>
    <p:sldId id="35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56" r:id="rId37"/>
    <p:sldId id="357" r:id="rId38"/>
    <p:sldId id="325" r:id="rId39"/>
    <p:sldId id="359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  <p:sldId id="340" r:id="rId55"/>
    <p:sldId id="341" r:id="rId56"/>
    <p:sldId id="342" r:id="rId57"/>
    <p:sldId id="358" r:id="rId58"/>
    <p:sldId id="343" r:id="rId59"/>
    <p:sldId id="344" r:id="rId60"/>
    <p:sldId id="345" r:id="rId61"/>
    <p:sldId id="346" r:id="rId62"/>
    <p:sldId id="347" r:id="rId63"/>
    <p:sldId id="348" r:id="rId64"/>
    <p:sldId id="352" r:id="rId6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12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240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8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3E6D7-713A-4A56-917D-A47EE5FE661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84DD72-2659-433F-884E-BD89532DC172}">
      <dgm:prSet phldrT="[文本]"/>
      <dgm:spPr/>
      <dgm:t>
        <a:bodyPr/>
        <a:lstStyle/>
        <a:p>
          <a:r>
            <a:rPr lang="en-US" dirty="0" err="1" smtClean="0">
              <a:effectLst/>
            </a:rPr>
            <a:t>init</a:t>
          </a:r>
          <a:endParaRPr lang="zh-CN" altLang="en-US" dirty="0"/>
        </a:p>
      </dgm:t>
    </dgm:pt>
    <dgm:pt modelId="{0111AFC1-0A9B-473B-A0EF-83573D939810}" type="parTrans" cxnId="{196AD3F3-EECF-43E7-A7CA-9CE1167F27D5}">
      <dgm:prSet/>
      <dgm:spPr/>
      <dgm:t>
        <a:bodyPr/>
        <a:lstStyle/>
        <a:p>
          <a:endParaRPr lang="zh-CN" altLang="en-US"/>
        </a:p>
      </dgm:t>
    </dgm:pt>
    <dgm:pt modelId="{AD252A8C-8FFD-4568-BDAE-401CA8A8B717}" type="sibTrans" cxnId="{196AD3F3-EECF-43E7-A7CA-9CE1167F27D5}">
      <dgm:prSet/>
      <dgm:spPr/>
      <dgm:t>
        <a:bodyPr/>
        <a:lstStyle/>
        <a:p>
          <a:endParaRPr lang="zh-CN" altLang="en-US"/>
        </a:p>
      </dgm:t>
    </dgm:pt>
    <dgm:pt modelId="{04F39F36-8A54-48A3-B3D5-B292760498D6}">
      <dgm:prSet phldrT="[文本]"/>
      <dgm:spPr/>
      <dgm:t>
        <a:bodyPr/>
        <a:lstStyle/>
        <a:p>
          <a:r>
            <a:rPr lang="zh-CN" altLang="zh-CN" dirty="0" smtClean="0"/>
            <a:t>如果客户端向服务器发送</a:t>
          </a:r>
          <a:r>
            <a:rPr lang="en-US" altLang="zh-CN" dirty="0" smtClean="0"/>
            <a:t>opt="</a:t>
          </a:r>
          <a:r>
            <a:rPr lang="en-US" altLang="zh-CN" dirty="0" err="1" smtClean="0"/>
            <a:t>init</a:t>
          </a:r>
          <a:r>
            <a:rPr lang="en-US" altLang="zh-CN" dirty="0" smtClean="0"/>
            <a:t>"</a:t>
          </a:r>
          <a:r>
            <a:rPr lang="zh-CN" altLang="zh-CN" dirty="0" smtClean="0"/>
            <a:t>，那么服务器创建</a:t>
          </a:r>
          <a:r>
            <a:rPr lang="en-US" altLang="zh-CN" dirty="0" smtClean="0"/>
            <a:t>students</a:t>
          </a:r>
          <a:r>
            <a:rPr lang="zh-CN" altLang="zh-CN" dirty="0" smtClean="0"/>
            <a:t>表，并返回是否创建成功，如果成功就返回</a:t>
          </a:r>
          <a:r>
            <a:rPr lang="en-US" altLang="zh-CN" dirty="0" smtClean="0"/>
            <a:t>{"</a:t>
          </a:r>
          <a:r>
            <a:rPr lang="en-US" altLang="zh-CN" dirty="0" err="1" smtClean="0"/>
            <a:t>msg</a:t>
          </a:r>
          <a:r>
            <a:rPr lang="en-US" altLang="zh-CN" dirty="0" smtClean="0"/>
            <a:t>":"OK"}</a:t>
          </a:r>
          <a:r>
            <a:rPr lang="zh-CN" altLang="zh-CN" dirty="0" smtClean="0"/>
            <a:t>；</a:t>
          </a:r>
          <a:endParaRPr lang="zh-CN" altLang="en-US" dirty="0"/>
        </a:p>
      </dgm:t>
    </dgm:pt>
    <dgm:pt modelId="{3A45530B-69E4-4B72-8FE6-C7C75062BCEE}" type="parTrans" cxnId="{AC403995-B808-44E1-B15D-6B457685213F}">
      <dgm:prSet/>
      <dgm:spPr/>
      <dgm:t>
        <a:bodyPr/>
        <a:lstStyle/>
        <a:p>
          <a:endParaRPr lang="zh-CN" altLang="en-US"/>
        </a:p>
      </dgm:t>
    </dgm:pt>
    <dgm:pt modelId="{270769B2-187E-42C5-AD46-C7F4700A30DE}" type="sibTrans" cxnId="{AC403995-B808-44E1-B15D-6B457685213F}">
      <dgm:prSet/>
      <dgm:spPr/>
      <dgm:t>
        <a:bodyPr/>
        <a:lstStyle/>
        <a:p>
          <a:endParaRPr lang="zh-CN" altLang="en-US"/>
        </a:p>
      </dgm:t>
    </dgm:pt>
    <dgm:pt modelId="{9799CFA1-B316-4A48-8129-37624A612824}">
      <dgm:prSet phldrT="[文本]"/>
      <dgm:spPr/>
      <dgm:t>
        <a:bodyPr/>
        <a:lstStyle/>
        <a:p>
          <a:r>
            <a:rPr lang="en-US" dirty="0" smtClean="0">
              <a:effectLst/>
            </a:rPr>
            <a:t>insert</a:t>
          </a:r>
          <a:endParaRPr lang="zh-CN" altLang="en-US" dirty="0"/>
        </a:p>
      </dgm:t>
    </dgm:pt>
    <dgm:pt modelId="{CA5A5E20-A423-4F95-AAE0-68D521EA70B2}" type="parTrans" cxnId="{2CCC308D-8CA5-4D93-BA35-A9301A33DF73}">
      <dgm:prSet/>
      <dgm:spPr/>
      <dgm:t>
        <a:bodyPr/>
        <a:lstStyle/>
        <a:p>
          <a:endParaRPr lang="zh-CN" altLang="en-US"/>
        </a:p>
      </dgm:t>
    </dgm:pt>
    <dgm:pt modelId="{EA9F4BE8-BF83-4756-8B92-6E44DE0B2B88}" type="sibTrans" cxnId="{2CCC308D-8CA5-4D93-BA35-A9301A33DF73}">
      <dgm:prSet/>
      <dgm:spPr/>
      <dgm:t>
        <a:bodyPr/>
        <a:lstStyle/>
        <a:p>
          <a:endParaRPr lang="zh-CN" altLang="en-US"/>
        </a:p>
      </dgm:t>
    </dgm:pt>
    <dgm:pt modelId="{E8F655CF-A369-41B8-A4D9-D5EB26256A87}">
      <dgm:prSet phldrT="[文本]"/>
      <dgm:spPr/>
      <dgm:t>
        <a:bodyPr/>
        <a:lstStyle/>
        <a:p>
          <a:r>
            <a:rPr lang="zh-CN" altLang="zh-CN" dirty="0" smtClean="0"/>
            <a:t>如果客户端向服务器发送</a:t>
          </a:r>
          <a:r>
            <a:rPr lang="en-US" altLang="zh-CN" dirty="0" smtClean="0"/>
            <a:t>opt="insert"</a:t>
          </a:r>
          <a:r>
            <a:rPr lang="zh-CN" altLang="zh-CN" dirty="0" smtClean="0"/>
            <a:t>，同时发送</a:t>
          </a:r>
          <a:r>
            <a:rPr lang="en-US" altLang="zh-CN" dirty="0" err="1" smtClean="0"/>
            <a:t>No,Name,Sex,Age</a:t>
          </a:r>
          <a:r>
            <a:rPr lang="zh-CN" altLang="zh-CN" dirty="0" smtClean="0"/>
            <a:t>参数，那么服务器向数据库表插入一条学生记录，并返回是否插入成功信息，如果成功就返回</a:t>
          </a:r>
          <a:r>
            <a:rPr lang="en-US" altLang="zh-CN" dirty="0" smtClean="0"/>
            <a:t>{"</a:t>
          </a:r>
          <a:r>
            <a:rPr lang="en-US" altLang="zh-CN" dirty="0" err="1" smtClean="0"/>
            <a:t>msg</a:t>
          </a:r>
          <a:r>
            <a:rPr lang="en-US" altLang="zh-CN" dirty="0" smtClean="0"/>
            <a:t>":"OK"}</a:t>
          </a:r>
          <a:r>
            <a:rPr lang="zh-CN" altLang="zh-CN" dirty="0" smtClean="0"/>
            <a:t>；</a:t>
          </a:r>
          <a:endParaRPr lang="zh-CN" altLang="en-US" dirty="0"/>
        </a:p>
      </dgm:t>
    </dgm:pt>
    <dgm:pt modelId="{8A3FC340-BC13-4DDF-86B9-4B0B34EF78E5}" type="parTrans" cxnId="{C4FE25CA-509A-4C83-B2C1-DDE989CF9BB0}">
      <dgm:prSet/>
      <dgm:spPr/>
      <dgm:t>
        <a:bodyPr/>
        <a:lstStyle/>
        <a:p>
          <a:endParaRPr lang="zh-CN" altLang="en-US"/>
        </a:p>
      </dgm:t>
    </dgm:pt>
    <dgm:pt modelId="{E3E5A3B9-16F0-4429-B745-851161FA51DB}" type="sibTrans" cxnId="{C4FE25CA-509A-4C83-B2C1-DDE989CF9BB0}">
      <dgm:prSet/>
      <dgm:spPr/>
      <dgm:t>
        <a:bodyPr/>
        <a:lstStyle/>
        <a:p>
          <a:endParaRPr lang="zh-CN" altLang="en-US"/>
        </a:p>
      </dgm:t>
    </dgm:pt>
    <dgm:pt modelId="{A8E241E4-EC04-44D6-8F9C-6F0262050D78}">
      <dgm:prSet phldrT="[文本]"/>
      <dgm:spPr/>
      <dgm:t>
        <a:bodyPr/>
        <a:lstStyle/>
        <a:p>
          <a:r>
            <a:rPr lang="en-US" dirty="0" smtClean="0">
              <a:effectLst/>
            </a:rPr>
            <a:t>delete</a:t>
          </a:r>
          <a:endParaRPr lang="zh-CN" altLang="en-US" dirty="0"/>
        </a:p>
      </dgm:t>
    </dgm:pt>
    <dgm:pt modelId="{483136CB-EB0C-49E1-8881-D5AF2321EF59}" type="parTrans" cxnId="{7B897197-847F-4A67-A5A4-059C278212D3}">
      <dgm:prSet/>
      <dgm:spPr/>
      <dgm:t>
        <a:bodyPr/>
        <a:lstStyle/>
        <a:p>
          <a:endParaRPr lang="zh-CN" altLang="en-US"/>
        </a:p>
      </dgm:t>
    </dgm:pt>
    <dgm:pt modelId="{D815F3AC-104F-43E1-B4BF-C0E46E3FDD6A}" type="sibTrans" cxnId="{7B897197-847F-4A67-A5A4-059C278212D3}">
      <dgm:prSet/>
      <dgm:spPr/>
      <dgm:t>
        <a:bodyPr/>
        <a:lstStyle/>
        <a:p>
          <a:endParaRPr lang="zh-CN" altLang="en-US"/>
        </a:p>
      </dgm:t>
    </dgm:pt>
    <dgm:pt modelId="{79788C74-DFA7-4928-8C4F-9C79E9B2B222}">
      <dgm:prSet phldrT="[文本]"/>
      <dgm:spPr/>
      <dgm:t>
        <a:bodyPr/>
        <a:lstStyle/>
        <a:p>
          <a:r>
            <a:rPr lang="zh-CN" altLang="zh-CN" dirty="0" smtClean="0"/>
            <a:t>如果客户端向服务器发送</a:t>
          </a:r>
          <a:r>
            <a:rPr lang="en-US" altLang="zh-CN" dirty="0" smtClean="0"/>
            <a:t>opt="delete"</a:t>
          </a:r>
          <a:r>
            <a:rPr lang="zh-CN" altLang="zh-CN" dirty="0" smtClean="0"/>
            <a:t>，同时发送</a:t>
          </a:r>
          <a:r>
            <a:rPr lang="en-US" altLang="zh-CN" dirty="0" smtClean="0"/>
            <a:t>No</a:t>
          </a:r>
          <a:r>
            <a:rPr lang="zh-CN" altLang="zh-CN" dirty="0" smtClean="0"/>
            <a:t>参数，那么服务器从数据库表中删除学号为</a:t>
          </a:r>
          <a:r>
            <a:rPr lang="en-US" altLang="zh-CN" dirty="0" smtClean="0"/>
            <a:t>No</a:t>
          </a:r>
          <a:r>
            <a:rPr lang="zh-CN" altLang="zh-CN" dirty="0" smtClean="0"/>
            <a:t>的一条学生记录，并返回是否删除成功的信息，如果成功就返回</a:t>
          </a:r>
          <a:r>
            <a:rPr lang="en-US" altLang="zh-CN" dirty="0" smtClean="0"/>
            <a:t>{"</a:t>
          </a:r>
          <a:r>
            <a:rPr lang="en-US" altLang="zh-CN" dirty="0" err="1" smtClean="0"/>
            <a:t>msg</a:t>
          </a:r>
          <a:r>
            <a:rPr lang="en-US" altLang="zh-CN" dirty="0" smtClean="0"/>
            <a:t>":"OK"}</a:t>
          </a:r>
          <a:r>
            <a:rPr lang="zh-CN" altLang="zh-CN" dirty="0" smtClean="0"/>
            <a:t>；</a:t>
          </a:r>
          <a:endParaRPr lang="zh-CN" altLang="en-US" dirty="0"/>
        </a:p>
      </dgm:t>
    </dgm:pt>
    <dgm:pt modelId="{FB8C689A-FA64-412D-84C8-C8003B96362A}" type="parTrans" cxnId="{B788B20E-9F0C-4078-A073-2F178FE82E66}">
      <dgm:prSet/>
      <dgm:spPr/>
      <dgm:t>
        <a:bodyPr/>
        <a:lstStyle/>
        <a:p>
          <a:endParaRPr lang="zh-CN" altLang="en-US"/>
        </a:p>
      </dgm:t>
    </dgm:pt>
    <dgm:pt modelId="{45D3B941-0B97-46B2-BC2C-7F05F59821AF}" type="sibTrans" cxnId="{B788B20E-9F0C-4078-A073-2F178FE82E66}">
      <dgm:prSet/>
      <dgm:spPr/>
      <dgm:t>
        <a:bodyPr/>
        <a:lstStyle/>
        <a:p>
          <a:endParaRPr lang="zh-CN" altLang="en-US"/>
        </a:p>
      </dgm:t>
    </dgm:pt>
    <dgm:pt modelId="{0A1E006F-09C7-431B-AA07-72319E1B791B}">
      <dgm:prSet/>
      <dgm:spPr/>
      <dgm:t>
        <a:bodyPr/>
        <a:lstStyle/>
        <a:p>
          <a:endParaRPr lang="zh-CN" altLang="en-US"/>
        </a:p>
      </dgm:t>
    </dgm:pt>
    <dgm:pt modelId="{B6BB22D0-112C-415E-B70B-2D5703D59FF3}" type="parTrans" cxnId="{A8DCBA79-7325-45A7-9966-392F13261962}">
      <dgm:prSet/>
      <dgm:spPr/>
      <dgm:t>
        <a:bodyPr/>
        <a:lstStyle/>
        <a:p>
          <a:endParaRPr lang="zh-CN" altLang="en-US"/>
        </a:p>
      </dgm:t>
    </dgm:pt>
    <dgm:pt modelId="{277A63AE-ABCB-493F-AC4A-5FDCCAEDC60C}" type="sibTrans" cxnId="{A8DCBA79-7325-45A7-9966-392F13261962}">
      <dgm:prSet/>
      <dgm:spPr/>
      <dgm:t>
        <a:bodyPr/>
        <a:lstStyle/>
        <a:p>
          <a:endParaRPr lang="zh-CN" altLang="en-US"/>
        </a:p>
      </dgm:t>
    </dgm:pt>
    <dgm:pt modelId="{BE4547C7-4F90-4E9D-8D12-B679811C0E8F}">
      <dgm:prSet/>
      <dgm:spPr/>
      <dgm:t>
        <a:bodyPr/>
        <a:lstStyle/>
        <a:p>
          <a:r>
            <a:rPr lang="zh-CN" altLang="zh-CN" smtClean="0"/>
            <a:t>如果客户端不向服务器发送</a:t>
          </a:r>
          <a:r>
            <a:rPr lang="en-US" altLang="zh-CN" smtClean="0"/>
            <a:t>opt</a:t>
          </a:r>
          <a:r>
            <a:rPr lang="zh-CN" altLang="zh-CN" smtClean="0"/>
            <a:t>参数值，那么服务器获取所有的学生记录返回给客户端，如果成功就返回</a:t>
          </a:r>
          <a:r>
            <a:rPr lang="en-US" altLang="zh-CN" smtClean="0"/>
            <a:t>{"msg":"OK","data":rows}</a:t>
          </a:r>
          <a:r>
            <a:rPr lang="zh-CN" altLang="zh-CN" smtClean="0"/>
            <a:t>，其中</a:t>
          </a:r>
          <a:r>
            <a:rPr lang="en-US" altLang="zh-CN" smtClean="0"/>
            <a:t>rows</a:t>
          </a:r>
          <a:r>
            <a:rPr lang="zh-CN" altLang="zh-CN" smtClean="0"/>
            <a:t>是学生的记录行的列表；</a:t>
          </a:r>
          <a:endParaRPr lang="zh-CN" altLang="en-US"/>
        </a:p>
      </dgm:t>
    </dgm:pt>
    <dgm:pt modelId="{7803F896-B61E-4B69-BE30-E3BAB2820C7F}" type="parTrans" cxnId="{E0E57DAD-FED9-4F2A-B66E-4094972F1B40}">
      <dgm:prSet/>
      <dgm:spPr/>
      <dgm:t>
        <a:bodyPr/>
        <a:lstStyle/>
        <a:p>
          <a:endParaRPr lang="zh-CN" altLang="en-US"/>
        </a:p>
      </dgm:t>
    </dgm:pt>
    <dgm:pt modelId="{EB466BD4-5CCE-41DF-83F4-67F0F3807E43}" type="sibTrans" cxnId="{E0E57DAD-FED9-4F2A-B66E-4094972F1B40}">
      <dgm:prSet/>
      <dgm:spPr/>
      <dgm:t>
        <a:bodyPr/>
        <a:lstStyle/>
        <a:p>
          <a:endParaRPr lang="zh-CN" altLang="en-US"/>
        </a:p>
      </dgm:t>
    </dgm:pt>
    <dgm:pt modelId="{8EA6196B-F24A-4C7A-9814-892502496DCD}" type="pres">
      <dgm:prSet presAssocID="{4AD3E6D7-713A-4A56-917D-A47EE5FE66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F5D00-1D7E-4E35-BB04-A0ACC1E3E41F}" type="pres">
      <dgm:prSet presAssocID="{CB84DD72-2659-433F-884E-BD89532DC172}" presName="composite" presStyleCnt="0"/>
      <dgm:spPr/>
    </dgm:pt>
    <dgm:pt modelId="{CCD56320-B4A8-4193-B076-EB0BB56D88EA}" type="pres">
      <dgm:prSet presAssocID="{CB84DD72-2659-433F-884E-BD89532DC17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62CB9-6DAD-4E4A-B8C4-28651FD732BC}" type="pres">
      <dgm:prSet presAssocID="{CB84DD72-2659-433F-884E-BD89532DC17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80C38-8BAA-4271-9127-443C85506D53}" type="pres">
      <dgm:prSet presAssocID="{AD252A8C-8FFD-4568-BDAE-401CA8A8B717}" presName="space" presStyleCnt="0"/>
      <dgm:spPr/>
    </dgm:pt>
    <dgm:pt modelId="{EF1E311F-5599-4809-BEA9-FE82B49959F5}" type="pres">
      <dgm:prSet presAssocID="{9799CFA1-B316-4A48-8129-37624A612824}" presName="composite" presStyleCnt="0"/>
      <dgm:spPr/>
    </dgm:pt>
    <dgm:pt modelId="{7C369A91-ACD0-40CB-A00C-CD405FFBF521}" type="pres">
      <dgm:prSet presAssocID="{9799CFA1-B316-4A48-8129-37624A61282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B8707-9152-4B30-B23C-201021611B61}" type="pres">
      <dgm:prSet presAssocID="{9799CFA1-B316-4A48-8129-37624A61282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1FDAE-8DB4-4D32-B295-4FBA84E3C8FA}" type="pres">
      <dgm:prSet presAssocID="{EA9F4BE8-BF83-4756-8B92-6E44DE0B2B88}" presName="space" presStyleCnt="0"/>
      <dgm:spPr/>
    </dgm:pt>
    <dgm:pt modelId="{A5D93AFF-AD3B-456A-9E73-BF6EFF94ECFA}" type="pres">
      <dgm:prSet presAssocID="{A8E241E4-EC04-44D6-8F9C-6F0262050D78}" presName="composite" presStyleCnt="0"/>
      <dgm:spPr/>
    </dgm:pt>
    <dgm:pt modelId="{79F472B2-1AE1-48AE-8D9C-942B429E7A5D}" type="pres">
      <dgm:prSet presAssocID="{A8E241E4-EC04-44D6-8F9C-6F0262050D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F3BD5-AC53-4421-B6B8-A1A4DC067802}" type="pres">
      <dgm:prSet presAssocID="{A8E241E4-EC04-44D6-8F9C-6F0262050D7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6BD15-4D89-48A4-86C8-09C797DA44F7}" type="pres">
      <dgm:prSet presAssocID="{D815F3AC-104F-43E1-B4BF-C0E46E3FDD6A}" presName="space" presStyleCnt="0"/>
      <dgm:spPr/>
    </dgm:pt>
    <dgm:pt modelId="{B3BF183F-C338-41D7-80C6-94EF8DB8D151}" type="pres">
      <dgm:prSet presAssocID="{0A1E006F-09C7-431B-AA07-72319E1B791B}" presName="composite" presStyleCnt="0"/>
      <dgm:spPr/>
    </dgm:pt>
    <dgm:pt modelId="{D12AB507-AE4E-4DC9-AA4C-B593989AF592}" type="pres">
      <dgm:prSet presAssocID="{0A1E006F-09C7-431B-AA07-72319E1B791B}" presName="parTx" presStyleLbl="alignNode1" presStyleIdx="3" presStyleCnt="4" custLinFactNeighborX="166" custLinFactNeighborY="-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22DE6-68C9-4B2D-96C0-B68B186E9561}" type="pres">
      <dgm:prSet presAssocID="{0A1E006F-09C7-431B-AA07-72319E1B791B}" presName="desTx" presStyleLbl="alignAccFollowNode1" presStyleIdx="3" presStyleCnt="4" custLinFactNeighborX="-1208" custLinFactNeighborY="2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AD8571-08DA-42C8-A044-757E98931068}" type="presOf" srcId="{0A1E006F-09C7-431B-AA07-72319E1B791B}" destId="{D12AB507-AE4E-4DC9-AA4C-B593989AF592}" srcOrd="0" destOrd="0" presId="urn:microsoft.com/office/officeart/2005/8/layout/hList1"/>
    <dgm:cxn modelId="{2CCC308D-8CA5-4D93-BA35-A9301A33DF73}" srcId="{4AD3E6D7-713A-4A56-917D-A47EE5FE6611}" destId="{9799CFA1-B316-4A48-8129-37624A612824}" srcOrd="1" destOrd="0" parTransId="{CA5A5E20-A423-4F95-AAE0-68D521EA70B2}" sibTransId="{EA9F4BE8-BF83-4756-8B92-6E44DE0B2B88}"/>
    <dgm:cxn modelId="{AC403995-B808-44E1-B15D-6B457685213F}" srcId="{CB84DD72-2659-433F-884E-BD89532DC172}" destId="{04F39F36-8A54-48A3-B3D5-B292760498D6}" srcOrd="0" destOrd="0" parTransId="{3A45530B-69E4-4B72-8FE6-C7C75062BCEE}" sibTransId="{270769B2-187E-42C5-AD46-C7F4700A30DE}"/>
    <dgm:cxn modelId="{A8DCBA79-7325-45A7-9966-392F13261962}" srcId="{4AD3E6D7-713A-4A56-917D-A47EE5FE6611}" destId="{0A1E006F-09C7-431B-AA07-72319E1B791B}" srcOrd="3" destOrd="0" parTransId="{B6BB22D0-112C-415E-B70B-2D5703D59FF3}" sibTransId="{277A63AE-ABCB-493F-AC4A-5FDCCAEDC60C}"/>
    <dgm:cxn modelId="{7B897197-847F-4A67-A5A4-059C278212D3}" srcId="{4AD3E6D7-713A-4A56-917D-A47EE5FE6611}" destId="{A8E241E4-EC04-44D6-8F9C-6F0262050D78}" srcOrd="2" destOrd="0" parTransId="{483136CB-EB0C-49E1-8881-D5AF2321EF59}" sibTransId="{D815F3AC-104F-43E1-B4BF-C0E46E3FDD6A}"/>
    <dgm:cxn modelId="{1B416EA2-1D99-43F4-8029-2784BD58A375}" type="presOf" srcId="{E8F655CF-A369-41B8-A4D9-D5EB26256A87}" destId="{639B8707-9152-4B30-B23C-201021611B61}" srcOrd="0" destOrd="0" presId="urn:microsoft.com/office/officeart/2005/8/layout/hList1"/>
    <dgm:cxn modelId="{3F604D43-4AE5-44F1-A799-9AC4552027B6}" type="presOf" srcId="{CB84DD72-2659-433F-884E-BD89532DC172}" destId="{CCD56320-B4A8-4193-B076-EB0BB56D88EA}" srcOrd="0" destOrd="0" presId="urn:microsoft.com/office/officeart/2005/8/layout/hList1"/>
    <dgm:cxn modelId="{E0AC0C57-A770-4B41-9215-099E8AB749AE}" type="presOf" srcId="{04F39F36-8A54-48A3-B3D5-B292760498D6}" destId="{0A462CB9-6DAD-4E4A-B8C4-28651FD732BC}" srcOrd="0" destOrd="0" presId="urn:microsoft.com/office/officeart/2005/8/layout/hList1"/>
    <dgm:cxn modelId="{1090A36F-9B78-41E6-B36B-C205D07E1487}" type="presOf" srcId="{A8E241E4-EC04-44D6-8F9C-6F0262050D78}" destId="{79F472B2-1AE1-48AE-8D9C-942B429E7A5D}" srcOrd="0" destOrd="0" presId="urn:microsoft.com/office/officeart/2005/8/layout/hList1"/>
    <dgm:cxn modelId="{7E9E0ACE-A615-45CB-8161-85D82C9D0D85}" type="presOf" srcId="{9799CFA1-B316-4A48-8129-37624A612824}" destId="{7C369A91-ACD0-40CB-A00C-CD405FFBF521}" srcOrd="0" destOrd="0" presId="urn:microsoft.com/office/officeart/2005/8/layout/hList1"/>
    <dgm:cxn modelId="{BF1E964A-AD62-46B9-B6B8-27E214D3171F}" type="presOf" srcId="{BE4547C7-4F90-4E9D-8D12-B679811C0E8F}" destId="{92B22DE6-68C9-4B2D-96C0-B68B186E9561}" srcOrd="0" destOrd="0" presId="urn:microsoft.com/office/officeart/2005/8/layout/hList1"/>
    <dgm:cxn modelId="{E16ADC31-A827-447B-A365-A538ACD2944E}" type="presOf" srcId="{4AD3E6D7-713A-4A56-917D-A47EE5FE6611}" destId="{8EA6196B-F24A-4C7A-9814-892502496DCD}" srcOrd="0" destOrd="0" presId="urn:microsoft.com/office/officeart/2005/8/layout/hList1"/>
    <dgm:cxn modelId="{B788B20E-9F0C-4078-A073-2F178FE82E66}" srcId="{A8E241E4-EC04-44D6-8F9C-6F0262050D78}" destId="{79788C74-DFA7-4928-8C4F-9C79E9B2B222}" srcOrd="0" destOrd="0" parTransId="{FB8C689A-FA64-412D-84C8-C8003B96362A}" sibTransId="{45D3B941-0B97-46B2-BC2C-7F05F59821AF}"/>
    <dgm:cxn modelId="{F8550140-EED2-44C4-BCFD-558C213AC9F1}" type="presOf" srcId="{79788C74-DFA7-4928-8C4F-9C79E9B2B222}" destId="{6BAF3BD5-AC53-4421-B6B8-A1A4DC067802}" srcOrd="0" destOrd="0" presId="urn:microsoft.com/office/officeart/2005/8/layout/hList1"/>
    <dgm:cxn modelId="{C4FE25CA-509A-4C83-B2C1-DDE989CF9BB0}" srcId="{9799CFA1-B316-4A48-8129-37624A612824}" destId="{E8F655CF-A369-41B8-A4D9-D5EB26256A87}" srcOrd="0" destOrd="0" parTransId="{8A3FC340-BC13-4DDF-86B9-4B0B34EF78E5}" sibTransId="{E3E5A3B9-16F0-4429-B745-851161FA51DB}"/>
    <dgm:cxn modelId="{196AD3F3-EECF-43E7-A7CA-9CE1167F27D5}" srcId="{4AD3E6D7-713A-4A56-917D-A47EE5FE6611}" destId="{CB84DD72-2659-433F-884E-BD89532DC172}" srcOrd="0" destOrd="0" parTransId="{0111AFC1-0A9B-473B-A0EF-83573D939810}" sibTransId="{AD252A8C-8FFD-4568-BDAE-401CA8A8B717}"/>
    <dgm:cxn modelId="{E0E57DAD-FED9-4F2A-B66E-4094972F1B40}" srcId="{0A1E006F-09C7-431B-AA07-72319E1B791B}" destId="{BE4547C7-4F90-4E9D-8D12-B679811C0E8F}" srcOrd="0" destOrd="0" parTransId="{7803F896-B61E-4B69-BE30-E3BAB2820C7F}" sibTransId="{EB466BD4-5CCE-41DF-83F4-67F0F3807E43}"/>
    <dgm:cxn modelId="{ADFCD317-EEA8-44E4-B8AD-ADFB8F5201E0}" type="presParOf" srcId="{8EA6196B-F24A-4C7A-9814-892502496DCD}" destId="{0C8F5D00-1D7E-4E35-BB04-A0ACC1E3E41F}" srcOrd="0" destOrd="0" presId="urn:microsoft.com/office/officeart/2005/8/layout/hList1"/>
    <dgm:cxn modelId="{DDDECF43-4557-49A2-AD75-6B9DEAAFFA3C}" type="presParOf" srcId="{0C8F5D00-1D7E-4E35-BB04-A0ACC1E3E41F}" destId="{CCD56320-B4A8-4193-B076-EB0BB56D88EA}" srcOrd="0" destOrd="0" presId="urn:microsoft.com/office/officeart/2005/8/layout/hList1"/>
    <dgm:cxn modelId="{B100BD9A-7A65-4A5E-A91B-EE8BBC9992C6}" type="presParOf" srcId="{0C8F5D00-1D7E-4E35-BB04-A0ACC1E3E41F}" destId="{0A462CB9-6DAD-4E4A-B8C4-28651FD732BC}" srcOrd="1" destOrd="0" presId="urn:microsoft.com/office/officeart/2005/8/layout/hList1"/>
    <dgm:cxn modelId="{EBCF547B-FB04-4C6D-B9FE-89DB2600847D}" type="presParOf" srcId="{8EA6196B-F24A-4C7A-9814-892502496DCD}" destId="{87380C38-8BAA-4271-9127-443C85506D53}" srcOrd="1" destOrd="0" presId="urn:microsoft.com/office/officeart/2005/8/layout/hList1"/>
    <dgm:cxn modelId="{66CF1FB9-1D3F-4043-B9CC-E3760E289924}" type="presParOf" srcId="{8EA6196B-F24A-4C7A-9814-892502496DCD}" destId="{EF1E311F-5599-4809-BEA9-FE82B49959F5}" srcOrd="2" destOrd="0" presId="urn:microsoft.com/office/officeart/2005/8/layout/hList1"/>
    <dgm:cxn modelId="{2B5A536D-4F30-4F87-8BC1-8B3A9931041E}" type="presParOf" srcId="{EF1E311F-5599-4809-BEA9-FE82B49959F5}" destId="{7C369A91-ACD0-40CB-A00C-CD405FFBF521}" srcOrd="0" destOrd="0" presId="urn:microsoft.com/office/officeart/2005/8/layout/hList1"/>
    <dgm:cxn modelId="{FF2704D3-E0B6-49E9-993E-B778AB81C34C}" type="presParOf" srcId="{EF1E311F-5599-4809-BEA9-FE82B49959F5}" destId="{639B8707-9152-4B30-B23C-201021611B61}" srcOrd="1" destOrd="0" presId="urn:microsoft.com/office/officeart/2005/8/layout/hList1"/>
    <dgm:cxn modelId="{EB1CC701-89B3-4FB8-9289-58BF2F0D1ADC}" type="presParOf" srcId="{8EA6196B-F24A-4C7A-9814-892502496DCD}" destId="{BD21FDAE-8DB4-4D32-B295-4FBA84E3C8FA}" srcOrd="3" destOrd="0" presId="urn:microsoft.com/office/officeart/2005/8/layout/hList1"/>
    <dgm:cxn modelId="{0B64D6A1-4493-4C20-8BFA-7B84097E21C8}" type="presParOf" srcId="{8EA6196B-F24A-4C7A-9814-892502496DCD}" destId="{A5D93AFF-AD3B-456A-9E73-BF6EFF94ECFA}" srcOrd="4" destOrd="0" presId="urn:microsoft.com/office/officeart/2005/8/layout/hList1"/>
    <dgm:cxn modelId="{052C5786-731C-4D66-BA62-23FE0F0B631C}" type="presParOf" srcId="{A5D93AFF-AD3B-456A-9E73-BF6EFF94ECFA}" destId="{79F472B2-1AE1-48AE-8D9C-942B429E7A5D}" srcOrd="0" destOrd="0" presId="urn:microsoft.com/office/officeart/2005/8/layout/hList1"/>
    <dgm:cxn modelId="{DE5B6A48-E714-41BD-B65D-5E7818166107}" type="presParOf" srcId="{A5D93AFF-AD3B-456A-9E73-BF6EFF94ECFA}" destId="{6BAF3BD5-AC53-4421-B6B8-A1A4DC067802}" srcOrd="1" destOrd="0" presId="urn:microsoft.com/office/officeart/2005/8/layout/hList1"/>
    <dgm:cxn modelId="{FCD61415-0509-4028-8D4B-DA6983CACF59}" type="presParOf" srcId="{8EA6196B-F24A-4C7A-9814-892502496DCD}" destId="{14A6BD15-4D89-48A4-86C8-09C797DA44F7}" srcOrd="5" destOrd="0" presId="urn:microsoft.com/office/officeart/2005/8/layout/hList1"/>
    <dgm:cxn modelId="{FB8FED2B-28B2-46EF-B9EB-E5B9D9E917E6}" type="presParOf" srcId="{8EA6196B-F24A-4C7A-9814-892502496DCD}" destId="{B3BF183F-C338-41D7-80C6-94EF8DB8D151}" srcOrd="6" destOrd="0" presId="urn:microsoft.com/office/officeart/2005/8/layout/hList1"/>
    <dgm:cxn modelId="{19E2EAFD-EC87-4034-B34F-587F888108B7}" type="presParOf" srcId="{B3BF183F-C338-41D7-80C6-94EF8DB8D151}" destId="{D12AB507-AE4E-4DC9-AA4C-B593989AF592}" srcOrd="0" destOrd="0" presId="urn:microsoft.com/office/officeart/2005/8/layout/hList1"/>
    <dgm:cxn modelId="{83421DCE-3D67-4018-828C-25E45DB938DE}" type="presParOf" srcId="{B3BF183F-C338-41D7-80C6-94EF8DB8D151}" destId="{92B22DE6-68C9-4B2D-96C0-B68B186E95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3E6D7-713A-4A56-917D-A47EE5FE661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84DD72-2659-433F-884E-BD89532DC172}">
      <dgm:prSet phldrT="[文本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err="1" smtClean="0">
              <a:effectLst/>
            </a:rPr>
            <a:t>init</a:t>
          </a:r>
          <a:endParaRPr lang="zh-CN" altLang="en-US" dirty="0"/>
        </a:p>
      </dgm:t>
    </dgm:pt>
    <dgm:pt modelId="{0111AFC1-0A9B-473B-A0EF-83573D939810}" type="parTrans" cxnId="{196AD3F3-EECF-43E7-A7CA-9CE1167F27D5}">
      <dgm:prSet/>
      <dgm:spPr/>
      <dgm:t>
        <a:bodyPr/>
        <a:lstStyle/>
        <a:p>
          <a:endParaRPr lang="zh-CN" altLang="en-US"/>
        </a:p>
      </dgm:t>
    </dgm:pt>
    <dgm:pt modelId="{AD252A8C-8FFD-4568-BDAE-401CA8A8B717}" type="sibTrans" cxnId="{196AD3F3-EECF-43E7-A7CA-9CE1167F27D5}">
      <dgm:prSet/>
      <dgm:spPr/>
      <dgm:t>
        <a:bodyPr/>
        <a:lstStyle/>
        <a:p>
          <a:endParaRPr lang="zh-CN" altLang="en-US"/>
        </a:p>
      </dgm:t>
    </dgm:pt>
    <dgm:pt modelId="{04F39F36-8A54-48A3-B3D5-B292760498D6}">
      <dgm:prSet phldrT="[文本]"/>
      <dgm:spPr/>
      <dgm:t>
        <a:bodyPr/>
        <a:lstStyle/>
        <a:p>
          <a:r>
            <a:rPr lang="zh-CN" altLang="zh-CN" dirty="0" smtClean="0"/>
            <a:t>如果客户端向服务器发送</a:t>
          </a:r>
          <a:r>
            <a:rPr lang="en-US" altLang="zh-CN" dirty="0" smtClean="0"/>
            <a:t>opt="</a:t>
          </a:r>
          <a:r>
            <a:rPr lang="en-US" altLang="zh-CN" dirty="0" err="1" smtClean="0"/>
            <a:t>init</a:t>
          </a:r>
          <a:r>
            <a:rPr lang="en-US" altLang="zh-CN" dirty="0" smtClean="0"/>
            <a:t>"</a:t>
          </a:r>
          <a:r>
            <a:rPr lang="zh-CN" altLang="zh-CN" dirty="0" smtClean="0"/>
            <a:t>，那么服务器创建</a:t>
          </a:r>
          <a:r>
            <a:rPr lang="en-US" altLang="zh-CN" dirty="0" smtClean="0"/>
            <a:t>students</a:t>
          </a:r>
          <a:r>
            <a:rPr lang="zh-CN" altLang="zh-CN" dirty="0" smtClean="0"/>
            <a:t>表，并返回是否创建成功，如果成功就返回</a:t>
          </a:r>
          <a:r>
            <a:rPr lang="en-US" altLang="zh-CN" dirty="0" smtClean="0"/>
            <a:t>{"</a:t>
          </a:r>
          <a:r>
            <a:rPr lang="en-US" altLang="zh-CN" dirty="0" err="1" smtClean="0"/>
            <a:t>msg</a:t>
          </a:r>
          <a:r>
            <a:rPr lang="en-US" altLang="zh-CN" dirty="0" smtClean="0"/>
            <a:t>":"OK"}</a:t>
          </a:r>
          <a:r>
            <a:rPr lang="zh-CN" altLang="zh-CN" dirty="0" smtClean="0"/>
            <a:t>；</a:t>
          </a:r>
          <a:endParaRPr lang="zh-CN" altLang="en-US" dirty="0"/>
        </a:p>
      </dgm:t>
    </dgm:pt>
    <dgm:pt modelId="{3A45530B-69E4-4B72-8FE6-C7C75062BCEE}" type="parTrans" cxnId="{AC403995-B808-44E1-B15D-6B457685213F}">
      <dgm:prSet/>
      <dgm:spPr/>
      <dgm:t>
        <a:bodyPr/>
        <a:lstStyle/>
        <a:p>
          <a:endParaRPr lang="zh-CN" altLang="en-US"/>
        </a:p>
      </dgm:t>
    </dgm:pt>
    <dgm:pt modelId="{270769B2-187E-42C5-AD46-C7F4700A30DE}" type="sibTrans" cxnId="{AC403995-B808-44E1-B15D-6B457685213F}">
      <dgm:prSet/>
      <dgm:spPr/>
      <dgm:t>
        <a:bodyPr/>
        <a:lstStyle/>
        <a:p>
          <a:endParaRPr lang="zh-CN" altLang="en-US"/>
        </a:p>
      </dgm:t>
    </dgm:pt>
    <dgm:pt modelId="{9799CFA1-B316-4A48-8129-37624A612824}">
      <dgm:prSet phldrT="[文本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>
              <a:effectLst/>
            </a:rPr>
            <a:t>insert</a:t>
          </a:r>
          <a:endParaRPr lang="zh-CN" altLang="en-US" dirty="0"/>
        </a:p>
      </dgm:t>
    </dgm:pt>
    <dgm:pt modelId="{CA5A5E20-A423-4F95-AAE0-68D521EA70B2}" type="parTrans" cxnId="{2CCC308D-8CA5-4D93-BA35-A9301A33DF73}">
      <dgm:prSet/>
      <dgm:spPr/>
      <dgm:t>
        <a:bodyPr/>
        <a:lstStyle/>
        <a:p>
          <a:endParaRPr lang="zh-CN" altLang="en-US"/>
        </a:p>
      </dgm:t>
    </dgm:pt>
    <dgm:pt modelId="{EA9F4BE8-BF83-4756-8B92-6E44DE0B2B88}" type="sibTrans" cxnId="{2CCC308D-8CA5-4D93-BA35-A9301A33DF73}">
      <dgm:prSet/>
      <dgm:spPr/>
      <dgm:t>
        <a:bodyPr/>
        <a:lstStyle/>
        <a:p>
          <a:endParaRPr lang="zh-CN" altLang="en-US"/>
        </a:p>
      </dgm:t>
    </dgm:pt>
    <dgm:pt modelId="{E8F655CF-A369-41B8-A4D9-D5EB26256A87}">
      <dgm:prSet phldrT="[文本]"/>
      <dgm:spPr/>
      <dgm:t>
        <a:bodyPr/>
        <a:lstStyle/>
        <a:p>
          <a:r>
            <a:rPr lang="zh-CN" altLang="zh-CN" dirty="0" smtClean="0"/>
            <a:t>如果客户端向服务器发送</a:t>
          </a:r>
          <a:r>
            <a:rPr lang="en-US" altLang="zh-CN" dirty="0" smtClean="0"/>
            <a:t>opt="insert"</a:t>
          </a:r>
          <a:r>
            <a:rPr lang="zh-CN" altLang="zh-CN" dirty="0" smtClean="0"/>
            <a:t>，同时发送</a:t>
          </a:r>
          <a:r>
            <a:rPr lang="en-US" altLang="zh-CN" dirty="0" err="1" smtClean="0"/>
            <a:t>No,Name,Sex,Age</a:t>
          </a:r>
          <a:r>
            <a:rPr lang="zh-CN" altLang="zh-CN" dirty="0" smtClean="0"/>
            <a:t>参数，那么服务器向数据库表插入一条学生记录，并返回是否插入成功信息，如果成功就返回</a:t>
          </a:r>
          <a:r>
            <a:rPr lang="en-US" altLang="zh-CN" dirty="0" smtClean="0"/>
            <a:t>{"</a:t>
          </a:r>
          <a:r>
            <a:rPr lang="en-US" altLang="zh-CN" dirty="0" err="1" smtClean="0"/>
            <a:t>msg</a:t>
          </a:r>
          <a:r>
            <a:rPr lang="en-US" altLang="zh-CN" dirty="0" smtClean="0"/>
            <a:t>":"OK"}</a:t>
          </a:r>
          <a:r>
            <a:rPr lang="zh-CN" altLang="zh-CN" dirty="0" smtClean="0"/>
            <a:t>；</a:t>
          </a:r>
          <a:endParaRPr lang="zh-CN" altLang="en-US" dirty="0"/>
        </a:p>
      </dgm:t>
    </dgm:pt>
    <dgm:pt modelId="{8A3FC340-BC13-4DDF-86B9-4B0B34EF78E5}" type="parTrans" cxnId="{C4FE25CA-509A-4C83-B2C1-DDE989CF9BB0}">
      <dgm:prSet/>
      <dgm:spPr/>
      <dgm:t>
        <a:bodyPr/>
        <a:lstStyle/>
        <a:p>
          <a:endParaRPr lang="zh-CN" altLang="en-US"/>
        </a:p>
      </dgm:t>
    </dgm:pt>
    <dgm:pt modelId="{E3E5A3B9-16F0-4429-B745-851161FA51DB}" type="sibTrans" cxnId="{C4FE25CA-509A-4C83-B2C1-DDE989CF9BB0}">
      <dgm:prSet/>
      <dgm:spPr/>
      <dgm:t>
        <a:bodyPr/>
        <a:lstStyle/>
        <a:p>
          <a:endParaRPr lang="zh-CN" altLang="en-US"/>
        </a:p>
      </dgm:t>
    </dgm:pt>
    <dgm:pt modelId="{A8E241E4-EC04-44D6-8F9C-6F0262050D78}">
      <dgm:prSet phldrT="[文本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>
              <a:effectLst/>
            </a:rPr>
            <a:t>delete</a:t>
          </a:r>
          <a:endParaRPr lang="zh-CN" altLang="en-US" dirty="0"/>
        </a:p>
      </dgm:t>
    </dgm:pt>
    <dgm:pt modelId="{483136CB-EB0C-49E1-8881-D5AF2321EF59}" type="parTrans" cxnId="{7B897197-847F-4A67-A5A4-059C278212D3}">
      <dgm:prSet/>
      <dgm:spPr/>
      <dgm:t>
        <a:bodyPr/>
        <a:lstStyle/>
        <a:p>
          <a:endParaRPr lang="zh-CN" altLang="en-US"/>
        </a:p>
      </dgm:t>
    </dgm:pt>
    <dgm:pt modelId="{D815F3AC-104F-43E1-B4BF-C0E46E3FDD6A}" type="sibTrans" cxnId="{7B897197-847F-4A67-A5A4-059C278212D3}">
      <dgm:prSet/>
      <dgm:spPr/>
      <dgm:t>
        <a:bodyPr/>
        <a:lstStyle/>
        <a:p>
          <a:endParaRPr lang="zh-CN" altLang="en-US"/>
        </a:p>
      </dgm:t>
    </dgm:pt>
    <dgm:pt modelId="{79788C74-DFA7-4928-8C4F-9C79E9B2B222}">
      <dgm:prSet phldrT="[文本]"/>
      <dgm:spPr/>
      <dgm:t>
        <a:bodyPr/>
        <a:lstStyle/>
        <a:p>
          <a:r>
            <a:rPr lang="zh-CN" altLang="zh-CN" dirty="0" smtClean="0"/>
            <a:t>如果客户端向服务器发送</a:t>
          </a:r>
          <a:r>
            <a:rPr lang="en-US" altLang="zh-CN" dirty="0" smtClean="0"/>
            <a:t>opt="delete"</a:t>
          </a:r>
          <a:r>
            <a:rPr lang="zh-CN" altLang="zh-CN" dirty="0" smtClean="0"/>
            <a:t>，同时发送</a:t>
          </a:r>
          <a:r>
            <a:rPr lang="en-US" altLang="zh-CN" dirty="0" smtClean="0"/>
            <a:t>No</a:t>
          </a:r>
          <a:r>
            <a:rPr lang="zh-CN" altLang="zh-CN" dirty="0" smtClean="0"/>
            <a:t>参数，那么服务器从数据库表中删除学号为</a:t>
          </a:r>
          <a:r>
            <a:rPr lang="en-US" altLang="zh-CN" dirty="0" smtClean="0"/>
            <a:t>No</a:t>
          </a:r>
          <a:r>
            <a:rPr lang="zh-CN" altLang="zh-CN" dirty="0" smtClean="0"/>
            <a:t>的一条学生记录，并返回是否删除成功的信息，如果成功就返回</a:t>
          </a:r>
          <a:r>
            <a:rPr lang="en-US" altLang="zh-CN" dirty="0" smtClean="0"/>
            <a:t>{"</a:t>
          </a:r>
          <a:r>
            <a:rPr lang="en-US" altLang="zh-CN" dirty="0" err="1" smtClean="0"/>
            <a:t>msg</a:t>
          </a:r>
          <a:r>
            <a:rPr lang="en-US" altLang="zh-CN" dirty="0" smtClean="0"/>
            <a:t>":"OK"}</a:t>
          </a:r>
          <a:r>
            <a:rPr lang="zh-CN" altLang="zh-CN" dirty="0" smtClean="0"/>
            <a:t>；</a:t>
          </a:r>
          <a:endParaRPr lang="zh-CN" altLang="en-US" dirty="0"/>
        </a:p>
      </dgm:t>
    </dgm:pt>
    <dgm:pt modelId="{FB8C689A-FA64-412D-84C8-C8003B96362A}" type="parTrans" cxnId="{B788B20E-9F0C-4078-A073-2F178FE82E66}">
      <dgm:prSet/>
      <dgm:spPr/>
      <dgm:t>
        <a:bodyPr/>
        <a:lstStyle/>
        <a:p>
          <a:endParaRPr lang="zh-CN" altLang="en-US"/>
        </a:p>
      </dgm:t>
    </dgm:pt>
    <dgm:pt modelId="{45D3B941-0B97-46B2-BC2C-7F05F59821AF}" type="sibTrans" cxnId="{B788B20E-9F0C-4078-A073-2F178FE82E66}">
      <dgm:prSet/>
      <dgm:spPr/>
      <dgm:t>
        <a:bodyPr/>
        <a:lstStyle/>
        <a:p>
          <a:endParaRPr lang="zh-CN" altLang="en-US"/>
        </a:p>
      </dgm:t>
    </dgm:pt>
    <dgm:pt modelId="{0A1E006F-09C7-431B-AA07-72319E1B791B}">
      <dgm:prSet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B6BB22D0-112C-415E-B70B-2D5703D59FF3}" type="parTrans" cxnId="{A8DCBA79-7325-45A7-9966-392F13261962}">
      <dgm:prSet/>
      <dgm:spPr/>
      <dgm:t>
        <a:bodyPr/>
        <a:lstStyle/>
        <a:p>
          <a:endParaRPr lang="zh-CN" altLang="en-US"/>
        </a:p>
      </dgm:t>
    </dgm:pt>
    <dgm:pt modelId="{277A63AE-ABCB-493F-AC4A-5FDCCAEDC60C}" type="sibTrans" cxnId="{A8DCBA79-7325-45A7-9966-392F13261962}">
      <dgm:prSet/>
      <dgm:spPr/>
      <dgm:t>
        <a:bodyPr/>
        <a:lstStyle/>
        <a:p>
          <a:endParaRPr lang="zh-CN" altLang="en-US"/>
        </a:p>
      </dgm:t>
    </dgm:pt>
    <dgm:pt modelId="{BE4547C7-4F90-4E9D-8D12-B679811C0E8F}">
      <dgm:prSet/>
      <dgm:spPr/>
      <dgm:t>
        <a:bodyPr/>
        <a:lstStyle/>
        <a:p>
          <a:r>
            <a:rPr lang="zh-CN" altLang="zh-CN" smtClean="0"/>
            <a:t>如果客户端不向服务器发送</a:t>
          </a:r>
          <a:r>
            <a:rPr lang="en-US" altLang="zh-CN" smtClean="0"/>
            <a:t>opt</a:t>
          </a:r>
          <a:r>
            <a:rPr lang="zh-CN" altLang="zh-CN" smtClean="0"/>
            <a:t>参数值，那么服务器获取所有的学生记录返回给客户端，如果成功就返回</a:t>
          </a:r>
          <a:r>
            <a:rPr lang="en-US" altLang="zh-CN" smtClean="0"/>
            <a:t>{"msg":"OK","data":rows}</a:t>
          </a:r>
          <a:r>
            <a:rPr lang="zh-CN" altLang="zh-CN" smtClean="0"/>
            <a:t>，其中</a:t>
          </a:r>
          <a:r>
            <a:rPr lang="en-US" altLang="zh-CN" smtClean="0"/>
            <a:t>rows</a:t>
          </a:r>
          <a:r>
            <a:rPr lang="zh-CN" altLang="zh-CN" smtClean="0"/>
            <a:t>是学生的记录行的列表；</a:t>
          </a:r>
          <a:endParaRPr lang="zh-CN" altLang="en-US"/>
        </a:p>
      </dgm:t>
    </dgm:pt>
    <dgm:pt modelId="{7803F896-B61E-4B69-BE30-E3BAB2820C7F}" type="parTrans" cxnId="{E0E57DAD-FED9-4F2A-B66E-4094972F1B40}">
      <dgm:prSet/>
      <dgm:spPr/>
      <dgm:t>
        <a:bodyPr/>
        <a:lstStyle/>
        <a:p>
          <a:endParaRPr lang="zh-CN" altLang="en-US"/>
        </a:p>
      </dgm:t>
    </dgm:pt>
    <dgm:pt modelId="{EB466BD4-5CCE-41DF-83F4-67F0F3807E43}" type="sibTrans" cxnId="{E0E57DAD-FED9-4F2A-B66E-4094972F1B40}">
      <dgm:prSet/>
      <dgm:spPr/>
      <dgm:t>
        <a:bodyPr/>
        <a:lstStyle/>
        <a:p>
          <a:endParaRPr lang="zh-CN" altLang="en-US"/>
        </a:p>
      </dgm:t>
    </dgm:pt>
    <dgm:pt modelId="{8EA6196B-F24A-4C7A-9814-892502496DCD}" type="pres">
      <dgm:prSet presAssocID="{4AD3E6D7-713A-4A56-917D-A47EE5FE66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F5D00-1D7E-4E35-BB04-A0ACC1E3E41F}" type="pres">
      <dgm:prSet presAssocID="{CB84DD72-2659-433F-884E-BD89532DC172}" presName="composite" presStyleCnt="0"/>
      <dgm:spPr/>
    </dgm:pt>
    <dgm:pt modelId="{CCD56320-B4A8-4193-B076-EB0BB56D88EA}" type="pres">
      <dgm:prSet presAssocID="{CB84DD72-2659-433F-884E-BD89532DC17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462CB9-6DAD-4E4A-B8C4-28651FD732BC}" type="pres">
      <dgm:prSet presAssocID="{CB84DD72-2659-433F-884E-BD89532DC172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380C38-8BAA-4271-9127-443C85506D53}" type="pres">
      <dgm:prSet presAssocID="{AD252A8C-8FFD-4568-BDAE-401CA8A8B717}" presName="space" presStyleCnt="0"/>
      <dgm:spPr/>
    </dgm:pt>
    <dgm:pt modelId="{EF1E311F-5599-4809-BEA9-FE82B49959F5}" type="pres">
      <dgm:prSet presAssocID="{9799CFA1-B316-4A48-8129-37624A612824}" presName="composite" presStyleCnt="0"/>
      <dgm:spPr/>
    </dgm:pt>
    <dgm:pt modelId="{7C369A91-ACD0-40CB-A00C-CD405FFBF521}" type="pres">
      <dgm:prSet presAssocID="{9799CFA1-B316-4A48-8129-37624A61282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B8707-9152-4B30-B23C-201021611B61}" type="pres">
      <dgm:prSet presAssocID="{9799CFA1-B316-4A48-8129-37624A61282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21FDAE-8DB4-4D32-B295-4FBA84E3C8FA}" type="pres">
      <dgm:prSet presAssocID="{EA9F4BE8-BF83-4756-8B92-6E44DE0B2B88}" presName="space" presStyleCnt="0"/>
      <dgm:spPr/>
    </dgm:pt>
    <dgm:pt modelId="{A5D93AFF-AD3B-456A-9E73-BF6EFF94ECFA}" type="pres">
      <dgm:prSet presAssocID="{A8E241E4-EC04-44D6-8F9C-6F0262050D78}" presName="composite" presStyleCnt="0"/>
      <dgm:spPr/>
    </dgm:pt>
    <dgm:pt modelId="{79F472B2-1AE1-48AE-8D9C-942B429E7A5D}" type="pres">
      <dgm:prSet presAssocID="{A8E241E4-EC04-44D6-8F9C-6F0262050D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F3BD5-AC53-4421-B6B8-A1A4DC067802}" type="pres">
      <dgm:prSet presAssocID="{A8E241E4-EC04-44D6-8F9C-6F0262050D7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A6BD15-4D89-48A4-86C8-09C797DA44F7}" type="pres">
      <dgm:prSet presAssocID="{D815F3AC-104F-43E1-B4BF-C0E46E3FDD6A}" presName="space" presStyleCnt="0"/>
      <dgm:spPr/>
    </dgm:pt>
    <dgm:pt modelId="{B3BF183F-C338-41D7-80C6-94EF8DB8D151}" type="pres">
      <dgm:prSet presAssocID="{0A1E006F-09C7-431B-AA07-72319E1B791B}" presName="composite" presStyleCnt="0"/>
      <dgm:spPr/>
    </dgm:pt>
    <dgm:pt modelId="{D12AB507-AE4E-4DC9-AA4C-B593989AF592}" type="pres">
      <dgm:prSet presAssocID="{0A1E006F-09C7-431B-AA07-72319E1B791B}" presName="parTx" presStyleLbl="alignNode1" presStyleIdx="3" presStyleCnt="4" custLinFactNeighborX="166" custLinFactNeighborY="-6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B22DE6-68C9-4B2D-96C0-B68B186E9561}" type="pres">
      <dgm:prSet presAssocID="{0A1E006F-09C7-431B-AA07-72319E1B791B}" presName="desTx" presStyleLbl="alignAccFollowNode1" presStyleIdx="3" presStyleCnt="4" custLinFactNeighborX="-1208" custLinFactNeighborY="2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6AD3F3-EECF-43E7-A7CA-9CE1167F27D5}" srcId="{4AD3E6D7-713A-4A56-917D-A47EE5FE6611}" destId="{CB84DD72-2659-433F-884E-BD89532DC172}" srcOrd="0" destOrd="0" parTransId="{0111AFC1-0A9B-473B-A0EF-83573D939810}" sibTransId="{AD252A8C-8FFD-4568-BDAE-401CA8A8B717}"/>
    <dgm:cxn modelId="{7B897197-847F-4A67-A5A4-059C278212D3}" srcId="{4AD3E6D7-713A-4A56-917D-A47EE5FE6611}" destId="{A8E241E4-EC04-44D6-8F9C-6F0262050D78}" srcOrd="2" destOrd="0" parTransId="{483136CB-EB0C-49E1-8881-D5AF2321EF59}" sibTransId="{D815F3AC-104F-43E1-B4BF-C0E46E3FDD6A}"/>
    <dgm:cxn modelId="{C4FE25CA-509A-4C83-B2C1-DDE989CF9BB0}" srcId="{9799CFA1-B316-4A48-8129-37624A612824}" destId="{E8F655CF-A369-41B8-A4D9-D5EB26256A87}" srcOrd="0" destOrd="0" parTransId="{8A3FC340-BC13-4DDF-86B9-4B0B34EF78E5}" sibTransId="{E3E5A3B9-16F0-4429-B745-851161FA51DB}"/>
    <dgm:cxn modelId="{2307E8A8-2032-42D0-B604-B2875DEB2922}" type="presOf" srcId="{9799CFA1-B316-4A48-8129-37624A612824}" destId="{7C369A91-ACD0-40CB-A00C-CD405FFBF521}" srcOrd="0" destOrd="0" presId="urn:microsoft.com/office/officeart/2005/8/layout/hList1"/>
    <dgm:cxn modelId="{A8DCBA79-7325-45A7-9966-392F13261962}" srcId="{4AD3E6D7-713A-4A56-917D-A47EE5FE6611}" destId="{0A1E006F-09C7-431B-AA07-72319E1B791B}" srcOrd="3" destOrd="0" parTransId="{B6BB22D0-112C-415E-B70B-2D5703D59FF3}" sibTransId="{277A63AE-ABCB-493F-AC4A-5FDCCAEDC60C}"/>
    <dgm:cxn modelId="{AC421663-CFC6-4FFC-A22E-92F0791FEACC}" type="presOf" srcId="{0A1E006F-09C7-431B-AA07-72319E1B791B}" destId="{D12AB507-AE4E-4DC9-AA4C-B593989AF592}" srcOrd="0" destOrd="0" presId="urn:microsoft.com/office/officeart/2005/8/layout/hList1"/>
    <dgm:cxn modelId="{96A33951-951A-4AB6-A0D6-F9C9C77E8EDC}" type="presOf" srcId="{BE4547C7-4F90-4E9D-8D12-B679811C0E8F}" destId="{92B22DE6-68C9-4B2D-96C0-B68B186E9561}" srcOrd="0" destOrd="0" presId="urn:microsoft.com/office/officeart/2005/8/layout/hList1"/>
    <dgm:cxn modelId="{C022104F-47A4-4D23-B715-BDC7207C81BB}" type="presOf" srcId="{4AD3E6D7-713A-4A56-917D-A47EE5FE6611}" destId="{8EA6196B-F24A-4C7A-9814-892502496DCD}" srcOrd="0" destOrd="0" presId="urn:microsoft.com/office/officeart/2005/8/layout/hList1"/>
    <dgm:cxn modelId="{5611A241-B2C8-4B30-9CD3-6D277E80A544}" type="presOf" srcId="{04F39F36-8A54-48A3-B3D5-B292760498D6}" destId="{0A462CB9-6DAD-4E4A-B8C4-28651FD732BC}" srcOrd="0" destOrd="0" presId="urn:microsoft.com/office/officeart/2005/8/layout/hList1"/>
    <dgm:cxn modelId="{B788B20E-9F0C-4078-A073-2F178FE82E66}" srcId="{A8E241E4-EC04-44D6-8F9C-6F0262050D78}" destId="{79788C74-DFA7-4928-8C4F-9C79E9B2B222}" srcOrd="0" destOrd="0" parTransId="{FB8C689A-FA64-412D-84C8-C8003B96362A}" sibTransId="{45D3B941-0B97-46B2-BC2C-7F05F59821AF}"/>
    <dgm:cxn modelId="{4A565D24-A36E-432B-889B-7FD3DB9F71EF}" type="presOf" srcId="{A8E241E4-EC04-44D6-8F9C-6F0262050D78}" destId="{79F472B2-1AE1-48AE-8D9C-942B429E7A5D}" srcOrd="0" destOrd="0" presId="urn:microsoft.com/office/officeart/2005/8/layout/hList1"/>
    <dgm:cxn modelId="{AC403995-B808-44E1-B15D-6B457685213F}" srcId="{CB84DD72-2659-433F-884E-BD89532DC172}" destId="{04F39F36-8A54-48A3-B3D5-B292760498D6}" srcOrd="0" destOrd="0" parTransId="{3A45530B-69E4-4B72-8FE6-C7C75062BCEE}" sibTransId="{270769B2-187E-42C5-AD46-C7F4700A30DE}"/>
    <dgm:cxn modelId="{9F36FA2B-E6FB-4A27-8EB5-BAFE91791911}" type="presOf" srcId="{E8F655CF-A369-41B8-A4D9-D5EB26256A87}" destId="{639B8707-9152-4B30-B23C-201021611B61}" srcOrd="0" destOrd="0" presId="urn:microsoft.com/office/officeart/2005/8/layout/hList1"/>
    <dgm:cxn modelId="{E0E57DAD-FED9-4F2A-B66E-4094972F1B40}" srcId="{0A1E006F-09C7-431B-AA07-72319E1B791B}" destId="{BE4547C7-4F90-4E9D-8D12-B679811C0E8F}" srcOrd="0" destOrd="0" parTransId="{7803F896-B61E-4B69-BE30-E3BAB2820C7F}" sibTransId="{EB466BD4-5CCE-41DF-83F4-67F0F3807E43}"/>
    <dgm:cxn modelId="{2CCC308D-8CA5-4D93-BA35-A9301A33DF73}" srcId="{4AD3E6D7-713A-4A56-917D-A47EE5FE6611}" destId="{9799CFA1-B316-4A48-8129-37624A612824}" srcOrd="1" destOrd="0" parTransId="{CA5A5E20-A423-4F95-AAE0-68D521EA70B2}" sibTransId="{EA9F4BE8-BF83-4756-8B92-6E44DE0B2B88}"/>
    <dgm:cxn modelId="{AC3BE2A7-596C-4803-BF96-A6E9DBD72568}" type="presOf" srcId="{CB84DD72-2659-433F-884E-BD89532DC172}" destId="{CCD56320-B4A8-4193-B076-EB0BB56D88EA}" srcOrd="0" destOrd="0" presId="urn:microsoft.com/office/officeart/2005/8/layout/hList1"/>
    <dgm:cxn modelId="{699481CA-C22E-44BD-A255-67E6E37862EC}" type="presOf" srcId="{79788C74-DFA7-4928-8C4F-9C79E9B2B222}" destId="{6BAF3BD5-AC53-4421-B6B8-A1A4DC067802}" srcOrd="0" destOrd="0" presId="urn:microsoft.com/office/officeart/2005/8/layout/hList1"/>
    <dgm:cxn modelId="{9FD25156-A10B-46B8-92DC-DC3162C374D2}" type="presParOf" srcId="{8EA6196B-F24A-4C7A-9814-892502496DCD}" destId="{0C8F5D00-1D7E-4E35-BB04-A0ACC1E3E41F}" srcOrd="0" destOrd="0" presId="urn:microsoft.com/office/officeart/2005/8/layout/hList1"/>
    <dgm:cxn modelId="{E03F29E6-02D8-471C-94CD-3A7906859D9D}" type="presParOf" srcId="{0C8F5D00-1D7E-4E35-BB04-A0ACC1E3E41F}" destId="{CCD56320-B4A8-4193-B076-EB0BB56D88EA}" srcOrd="0" destOrd="0" presId="urn:microsoft.com/office/officeart/2005/8/layout/hList1"/>
    <dgm:cxn modelId="{59FE733D-D353-43EE-8DE3-41AFF9B1D3FD}" type="presParOf" srcId="{0C8F5D00-1D7E-4E35-BB04-A0ACC1E3E41F}" destId="{0A462CB9-6DAD-4E4A-B8C4-28651FD732BC}" srcOrd="1" destOrd="0" presId="urn:microsoft.com/office/officeart/2005/8/layout/hList1"/>
    <dgm:cxn modelId="{9330EAA6-EA30-4825-ADB5-F63D69ED6F05}" type="presParOf" srcId="{8EA6196B-F24A-4C7A-9814-892502496DCD}" destId="{87380C38-8BAA-4271-9127-443C85506D53}" srcOrd="1" destOrd="0" presId="urn:microsoft.com/office/officeart/2005/8/layout/hList1"/>
    <dgm:cxn modelId="{EB8A9E12-662B-4191-ABA3-A7991F725E24}" type="presParOf" srcId="{8EA6196B-F24A-4C7A-9814-892502496DCD}" destId="{EF1E311F-5599-4809-BEA9-FE82B49959F5}" srcOrd="2" destOrd="0" presId="urn:microsoft.com/office/officeart/2005/8/layout/hList1"/>
    <dgm:cxn modelId="{8987BC35-CDB5-432A-971E-BAAE02196C5E}" type="presParOf" srcId="{EF1E311F-5599-4809-BEA9-FE82B49959F5}" destId="{7C369A91-ACD0-40CB-A00C-CD405FFBF521}" srcOrd="0" destOrd="0" presId="urn:microsoft.com/office/officeart/2005/8/layout/hList1"/>
    <dgm:cxn modelId="{AAFABBED-6855-49E5-9F5C-86709DDC1B0A}" type="presParOf" srcId="{EF1E311F-5599-4809-BEA9-FE82B49959F5}" destId="{639B8707-9152-4B30-B23C-201021611B61}" srcOrd="1" destOrd="0" presId="urn:microsoft.com/office/officeart/2005/8/layout/hList1"/>
    <dgm:cxn modelId="{C6DECE3C-EBE5-4848-B767-3E3ECB007E84}" type="presParOf" srcId="{8EA6196B-F24A-4C7A-9814-892502496DCD}" destId="{BD21FDAE-8DB4-4D32-B295-4FBA84E3C8FA}" srcOrd="3" destOrd="0" presId="urn:microsoft.com/office/officeart/2005/8/layout/hList1"/>
    <dgm:cxn modelId="{BA457555-BD7A-44A8-92C7-B6191AE387DD}" type="presParOf" srcId="{8EA6196B-F24A-4C7A-9814-892502496DCD}" destId="{A5D93AFF-AD3B-456A-9E73-BF6EFF94ECFA}" srcOrd="4" destOrd="0" presId="urn:microsoft.com/office/officeart/2005/8/layout/hList1"/>
    <dgm:cxn modelId="{7BA39E9D-373A-49DC-95F7-952A254BDC18}" type="presParOf" srcId="{A5D93AFF-AD3B-456A-9E73-BF6EFF94ECFA}" destId="{79F472B2-1AE1-48AE-8D9C-942B429E7A5D}" srcOrd="0" destOrd="0" presId="urn:microsoft.com/office/officeart/2005/8/layout/hList1"/>
    <dgm:cxn modelId="{5503B23A-AAA6-4095-BAC0-075FCE149F60}" type="presParOf" srcId="{A5D93AFF-AD3B-456A-9E73-BF6EFF94ECFA}" destId="{6BAF3BD5-AC53-4421-B6B8-A1A4DC067802}" srcOrd="1" destOrd="0" presId="urn:microsoft.com/office/officeart/2005/8/layout/hList1"/>
    <dgm:cxn modelId="{90B28B7A-55D1-48EE-94DB-6A9A74C1BE09}" type="presParOf" srcId="{8EA6196B-F24A-4C7A-9814-892502496DCD}" destId="{14A6BD15-4D89-48A4-86C8-09C797DA44F7}" srcOrd="5" destOrd="0" presId="urn:microsoft.com/office/officeart/2005/8/layout/hList1"/>
    <dgm:cxn modelId="{53F54B59-6F19-46F9-ADF5-23D7B7A1F634}" type="presParOf" srcId="{8EA6196B-F24A-4C7A-9814-892502496DCD}" destId="{B3BF183F-C338-41D7-80C6-94EF8DB8D151}" srcOrd="6" destOrd="0" presId="urn:microsoft.com/office/officeart/2005/8/layout/hList1"/>
    <dgm:cxn modelId="{4A1B86A8-92F6-4ED7-8141-9A74ADE0FE1E}" type="presParOf" srcId="{B3BF183F-C338-41D7-80C6-94EF8DB8D151}" destId="{D12AB507-AE4E-4DC9-AA4C-B593989AF592}" srcOrd="0" destOrd="0" presId="urn:microsoft.com/office/officeart/2005/8/layout/hList1"/>
    <dgm:cxn modelId="{A2B0D92F-5EFA-493D-88C2-AC6419B543B1}" type="presParOf" srcId="{B3BF183F-C338-41D7-80C6-94EF8DB8D151}" destId="{92B22DE6-68C9-4B2D-96C0-B68B186E95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56320-B4A8-4193-B076-EB0BB56D88EA}">
      <dsp:nvSpPr>
        <dsp:cNvPr id="0" name=""/>
        <dsp:cNvSpPr/>
      </dsp:nvSpPr>
      <dsp:spPr>
        <a:xfrm>
          <a:off x="3094" y="838645"/>
          <a:ext cx="186050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effectLst/>
            </a:rPr>
            <a:t>init</a:t>
          </a:r>
          <a:endParaRPr lang="zh-CN" altLang="en-US" sz="1100" kern="1200" dirty="0"/>
        </a:p>
      </dsp:txBody>
      <dsp:txXfrm>
        <a:off x="3094" y="838645"/>
        <a:ext cx="1860500" cy="316800"/>
      </dsp:txXfrm>
    </dsp:sp>
    <dsp:sp modelId="{0A462CB9-6DAD-4E4A-B8C4-28651FD732BC}">
      <dsp:nvSpPr>
        <dsp:cNvPr id="0" name=""/>
        <dsp:cNvSpPr/>
      </dsp:nvSpPr>
      <dsp:spPr>
        <a:xfrm>
          <a:off x="3094" y="1155445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dirty="0" smtClean="0"/>
            <a:t>如果客户端向服务器发送</a:t>
          </a:r>
          <a:r>
            <a:rPr lang="en-US" altLang="zh-CN" sz="1100" kern="1200" dirty="0" smtClean="0"/>
            <a:t>opt="</a:t>
          </a:r>
          <a:r>
            <a:rPr lang="en-US" altLang="zh-CN" sz="1100" kern="1200" dirty="0" err="1" smtClean="0"/>
            <a:t>init</a:t>
          </a:r>
          <a:r>
            <a:rPr lang="en-US" altLang="zh-CN" sz="1100" kern="1200" dirty="0" smtClean="0"/>
            <a:t>"</a:t>
          </a:r>
          <a:r>
            <a:rPr lang="zh-CN" altLang="zh-CN" sz="1100" kern="1200" dirty="0" smtClean="0"/>
            <a:t>，那么服务器创建</a:t>
          </a:r>
          <a:r>
            <a:rPr lang="en-US" altLang="zh-CN" sz="1100" kern="1200" dirty="0" smtClean="0"/>
            <a:t>students</a:t>
          </a:r>
          <a:r>
            <a:rPr lang="zh-CN" altLang="zh-CN" sz="1100" kern="1200" dirty="0" smtClean="0"/>
            <a:t>表，并返回是否创建成功，如果成功就返回</a:t>
          </a:r>
          <a:r>
            <a:rPr lang="en-US" altLang="zh-CN" sz="1100" kern="1200" dirty="0" smtClean="0"/>
            <a:t>{"</a:t>
          </a:r>
          <a:r>
            <a:rPr lang="en-US" altLang="zh-CN" sz="1100" kern="1200" dirty="0" err="1" smtClean="0"/>
            <a:t>msg</a:t>
          </a:r>
          <a:r>
            <a:rPr lang="en-US" altLang="zh-CN" sz="1100" kern="1200" dirty="0" smtClean="0"/>
            <a:t>":"OK"}</a:t>
          </a:r>
          <a:r>
            <a:rPr lang="zh-CN" altLang="zh-CN" sz="1100" kern="1200" dirty="0" smtClean="0"/>
            <a:t>；</a:t>
          </a:r>
          <a:endParaRPr lang="zh-CN" altLang="en-US" sz="1100" kern="1200" dirty="0"/>
        </a:p>
      </dsp:txBody>
      <dsp:txXfrm>
        <a:off x="3094" y="1155445"/>
        <a:ext cx="1860500" cy="1298384"/>
      </dsp:txXfrm>
    </dsp:sp>
    <dsp:sp modelId="{7C369A91-ACD0-40CB-A00C-CD405FFBF521}">
      <dsp:nvSpPr>
        <dsp:cNvPr id="0" name=""/>
        <dsp:cNvSpPr/>
      </dsp:nvSpPr>
      <dsp:spPr>
        <a:xfrm>
          <a:off x="2124064" y="838645"/>
          <a:ext cx="186050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insert</a:t>
          </a:r>
          <a:endParaRPr lang="zh-CN" altLang="en-US" sz="1100" kern="1200" dirty="0"/>
        </a:p>
      </dsp:txBody>
      <dsp:txXfrm>
        <a:off x="2124064" y="838645"/>
        <a:ext cx="1860500" cy="316800"/>
      </dsp:txXfrm>
    </dsp:sp>
    <dsp:sp modelId="{639B8707-9152-4B30-B23C-201021611B61}">
      <dsp:nvSpPr>
        <dsp:cNvPr id="0" name=""/>
        <dsp:cNvSpPr/>
      </dsp:nvSpPr>
      <dsp:spPr>
        <a:xfrm>
          <a:off x="2124064" y="1155445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dirty="0" smtClean="0"/>
            <a:t>如果客户端向服务器发送</a:t>
          </a:r>
          <a:r>
            <a:rPr lang="en-US" altLang="zh-CN" sz="1100" kern="1200" dirty="0" smtClean="0"/>
            <a:t>opt="insert"</a:t>
          </a:r>
          <a:r>
            <a:rPr lang="zh-CN" altLang="zh-CN" sz="1100" kern="1200" dirty="0" smtClean="0"/>
            <a:t>，同时发送</a:t>
          </a:r>
          <a:r>
            <a:rPr lang="en-US" altLang="zh-CN" sz="1100" kern="1200" dirty="0" err="1" smtClean="0"/>
            <a:t>No,Name,Sex,Age</a:t>
          </a:r>
          <a:r>
            <a:rPr lang="zh-CN" altLang="zh-CN" sz="1100" kern="1200" dirty="0" smtClean="0"/>
            <a:t>参数，那么服务器向数据库表插入一条学生记录，并返回是否插入成功信息，如果成功就返回</a:t>
          </a:r>
          <a:r>
            <a:rPr lang="en-US" altLang="zh-CN" sz="1100" kern="1200" dirty="0" smtClean="0"/>
            <a:t>{"</a:t>
          </a:r>
          <a:r>
            <a:rPr lang="en-US" altLang="zh-CN" sz="1100" kern="1200" dirty="0" err="1" smtClean="0"/>
            <a:t>msg</a:t>
          </a:r>
          <a:r>
            <a:rPr lang="en-US" altLang="zh-CN" sz="1100" kern="1200" dirty="0" smtClean="0"/>
            <a:t>":"OK"}</a:t>
          </a:r>
          <a:r>
            <a:rPr lang="zh-CN" altLang="zh-CN" sz="1100" kern="1200" dirty="0" smtClean="0"/>
            <a:t>；</a:t>
          </a:r>
          <a:endParaRPr lang="zh-CN" altLang="en-US" sz="1100" kern="1200" dirty="0"/>
        </a:p>
      </dsp:txBody>
      <dsp:txXfrm>
        <a:off x="2124064" y="1155445"/>
        <a:ext cx="1860500" cy="1298384"/>
      </dsp:txXfrm>
    </dsp:sp>
    <dsp:sp modelId="{79F472B2-1AE1-48AE-8D9C-942B429E7A5D}">
      <dsp:nvSpPr>
        <dsp:cNvPr id="0" name=""/>
        <dsp:cNvSpPr/>
      </dsp:nvSpPr>
      <dsp:spPr>
        <a:xfrm>
          <a:off x="4245035" y="838645"/>
          <a:ext cx="186050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delete</a:t>
          </a:r>
          <a:endParaRPr lang="zh-CN" altLang="en-US" sz="1100" kern="1200" dirty="0"/>
        </a:p>
      </dsp:txBody>
      <dsp:txXfrm>
        <a:off x="4245035" y="838645"/>
        <a:ext cx="1860500" cy="316800"/>
      </dsp:txXfrm>
    </dsp:sp>
    <dsp:sp modelId="{6BAF3BD5-AC53-4421-B6B8-A1A4DC067802}">
      <dsp:nvSpPr>
        <dsp:cNvPr id="0" name=""/>
        <dsp:cNvSpPr/>
      </dsp:nvSpPr>
      <dsp:spPr>
        <a:xfrm>
          <a:off x="4245035" y="1155445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dirty="0" smtClean="0"/>
            <a:t>如果客户端向服务器发送</a:t>
          </a:r>
          <a:r>
            <a:rPr lang="en-US" altLang="zh-CN" sz="1100" kern="1200" dirty="0" smtClean="0"/>
            <a:t>opt="delete"</a:t>
          </a:r>
          <a:r>
            <a:rPr lang="zh-CN" altLang="zh-CN" sz="1100" kern="1200" dirty="0" smtClean="0"/>
            <a:t>，同时发送</a:t>
          </a:r>
          <a:r>
            <a:rPr lang="en-US" altLang="zh-CN" sz="1100" kern="1200" dirty="0" smtClean="0"/>
            <a:t>No</a:t>
          </a:r>
          <a:r>
            <a:rPr lang="zh-CN" altLang="zh-CN" sz="1100" kern="1200" dirty="0" smtClean="0"/>
            <a:t>参数，那么服务器从数据库表中删除学号为</a:t>
          </a:r>
          <a:r>
            <a:rPr lang="en-US" altLang="zh-CN" sz="1100" kern="1200" dirty="0" smtClean="0"/>
            <a:t>No</a:t>
          </a:r>
          <a:r>
            <a:rPr lang="zh-CN" altLang="zh-CN" sz="1100" kern="1200" dirty="0" smtClean="0"/>
            <a:t>的一条学生记录，并返回是否删除成功的信息，如果成功就返回</a:t>
          </a:r>
          <a:r>
            <a:rPr lang="en-US" altLang="zh-CN" sz="1100" kern="1200" dirty="0" smtClean="0"/>
            <a:t>{"</a:t>
          </a:r>
          <a:r>
            <a:rPr lang="en-US" altLang="zh-CN" sz="1100" kern="1200" dirty="0" err="1" smtClean="0"/>
            <a:t>msg</a:t>
          </a:r>
          <a:r>
            <a:rPr lang="en-US" altLang="zh-CN" sz="1100" kern="1200" dirty="0" smtClean="0"/>
            <a:t>":"OK"}</a:t>
          </a:r>
          <a:r>
            <a:rPr lang="zh-CN" altLang="zh-CN" sz="1100" kern="1200" dirty="0" smtClean="0"/>
            <a:t>；</a:t>
          </a:r>
          <a:endParaRPr lang="zh-CN" altLang="en-US" sz="1100" kern="1200" dirty="0"/>
        </a:p>
      </dsp:txBody>
      <dsp:txXfrm>
        <a:off x="4245035" y="1155445"/>
        <a:ext cx="1860500" cy="1298384"/>
      </dsp:txXfrm>
    </dsp:sp>
    <dsp:sp modelId="{D12AB507-AE4E-4DC9-AA4C-B593989AF592}">
      <dsp:nvSpPr>
        <dsp:cNvPr id="0" name=""/>
        <dsp:cNvSpPr/>
      </dsp:nvSpPr>
      <dsp:spPr>
        <a:xfrm>
          <a:off x="6369093" y="836623"/>
          <a:ext cx="1860500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369093" y="836623"/>
        <a:ext cx="1860500" cy="316800"/>
      </dsp:txXfrm>
    </dsp:sp>
    <dsp:sp modelId="{92B22DE6-68C9-4B2D-96C0-B68B186E9561}">
      <dsp:nvSpPr>
        <dsp:cNvPr id="0" name=""/>
        <dsp:cNvSpPr/>
      </dsp:nvSpPr>
      <dsp:spPr>
        <a:xfrm>
          <a:off x="6343530" y="1192786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smtClean="0"/>
            <a:t>如果客户端不向服务器发送</a:t>
          </a:r>
          <a:r>
            <a:rPr lang="en-US" altLang="zh-CN" sz="1100" kern="1200" smtClean="0"/>
            <a:t>opt</a:t>
          </a:r>
          <a:r>
            <a:rPr lang="zh-CN" altLang="zh-CN" sz="1100" kern="1200" smtClean="0"/>
            <a:t>参数值，那么服务器获取所有的学生记录返回给客户端，如果成功就返回</a:t>
          </a:r>
          <a:r>
            <a:rPr lang="en-US" altLang="zh-CN" sz="1100" kern="1200" smtClean="0"/>
            <a:t>{"msg":"OK","data":rows}</a:t>
          </a:r>
          <a:r>
            <a:rPr lang="zh-CN" altLang="zh-CN" sz="1100" kern="1200" smtClean="0"/>
            <a:t>，其中</a:t>
          </a:r>
          <a:r>
            <a:rPr lang="en-US" altLang="zh-CN" sz="1100" kern="1200" smtClean="0"/>
            <a:t>rows</a:t>
          </a:r>
          <a:r>
            <a:rPr lang="zh-CN" altLang="zh-CN" sz="1100" kern="1200" smtClean="0"/>
            <a:t>是学生的记录行的列表；</a:t>
          </a:r>
          <a:endParaRPr lang="zh-CN" altLang="en-US" sz="1100" kern="1200"/>
        </a:p>
      </dsp:txBody>
      <dsp:txXfrm>
        <a:off x="6343530" y="1192786"/>
        <a:ext cx="1860500" cy="1298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56320-B4A8-4193-B076-EB0BB56D88EA}">
      <dsp:nvSpPr>
        <dsp:cNvPr id="0" name=""/>
        <dsp:cNvSpPr/>
      </dsp:nvSpPr>
      <dsp:spPr>
        <a:xfrm>
          <a:off x="3094" y="838645"/>
          <a:ext cx="1860500" cy="316800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>
              <a:effectLst/>
            </a:rPr>
            <a:t>init</a:t>
          </a:r>
          <a:endParaRPr lang="zh-CN" altLang="en-US" sz="1100" kern="1200" dirty="0"/>
        </a:p>
      </dsp:txBody>
      <dsp:txXfrm>
        <a:off x="3094" y="838645"/>
        <a:ext cx="1860500" cy="316800"/>
      </dsp:txXfrm>
    </dsp:sp>
    <dsp:sp modelId="{0A462CB9-6DAD-4E4A-B8C4-28651FD732BC}">
      <dsp:nvSpPr>
        <dsp:cNvPr id="0" name=""/>
        <dsp:cNvSpPr/>
      </dsp:nvSpPr>
      <dsp:spPr>
        <a:xfrm>
          <a:off x="3094" y="1155445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dirty="0" smtClean="0"/>
            <a:t>如果客户端向服务器发送</a:t>
          </a:r>
          <a:r>
            <a:rPr lang="en-US" altLang="zh-CN" sz="1100" kern="1200" dirty="0" smtClean="0"/>
            <a:t>opt="</a:t>
          </a:r>
          <a:r>
            <a:rPr lang="en-US" altLang="zh-CN" sz="1100" kern="1200" dirty="0" err="1" smtClean="0"/>
            <a:t>init</a:t>
          </a:r>
          <a:r>
            <a:rPr lang="en-US" altLang="zh-CN" sz="1100" kern="1200" dirty="0" smtClean="0"/>
            <a:t>"</a:t>
          </a:r>
          <a:r>
            <a:rPr lang="zh-CN" altLang="zh-CN" sz="1100" kern="1200" dirty="0" smtClean="0"/>
            <a:t>，那么服务器创建</a:t>
          </a:r>
          <a:r>
            <a:rPr lang="en-US" altLang="zh-CN" sz="1100" kern="1200" dirty="0" smtClean="0"/>
            <a:t>students</a:t>
          </a:r>
          <a:r>
            <a:rPr lang="zh-CN" altLang="zh-CN" sz="1100" kern="1200" dirty="0" smtClean="0"/>
            <a:t>表，并返回是否创建成功，如果成功就返回</a:t>
          </a:r>
          <a:r>
            <a:rPr lang="en-US" altLang="zh-CN" sz="1100" kern="1200" dirty="0" smtClean="0"/>
            <a:t>{"</a:t>
          </a:r>
          <a:r>
            <a:rPr lang="en-US" altLang="zh-CN" sz="1100" kern="1200" dirty="0" err="1" smtClean="0"/>
            <a:t>msg</a:t>
          </a:r>
          <a:r>
            <a:rPr lang="en-US" altLang="zh-CN" sz="1100" kern="1200" dirty="0" smtClean="0"/>
            <a:t>":"OK"}</a:t>
          </a:r>
          <a:r>
            <a:rPr lang="zh-CN" altLang="zh-CN" sz="1100" kern="1200" dirty="0" smtClean="0"/>
            <a:t>；</a:t>
          </a:r>
          <a:endParaRPr lang="zh-CN" altLang="en-US" sz="1100" kern="1200" dirty="0"/>
        </a:p>
      </dsp:txBody>
      <dsp:txXfrm>
        <a:off x="3094" y="1155445"/>
        <a:ext cx="1860500" cy="1298384"/>
      </dsp:txXfrm>
    </dsp:sp>
    <dsp:sp modelId="{7C369A91-ACD0-40CB-A00C-CD405FFBF521}">
      <dsp:nvSpPr>
        <dsp:cNvPr id="0" name=""/>
        <dsp:cNvSpPr/>
      </dsp:nvSpPr>
      <dsp:spPr>
        <a:xfrm>
          <a:off x="2124064" y="838645"/>
          <a:ext cx="1860500" cy="316800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insert</a:t>
          </a:r>
          <a:endParaRPr lang="zh-CN" altLang="en-US" sz="1100" kern="1200" dirty="0"/>
        </a:p>
      </dsp:txBody>
      <dsp:txXfrm>
        <a:off x="2124064" y="838645"/>
        <a:ext cx="1860500" cy="316800"/>
      </dsp:txXfrm>
    </dsp:sp>
    <dsp:sp modelId="{639B8707-9152-4B30-B23C-201021611B61}">
      <dsp:nvSpPr>
        <dsp:cNvPr id="0" name=""/>
        <dsp:cNvSpPr/>
      </dsp:nvSpPr>
      <dsp:spPr>
        <a:xfrm>
          <a:off x="2124064" y="1155445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dirty="0" smtClean="0"/>
            <a:t>如果客户端向服务器发送</a:t>
          </a:r>
          <a:r>
            <a:rPr lang="en-US" altLang="zh-CN" sz="1100" kern="1200" dirty="0" smtClean="0"/>
            <a:t>opt="insert"</a:t>
          </a:r>
          <a:r>
            <a:rPr lang="zh-CN" altLang="zh-CN" sz="1100" kern="1200" dirty="0" smtClean="0"/>
            <a:t>，同时发送</a:t>
          </a:r>
          <a:r>
            <a:rPr lang="en-US" altLang="zh-CN" sz="1100" kern="1200" dirty="0" err="1" smtClean="0"/>
            <a:t>No,Name,Sex,Age</a:t>
          </a:r>
          <a:r>
            <a:rPr lang="zh-CN" altLang="zh-CN" sz="1100" kern="1200" dirty="0" smtClean="0"/>
            <a:t>参数，那么服务器向数据库表插入一条学生记录，并返回是否插入成功信息，如果成功就返回</a:t>
          </a:r>
          <a:r>
            <a:rPr lang="en-US" altLang="zh-CN" sz="1100" kern="1200" dirty="0" smtClean="0"/>
            <a:t>{"</a:t>
          </a:r>
          <a:r>
            <a:rPr lang="en-US" altLang="zh-CN" sz="1100" kern="1200" dirty="0" err="1" smtClean="0"/>
            <a:t>msg</a:t>
          </a:r>
          <a:r>
            <a:rPr lang="en-US" altLang="zh-CN" sz="1100" kern="1200" dirty="0" smtClean="0"/>
            <a:t>":"OK"}</a:t>
          </a:r>
          <a:r>
            <a:rPr lang="zh-CN" altLang="zh-CN" sz="1100" kern="1200" dirty="0" smtClean="0"/>
            <a:t>；</a:t>
          </a:r>
          <a:endParaRPr lang="zh-CN" altLang="en-US" sz="1100" kern="1200" dirty="0"/>
        </a:p>
      </dsp:txBody>
      <dsp:txXfrm>
        <a:off x="2124064" y="1155445"/>
        <a:ext cx="1860500" cy="1298384"/>
      </dsp:txXfrm>
    </dsp:sp>
    <dsp:sp modelId="{79F472B2-1AE1-48AE-8D9C-942B429E7A5D}">
      <dsp:nvSpPr>
        <dsp:cNvPr id="0" name=""/>
        <dsp:cNvSpPr/>
      </dsp:nvSpPr>
      <dsp:spPr>
        <a:xfrm>
          <a:off x="4245035" y="838645"/>
          <a:ext cx="1860500" cy="316800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effectLst/>
            </a:rPr>
            <a:t>delete</a:t>
          </a:r>
          <a:endParaRPr lang="zh-CN" altLang="en-US" sz="1100" kern="1200" dirty="0"/>
        </a:p>
      </dsp:txBody>
      <dsp:txXfrm>
        <a:off x="4245035" y="838645"/>
        <a:ext cx="1860500" cy="316800"/>
      </dsp:txXfrm>
    </dsp:sp>
    <dsp:sp modelId="{6BAF3BD5-AC53-4421-B6B8-A1A4DC067802}">
      <dsp:nvSpPr>
        <dsp:cNvPr id="0" name=""/>
        <dsp:cNvSpPr/>
      </dsp:nvSpPr>
      <dsp:spPr>
        <a:xfrm>
          <a:off x="4245035" y="1155445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dirty="0" smtClean="0"/>
            <a:t>如果客户端向服务器发送</a:t>
          </a:r>
          <a:r>
            <a:rPr lang="en-US" altLang="zh-CN" sz="1100" kern="1200" dirty="0" smtClean="0"/>
            <a:t>opt="delete"</a:t>
          </a:r>
          <a:r>
            <a:rPr lang="zh-CN" altLang="zh-CN" sz="1100" kern="1200" dirty="0" smtClean="0"/>
            <a:t>，同时发送</a:t>
          </a:r>
          <a:r>
            <a:rPr lang="en-US" altLang="zh-CN" sz="1100" kern="1200" dirty="0" smtClean="0"/>
            <a:t>No</a:t>
          </a:r>
          <a:r>
            <a:rPr lang="zh-CN" altLang="zh-CN" sz="1100" kern="1200" dirty="0" smtClean="0"/>
            <a:t>参数，那么服务器从数据库表中删除学号为</a:t>
          </a:r>
          <a:r>
            <a:rPr lang="en-US" altLang="zh-CN" sz="1100" kern="1200" dirty="0" smtClean="0"/>
            <a:t>No</a:t>
          </a:r>
          <a:r>
            <a:rPr lang="zh-CN" altLang="zh-CN" sz="1100" kern="1200" dirty="0" smtClean="0"/>
            <a:t>的一条学生记录，并返回是否删除成功的信息，如果成功就返回</a:t>
          </a:r>
          <a:r>
            <a:rPr lang="en-US" altLang="zh-CN" sz="1100" kern="1200" dirty="0" smtClean="0"/>
            <a:t>{"</a:t>
          </a:r>
          <a:r>
            <a:rPr lang="en-US" altLang="zh-CN" sz="1100" kern="1200" dirty="0" err="1" smtClean="0"/>
            <a:t>msg</a:t>
          </a:r>
          <a:r>
            <a:rPr lang="en-US" altLang="zh-CN" sz="1100" kern="1200" dirty="0" smtClean="0"/>
            <a:t>":"OK"}</a:t>
          </a:r>
          <a:r>
            <a:rPr lang="zh-CN" altLang="zh-CN" sz="1100" kern="1200" dirty="0" smtClean="0"/>
            <a:t>；</a:t>
          </a:r>
          <a:endParaRPr lang="zh-CN" altLang="en-US" sz="1100" kern="1200" dirty="0"/>
        </a:p>
      </dsp:txBody>
      <dsp:txXfrm>
        <a:off x="4245035" y="1155445"/>
        <a:ext cx="1860500" cy="1298384"/>
      </dsp:txXfrm>
    </dsp:sp>
    <dsp:sp modelId="{D12AB507-AE4E-4DC9-AA4C-B593989AF592}">
      <dsp:nvSpPr>
        <dsp:cNvPr id="0" name=""/>
        <dsp:cNvSpPr/>
      </dsp:nvSpPr>
      <dsp:spPr>
        <a:xfrm>
          <a:off x="6369093" y="836623"/>
          <a:ext cx="1860500" cy="316800"/>
        </a:xfrm>
        <a:prstGeom prst="rect">
          <a:avLst/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6369093" y="836623"/>
        <a:ext cx="1860500" cy="316800"/>
      </dsp:txXfrm>
    </dsp:sp>
    <dsp:sp modelId="{92B22DE6-68C9-4B2D-96C0-B68B186E9561}">
      <dsp:nvSpPr>
        <dsp:cNvPr id="0" name=""/>
        <dsp:cNvSpPr/>
      </dsp:nvSpPr>
      <dsp:spPr>
        <a:xfrm>
          <a:off x="6343530" y="1192786"/>
          <a:ext cx="1860500" cy="1298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100" kern="1200" smtClean="0"/>
            <a:t>如果客户端不向服务器发送</a:t>
          </a:r>
          <a:r>
            <a:rPr lang="en-US" altLang="zh-CN" sz="1100" kern="1200" smtClean="0"/>
            <a:t>opt</a:t>
          </a:r>
          <a:r>
            <a:rPr lang="zh-CN" altLang="zh-CN" sz="1100" kern="1200" smtClean="0"/>
            <a:t>参数值，那么服务器获取所有的学生记录返回给客户端，如果成功就返回</a:t>
          </a:r>
          <a:r>
            <a:rPr lang="en-US" altLang="zh-CN" sz="1100" kern="1200" smtClean="0"/>
            <a:t>{"msg":"OK","data":rows}</a:t>
          </a:r>
          <a:r>
            <a:rPr lang="zh-CN" altLang="zh-CN" sz="1100" kern="1200" smtClean="0"/>
            <a:t>，其中</a:t>
          </a:r>
          <a:r>
            <a:rPr lang="en-US" altLang="zh-CN" sz="1100" kern="1200" smtClean="0"/>
            <a:t>rows</a:t>
          </a:r>
          <a:r>
            <a:rPr lang="zh-CN" altLang="zh-CN" sz="1100" kern="1200" smtClean="0"/>
            <a:t>是学生的记录行的列表；</a:t>
          </a:r>
          <a:endParaRPr lang="zh-CN" altLang="en-US" sz="1100" kern="1200"/>
        </a:p>
      </dsp:txBody>
      <dsp:txXfrm>
        <a:off x="6343530" y="1192786"/>
        <a:ext cx="1860500" cy="1298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D802B-C96F-4609-91B9-2D2ACAFC1260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90201-A7D3-470E-92EF-58DA7B275B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03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35E85-36D3-4DED-8BF7-6FB28D2791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954AE-49C6-45EF-BAA0-F0F8960EB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954AE-49C6-45EF-BAA0-F0F8960EB7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9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142844" y="107139"/>
            <a:ext cx="5929354" cy="321471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142844" y="535767"/>
            <a:ext cx="8786874" cy="4500594"/>
          </a:xfrm>
        </p:spPr>
        <p:txBody>
          <a:bodyPr lIns="0" rIns="18288">
            <a:normAutofit/>
          </a:bodyPr>
          <a:lstStyle>
            <a:lvl1pPr marL="0" marR="4572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8204320" y="0"/>
            <a:ext cx="9396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28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sziit</a:t>
            </a:r>
            <a:endParaRPr lang="zh-CN" alt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02E6-1BD4-49EF-A21B-CB6443CFFA71}" type="datetimeFigureOut">
              <a:rPr lang="zh-CN" altLang="en-US" smtClean="0"/>
              <a:pPr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98AF5-1482-4BA4-B137-DBE335F82E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9/4/2020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0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数据采集与融合技术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78907"/>
            <a:ext cx="688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Fuzhou University  </a:t>
            </a:r>
            <a:r>
              <a:rPr lang="en-US" altLang="zh-CN" dirty="0"/>
              <a:t>College of Mathematics and Computer </a:t>
            </a:r>
            <a:r>
              <a:rPr lang="en-US" altLang="zh-CN" dirty="0" smtClean="0"/>
              <a:t>Science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4692" y="3321849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教师：吴  伶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30385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福州大学 数学与计算机科学学院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1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 smtClean="0"/>
              <a:t>1.6 Web</a:t>
            </a:r>
            <a:r>
              <a:rPr lang="zh-CN" altLang="zh-CN" sz="5400" b="1" dirty="0"/>
              <a:t>上</a:t>
            </a:r>
            <a:r>
              <a:rPr lang="zh-CN" altLang="zh-CN" sz="5400" b="1" dirty="0" smtClean="0"/>
              <a:t>传</a:t>
            </a:r>
            <a:r>
              <a:rPr lang="zh-CN" altLang="en-US" sz="5400" b="1" dirty="0" smtClean="0"/>
              <a:t>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57200" y="2016214"/>
            <a:ext cx="8229600" cy="329184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1.6.1 </a:t>
            </a:r>
            <a:r>
              <a:rPr lang="en-US" altLang="zh-CN" sz="4000" b="1" dirty="0"/>
              <a:t>Web</a:t>
            </a:r>
            <a:r>
              <a:rPr lang="zh-CN" altLang="zh-CN" sz="4000" b="1" dirty="0"/>
              <a:t>上</a:t>
            </a:r>
            <a:r>
              <a:rPr lang="zh-CN" altLang="zh-CN" sz="4000" b="1" dirty="0" smtClean="0"/>
              <a:t>传</a:t>
            </a:r>
            <a:r>
              <a:rPr lang="zh-CN" altLang="en-US" sz="4000" b="1" dirty="0" smtClean="0"/>
              <a:t>文件服务器程序</a:t>
            </a:r>
            <a:endParaRPr lang="en-US" altLang="zh-CN" sz="4000" b="1" dirty="0" smtClean="0"/>
          </a:p>
          <a:p>
            <a:pPr algn="ctr"/>
            <a:r>
              <a:rPr lang="en-US" altLang="zh-CN" sz="4000" b="1" dirty="0" smtClean="0"/>
              <a:t>1.6.2 </a:t>
            </a:r>
            <a:r>
              <a:rPr lang="en-US" altLang="zh-CN" sz="4000" b="1" dirty="0"/>
              <a:t>Web</a:t>
            </a:r>
            <a:r>
              <a:rPr lang="zh-CN" altLang="zh-CN" sz="4000" b="1" dirty="0"/>
              <a:t>上</a:t>
            </a:r>
            <a:r>
              <a:rPr lang="zh-CN" altLang="zh-CN" sz="4000" b="1" dirty="0" smtClean="0"/>
              <a:t>传</a:t>
            </a:r>
            <a:r>
              <a:rPr lang="zh-CN" altLang="en-US" sz="4000" b="1" dirty="0" smtClean="0"/>
              <a:t>文件客户端程序</a:t>
            </a:r>
            <a:endParaRPr lang="zh-CN" altLang="zh-CN" sz="4000" dirty="0"/>
          </a:p>
          <a:p>
            <a:pPr algn="ctr"/>
            <a:endParaRPr lang="zh-CN" altLang="zh-CN" sz="4000" dirty="0"/>
          </a:p>
        </p:txBody>
      </p:sp>
      <p:sp>
        <p:nvSpPr>
          <p:cNvPr id="4" name="矩形 3"/>
          <p:cNvSpPr/>
          <p:nvPr/>
        </p:nvSpPr>
        <p:spPr>
          <a:xfrm>
            <a:off x="179512" y="1523568"/>
            <a:ext cx="8604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2000" dirty="0" smtClean="0"/>
              <a:t>客户端把文件发送到服务器（服务器接收数据）的</a:t>
            </a:r>
            <a:r>
              <a:rPr lang="zh-CN" altLang="en-US" sz="2000" dirty="0"/>
              <a:t>过程。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592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服务器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负责接收数据，</a:t>
            </a:r>
            <a:r>
              <a:rPr lang="en-US" altLang="zh-CN" dirty="0" smtClean="0"/>
              <a:t>server.py</a:t>
            </a:r>
            <a:r>
              <a:rPr lang="zh-CN" altLang="zh-CN" dirty="0"/>
              <a:t>设计如下：</a:t>
            </a:r>
          </a:p>
          <a:p>
            <a:r>
              <a:rPr lang="en-US" altLang="zh-CN" dirty="0"/>
              <a:t>import flask</a:t>
            </a:r>
            <a:endParaRPr lang="zh-CN" altLang="zh-CN" dirty="0"/>
          </a:p>
          <a:p>
            <a:r>
              <a:rPr lang="en-US" altLang="zh-CN" dirty="0"/>
              <a:t>app=</a:t>
            </a:r>
            <a:r>
              <a:rPr lang="en-US" altLang="zh-CN" dirty="0" err="1"/>
              <a:t>flask.Flask</a:t>
            </a:r>
            <a:r>
              <a:rPr lang="en-US" altLang="zh-CN" dirty="0"/>
              <a:t>(__name__)</a:t>
            </a:r>
            <a:endParaRPr lang="zh-CN" altLang="zh-CN" dirty="0"/>
          </a:p>
          <a:p>
            <a:r>
              <a:rPr lang="en-US" altLang="zh-CN" dirty="0">
                <a:solidFill>
                  <a:srgbClr val="00B050"/>
                </a:solidFill>
              </a:rPr>
              <a:t> #</a:t>
            </a:r>
            <a:r>
              <a:rPr lang="zh-CN" altLang="en-US" dirty="0" smtClean="0">
                <a:solidFill>
                  <a:srgbClr val="00B050"/>
                </a:solidFill>
              </a:rPr>
              <a:t>获取</a:t>
            </a:r>
            <a:r>
              <a:rPr lang="zh-CN" altLang="en-US" dirty="0">
                <a:solidFill>
                  <a:srgbClr val="00B050"/>
                </a:solidFill>
              </a:rPr>
              <a:t>文件名称</a:t>
            </a:r>
            <a:endParaRPr lang="zh-CN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 #</a:t>
            </a:r>
            <a:r>
              <a:rPr lang="zh-CN" altLang="en-US" dirty="0">
                <a:solidFill>
                  <a:srgbClr val="00B050"/>
                </a:solidFill>
              </a:rPr>
              <a:t>获取</a:t>
            </a:r>
            <a:r>
              <a:rPr lang="zh-CN" altLang="en-US" dirty="0" smtClean="0">
                <a:solidFill>
                  <a:srgbClr val="00B050"/>
                </a:solidFill>
              </a:rPr>
              <a:t>数据</a:t>
            </a:r>
            <a:endParaRPr lang="zh-CN" altLang="zh-CN" dirty="0">
              <a:solidFill>
                <a:srgbClr val="00B050"/>
              </a:solidFill>
            </a:endParaRPr>
          </a:p>
          <a:p>
            <a:endParaRPr lang="zh-CN" altLang="zh-CN" dirty="0"/>
          </a:p>
          <a:p>
            <a:r>
              <a:rPr lang="en-US" altLang="zh-CN" dirty="0"/>
              <a:t>if __name__=="__main__":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app.route</a:t>
            </a:r>
            <a:r>
              <a:rPr lang="en-US" altLang="zh-CN" dirty="0" smtClean="0"/>
              <a:t>("/</a:t>
            </a:r>
            <a:r>
              <a:rPr lang="en-US" altLang="zh-CN" dirty="0" err="1" smtClean="0"/>
              <a:t>upload",methods</a:t>
            </a:r>
            <a:r>
              <a:rPr lang="en-US" altLang="zh-CN" dirty="0" smtClean="0"/>
              <a:t>=["POST"])</a:t>
            </a:r>
            <a:endParaRPr lang="zh-CN" altLang="zh-CN" dirty="0" smtClean="0"/>
          </a:p>
          <a:p>
            <a:r>
              <a:rPr lang="en-US" altLang="zh-CN" dirty="0" smtClean="0"/>
              <a:t>def </a:t>
            </a:r>
            <a:r>
              <a:rPr lang="en-US" altLang="zh-CN" dirty="0" err="1" smtClean="0"/>
              <a:t>uploadFile</a:t>
            </a:r>
            <a:r>
              <a:rPr lang="en-US" altLang="zh-CN" dirty="0" smtClean="0"/>
              <a:t>():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=""</a:t>
            </a:r>
            <a:endParaRPr lang="zh-CN" altLang="zh-CN" dirty="0" smtClean="0"/>
          </a:p>
          <a:p>
            <a:r>
              <a:rPr lang="en-US" altLang="zh-CN" dirty="0" smtClean="0"/>
              <a:t>    try:</a:t>
            </a:r>
            <a:endParaRPr lang="zh-CN" altLang="zh-CN" dirty="0" smtClean="0"/>
          </a:p>
          <a:p>
            <a:r>
              <a:rPr lang="en-US" altLang="zh-CN" dirty="0" smtClean="0"/>
              <a:t>        if "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" in </a:t>
            </a:r>
            <a:r>
              <a:rPr lang="en-US" altLang="zh-CN" dirty="0" err="1" smtClean="0"/>
              <a:t>flask.request.values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flask.request.values.get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”)#</a:t>
            </a:r>
            <a:r>
              <a:rPr lang="zh-CN" altLang="en-US" dirty="0" smtClean="0"/>
              <a:t>获取文件名称</a:t>
            </a:r>
            <a:endParaRPr lang="zh-CN" altLang="zh-CN" dirty="0" smtClean="0"/>
          </a:p>
          <a:p>
            <a:r>
              <a:rPr lang="en-US" altLang="zh-CN" dirty="0" smtClean="0"/>
              <a:t>            data=</a:t>
            </a:r>
            <a:r>
              <a:rPr lang="en-US" altLang="zh-CN" dirty="0" err="1" smtClean="0"/>
              <a:t>flask.request.</a:t>
            </a:r>
            <a:r>
              <a:rPr lang="en-US" altLang="zh-CN" b="1" dirty="0" err="1" smtClean="0">
                <a:solidFill>
                  <a:srgbClr val="00B050"/>
                </a:solidFill>
              </a:rPr>
              <a:t>get_data</a:t>
            </a:r>
            <a:r>
              <a:rPr lang="en-US" altLang="zh-CN" dirty="0" smtClean="0"/>
              <a:t>()#</a:t>
            </a:r>
            <a:r>
              <a:rPr lang="zh-CN" altLang="en-US" dirty="0" smtClean="0"/>
              <a:t>获取数据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fobj</a:t>
            </a:r>
            <a:r>
              <a:rPr lang="en-US" altLang="zh-CN" dirty="0" smtClean="0"/>
              <a:t>=open("upload "+</a:t>
            </a:r>
            <a:r>
              <a:rPr lang="en-US" altLang="zh-CN" dirty="0" err="1" smtClean="0"/>
              <a:t>fileName,"wb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fobj.write</a:t>
            </a:r>
            <a:r>
              <a:rPr lang="en-US" altLang="zh-CN" dirty="0" smtClean="0"/>
              <a:t>(data)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fobj.close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="OK"</a:t>
            </a:r>
            <a:endParaRPr lang="zh-CN" altLang="zh-CN" dirty="0" smtClean="0"/>
          </a:p>
          <a:p>
            <a:r>
              <a:rPr lang="en-US" altLang="zh-CN" dirty="0" smtClean="0"/>
              <a:t>        else: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="</a:t>
            </a:r>
            <a:r>
              <a:rPr lang="zh-CN" altLang="zh-CN" dirty="0" smtClean="0"/>
              <a:t>没有按要求上传文件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r>
              <a:rPr lang="en-US" altLang="zh-CN" dirty="0" smtClean="0"/>
              <a:t>    except Exception as err:</a:t>
            </a:r>
            <a:endParaRPr lang="zh-CN" altLang="zh-CN" dirty="0" smtClean="0"/>
          </a:p>
          <a:p>
            <a:r>
              <a:rPr lang="en-US" altLang="zh-CN" dirty="0" smtClean="0"/>
              <a:t>        print(err)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(err)</a:t>
            </a:r>
            <a:endParaRPr lang="zh-CN" altLang="zh-CN" dirty="0" smtClean="0"/>
          </a:p>
          <a:p>
            <a:r>
              <a:rPr lang="en-US" altLang="zh-CN" dirty="0" smtClean="0"/>
              <a:t>    return </a:t>
            </a:r>
            <a:r>
              <a:rPr lang="en-US" altLang="zh-CN" dirty="0" err="1" smtClean="0"/>
              <a:t>msg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6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服务器通过下列方法获取文件名称：</a:t>
            </a:r>
          </a:p>
          <a:p>
            <a:r>
              <a:rPr lang="en-US" altLang="zh-CN" dirty="0" err="1"/>
              <a:t>fileName</a:t>
            </a:r>
            <a:r>
              <a:rPr lang="en-US" altLang="zh-CN" dirty="0"/>
              <a:t> = 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</a:t>
            </a:r>
            <a:r>
              <a:rPr lang="en-US" altLang="zh-CN" dirty="0" err="1"/>
              <a:t>fileName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zh-CN" altLang="zh-CN" dirty="0"/>
              <a:t>同时使用</a:t>
            </a:r>
            <a:r>
              <a:rPr lang="en-US" altLang="zh-CN" dirty="0" err="1"/>
              <a:t>flask.request</a:t>
            </a:r>
            <a:r>
              <a:rPr lang="zh-CN" altLang="zh-CN" dirty="0"/>
              <a:t>的</a:t>
            </a:r>
            <a:r>
              <a:rPr lang="en-US" altLang="zh-CN" b="1" dirty="0" err="1">
                <a:solidFill>
                  <a:srgbClr val="00B050"/>
                </a:solidFill>
              </a:rPr>
              <a:t>get_data</a:t>
            </a:r>
            <a:r>
              <a:rPr lang="en-US" altLang="zh-CN" dirty="0"/>
              <a:t>()</a:t>
            </a:r>
            <a:r>
              <a:rPr lang="zh-CN" altLang="zh-CN" dirty="0"/>
              <a:t>函数读取二进制数据：</a:t>
            </a:r>
          </a:p>
          <a:p>
            <a:r>
              <a:rPr lang="en-US" altLang="zh-CN" dirty="0"/>
              <a:t>data= </a:t>
            </a:r>
            <a:r>
              <a:rPr lang="en-US" altLang="zh-CN" dirty="0" err="1"/>
              <a:t>flask.request.get_data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zh-CN" altLang="zh-CN" dirty="0"/>
              <a:t>程序运行后网址为</a:t>
            </a:r>
            <a:r>
              <a:rPr lang="en-US" altLang="zh-CN" dirty="0"/>
              <a:t>http://127.0.0.1:5000</a:t>
            </a:r>
            <a:r>
              <a:rPr lang="zh-CN" altLang="zh-CN" dirty="0"/>
              <a:t>，等待客户端上传文件。如果有文件上传，就读取上传文件的名称与数据，把它存储在磁盘中。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3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1.6.2  </a:t>
            </a:r>
            <a:r>
              <a:rPr lang="en-US" altLang="zh-CN" sz="4000" b="1" dirty="0"/>
              <a:t>Web</a:t>
            </a:r>
            <a:r>
              <a:rPr lang="zh-CN" altLang="zh-CN" sz="4000" b="1" dirty="0"/>
              <a:t>上</a:t>
            </a:r>
            <a:r>
              <a:rPr lang="zh-CN" altLang="zh-CN" sz="4000" b="1" dirty="0" smtClean="0"/>
              <a:t>传</a:t>
            </a:r>
            <a:r>
              <a:rPr lang="zh-CN" altLang="en-US" sz="4000" b="1" dirty="0" smtClean="0"/>
              <a:t>客户端程序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6976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客户端负责组织拟上传的数据。</a:t>
            </a:r>
            <a:endParaRPr lang="en-US" altLang="zh-CN" dirty="0" smtClean="0"/>
          </a:p>
          <a:p>
            <a:r>
              <a:rPr lang="zh-CN" altLang="zh-CN" dirty="0" smtClean="0"/>
              <a:t>客户端</a:t>
            </a:r>
            <a:r>
              <a:rPr lang="zh-CN" altLang="zh-CN" dirty="0"/>
              <a:t>要上传二进制数据，要设置表头</a:t>
            </a:r>
            <a:r>
              <a:rPr lang="en-US" altLang="zh-CN" dirty="0"/>
              <a:t>content-type</a:t>
            </a:r>
            <a:r>
              <a:rPr lang="zh-CN" altLang="zh-CN" dirty="0"/>
              <a:t>的值为</a:t>
            </a:r>
            <a:r>
              <a:rPr lang="en-US" altLang="zh-CN" dirty="0"/>
              <a:t>'application/octet-stream'</a:t>
            </a:r>
            <a:r>
              <a:rPr lang="zh-CN" altLang="zh-CN" dirty="0"/>
              <a:t>，设置时定义</a:t>
            </a:r>
            <a:r>
              <a:rPr lang="en-US" altLang="zh-CN" dirty="0"/>
              <a:t>headers</a:t>
            </a:r>
            <a:r>
              <a:rPr lang="zh-CN" altLang="zh-CN" dirty="0"/>
              <a:t>字典来指定</a:t>
            </a:r>
            <a:r>
              <a:rPr lang="en-US" altLang="zh-CN" dirty="0"/>
              <a:t>content-type</a:t>
            </a:r>
            <a:r>
              <a:rPr lang="zh-CN" altLang="zh-CN" dirty="0"/>
              <a:t>的值：</a:t>
            </a:r>
          </a:p>
          <a:p>
            <a:r>
              <a:rPr lang="en-US" altLang="zh-CN" dirty="0"/>
              <a:t>    headers = {'content-type': 'application/octet-stream'}</a:t>
            </a:r>
            <a:endParaRPr lang="zh-CN" altLang="zh-CN" dirty="0"/>
          </a:p>
          <a:p>
            <a:r>
              <a:rPr lang="zh-CN" altLang="zh-CN" dirty="0"/>
              <a:t>这个表头要加入到</a:t>
            </a:r>
            <a:r>
              <a:rPr lang="en-US" altLang="zh-CN" dirty="0"/>
              <a:t>http</a:t>
            </a:r>
            <a:r>
              <a:rPr lang="zh-CN" altLang="zh-CN" dirty="0"/>
              <a:t>请求中，可以先定义一个</a:t>
            </a:r>
            <a:r>
              <a:rPr lang="en-US" altLang="zh-CN" dirty="0" err="1"/>
              <a:t>urllib.request.Request</a:t>
            </a:r>
            <a:r>
              <a:rPr lang="zh-CN" altLang="zh-CN" dirty="0"/>
              <a:t>的对象如下：</a:t>
            </a:r>
          </a:p>
          <a:p>
            <a:r>
              <a:rPr lang="en-US" altLang="zh-CN" dirty="0" err="1"/>
              <a:t>req</a:t>
            </a:r>
            <a:r>
              <a:rPr lang="en-US" altLang="zh-CN" dirty="0"/>
              <a:t>=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</a:t>
            </a:r>
            <a:r>
              <a:rPr lang="en-US" altLang="zh-CN" dirty="0" err="1"/>
              <a:t>url,data,headers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这个对象的第一个参数</a:t>
            </a:r>
            <a:r>
              <a:rPr lang="en-US" altLang="zh-CN" dirty="0" err="1"/>
              <a:t>url</a:t>
            </a:r>
            <a:r>
              <a:rPr lang="zh-CN" altLang="zh-CN" dirty="0"/>
              <a:t>是访问的网址，第二个参数</a:t>
            </a:r>
            <a:r>
              <a:rPr lang="en-US" altLang="zh-CN" dirty="0"/>
              <a:t>data</a:t>
            </a:r>
            <a:r>
              <a:rPr lang="zh-CN" altLang="zh-CN" dirty="0"/>
              <a:t>是要上传的数据，第三个参数</a:t>
            </a:r>
            <a:r>
              <a:rPr lang="en-US" altLang="zh-CN" dirty="0"/>
              <a:t>headers</a:t>
            </a:r>
            <a:r>
              <a:rPr lang="zh-CN" altLang="zh-CN" dirty="0"/>
              <a:t>就是表头字典。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34888" y="616074"/>
            <a:ext cx="8229600" cy="4403948"/>
          </a:xfrm>
        </p:spPr>
        <p:txBody>
          <a:bodyPr>
            <a:normAutofit fontScale="40000" lnSpcReduction="20000"/>
          </a:bodyPr>
          <a:lstStyle/>
          <a:p>
            <a:r>
              <a:rPr lang="zh-CN" altLang="zh-CN" dirty="0"/>
              <a:t>客户端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负责组织拟上传的文件数据，</a:t>
            </a:r>
            <a:r>
              <a:rPr lang="en-US" altLang="zh-CN" dirty="0" smtClean="0"/>
              <a:t>client.py</a:t>
            </a:r>
            <a:r>
              <a:rPr lang="zh-CN" altLang="zh-CN" dirty="0"/>
              <a:t>设计如下：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#python </a:t>
            </a:r>
            <a:r>
              <a:rPr lang="zh-CN" altLang="en-US" dirty="0" smtClean="0"/>
              <a:t>标准库，实现基本操作系统交互功能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="http://127.0.0.1:5000/upload"</a:t>
            </a:r>
          </a:p>
          <a:p>
            <a:r>
              <a:rPr lang="en-US" altLang="zh-CN" dirty="0" err="1"/>
              <a:t>filePath</a:t>
            </a:r>
            <a:r>
              <a:rPr lang="en-US" altLang="zh-CN" dirty="0"/>
              <a:t>=input("Enter the file:")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filePath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fobj</a:t>
            </a:r>
            <a:r>
              <a:rPr lang="en-US" altLang="zh-CN" dirty="0"/>
              <a:t>=open(</a:t>
            </a:r>
            <a:r>
              <a:rPr lang="en-US" altLang="zh-CN" dirty="0" err="1"/>
              <a:t>filePath</a:t>
            </a:r>
            <a:r>
              <a:rPr lang="en-US" altLang="zh-CN" dirty="0"/>
              <a:t>,"</a:t>
            </a:r>
            <a:r>
              <a:rPr lang="en-US" altLang="zh-CN" dirty="0" err="1"/>
              <a:t>rb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data=</a:t>
            </a:r>
            <a:r>
              <a:rPr lang="en-US" altLang="zh-CN" dirty="0" err="1"/>
              <a:t>fobj.read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fobj.close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p=</a:t>
            </a:r>
            <a:r>
              <a:rPr lang="en-US" altLang="zh-CN" dirty="0" err="1"/>
              <a:t>filePath.rfind</a:t>
            </a:r>
            <a:r>
              <a:rPr lang="en-US" altLang="zh-CN" dirty="0"/>
              <a:t>('\\')</a:t>
            </a:r>
          </a:p>
          <a:p>
            <a:r>
              <a:rPr lang="en-US" altLang="zh-CN" dirty="0"/>
              <a:t>    #</a:t>
            </a:r>
            <a:r>
              <a:rPr lang="zh-CN" altLang="en-US" dirty="0"/>
              <a:t>找到</a:t>
            </a:r>
            <a:r>
              <a:rPr lang="en-US" altLang="zh-CN" dirty="0"/>
              <a:t>path</a:t>
            </a:r>
            <a:r>
              <a:rPr lang="zh-CN" altLang="en-US" dirty="0"/>
              <a:t>的最后一个‘</a:t>
            </a:r>
            <a:r>
              <a:rPr lang="en-US" altLang="zh-CN" dirty="0"/>
              <a:t>\’</a:t>
            </a:r>
            <a:r>
              <a:rPr lang="zh-CN" altLang="en-US" dirty="0"/>
              <a:t>的位置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fileName</a:t>
            </a:r>
            <a:r>
              <a:rPr lang="en-US" altLang="zh-CN" dirty="0"/>
              <a:t>=</a:t>
            </a:r>
            <a:r>
              <a:rPr lang="en-US" altLang="zh-CN" dirty="0" err="1"/>
              <a:t>filePath</a:t>
            </a:r>
            <a:r>
              <a:rPr lang="en-US" altLang="zh-CN" dirty="0"/>
              <a:t>[p+1:]</a:t>
            </a:r>
          </a:p>
          <a:p>
            <a:r>
              <a:rPr lang="en-US" altLang="zh-CN" dirty="0"/>
              <a:t>    #</a:t>
            </a:r>
            <a:r>
              <a:rPr lang="zh-CN" altLang="en-US" dirty="0"/>
              <a:t>从最后一个‘</a:t>
            </a:r>
            <a:r>
              <a:rPr lang="en-US" altLang="zh-CN" dirty="0"/>
              <a:t>\’</a:t>
            </a:r>
            <a:r>
              <a:rPr lang="zh-CN" altLang="en-US" dirty="0"/>
              <a:t>的位置之后的一个位置截取出要下载的文件名称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print("</a:t>
            </a:r>
            <a:r>
              <a:rPr lang="zh-CN" altLang="en-US" dirty="0"/>
              <a:t>准备上传：</a:t>
            </a:r>
            <a:r>
              <a:rPr lang="en-US" altLang="zh-CN" dirty="0"/>
              <a:t>"+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headers = </a:t>
            </a:r>
            <a:r>
              <a:rPr lang="en-US" altLang="zh-CN" dirty="0" smtClean="0"/>
              <a:t>{‘content-type’: ‘application/octet-stream’}#</a:t>
            </a:r>
            <a:r>
              <a:rPr lang="zh-CN" altLang="en-US" dirty="0" smtClean="0"/>
              <a:t>字典，指明上传的文件类型</a:t>
            </a:r>
            <a:endParaRPr lang="en-US" altLang="zh-CN" dirty="0"/>
          </a:p>
          <a:p>
            <a:r>
              <a:rPr lang="en-US" altLang="zh-CN" dirty="0"/>
              <a:t>    purl=</a:t>
            </a:r>
            <a:r>
              <a:rPr lang="en-US" altLang="zh-CN" dirty="0" err="1"/>
              <a:t>url</a:t>
            </a:r>
            <a:r>
              <a:rPr lang="en-US" altLang="zh-CN" dirty="0"/>
              <a:t>+"?</a:t>
            </a:r>
            <a:r>
              <a:rPr lang="en-US" altLang="zh-CN" dirty="0" err="1"/>
              <a:t>fileName</a:t>
            </a:r>
            <a:r>
              <a:rPr lang="en-US" altLang="zh-CN" dirty="0"/>
              <a:t>="+</a:t>
            </a:r>
            <a:r>
              <a:rPr lang="en-US" altLang="zh-CN" dirty="0" err="1"/>
              <a:t>urllib.parse.quote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req</a:t>
            </a:r>
            <a:r>
              <a:rPr lang="en-US" altLang="zh-CN" dirty="0"/>
              <a:t> = </a:t>
            </a:r>
            <a:r>
              <a:rPr lang="en-US" altLang="zh-CN" dirty="0" err="1"/>
              <a:t>urllib.request.Request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50"/>
                </a:solidFill>
              </a:rPr>
              <a:t>purl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data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headers</a:t>
            </a:r>
            <a:r>
              <a:rPr lang="en-US" altLang="zh-CN" dirty="0" smtClean="0"/>
              <a:t>)#</a:t>
            </a:r>
            <a:r>
              <a:rPr lang="zh-CN" altLang="en-US" dirty="0" smtClean="0"/>
              <a:t>合成一个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req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resp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req</a:t>
            </a:r>
            <a:r>
              <a:rPr lang="en-US" altLang="zh-CN" dirty="0" smtClean="0"/>
              <a:t>)#</a:t>
            </a:r>
            <a:r>
              <a:rPr lang="zh-CN" altLang="en-US" dirty="0" smtClean="0"/>
              <a:t>传递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对象给服务器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resp.read</a:t>
            </a:r>
            <a:r>
              <a:rPr lang="en-US" altLang="zh-CN" dirty="0"/>
              <a:t>().decode</a:t>
            </a:r>
            <a:r>
              <a:rPr lang="en-US" altLang="zh-CN" dirty="0" smtClean="0"/>
              <a:t>()#</a:t>
            </a:r>
            <a:r>
              <a:rPr lang="zh-CN" altLang="en-US" dirty="0" smtClean="0"/>
              <a:t>读取服务器的返回结果，是否成功的标签</a:t>
            </a:r>
            <a:endParaRPr lang="en-US" altLang="zh-CN" dirty="0"/>
          </a:p>
          <a:p>
            <a:r>
              <a:rPr lang="en-US" altLang="zh-CN" dirty="0"/>
              <a:t>    if </a:t>
            </a:r>
            <a:r>
              <a:rPr lang="en-US" altLang="zh-CN" dirty="0" err="1"/>
              <a:t>msg</a:t>
            </a:r>
            <a:r>
              <a:rPr lang="en-US" altLang="zh-CN" dirty="0"/>
              <a:t>=="OK":</a:t>
            </a:r>
          </a:p>
          <a:p>
            <a:r>
              <a:rPr lang="en-US" altLang="zh-CN" dirty="0"/>
              <a:t>        print("</a:t>
            </a:r>
            <a:r>
              <a:rPr lang="zh-CN" altLang="en-US" dirty="0"/>
              <a:t>成功上传</a:t>
            </a:r>
            <a:r>
              <a:rPr lang="en-US" altLang="zh-CN" dirty="0"/>
              <a:t>:",</a:t>
            </a:r>
            <a:r>
              <a:rPr lang="en-US" altLang="zh-CN" dirty="0" err="1"/>
              <a:t>len</a:t>
            </a:r>
            <a:r>
              <a:rPr lang="en-US" altLang="zh-CN" dirty="0"/>
              <a:t>(data),"</a:t>
            </a:r>
            <a:r>
              <a:rPr lang="zh-CN" altLang="en-US" dirty="0"/>
              <a:t>字节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else: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文件不存在</a:t>
            </a:r>
            <a:r>
              <a:rPr lang="en-US" altLang="zh-CN" dirty="0"/>
              <a:t>!")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 smtClean="0"/>
              <a:t>1.7 Web</a:t>
            </a:r>
            <a:r>
              <a:rPr lang="zh-CN" altLang="zh-CN" sz="5400" b="1" dirty="0"/>
              <a:t>学生管理程序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1.7.1  Web</a:t>
            </a:r>
            <a:r>
              <a:rPr lang="zh-CN" altLang="zh-CN" sz="4000" b="1" dirty="0"/>
              <a:t>学生</a:t>
            </a:r>
            <a:r>
              <a:rPr lang="zh-CN" altLang="zh-CN" sz="4000" b="1" dirty="0" smtClean="0"/>
              <a:t>管理程序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1.7.2 Web</a:t>
            </a:r>
            <a:r>
              <a:rPr lang="zh-CN" altLang="zh-CN" sz="4000" b="1" dirty="0"/>
              <a:t>学生</a:t>
            </a:r>
            <a:r>
              <a:rPr lang="zh-CN" altLang="zh-CN" sz="4000" b="1" dirty="0" smtClean="0"/>
              <a:t>管理程序</a:t>
            </a:r>
            <a:r>
              <a:rPr lang="zh-CN" altLang="en-US" sz="4000" b="1" dirty="0" smtClean="0"/>
              <a:t>服务器端</a:t>
            </a:r>
            <a:endParaRPr lang="en-US" altLang="zh-CN" sz="4000" b="1" dirty="0" smtClean="0"/>
          </a:p>
          <a:p>
            <a:r>
              <a:rPr lang="en-US" altLang="zh-CN" sz="4000" b="1" dirty="0" smtClean="0"/>
              <a:t>1.7.3 </a:t>
            </a:r>
            <a:r>
              <a:rPr lang="en-US" altLang="zh-CN" sz="4000" b="1" dirty="0"/>
              <a:t>Web</a:t>
            </a:r>
            <a:r>
              <a:rPr lang="zh-CN" altLang="zh-CN" sz="4000" b="1" dirty="0"/>
              <a:t>学生</a:t>
            </a:r>
            <a:r>
              <a:rPr lang="zh-CN" altLang="zh-CN" sz="4000" b="1" dirty="0" smtClean="0"/>
              <a:t>管理程序</a:t>
            </a:r>
            <a:r>
              <a:rPr lang="zh-CN" altLang="en-US" sz="4000" b="1" dirty="0" smtClean="0"/>
              <a:t>客户端</a:t>
            </a:r>
            <a:endParaRPr lang="en-US" altLang="zh-CN" sz="4000" b="1" dirty="0"/>
          </a:p>
          <a:p>
            <a:pPr algn="ctr"/>
            <a:endParaRPr lang="en-US" altLang="zh-CN" sz="4000" b="1" dirty="0"/>
          </a:p>
          <a:p>
            <a:pPr algn="ctr"/>
            <a:endParaRPr lang="en-US" altLang="zh-CN" sz="4000" b="1" dirty="0" smtClean="0"/>
          </a:p>
          <a:p>
            <a:pPr algn="ctr"/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41679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学生的记录包括学号</a:t>
            </a:r>
            <a:r>
              <a:rPr lang="en-US" altLang="zh-CN" dirty="0"/>
              <a:t>No</a:t>
            </a:r>
            <a:r>
              <a:rPr lang="zh-CN" altLang="zh-CN" dirty="0"/>
              <a:t>、姓名</a:t>
            </a:r>
            <a:r>
              <a:rPr lang="en-US" altLang="zh-CN" dirty="0"/>
              <a:t>Name</a:t>
            </a:r>
            <a:r>
              <a:rPr lang="zh-CN" altLang="zh-CN" dirty="0"/>
              <a:t>、性别</a:t>
            </a:r>
            <a:r>
              <a:rPr lang="en-US" altLang="zh-CN" dirty="0"/>
              <a:t>Sex</a:t>
            </a:r>
            <a:r>
              <a:rPr lang="zh-CN" altLang="zh-CN" dirty="0"/>
              <a:t>与年龄</a:t>
            </a:r>
            <a:r>
              <a:rPr lang="en-US" altLang="zh-CN" dirty="0"/>
              <a:t>Age</a:t>
            </a:r>
            <a:r>
              <a:rPr lang="zh-CN" altLang="zh-CN" dirty="0"/>
              <a:t>，服务器的作用是建立与维护一个</a:t>
            </a:r>
            <a:r>
              <a:rPr lang="en-US" altLang="zh-CN" dirty="0" err="1" smtClean="0"/>
              <a:t>Sqlite</a:t>
            </a:r>
            <a:r>
              <a:rPr lang="zh-CN" altLang="zh-CN" dirty="0"/>
              <a:t>的学生数据库</a:t>
            </a:r>
            <a:r>
              <a:rPr lang="en-US" altLang="zh-CN" dirty="0" err="1"/>
              <a:t>students.db</a:t>
            </a:r>
            <a:r>
              <a:rPr lang="zh-CN" altLang="zh-CN" dirty="0"/>
              <a:t>中的学生记录表</a:t>
            </a:r>
            <a:r>
              <a:rPr lang="en-US" altLang="zh-CN" dirty="0"/>
              <a:t>students</a:t>
            </a:r>
            <a:r>
              <a:rPr lang="zh-CN" altLang="zh-CN" dirty="0"/>
              <a:t>：</a:t>
            </a:r>
          </a:p>
          <a:p>
            <a:r>
              <a:rPr lang="en-US" altLang="zh-CN" dirty="0"/>
              <a:t>create table students (No </a:t>
            </a:r>
            <a:r>
              <a:rPr lang="en-US" altLang="zh-CN" dirty="0" err="1"/>
              <a:t>varchar</a:t>
            </a:r>
            <a:r>
              <a:rPr lang="en-US" altLang="zh-CN" dirty="0"/>
              <a:t>(16) primary </a:t>
            </a:r>
            <a:r>
              <a:rPr lang="en-US" altLang="zh-CN" dirty="0" err="1"/>
              <a:t>key,Name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(16), Sex </a:t>
            </a:r>
            <a:r>
              <a:rPr lang="en-US" altLang="zh-CN" dirty="0" err="1"/>
              <a:t>varchar</a:t>
            </a:r>
            <a:r>
              <a:rPr lang="en-US" altLang="zh-CN" dirty="0"/>
              <a:t>(8), Age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服务器建立一个</a:t>
            </a:r>
            <a:r>
              <a:rPr lang="en-US" altLang="zh-CN" dirty="0"/>
              <a:t>Web</a:t>
            </a:r>
            <a:r>
              <a:rPr lang="zh-CN" altLang="zh-CN" dirty="0"/>
              <a:t>网站，同时提供查询学生记录、增加学生记录、删除学生记录等接口服务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3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</a:t>
            </a:r>
            <a:r>
              <a:rPr lang="zh-CN" altLang="zh-CN" dirty="0"/>
              <a:t>的</a:t>
            </a:r>
            <a:r>
              <a:rPr lang="zh-CN" altLang="zh-CN" dirty="0" smtClean="0"/>
              <a:t>参数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服务器为了与客户端通讯，建立一个</a:t>
            </a:r>
            <a:r>
              <a:rPr lang="en-US" altLang="zh-CN" dirty="0"/>
              <a:t>opt</a:t>
            </a:r>
            <a:r>
              <a:rPr lang="zh-CN" altLang="zh-CN" dirty="0"/>
              <a:t>的</a:t>
            </a:r>
            <a:r>
              <a:rPr lang="zh-CN" altLang="zh-CN" dirty="0" smtClean="0"/>
              <a:t>参数</a:t>
            </a:r>
            <a:r>
              <a:rPr lang="zh-CN" altLang="en-US" dirty="0"/>
              <a:t>如下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96873"/>
              </p:ext>
            </p:extLst>
          </p:nvPr>
        </p:nvGraphicFramePr>
        <p:xfrm>
          <a:off x="1835696" y="1995686"/>
          <a:ext cx="5112568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284"/>
                <a:gridCol w="2556284"/>
              </a:tblGrid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opt</a:t>
                      </a:r>
                      <a:r>
                        <a:rPr lang="zh-CN" sz="900" kern="100" dirty="0" smtClean="0">
                          <a:effectLst/>
                        </a:rPr>
                        <a:t>值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smtClean="0">
                          <a:effectLst/>
                        </a:rPr>
                        <a:t>含义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err="1" smtClean="0">
                          <a:effectLst/>
                        </a:rPr>
                        <a:t>init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smtClean="0">
                          <a:effectLst/>
                        </a:rPr>
                        <a:t>初始化学生表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insert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smtClean="0">
                          <a:effectLst/>
                        </a:rPr>
                        <a:t>增加学生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delete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smtClean="0">
                          <a:effectLst/>
                        </a:rPr>
                        <a:t>删除学生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 smtClean="0">
                          <a:effectLst/>
                        </a:rPr>
                        <a:t>获取学生记录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1.5 </a:t>
            </a:r>
            <a:r>
              <a:rPr lang="en-US" altLang="zh-CN" sz="2800" b="1" dirty="0"/>
              <a:t>Web</a:t>
            </a:r>
            <a:r>
              <a:rPr lang="zh-CN" altLang="zh-CN" sz="2800" b="1" dirty="0" smtClean="0"/>
              <a:t>下载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r>
              <a:rPr lang="en-US" altLang="zh-CN" sz="2800" dirty="0" smtClean="0"/>
              <a:t>1.6 </a:t>
            </a:r>
            <a:r>
              <a:rPr lang="en-US" altLang="zh-CN" sz="2800" b="1" dirty="0"/>
              <a:t>Web</a:t>
            </a:r>
            <a:r>
              <a:rPr lang="zh-CN" altLang="zh-CN" sz="2800" b="1" dirty="0"/>
              <a:t>上</a:t>
            </a:r>
            <a:r>
              <a:rPr lang="zh-CN" altLang="zh-CN" sz="2800" b="1" dirty="0" smtClean="0"/>
              <a:t>传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1.7 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学生</a:t>
            </a:r>
            <a:r>
              <a:rPr lang="zh-CN" altLang="en-US" sz="2800" b="1" dirty="0" smtClean="0"/>
              <a:t>管理程序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1.8 </a:t>
            </a:r>
            <a:r>
              <a:rPr lang="zh-CN" altLang="en-US" sz="2800" b="1" dirty="0" smtClean="0"/>
              <a:t>正则表达式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1.9 </a:t>
            </a:r>
            <a:r>
              <a:rPr lang="zh-CN" altLang="zh-CN" sz="2800" b="1" dirty="0" smtClean="0"/>
              <a:t>实践</a:t>
            </a:r>
            <a:r>
              <a:rPr lang="zh-CN" altLang="zh-CN" sz="2800" b="1" dirty="0"/>
              <a:t>项目－爬取学生信息</a:t>
            </a:r>
            <a:endParaRPr lang="en-US" altLang="zh-CN" sz="2800" b="1" dirty="0" smtClean="0"/>
          </a:p>
          <a:p>
            <a:endParaRPr lang="zh-CN" altLang="en-US" sz="2800" b="1" dirty="0"/>
          </a:p>
          <a:p>
            <a:endParaRPr lang="en-US" altLang="zh-CN" sz="2800" b="1" dirty="0" smtClean="0"/>
          </a:p>
          <a:p>
            <a:endParaRPr lang="zh-CN" altLang="zh-CN" sz="2800" dirty="0"/>
          </a:p>
          <a:p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3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</a:t>
            </a:r>
            <a:r>
              <a:rPr lang="zh-CN" altLang="zh-CN" dirty="0"/>
              <a:t>的</a:t>
            </a:r>
            <a:r>
              <a:rPr lang="zh-CN" altLang="zh-CN" dirty="0" smtClean="0"/>
              <a:t>参数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553426"/>
              </p:ext>
            </p:extLst>
          </p:nvPr>
        </p:nvGraphicFramePr>
        <p:xfrm>
          <a:off x="457200" y="1450975"/>
          <a:ext cx="8229600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/>
              <a:t>1.7 .2 </a:t>
            </a:r>
            <a:r>
              <a:rPr lang="zh-CN" altLang="zh-CN" sz="5400" b="1" dirty="0"/>
              <a:t>学生管理</a:t>
            </a:r>
            <a:r>
              <a:rPr lang="zh-CN" altLang="en-US" sz="5400" b="1" dirty="0"/>
              <a:t>服务器</a:t>
            </a:r>
            <a:r>
              <a:rPr lang="zh-CN" altLang="zh-CN" sz="5400" b="1" dirty="0" smtClean="0"/>
              <a:t>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import flask</a:t>
            </a:r>
            <a:endParaRPr lang="zh-CN" altLang="zh-CN" dirty="0"/>
          </a:p>
          <a:p>
            <a:r>
              <a:rPr lang="en-US" altLang="zh-CN" dirty="0"/>
              <a:t>import sqlite3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json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app=</a:t>
            </a:r>
            <a:r>
              <a:rPr lang="en-US" altLang="zh-CN" dirty="0" err="1"/>
              <a:t>flask.Flask</a:t>
            </a:r>
            <a:r>
              <a:rPr lang="en-US" altLang="zh-CN" dirty="0"/>
              <a:t>(__name__)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StudentDB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openDB</a:t>
            </a:r>
            <a:r>
              <a:rPr lang="en-US" altLang="zh-CN" dirty="0"/>
              <a:t>(self):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self.con</a:t>
            </a:r>
            <a:r>
              <a:rPr lang="en-US" altLang="zh-CN" dirty="0"/>
              <a:t>=sqlite3.connect("</a:t>
            </a:r>
            <a:r>
              <a:rPr lang="en-US" altLang="zh-CN" dirty="0" err="1"/>
              <a:t>students.db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self.cursor</a:t>
            </a:r>
            <a:r>
              <a:rPr lang="en-US" altLang="zh-CN" dirty="0"/>
              <a:t>=</a:t>
            </a:r>
            <a:r>
              <a:rPr lang="en-US" altLang="zh-CN" dirty="0" err="1"/>
              <a:t>self.con.cursor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closeDB</a:t>
            </a:r>
            <a:r>
              <a:rPr lang="en-US" altLang="zh-CN" dirty="0"/>
              <a:t>(self):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self.con.commit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self.con.close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2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initTable</a:t>
            </a:r>
            <a:r>
              <a:rPr lang="en-US" altLang="zh-CN" dirty="0"/>
              <a:t>(self):</a:t>
            </a:r>
            <a:endParaRPr lang="zh-CN" altLang="zh-CN" dirty="0"/>
          </a:p>
          <a:p>
            <a:r>
              <a:rPr lang="en-US" altLang="zh-CN" dirty="0"/>
              <a:t>        res={}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("create table students (No </a:t>
            </a:r>
            <a:r>
              <a:rPr lang="en-US" altLang="zh-CN" dirty="0" err="1"/>
              <a:t>varchar</a:t>
            </a:r>
            <a:r>
              <a:rPr lang="en-US" altLang="zh-CN" dirty="0"/>
              <a:t>(16) primary </a:t>
            </a:r>
            <a:r>
              <a:rPr lang="en-US" altLang="zh-CN" dirty="0" err="1"/>
              <a:t>key,Name</a:t>
            </a:r>
            <a:r>
              <a:rPr lang="en-US" altLang="zh-CN" dirty="0"/>
              <a:t> </a:t>
            </a:r>
            <a:r>
              <a:rPr lang="en-US" altLang="zh-CN" dirty="0" err="1"/>
              <a:t>varchar</a:t>
            </a:r>
            <a:r>
              <a:rPr lang="en-US" altLang="zh-CN" dirty="0"/>
              <a:t>(16), Sex </a:t>
            </a:r>
            <a:r>
              <a:rPr lang="en-US" altLang="zh-CN" dirty="0" err="1"/>
              <a:t>varchar</a:t>
            </a:r>
            <a:r>
              <a:rPr lang="en-US" altLang="zh-CN" dirty="0"/>
              <a:t>(8), Age </a:t>
            </a:r>
            <a:r>
              <a:rPr lang="en-US" altLang="zh-CN" dirty="0" err="1"/>
              <a:t>int</a:t>
            </a:r>
            <a:r>
              <a:rPr lang="en-US" altLang="zh-CN" dirty="0"/>
              <a:t>)")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"]="OK"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</a:t>
            </a:r>
            <a:r>
              <a:rPr lang="en-US" altLang="zh-CN" dirty="0" err="1"/>
              <a:t>str</a:t>
            </a:r>
            <a:r>
              <a:rPr lang="en-US" altLang="zh-CN" dirty="0"/>
              <a:t>(err)</a:t>
            </a:r>
            <a:endParaRPr lang="zh-CN" altLang="zh-CN" dirty="0"/>
          </a:p>
          <a:p>
            <a:r>
              <a:rPr lang="en-US" altLang="zh-CN" dirty="0"/>
              <a:t>        return res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insertRow</a:t>
            </a:r>
            <a:r>
              <a:rPr lang="en-US" altLang="zh-CN" dirty="0"/>
              <a:t>(</a:t>
            </a:r>
            <a:r>
              <a:rPr lang="en-US" altLang="zh-CN" dirty="0" err="1"/>
              <a:t>self,No,Name,Sex,Age</a:t>
            </a:r>
            <a:r>
              <a:rPr lang="en-US" altLang="zh-CN" dirty="0"/>
              <a:t>):</a:t>
            </a:r>
            <a:endParaRPr lang="zh-CN" altLang="zh-CN" dirty="0"/>
          </a:p>
          <a:p>
            <a:r>
              <a:rPr lang="en-US" altLang="zh-CN" dirty="0"/>
              <a:t>        res={}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("insert into students (</a:t>
            </a:r>
            <a:r>
              <a:rPr lang="en-US" altLang="zh-CN" dirty="0" err="1"/>
              <a:t>No,Name,Sex,Age</a:t>
            </a:r>
            <a:r>
              <a:rPr lang="en-US" altLang="zh-CN" dirty="0"/>
              <a:t>) values (?,?,?,?)",(</a:t>
            </a:r>
            <a:r>
              <a:rPr lang="en-US" altLang="zh-CN" dirty="0" err="1"/>
              <a:t>No,Name,Sex,Age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"]="OK"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</a:t>
            </a:r>
            <a:r>
              <a:rPr lang="en-US" altLang="zh-CN" dirty="0" err="1"/>
              <a:t>str</a:t>
            </a:r>
            <a:r>
              <a:rPr lang="en-US" altLang="zh-CN" dirty="0"/>
              <a:t>(err)</a:t>
            </a:r>
            <a:endParaRPr lang="zh-CN" altLang="zh-CN" dirty="0"/>
          </a:p>
          <a:p>
            <a:r>
              <a:rPr lang="en-US" altLang="zh-CN" dirty="0"/>
              <a:t>        return 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0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deleteRow</a:t>
            </a:r>
            <a:r>
              <a:rPr lang="en-US" altLang="zh-CN" dirty="0"/>
              <a:t>(</a:t>
            </a:r>
            <a:r>
              <a:rPr lang="en-US" altLang="zh-CN" dirty="0" err="1"/>
              <a:t>self,No</a:t>
            </a:r>
            <a:r>
              <a:rPr lang="en-US" altLang="zh-CN" dirty="0"/>
              <a:t>):</a:t>
            </a:r>
            <a:endParaRPr lang="zh-CN" altLang="zh-CN" dirty="0"/>
          </a:p>
          <a:p>
            <a:r>
              <a:rPr lang="en-US" altLang="zh-CN" dirty="0"/>
              <a:t>        res={}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("delete from students where No=?",(No,))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"]="OK"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</a:t>
            </a:r>
            <a:r>
              <a:rPr lang="en-US" altLang="zh-CN" dirty="0" err="1"/>
              <a:t>str</a:t>
            </a:r>
            <a:r>
              <a:rPr lang="en-US" altLang="zh-CN" dirty="0"/>
              <a:t>(err)</a:t>
            </a:r>
            <a:endParaRPr lang="zh-CN" altLang="zh-CN" dirty="0"/>
          </a:p>
          <a:p>
            <a:r>
              <a:rPr lang="en-US" altLang="zh-CN" dirty="0"/>
              <a:t>        return res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selectRows</a:t>
            </a:r>
            <a:r>
              <a:rPr lang="en-US" altLang="zh-CN" dirty="0"/>
              <a:t>(self):</a:t>
            </a:r>
            <a:endParaRPr lang="zh-CN" altLang="zh-CN" dirty="0"/>
          </a:p>
          <a:p>
            <a:r>
              <a:rPr lang="en-US" altLang="zh-CN" dirty="0"/>
              <a:t>        res={}</a:t>
            </a:r>
            <a:endParaRPr lang="zh-CN" altLang="zh-CN" dirty="0"/>
          </a:p>
          <a:p>
            <a:r>
              <a:rPr lang="en-US" altLang="zh-CN" dirty="0"/>
              <a:t>        try:</a:t>
            </a:r>
            <a:endParaRPr lang="zh-CN" altLang="zh-CN" dirty="0"/>
          </a:p>
          <a:p>
            <a:r>
              <a:rPr lang="en-US" altLang="zh-CN" dirty="0"/>
              <a:t>            data=[]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self.cursor.execute</a:t>
            </a:r>
            <a:r>
              <a:rPr lang="en-US" altLang="zh-CN" dirty="0"/>
              <a:t>("select * from students order by No")</a:t>
            </a:r>
            <a:endParaRPr lang="zh-CN" altLang="zh-CN" dirty="0"/>
          </a:p>
          <a:p>
            <a:r>
              <a:rPr lang="en-US" altLang="zh-CN" dirty="0"/>
              <a:t>            rows=</a:t>
            </a:r>
            <a:r>
              <a:rPr lang="en-US" altLang="zh-CN" dirty="0" err="1"/>
              <a:t>self.cursor.fetchall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    for row in rows:</a:t>
            </a:r>
            <a:endParaRPr lang="zh-CN" altLang="zh-CN" dirty="0"/>
          </a:p>
          <a:p>
            <a:r>
              <a:rPr lang="en-US" altLang="zh-CN" dirty="0"/>
              <a:t>                d={}</a:t>
            </a:r>
            <a:endParaRPr lang="zh-CN" altLang="zh-CN" dirty="0"/>
          </a:p>
          <a:p>
            <a:r>
              <a:rPr lang="en-US" altLang="zh-CN" dirty="0"/>
              <a:t>                d["No"]=row[0]</a:t>
            </a:r>
            <a:endParaRPr lang="zh-CN" altLang="zh-CN" dirty="0"/>
          </a:p>
          <a:p>
            <a:r>
              <a:rPr lang="en-US" altLang="zh-CN" dirty="0"/>
              <a:t>                d["Name"]=row[1]</a:t>
            </a:r>
            <a:endParaRPr lang="zh-CN" altLang="zh-CN" dirty="0"/>
          </a:p>
          <a:p>
            <a:r>
              <a:rPr lang="en-US" altLang="zh-CN" dirty="0"/>
              <a:t>                d["Sex"]=row[2]</a:t>
            </a:r>
            <a:endParaRPr lang="zh-CN" altLang="zh-CN" dirty="0"/>
          </a:p>
          <a:p>
            <a:r>
              <a:rPr lang="en-US" altLang="zh-CN" dirty="0"/>
              <a:t>                d["Age"]=row[3]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data.append</a:t>
            </a:r>
            <a:r>
              <a:rPr lang="en-US" altLang="zh-CN" dirty="0"/>
              <a:t>(d)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"]="OK"</a:t>
            </a:r>
            <a:endParaRPr lang="zh-CN" altLang="zh-CN" dirty="0"/>
          </a:p>
          <a:p>
            <a:r>
              <a:rPr lang="en-US" altLang="zh-CN" dirty="0"/>
              <a:t>            res["data"]=data</a:t>
            </a:r>
            <a:endParaRPr lang="zh-CN" altLang="zh-CN" dirty="0"/>
          </a:p>
          <a:p>
            <a:r>
              <a:rPr lang="en-US" altLang="zh-CN" dirty="0"/>
              <a:t>        except Exception as err:</a:t>
            </a:r>
            <a:endParaRPr lang="zh-CN" altLang="zh-CN" dirty="0"/>
          </a:p>
          <a:p>
            <a:r>
              <a:rPr lang="en-US" altLang="zh-CN" dirty="0"/>
              <a:t>            res["</a:t>
            </a:r>
            <a:r>
              <a:rPr lang="en-US" altLang="zh-CN" dirty="0" err="1"/>
              <a:t>msg</a:t>
            </a:r>
            <a:r>
              <a:rPr lang="en-US" altLang="zh-CN" dirty="0"/>
              <a:t>"]=</a:t>
            </a:r>
            <a:r>
              <a:rPr lang="en-US" altLang="zh-CN" dirty="0" err="1"/>
              <a:t>str</a:t>
            </a:r>
            <a:r>
              <a:rPr lang="en-US" altLang="zh-CN" dirty="0"/>
              <a:t>(err)</a:t>
            </a:r>
            <a:endParaRPr lang="zh-CN" altLang="zh-CN" dirty="0"/>
          </a:p>
          <a:p>
            <a:r>
              <a:rPr lang="en-US" altLang="zh-CN" dirty="0"/>
              <a:t>        return 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@</a:t>
            </a:r>
            <a:r>
              <a:rPr lang="en-US" altLang="zh-CN" dirty="0" err="1"/>
              <a:t>app.route</a:t>
            </a:r>
            <a:r>
              <a:rPr lang="en-US" altLang="zh-CN" dirty="0"/>
              <a:t>("/",methods=["GET","POST"])</a:t>
            </a:r>
            <a:endParaRPr lang="zh-CN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process():</a:t>
            </a:r>
            <a:endParaRPr lang="zh-CN" altLang="zh-CN" dirty="0"/>
          </a:p>
          <a:p>
            <a:r>
              <a:rPr lang="en-US" altLang="zh-CN" dirty="0"/>
              <a:t>    opt=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("opt") if "opt" in </a:t>
            </a:r>
            <a:r>
              <a:rPr lang="en-US" altLang="zh-CN" dirty="0" err="1"/>
              <a:t>flask.request.values</a:t>
            </a:r>
            <a:r>
              <a:rPr lang="en-US" altLang="zh-CN" dirty="0"/>
              <a:t> else ""</a:t>
            </a:r>
            <a:endParaRPr lang="zh-CN" altLang="zh-CN" dirty="0"/>
          </a:p>
          <a:p>
            <a:r>
              <a:rPr lang="en-US" altLang="zh-CN" dirty="0"/>
              <a:t>    res={}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/>
              <a:t>StudentDB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db.openDB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if opt=="</a:t>
            </a:r>
            <a:r>
              <a:rPr lang="en-US" altLang="zh-CN" dirty="0" err="1"/>
              <a:t>init</a:t>
            </a:r>
            <a:r>
              <a:rPr lang="en-US" altLang="zh-CN" dirty="0"/>
              <a:t>":</a:t>
            </a:r>
            <a:endParaRPr lang="zh-CN" altLang="zh-CN" dirty="0"/>
          </a:p>
          <a:p>
            <a:r>
              <a:rPr lang="en-US" altLang="zh-CN" dirty="0"/>
              <a:t>        res=</a:t>
            </a:r>
            <a:r>
              <a:rPr lang="en-US" altLang="zh-CN" dirty="0" err="1"/>
              <a:t>db.initTable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opt=="insert":</a:t>
            </a:r>
            <a:endParaRPr lang="zh-CN" altLang="zh-CN" dirty="0"/>
          </a:p>
          <a:p>
            <a:r>
              <a:rPr lang="en-US" altLang="zh-CN" dirty="0"/>
              <a:t>        No=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("No") if "No" in </a:t>
            </a:r>
            <a:r>
              <a:rPr lang="en-US" altLang="zh-CN" dirty="0" err="1"/>
              <a:t>flask.request.values</a:t>
            </a:r>
            <a:r>
              <a:rPr lang="en-US" altLang="zh-CN" dirty="0"/>
              <a:t> else ""</a:t>
            </a:r>
            <a:endParaRPr lang="zh-CN" altLang="zh-CN" dirty="0"/>
          </a:p>
          <a:p>
            <a:r>
              <a:rPr lang="en-US" altLang="zh-CN" dirty="0"/>
              <a:t>        Name = 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("Name") if "Name" in </a:t>
            </a:r>
            <a:r>
              <a:rPr lang="en-US" altLang="zh-CN" dirty="0" err="1"/>
              <a:t>flask.request.values</a:t>
            </a:r>
            <a:r>
              <a:rPr lang="en-US" altLang="zh-CN" dirty="0"/>
              <a:t> else ""</a:t>
            </a:r>
            <a:endParaRPr lang="zh-CN" altLang="zh-CN" dirty="0"/>
          </a:p>
          <a:p>
            <a:r>
              <a:rPr lang="en-US" altLang="zh-CN" dirty="0"/>
              <a:t>        Sex=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("Sex") if "Sex" in </a:t>
            </a:r>
            <a:r>
              <a:rPr lang="en-US" altLang="zh-CN" dirty="0" err="1"/>
              <a:t>flask.request.values</a:t>
            </a:r>
            <a:r>
              <a:rPr lang="en-US" altLang="zh-CN" dirty="0"/>
              <a:t> else ""</a:t>
            </a:r>
            <a:endParaRPr lang="zh-CN" altLang="zh-CN" dirty="0"/>
          </a:p>
          <a:p>
            <a:r>
              <a:rPr lang="en-US" altLang="zh-CN" dirty="0"/>
              <a:t>        Age = 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("Age") if "Age" in </a:t>
            </a:r>
            <a:r>
              <a:rPr lang="en-US" altLang="zh-CN" dirty="0" err="1"/>
              <a:t>flask.request.values</a:t>
            </a:r>
            <a:r>
              <a:rPr lang="en-US" altLang="zh-CN" dirty="0"/>
              <a:t> else ""</a:t>
            </a:r>
            <a:endParaRPr lang="zh-CN" altLang="zh-CN" dirty="0"/>
          </a:p>
          <a:p>
            <a:r>
              <a:rPr lang="en-US" altLang="zh-CN" dirty="0"/>
              <a:t>        res=</a:t>
            </a:r>
            <a:r>
              <a:rPr lang="en-US" altLang="zh-CN" dirty="0" err="1"/>
              <a:t>db.insertRow</a:t>
            </a:r>
            <a:r>
              <a:rPr lang="en-US" altLang="zh-CN" dirty="0"/>
              <a:t>(</a:t>
            </a:r>
            <a:r>
              <a:rPr lang="en-US" altLang="zh-CN" dirty="0" err="1"/>
              <a:t>No,Name,Sex,Age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opt=="delete":</a:t>
            </a:r>
            <a:endParaRPr lang="zh-CN" altLang="zh-CN" dirty="0"/>
          </a:p>
          <a:p>
            <a:r>
              <a:rPr lang="en-US" altLang="zh-CN" dirty="0"/>
              <a:t>        No=</a:t>
            </a:r>
            <a:r>
              <a:rPr lang="en-US" altLang="zh-CN" dirty="0" err="1"/>
              <a:t>flask.request.values.get</a:t>
            </a:r>
            <a:r>
              <a:rPr lang="en-US" altLang="zh-CN" dirty="0"/>
              <a:t>("No") if "No" in </a:t>
            </a:r>
            <a:r>
              <a:rPr lang="en-US" altLang="zh-CN" dirty="0" err="1"/>
              <a:t>flask.request.values</a:t>
            </a:r>
            <a:r>
              <a:rPr lang="en-US" altLang="zh-CN" dirty="0"/>
              <a:t> else ""</a:t>
            </a:r>
            <a:endParaRPr lang="zh-CN" altLang="zh-CN" dirty="0"/>
          </a:p>
          <a:p>
            <a:r>
              <a:rPr lang="en-US" altLang="zh-CN" dirty="0"/>
              <a:t>        res=</a:t>
            </a:r>
            <a:r>
              <a:rPr lang="en-US" altLang="zh-CN" dirty="0" err="1"/>
              <a:t>db.deleteRow</a:t>
            </a:r>
            <a:r>
              <a:rPr lang="en-US" altLang="zh-CN" dirty="0"/>
              <a:t>(No)</a:t>
            </a:r>
            <a:endParaRPr lang="zh-CN" altLang="zh-CN" dirty="0"/>
          </a:p>
          <a:p>
            <a:r>
              <a:rPr lang="en-US" altLang="zh-CN" dirty="0"/>
              <a:t>    else:</a:t>
            </a:r>
            <a:endParaRPr lang="zh-CN" altLang="zh-CN" dirty="0"/>
          </a:p>
          <a:p>
            <a:r>
              <a:rPr lang="en-US" altLang="zh-CN" dirty="0"/>
              <a:t>        res=</a:t>
            </a:r>
            <a:r>
              <a:rPr lang="en-US" altLang="zh-CN" dirty="0" err="1"/>
              <a:t>db.selectRows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db.closeDB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json.dumps</a:t>
            </a:r>
            <a:r>
              <a:rPr lang="en-US" altLang="zh-CN" dirty="0"/>
              <a:t>(res</a:t>
            </a:r>
            <a:r>
              <a:rPr lang="en-US" altLang="zh-CN" dirty="0" smtClean="0"/>
              <a:t>)#</a:t>
            </a:r>
            <a:r>
              <a:rPr lang="zh-CN" altLang="en-US" dirty="0" smtClean="0"/>
              <a:t>结构化数据，通过该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方法将数据组成一个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字符串，传递给客户端，客户端接收到数据后再反编译为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对象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if __name__=="__main__":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6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/>
              <a:t>1.7 .3 </a:t>
            </a:r>
            <a:r>
              <a:rPr lang="zh-CN" altLang="zh-CN" sz="5400" b="1" dirty="0"/>
              <a:t>学生管理</a:t>
            </a:r>
            <a:r>
              <a:rPr lang="zh-CN" altLang="en-US" sz="5400" b="1" dirty="0"/>
              <a:t>客户端</a:t>
            </a:r>
            <a:r>
              <a:rPr lang="zh-CN" altLang="zh-CN" sz="5400" b="1" dirty="0" smtClean="0"/>
              <a:t>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zh-CN" altLang="zh-CN" dirty="0"/>
              <a:t>如果客户端向服务器发送</a:t>
            </a:r>
            <a:r>
              <a:rPr lang="en-US" altLang="zh-CN" dirty="0"/>
              <a:t>opt="</a:t>
            </a:r>
            <a:r>
              <a:rPr lang="en-US" altLang="zh-CN" dirty="0" err="1"/>
              <a:t>init</a:t>
            </a:r>
            <a:r>
              <a:rPr lang="en-US" altLang="zh-CN" dirty="0"/>
              <a:t>"</a:t>
            </a:r>
            <a:r>
              <a:rPr lang="zh-CN" altLang="zh-CN" dirty="0"/>
              <a:t>，那么服务器创建</a:t>
            </a:r>
            <a:r>
              <a:rPr lang="en-US" altLang="zh-CN" dirty="0"/>
              <a:t>students</a:t>
            </a:r>
            <a:r>
              <a:rPr lang="zh-CN" altLang="zh-CN" dirty="0"/>
              <a:t>表，并返回是否创建成功，如果成功就返回</a:t>
            </a:r>
            <a:r>
              <a:rPr lang="en-US" altLang="zh-CN" dirty="0"/>
              <a:t>{"</a:t>
            </a:r>
            <a:r>
              <a:rPr lang="en-US" altLang="zh-CN" dirty="0" err="1"/>
              <a:t>msg</a:t>
            </a:r>
            <a:r>
              <a:rPr lang="en-US" altLang="zh-CN" dirty="0"/>
              <a:t>":"OK"}</a:t>
            </a:r>
            <a:r>
              <a:rPr lang="zh-CN" altLang="zh-CN" dirty="0"/>
              <a:t>；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zh-CN" dirty="0"/>
              <a:t>如果客户端向服务器发送</a:t>
            </a:r>
            <a:r>
              <a:rPr lang="en-US" altLang="zh-CN" dirty="0"/>
              <a:t>opt="insert"</a:t>
            </a:r>
            <a:r>
              <a:rPr lang="zh-CN" altLang="zh-CN" dirty="0"/>
              <a:t>，同时发送</a:t>
            </a:r>
            <a:r>
              <a:rPr lang="en-US" altLang="zh-CN" dirty="0" err="1"/>
              <a:t>No,Name,Sex,Age</a:t>
            </a:r>
            <a:r>
              <a:rPr lang="zh-CN" altLang="zh-CN" dirty="0"/>
              <a:t>参数，那么服务器向数据库表插入一条学生记录，并返回是否插入成功信息，如果成功就返回</a:t>
            </a:r>
            <a:r>
              <a:rPr lang="en-US" altLang="zh-CN" dirty="0"/>
              <a:t>{"</a:t>
            </a:r>
            <a:r>
              <a:rPr lang="en-US" altLang="zh-CN" dirty="0" err="1"/>
              <a:t>msg</a:t>
            </a:r>
            <a:r>
              <a:rPr lang="en-US" altLang="zh-CN" dirty="0"/>
              <a:t>":"OK"}</a:t>
            </a:r>
            <a:r>
              <a:rPr lang="zh-CN" altLang="zh-CN" dirty="0"/>
              <a:t>；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zh-CN" dirty="0"/>
              <a:t>如果客户端向服务器发送</a:t>
            </a:r>
            <a:r>
              <a:rPr lang="en-US" altLang="zh-CN" dirty="0"/>
              <a:t>opt="delete"</a:t>
            </a:r>
            <a:r>
              <a:rPr lang="zh-CN" altLang="zh-CN" dirty="0"/>
              <a:t>，同时发送</a:t>
            </a:r>
            <a:r>
              <a:rPr lang="en-US" altLang="zh-CN" dirty="0"/>
              <a:t>No</a:t>
            </a:r>
            <a:r>
              <a:rPr lang="zh-CN" altLang="zh-CN" dirty="0"/>
              <a:t>参数，那么服务器从数据库表中删除学号为</a:t>
            </a:r>
            <a:r>
              <a:rPr lang="en-US" altLang="zh-CN" dirty="0"/>
              <a:t>No</a:t>
            </a:r>
            <a:r>
              <a:rPr lang="zh-CN" altLang="zh-CN" dirty="0"/>
              <a:t>的一条学生记录，并返回是否删除成功的信息，如果成功就返回</a:t>
            </a:r>
            <a:r>
              <a:rPr lang="en-US" altLang="zh-CN" dirty="0"/>
              <a:t>{"</a:t>
            </a:r>
            <a:r>
              <a:rPr lang="en-US" altLang="zh-CN" dirty="0" err="1"/>
              <a:t>msg</a:t>
            </a:r>
            <a:r>
              <a:rPr lang="en-US" altLang="zh-CN" dirty="0"/>
              <a:t>":"OK"}</a:t>
            </a:r>
            <a:r>
              <a:rPr lang="zh-CN" altLang="zh-CN" dirty="0"/>
              <a:t>；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zh-CN" altLang="zh-CN" dirty="0"/>
              <a:t>如果客户端不向服务器发送</a:t>
            </a:r>
            <a:r>
              <a:rPr lang="en-US" altLang="zh-CN" dirty="0"/>
              <a:t>opt</a:t>
            </a:r>
            <a:r>
              <a:rPr lang="zh-CN" altLang="zh-CN" dirty="0"/>
              <a:t>参数值，那么服务器获取所有的学生记录返回给客户端，如果成功就返回</a:t>
            </a:r>
            <a:r>
              <a:rPr lang="en-US" altLang="zh-CN" dirty="0"/>
              <a:t>{"</a:t>
            </a:r>
            <a:r>
              <a:rPr lang="en-US" altLang="zh-CN" dirty="0" err="1"/>
              <a:t>msg</a:t>
            </a:r>
            <a:r>
              <a:rPr lang="en-US" altLang="zh-CN" dirty="0"/>
              <a:t>":"</a:t>
            </a:r>
            <a:r>
              <a:rPr lang="en-US" altLang="zh-CN" dirty="0" err="1"/>
              <a:t>OK","data":rows</a:t>
            </a:r>
            <a:r>
              <a:rPr lang="en-US" altLang="zh-CN" dirty="0"/>
              <a:t>}</a:t>
            </a:r>
            <a:r>
              <a:rPr lang="zh-CN" altLang="zh-CN" dirty="0"/>
              <a:t>，其中</a:t>
            </a:r>
            <a:r>
              <a:rPr lang="en-US" altLang="zh-CN" dirty="0"/>
              <a:t>rows</a:t>
            </a:r>
            <a:r>
              <a:rPr lang="zh-CN" altLang="zh-CN" dirty="0"/>
              <a:t>是学生的记录行的列表；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3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</a:t>
            </a:r>
            <a:r>
              <a:rPr lang="zh-CN" altLang="zh-CN" dirty="0"/>
              <a:t>的</a:t>
            </a:r>
            <a:r>
              <a:rPr lang="zh-CN" altLang="zh-CN" dirty="0" smtClean="0"/>
              <a:t>参数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4081"/>
              </p:ext>
            </p:extLst>
          </p:nvPr>
        </p:nvGraphicFramePr>
        <p:xfrm>
          <a:off x="457200" y="1450975"/>
          <a:ext cx="8229600" cy="329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1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客户端程序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json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 Student: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__</a:t>
            </a:r>
            <a:r>
              <a:rPr lang="en-US" altLang="zh-CN" dirty="0" err="1"/>
              <a:t>init</a:t>
            </a:r>
            <a:r>
              <a:rPr lang="en-US" altLang="zh-CN" dirty="0"/>
              <a:t>__(self, No, Name, Sex, Age):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self.No</a:t>
            </a:r>
            <a:r>
              <a:rPr lang="en-US" altLang="zh-CN" dirty="0"/>
              <a:t> = No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self.Name</a:t>
            </a:r>
            <a:r>
              <a:rPr lang="en-US" altLang="zh-CN" dirty="0"/>
              <a:t> = Name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self.Sex</a:t>
            </a:r>
            <a:r>
              <a:rPr lang="en-US" altLang="zh-CN" dirty="0"/>
              <a:t> = Sex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self.Age</a:t>
            </a:r>
            <a:r>
              <a:rPr lang="en-US" altLang="zh-CN" dirty="0"/>
              <a:t> = Age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def</a:t>
            </a:r>
            <a:r>
              <a:rPr lang="en-US" altLang="zh-CN" dirty="0"/>
              <a:t> show(self):</a:t>
            </a:r>
            <a:endParaRPr lang="zh-CN" altLang="zh-CN" dirty="0"/>
          </a:p>
          <a:p>
            <a:r>
              <a:rPr lang="en-US" altLang="zh-CN" dirty="0"/>
              <a:t>        print("%-16s %-16s %-8s %-4d" % (</a:t>
            </a:r>
            <a:r>
              <a:rPr lang="en-US" altLang="zh-CN" dirty="0" err="1"/>
              <a:t>self.No</a:t>
            </a:r>
            <a:r>
              <a:rPr lang="en-US" altLang="zh-CN" dirty="0"/>
              <a:t>, </a:t>
            </a:r>
            <a:r>
              <a:rPr lang="en-US" altLang="zh-CN" dirty="0" err="1"/>
              <a:t>self.Name</a:t>
            </a:r>
            <a:r>
              <a:rPr lang="en-US" altLang="zh-CN" dirty="0"/>
              <a:t>, </a:t>
            </a:r>
            <a:r>
              <a:rPr lang="en-US" altLang="zh-CN" dirty="0" err="1"/>
              <a:t>self.Sex</a:t>
            </a:r>
            <a:r>
              <a:rPr lang="en-US" altLang="zh-CN" dirty="0"/>
              <a:t>, </a:t>
            </a:r>
            <a:r>
              <a:rPr lang="en-US" altLang="zh-CN" dirty="0" err="1"/>
              <a:t>self.Age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students = []</a:t>
            </a:r>
            <a:endParaRPr lang="zh-CN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 = "http://127.0.0.1:5000"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6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listStudents</a:t>
            </a:r>
            <a:r>
              <a:rPr lang="en-US" altLang="zh-CN" dirty="0"/>
              <a:t>():</a:t>
            </a:r>
            <a:endParaRPr lang="zh-CN" altLang="zh-CN" dirty="0"/>
          </a:p>
          <a:p>
            <a:r>
              <a:rPr lang="en-US" altLang="zh-CN" dirty="0"/>
              <a:t>    global students</a:t>
            </a:r>
            <a:endParaRPr lang="zh-CN" altLang="zh-CN" dirty="0"/>
          </a:p>
          <a:p>
            <a:r>
              <a:rPr lang="en-US" altLang="zh-CN" dirty="0"/>
              <a:t>    print("%-16s %-16s %-8s %-4s" % ("No", "Name", "Sex", "Age"))</a:t>
            </a:r>
            <a:endParaRPr lang="zh-CN" altLang="zh-CN" dirty="0"/>
          </a:p>
          <a:p>
            <a:r>
              <a:rPr lang="en-US" altLang="zh-CN" dirty="0"/>
              <a:t>    for s in students: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s.show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insertStudent</a:t>
            </a:r>
            <a:r>
              <a:rPr lang="en-US" altLang="zh-CN" dirty="0"/>
              <a:t>(s):</a:t>
            </a:r>
            <a:endParaRPr lang="zh-CN" altLang="zh-CN" dirty="0"/>
          </a:p>
          <a:p>
            <a:r>
              <a:rPr lang="en-US" altLang="zh-CN" dirty="0"/>
              <a:t>    global students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 = 0</a:t>
            </a:r>
            <a:endParaRPr lang="zh-CN" altLang="zh-CN" dirty="0"/>
          </a:p>
          <a:p>
            <a:r>
              <a:rPr lang="en-US" altLang="zh-CN" dirty="0"/>
              <a:t>    while 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len</a:t>
            </a:r>
            <a:r>
              <a:rPr lang="en-US" altLang="zh-CN" dirty="0"/>
              <a:t>(students) and </a:t>
            </a:r>
            <a:r>
              <a:rPr lang="en-US" altLang="zh-CN" dirty="0" err="1"/>
              <a:t>s.No</a:t>
            </a:r>
            <a:r>
              <a:rPr lang="en-US" altLang="zh-CN" dirty="0"/>
              <a:t> &gt; students[</a:t>
            </a:r>
            <a:r>
              <a:rPr lang="en-US" altLang="zh-CN" dirty="0" err="1"/>
              <a:t>i</a:t>
            </a:r>
            <a:r>
              <a:rPr lang="en-US" altLang="zh-CN" dirty="0"/>
              <a:t>].No):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  <a:endParaRPr lang="zh-CN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len</a:t>
            </a:r>
            <a:r>
              <a:rPr lang="en-US" altLang="zh-CN" dirty="0"/>
              <a:t>(students) and </a:t>
            </a:r>
            <a:r>
              <a:rPr lang="en-US" altLang="zh-CN" dirty="0" err="1"/>
              <a:t>s.No</a:t>
            </a:r>
            <a:r>
              <a:rPr lang="en-US" altLang="zh-CN" dirty="0"/>
              <a:t> == students[</a:t>
            </a:r>
            <a:r>
              <a:rPr lang="en-US" altLang="zh-CN" dirty="0" err="1"/>
              <a:t>i</a:t>
            </a:r>
            <a:r>
              <a:rPr lang="en-US" altLang="zh-CN" dirty="0"/>
              <a:t>].No):</a:t>
            </a:r>
            <a:endParaRPr lang="zh-CN" altLang="zh-CN" dirty="0"/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s.No</a:t>
            </a:r>
            <a:r>
              <a:rPr lang="en-US" altLang="zh-CN" dirty="0"/>
              <a:t> + " already exists")</a:t>
            </a:r>
            <a:endParaRPr lang="zh-CN" altLang="zh-CN" dirty="0"/>
          </a:p>
          <a:p>
            <a:r>
              <a:rPr lang="en-US" altLang="zh-CN" dirty="0"/>
              <a:t>        return False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students.insert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s)</a:t>
            </a:r>
            <a:endParaRPr lang="zh-CN" altLang="zh-CN" dirty="0"/>
          </a:p>
          <a:p>
            <a:r>
              <a:rPr lang="en-US" altLang="zh-CN" dirty="0"/>
              <a:t>    return True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88432"/>
          </a:xfrm>
        </p:spPr>
        <p:txBody>
          <a:bodyPr>
            <a:noAutofit/>
          </a:bodyPr>
          <a:lstStyle/>
          <a:p>
            <a:r>
              <a:rPr lang="en-US" altLang="zh-CN" sz="900" dirty="0" err="1"/>
              <a:t>def</a:t>
            </a:r>
            <a:r>
              <a:rPr lang="en-US" altLang="zh-CN" sz="900" dirty="0"/>
              <a:t> </a:t>
            </a:r>
            <a:r>
              <a:rPr lang="en-US" altLang="zh-CN" sz="900" dirty="0" err="1"/>
              <a:t>deleteRow</a:t>
            </a:r>
            <a:r>
              <a:rPr lang="en-US" altLang="zh-CN" sz="900" dirty="0"/>
              <a:t>():</a:t>
            </a:r>
            <a:endParaRPr lang="zh-CN" altLang="zh-CN" sz="900" dirty="0"/>
          </a:p>
          <a:p>
            <a:r>
              <a:rPr lang="en-US" altLang="zh-CN" sz="900" dirty="0"/>
              <a:t>    global students</a:t>
            </a:r>
            <a:endParaRPr lang="zh-CN" altLang="zh-CN" sz="900" dirty="0"/>
          </a:p>
          <a:p>
            <a:r>
              <a:rPr lang="en-US" altLang="zh-CN" sz="900" dirty="0"/>
              <a:t>    No = input("No=")</a:t>
            </a:r>
            <a:endParaRPr lang="zh-CN" altLang="zh-CN" sz="900" dirty="0"/>
          </a:p>
          <a:p>
            <a:r>
              <a:rPr lang="en-US" altLang="zh-CN" sz="900" dirty="0"/>
              <a:t>    if (No != ""):</a:t>
            </a:r>
            <a:endParaRPr lang="zh-CN" altLang="zh-CN" sz="900" dirty="0"/>
          </a:p>
          <a:p>
            <a:r>
              <a:rPr lang="en-US" altLang="zh-CN" sz="900" dirty="0"/>
              <a:t>        for </a:t>
            </a:r>
            <a:r>
              <a:rPr lang="en-US" altLang="zh-CN" sz="900" dirty="0" err="1"/>
              <a:t>i</a:t>
            </a:r>
            <a:r>
              <a:rPr lang="en-US" altLang="zh-CN" sz="900" dirty="0"/>
              <a:t> in range(</a:t>
            </a:r>
            <a:r>
              <a:rPr lang="en-US" altLang="zh-CN" sz="900" dirty="0" err="1"/>
              <a:t>len</a:t>
            </a:r>
            <a:r>
              <a:rPr lang="en-US" altLang="zh-CN" sz="900" dirty="0"/>
              <a:t>(students)):</a:t>
            </a:r>
            <a:endParaRPr lang="zh-CN" altLang="zh-CN" sz="900" dirty="0"/>
          </a:p>
          <a:p>
            <a:r>
              <a:rPr lang="en-US" altLang="zh-CN" sz="900" dirty="0"/>
              <a:t>            if (students[</a:t>
            </a:r>
            <a:r>
              <a:rPr lang="en-US" altLang="zh-CN" sz="900" dirty="0" err="1"/>
              <a:t>i</a:t>
            </a:r>
            <a:r>
              <a:rPr lang="en-US" altLang="zh-CN" sz="900" dirty="0"/>
              <a:t>].No == No):</a:t>
            </a:r>
            <a:endParaRPr lang="zh-CN" altLang="zh-CN" sz="900" dirty="0"/>
          </a:p>
          <a:p>
            <a:r>
              <a:rPr lang="en-US" altLang="zh-CN" sz="900" dirty="0"/>
              <a:t>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""</a:t>
            </a:r>
            <a:endParaRPr lang="zh-CN" altLang="zh-CN" sz="900" dirty="0"/>
          </a:p>
          <a:p>
            <a:r>
              <a:rPr lang="en-US" altLang="zh-CN" sz="900" dirty="0"/>
              <a:t>                try:</a:t>
            </a:r>
            <a:endParaRPr lang="zh-CN" altLang="zh-CN" sz="900" dirty="0"/>
          </a:p>
          <a:p>
            <a:r>
              <a:rPr lang="en-US" altLang="zh-CN" sz="900" dirty="0"/>
              <a:t>    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"No=" + </a:t>
            </a:r>
            <a:r>
              <a:rPr lang="en-US" altLang="zh-CN" sz="900" dirty="0" err="1"/>
              <a:t>urllib.request.quote</a:t>
            </a:r>
            <a:r>
              <a:rPr lang="en-US" altLang="zh-CN" sz="900" dirty="0"/>
              <a:t>(No)</a:t>
            </a:r>
            <a:endParaRPr lang="zh-CN" altLang="zh-CN" sz="900" dirty="0"/>
          </a:p>
          <a:p>
            <a:r>
              <a:rPr lang="en-US" altLang="zh-CN" sz="900" dirty="0"/>
              <a:t>    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st.encode</a:t>
            </a:r>
            <a:r>
              <a:rPr lang="en-US" altLang="zh-CN" sz="900" dirty="0"/>
              <a:t>()</a:t>
            </a:r>
            <a:endParaRPr lang="zh-CN" altLang="zh-CN" sz="900" dirty="0"/>
          </a:p>
          <a:p>
            <a:r>
              <a:rPr lang="en-US" altLang="zh-CN" sz="900" dirty="0"/>
              <a:t>                    content = </a:t>
            </a:r>
            <a:r>
              <a:rPr lang="en-US" altLang="zh-CN" sz="900" dirty="0" err="1"/>
              <a:t>urllib.request.urlopen</a:t>
            </a:r>
            <a:r>
              <a:rPr lang="en-US" altLang="zh-CN" sz="900" dirty="0"/>
              <a:t>(</a:t>
            </a:r>
            <a:r>
              <a:rPr lang="en-US" altLang="zh-CN" sz="900" dirty="0" err="1"/>
              <a:t>url</a:t>
            </a:r>
            <a:r>
              <a:rPr lang="en-US" altLang="zh-CN" sz="900" dirty="0"/>
              <a:t> + "?opt=delete", </a:t>
            </a:r>
            <a:r>
              <a:rPr lang="en-US" altLang="zh-CN" sz="900" dirty="0" err="1"/>
              <a:t>st</a:t>
            </a:r>
            <a:r>
              <a:rPr lang="en-US" altLang="zh-CN" sz="900" dirty="0"/>
              <a:t>)</a:t>
            </a:r>
            <a:endParaRPr lang="zh-CN" altLang="zh-CN" sz="900" dirty="0"/>
          </a:p>
          <a:p>
            <a:r>
              <a:rPr lang="en-US" altLang="zh-CN" sz="900" dirty="0"/>
              <a:t>    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content.readline</a:t>
            </a:r>
            <a:r>
              <a:rPr lang="en-US" altLang="zh-CN" sz="900" dirty="0"/>
              <a:t>()</a:t>
            </a:r>
            <a:endParaRPr lang="zh-CN" altLang="zh-CN" sz="900" dirty="0"/>
          </a:p>
          <a:p>
            <a:r>
              <a:rPr lang="en-US" altLang="zh-CN" sz="900" dirty="0"/>
              <a:t>    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json.loads</a:t>
            </a:r>
            <a:r>
              <a:rPr lang="en-US" altLang="zh-CN" sz="900" dirty="0"/>
              <a:t>(</a:t>
            </a:r>
            <a:r>
              <a:rPr lang="en-US" altLang="zh-CN" sz="900" dirty="0" err="1"/>
              <a:t>st.decode</a:t>
            </a:r>
            <a:r>
              <a:rPr lang="en-US" altLang="zh-CN" sz="900" dirty="0" smtClean="0"/>
              <a:t>())#</a:t>
            </a:r>
            <a:r>
              <a:rPr lang="en-US" altLang="zh-CN" sz="900" dirty="0" err="1" smtClean="0"/>
              <a:t>json</a:t>
            </a:r>
            <a:r>
              <a:rPr lang="zh-CN" altLang="en-US" sz="900" dirty="0" smtClean="0"/>
              <a:t>解析操作后的结果</a:t>
            </a:r>
            <a:endParaRPr lang="zh-CN" altLang="zh-CN" sz="900" dirty="0"/>
          </a:p>
          <a:p>
            <a:r>
              <a:rPr lang="en-US" altLang="zh-CN" sz="900" dirty="0"/>
              <a:t>    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=</a:t>
            </a:r>
            <a:r>
              <a:rPr lang="en-US" altLang="zh-CN" sz="900" dirty="0" err="1"/>
              <a:t>st</a:t>
            </a:r>
            <a:r>
              <a:rPr lang="en-US" altLang="zh-CN" sz="900" dirty="0"/>
              <a:t>["</a:t>
            </a:r>
            <a:r>
              <a:rPr lang="en-US" altLang="zh-CN" sz="900" dirty="0" err="1"/>
              <a:t>msg</a:t>
            </a:r>
            <a:r>
              <a:rPr lang="en-US" altLang="zh-CN" sz="900" dirty="0"/>
              <a:t>"]</a:t>
            </a:r>
            <a:endParaRPr lang="zh-CN" altLang="zh-CN" sz="900" dirty="0"/>
          </a:p>
          <a:p>
            <a:r>
              <a:rPr lang="en-US" altLang="zh-CN" sz="900" dirty="0"/>
              <a:t>                except Exception as </a:t>
            </a:r>
            <a:r>
              <a:rPr lang="en-US" altLang="zh-CN" sz="900" dirty="0" err="1"/>
              <a:t>exp</a:t>
            </a:r>
            <a:r>
              <a:rPr lang="en-US" altLang="zh-CN" sz="900" dirty="0"/>
              <a:t>:</a:t>
            </a:r>
            <a:endParaRPr lang="zh-CN" altLang="zh-CN" sz="900" dirty="0"/>
          </a:p>
          <a:p>
            <a:r>
              <a:rPr lang="en-US" altLang="zh-CN" sz="900" dirty="0"/>
              <a:t>        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(</a:t>
            </a:r>
            <a:r>
              <a:rPr lang="en-US" altLang="zh-CN" sz="900" dirty="0" err="1"/>
              <a:t>exp</a:t>
            </a:r>
            <a:r>
              <a:rPr lang="en-US" altLang="zh-CN" sz="900" dirty="0"/>
              <a:t>)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r>
              <a:rPr lang="en-US" altLang="zh-CN" sz="900" dirty="0"/>
              <a:t>                if (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== "OK"):</a:t>
            </a:r>
            <a:endParaRPr lang="zh-CN" altLang="zh-CN" sz="900" dirty="0"/>
          </a:p>
          <a:p>
            <a:r>
              <a:rPr lang="en-US" altLang="zh-CN" sz="900" dirty="0"/>
              <a:t>                    del students[</a:t>
            </a:r>
            <a:r>
              <a:rPr lang="en-US" altLang="zh-CN" sz="900" dirty="0" err="1"/>
              <a:t>i</a:t>
            </a:r>
            <a:r>
              <a:rPr lang="en-US" altLang="zh-CN" sz="900" dirty="0"/>
              <a:t>]</a:t>
            </a:r>
            <a:endParaRPr lang="zh-CN" altLang="zh-CN" sz="900" dirty="0"/>
          </a:p>
          <a:p>
            <a:r>
              <a:rPr lang="en-US" altLang="zh-CN" sz="900" dirty="0"/>
              <a:t>                    print("</a:t>
            </a:r>
            <a:r>
              <a:rPr lang="zh-CN" altLang="zh-CN" sz="900" dirty="0"/>
              <a:t>删除成功</a:t>
            </a:r>
            <a:r>
              <a:rPr lang="en-US" altLang="zh-CN" sz="900" dirty="0"/>
              <a:t>")</a:t>
            </a:r>
            <a:endParaRPr lang="zh-CN" altLang="zh-CN" sz="900" dirty="0"/>
          </a:p>
          <a:p>
            <a:r>
              <a:rPr lang="en-US" altLang="zh-CN" sz="900" dirty="0"/>
              <a:t>                else:</a:t>
            </a:r>
            <a:endParaRPr lang="zh-CN" altLang="zh-CN" sz="900" dirty="0"/>
          </a:p>
          <a:p>
            <a:r>
              <a:rPr lang="en-US" altLang="zh-CN" sz="900" dirty="0"/>
              <a:t>                    print(</a:t>
            </a:r>
            <a:r>
              <a:rPr lang="en-US" altLang="zh-CN" sz="900" dirty="0" err="1"/>
              <a:t>st</a:t>
            </a:r>
            <a:r>
              <a:rPr lang="en-US" altLang="zh-CN" sz="900" dirty="0"/>
              <a:t>)</a:t>
            </a:r>
            <a:endParaRPr lang="zh-CN" altLang="zh-CN" sz="900" dirty="0"/>
          </a:p>
          <a:p>
            <a:r>
              <a:rPr lang="en-US" altLang="zh-CN" sz="900" dirty="0"/>
              <a:t>                </a:t>
            </a:r>
            <a:r>
              <a:rPr lang="en-US" altLang="zh-CN" sz="900" dirty="0" smtClean="0"/>
              <a:t>break</a:t>
            </a:r>
            <a:endParaRPr lang="zh-CN" altLang="zh-CN" sz="900" dirty="0"/>
          </a:p>
        </p:txBody>
      </p:sp>
    </p:spTree>
    <p:extLst>
      <p:ext uri="{BB962C8B-B14F-4D97-AF65-F5344CB8AC3E}">
        <p14:creationId xmlns:p14="http://schemas.microsoft.com/office/powerpoint/2010/main" val="21229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1.5 </a:t>
            </a:r>
            <a:r>
              <a:rPr lang="en-US" altLang="zh-CN" sz="5400" b="1" dirty="0"/>
              <a:t>Web</a:t>
            </a:r>
            <a:r>
              <a:rPr lang="zh-CN" altLang="zh-CN" sz="5400" b="1" dirty="0" smtClean="0"/>
              <a:t>下载</a:t>
            </a:r>
            <a:r>
              <a:rPr lang="zh-CN" altLang="en-US" sz="5400" b="1" dirty="0"/>
              <a:t>文件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57200" y="2016214"/>
            <a:ext cx="8229600" cy="329184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1.5.1 Web</a:t>
            </a:r>
            <a:r>
              <a:rPr lang="zh-CN" altLang="zh-CN" sz="4000" b="1" dirty="0" smtClean="0"/>
              <a:t>下载</a:t>
            </a:r>
            <a:r>
              <a:rPr lang="zh-CN" altLang="en-US" sz="4000" b="1" dirty="0" smtClean="0"/>
              <a:t>文件服务器程序</a:t>
            </a:r>
            <a:endParaRPr lang="en-US" altLang="zh-CN" sz="4000" b="1" dirty="0" smtClean="0"/>
          </a:p>
          <a:p>
            <a:pPr algn="ctr"/>
            <a:r>
              <a:rPr lang="en-US" altLang="zh-CN" sz="4000" b="1" dirty="0" smtClean="0"/>
              <a:t>1.5 </a:t>
            </a:r>
            <a:r>
              <a:rPr lang="en-US" altLang="zh-CN" sz="4000" b="1" dirty="0"/>
              <a:t>.2 Web</a:t>
            </a:r>
            <a:r>
              <a:rPr lang="zh-CN" altLang="en-US" sz="4000" b="1" dirty="0" smtClean="0"/>
              <a:t>下载文件客户端</a:t>
            </a:r>
            <a:r>
              <a:rPr lang="zh-CN" altLang="en-US" sz="4000" b="1" dirty="0"/>
              <a:t>程序</a:t>
            </a:r>
          </a:p>
          <a:p>
            <a:pPr algn="ctr"/>
            <a:endParaRPr lang="zh-CN" altLang="en-US" sz="4000" dirty="0"/>
          </a:p>
          <a:p>
            <a:pPr algn="ctr"/>
            <a:endParaRPr lang="zh-CN" altLang="en-US" sz="4000" dirty="0" smtClean="0"/>
          </a:p>
        </p:txBody>
      </p:sp>
      <p:sp>
        <p:nvSpPr>
          <p:cNvPr id="2" name="矩形 1"/>
          <p:cNvSpPr/>
          <p:nvPr/>
        </p:nvSpPr>
        <p:spPr>
          <a:xfrm>
            <a:off x="179512" y="1523568"/>
            <a:ext cx="8604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2000" dirty="0"/>
              <a:t>服务器向客户端发送文件名称和文件数据的过程。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57200" y="1451610"/>
            <a:ext cx="2962672" cy="329184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insertRow</a:t>
            </a:r>
            <a:r>
              <a:rPr lang="en-US" altLang="zh-CN" dirty="0"/>
              <a:t>():</a:t>
            </a:r>
            <a:endParaRPr lang="zh-CN" altLang="zh-CN" dirty="0"/>
          </a:p>
          <a:p>
            <a:r>
              <a:rPr lang="en-US" altLang="zh-CN" dirty="0"/>
              <a:t>    No = input("No=")</a:t>
            </a:r>
            <a:endParaRPr lang="zh-CN" altLang="zh-CN" dirty="0"/>
          </a:p>
          <a:p>
            <a:r>
              <a:rPr lang="en-US" altLang="zh-CN" dirty="0"/>
              <a:t>    Name = input("Name=")</a:t>
            </a:r>
            <a:endParaRPr lang="zh-CN" altLang="zh-CN" dirty="0"/>
          </a:p>
          <a:p>
            <a:r>
              <a:rPr lang="en-US" altLang="zh-CN" dirty="0"/>
              <a:t>    while True:</a:t>
            </a:r>
            <a:endParaRPr lang="zh-CN" altLang="zh-CN" dirty="0"/>
          </a:p>
          <a:p>
            <a:r>
              <a:rPr lang="en-US" altLang="zh-CN" dirty="0"/>
              <a:t>        Sex = input("Sex=")</a:t>
            </a:r>
            <a:endParaRPr lang="zh-CN" altLang="zh-CN" dirty="0"/>
          </a:p>
          <a:p>
            <a:r>
              <a:rPr lang="en-US" altLang="zh-CN" dirty="0"/>
              <a:t>        if (Sex == "</a:t>
            </a:r>
            <a:r>
              <a:rPr lang="zh-CN" altLang="zh-CN" dirty="0"/>
              <a:t>男</a:t>
            </a:r>
            <a:r>
              <a:rPr lang="en-US" altLang="zh-CN" dirty="0"/>
              <a:t>" or Sex == "</a:t>
            </a:r>
            <a:r>
              <a:rPr lang="zh-CN" altLang="zh-CN" dirty="0"/>
              <a:t>女</a:t>
            </a:r>
            <a:r>
              <a:rPr lang="en-US" altLang="zh-CN" dirty="0"/>
              <a:t>"):</a:t>
            </a:r>
            <a:endParaRPr lang="zh-CN" altLang="zh-CN" dirty="0"/>
          </a:p>
          <a:p>
            <a:r>
              <a:rPr lang="en-US" altLang="zh-CN" dirty="0"/>
              <a:t>            break</a:t>
            </a:r>
            <a:endParaRPr lang="zh-CN" altLang="zh-CN" dirty="0"/>
          </a:p>
          <a:p>
            <a:r>
              <a:rPr lang="en-US" altLang="zh-CN" dirty="0"/>
              <a:t>        else:</a:t>
            </a:r>
            <a:endParaRPr lang="zh-CN" altLang="zh-CN" dirty="0"/>
          </a:p>
          <a:p>
            <a:r>
              <a:rPr lang="en-US" altLang="zh-CN" dirty="0"/>
              <a:t>            print("Sex is not valid")</a:t>
            </a:r>
            <a:endParaRPr lang="zh-CN" altLang="zh-CN" dirty="0"/>
          </a:p>
          <a:p>
            <a:r>
              <a:rPr lang="en-US" altLang="zh-CN" dirty="0"/>
              <a:t>    Age = input("Age=")</a:t>
            </a:r>
            <a:endParaRPr lang="zh-CN" altLang="zh-CN" dirty="0"/>
          </a:p>
          <a:p>
            <a:r>
              <a:rPr lang="en-US" altLang="zh-CN" dirty="0"/>
              <a:t>    if (Age == ""):</a:t>
            </a:r>
            <a:endParaRPr lang="zh-CN" altLang="zh-CN" dirty="0"/>
          </a:p>
          <a:p>
            <a:r>
              <a:rPr lang="en-US" altLang="zh-CN" dirty="0"/>
              <a:t>        Age = 0</a:t>
            </a:r>
            <a:endParaRPr lang="zh-CN" altLang="zh-CN" dirty="0"/>
          </a:p>
          <a:p>
            <a:r>
              <a:rPr lang="en-US" altLang="zh-CN" dirty="0"/>
              <a:t>    else:</a:t>
            </a:r>
            <a:endParaRPr lang="zh-CN" altLang="zh-CN" dirty="0"/>
          </a:p>
          <a:p>
            <a:r>
              <a:rPr lang="en-US" altLang="zh-CN" dirty="0"/>
              <a:t>        Age = </a:t>
            </a:r>
            <a:r>
              <a:rPr lang="en-US" altLang="zh-CN" dirty="0" err="1"/>
              <a:t>int</a:t>
            </a:r>
            <a:r>
              <a:rPr lang="en-US" altLang="zh-CN" dirty="0"/>
              <a:t>(Age)</a:t>
            </a:r>
            <a:endParaRPr lang="zh-CN" altLang="zh-CN" dirty="0"/>
          </a:p>
          <a:p>
            <a:r>
              <a:rPr lang="en-US" altLang="zh-CN" dirty="0"/>
              <a:t>    if No != "" and Name != "":</a:t>
            </a:r>
            <a:endParaRPr lang="zh-CN" altLang="zh-CN" dirty="0"/>
          </a:p>
          <a:p>
            <a:r>
              <a:rPr lang="en-US" altLang="zh-CN" dirty="0"/>
              <a:t>        s = Student(No, Name, Sex, Age)</a:t>
            </a:r>
            <a:endParaRPr lang="zh-CN" altLang="zh-CN" dirty="0"/>
          </a:p>
          <a:p>
            <a:r>
              <a:rPr lang="en-US" altLang="zh-CN" dirty="0"/>
              <a:t>        for x in students:</a:t>
            </a:r>
            <a:endParaRPr lang="zh-CN" altLang="zh-CN" dirty="0"/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x.No</a:t>
            </a:r>
            <a:r>
              <a:rPr lang="en-US" altLang="zh-CN" dirty="0"/>
              <a:t> == No):</a:t>
            </a:r>
            <a:endParaRPr lang="zh-CN" altLang="zh-CN" dirty="0"/>
          </a:p>
          <a:p>
            <a:r>
              <a:rPr lang="en-US" altLang="zh-CN" dirty="0"/>
              <a:t>                print(No + " already exists")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return</a:t>
            </a:r>
            <a:endParaRPr lang="zh-CN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23928" y="1419622"/>
            <a:ext cx="4176464" cy="33843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/>
            </a:lvl1pPr>
            <a:lvl2pPr marL="640080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/>
            </a:lvl2pPr>
            <a:lvl3pPr indent="-246888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/>
            </a:lvl3pPr>
            <a:lvl4pPr marL="1188720" indent="-210312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/>
            </a:lvl4pPr>
            <a:lvl5pPr marL="1463040" indent="-210312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/>
            </a:lvl5pPr>
            <a:lvl6pPr marL="1737360" indent="-210312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/>
            </a:lvl6pPr>
            <a:lvl7pPr marL="1920240" indent="-182880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baseline="0"/>
            </a:lvl7pPr>
            <a:lvl8pPr marL="2194560" indent="-182880">
              <a:spcBef>
                <a:spcPct val="20000"/>
              </a:spcBef>
              <a:buClr>
                <a:schemeClr val="tx2"/>
              </a:buClr>
              <a:buChar char="•"/>
              <a:defRPr kumimoji="0" sz="1600"/>
            </a:lvl8pPr>
            <a:lvl9pPr marL="2468880" indent="-182880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baseline="0"/>
            </a:lvl9pPr>
          </a:lstStyle>
          <a:p>
            <a:r>
              <a:rPr lang="en-US" altLang="zh-CN" sz="900" dirty="0" smtClean="0"/>
              <a:t>        </a:t>
            </a:r>
            <a:r>
              <a:rPr lang="en-US" altLang="zh-CN" sz="900" dirty="0" err="1" smtClean="0"/>
              <a:t>st</a:t>
            </a:r>
            <a:r>
              <a:rPr lang="en-US" altLang="zh-CN" sz="900" dirty="0"/>
              <a:t>=""</a:t>
            </a:r>
            <a:endParaRPr lang="zh-CN" altLang="zh-CN" sz="900" dirty="0"/>
          </a:p>
          <a:p>
            <a:r>
              <a:rPr lang="en-US" altLang="zh-CN" sz="900" dirty="0"/>
              <a:t>        try: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"No=" + </a:t>
            </a:r>
            <a:r>
              <a:rPr lang="en-US" altLang="zh-CN" sz="900" dirty="0" err="1"/>
              <a:t>urllib.request.quote</a:t>
            </a:r>
            <a:r>
              <a:rPr lang="en-US" altLang="zh-CN" sz="900" dirty="0"/>
              <a:t>(No) + "&amp;Name=" + </a:t>
            </a:r>
            <a:r>
              <a:rPr lang="en-US" altLang="zh-CN" sz="900" dirty="0" err="1"/>
              <a:t>urllib.request.quote</a:t>
            </a:r>
            <a:r>
              <a:rPr lang="en-US" altLang="zh-CN" sz="900" dirty="0"/>
              <a:t>(</a:t>
            </a:r>
            <a:endParaRPr lang="zh-CN" altLang="zh-CN" sz="900" dirty="0"/>
          </a:p>
          <a:p>
            <a:r>
              <a:rPr lang="en-US" altLang="zh-CN" sz="900" dirty="0"/>
              <a:t>                Name) + "&amp;Sex=" + </a:t>
            </a:r>
            <a:r>
              <a:rPr lang="en-US" altLang="zh-CN" sz="900" dirty="0" err="1"/>
              <a:t>urllib.request.quote</a:t>
            </a:r>
            <a:r>
              <a:rPr lang="en-US" altLang="zh-CN" sz="900" dirty="0"/>
              <a:t>(Sex) + "&amp;Age=" +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(Age)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st.encode</a:t>
            </a:r>
            <a:r>
              <a:rPr lang="en-US" altLang="zh-CN" sz="900" dirty="0"/>
              <a:t>()</a:t>
            </a:r>
            <a:endParaRPr lang="zh-CN" altLang="zh-CN" sz="900" dirty="0"/>
          </a:p>
          <a:p>
            <a:r>
              <a:rPr lang="en-US" altLang="zh-CN" sz="900" dirty="0"/>
              <a:t>            content = </a:t>
            </a:r>
            <a:r>
              <a:rPr lang="en-US" altLang="zh-CN" sz="900" dirty="0" err="1"/>
              <a:t>urllib.request.urlopen</a:t>
            </a:r>
            <a:r>
              <a:rPr lang="en-US" altLang="zh-CN" sz="900" dirty="0"/>
              <a:t>(</a:t>
            </a:r>
            <a:r>
              <a:rPr lang="en-US" altLang="zh-CN" sz="900" dirty="0" err="1"/>
              <a:t>url</a:t>
            </a:r>
            <a:r>
              <a:rPr lang="en-US" altLang="zh-CN" sz="900" dirty="0"/>
              <a:t> + "?opt=insert", </a:t>
            </a:r>
            <a:r>
              <a:rPr lang="en-US" altLang="zh-CN" sz="900" dirty="0" err="1"/>
              <a:t>st</a:t>
            </a:r>
            <a:r>
              <a:rPr lang="en-US" altLang="zh-CN" sz="900" dirty="0"/>
              <a:t>)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content.read</a:t>
            </a:r>
            <a:r>
              <a:rPr lang="en-US" altLang="zh-CN" sz="900" dirty="0"/>
              <a:t>()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json.loads</a:t>
            </a:r>
            <a:r>
              <a:rPr lang="en-US" altLang="zh-CN" sz="900" dirty="0"/>
              <a:t>(</a:t>
            </a:r>
            <a:r>
              <a:rPr lang="en-US" altLang="zh-CN" sz="900" dirty="0" err="1"/>
              <a:t>st.decode</a:t>
            </a:r>
            <a:r>
              <a:rPr lang="en-US" altLang="zh-CN" sz="900" dirty="0"/>
              <a:t>())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=</a:t>
            </a:r>
            <a:r>
              <a:rPr lang="en-US" altLang="zh-CN" sz="900" dirty="0" err="1"/>
              <a:t>st</a:t>
            </a:r>
            <a:r>
              <a:rPr lang="en-US" altLang="zh-CN" sz="900" dirty="0"/>
              <a:t>["</a:t>
            </a:r>
            <a:r>
              <a:rPr lang="en-US" altLang="zh-CN" sz="900" dirty="0" err="1"/>
              <a:t>msg</a:t>
            </a:r>
            <a:r>
              <a:rPr lang="en-US" altLang="zh-CN" sz="900" dirty="0"/>
              <a:t>"]</a:t>
            </a:r>
            <a:endParaRPr lang="zh-CN" altLang="zh-CN" sz="900" dirty="0"/>
          </a:p>
          <a:p>
            <a:r>
              <a:rPr lang="en-US" altLang="zh-CN" sz="900" dirty="0"/>
              <a:t>        except Exception as </a:t>
            </a:r>
            <a:r>
              <a:rPr lang="en-US" altLang="zh-CN" sz="900" dirty="0" err="1"/>
              <a:t>exp</a:t>
            </a:r>
            <a:r>
              <a:rPr lang="en-US" altLang="zh-CN" sz="900" dirty="0"/>
              <a:t>: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 </a:t>
            </a:r>
            <a:r>
              <a:rPr lang="en-US" altLang="zh-CN" sz="900" dirty="0" err="1"/>
              <a:t>str</a:t>
            </a:r>
            <a:r>
              <a:rPr lang="en-US" altLang="zh-CN" sz="900" dirty="0"/>
              <a:t>(</a:t>
            </a:r>
            <a:r>
              <a:rPr lang="en-US" altLang="zh-CN" sz="900" dirty="0" err="1"/>
              <a:t>exp</a:t>
            </a:r>
            <a:r>
              <a:rPr lang="en-US" altLang="zh-CN" sz="900" dirty="0"/>
              <a:t>)</a:t>
            </a:r>
            <a:endParaRPr lang="zh-CN" altLang="zh-CN" sz="900" dirty="0"/>
          </a:p>
          <a:p>
            <a:r>
              <a:rPr lang="en-US" altLang="zh-CN" sz="900" dirty="0"/>
              <a:t> </a:t>
            </a:r>
            <a:endParaRPr lang="zh-CN" altLang="zh-CN" sz="900" dirty="0"/>
          </a:p>
          <a:p>
            <a:r>
              <a:rPr lang="en-US" altLang="zh-CN" sz="900" dirty="0"/>
              <a:t>        if (</a:t>
            </a:r>
            <a:r>
              <a:rPr lang="en-US" altLang="zh-CN" sz="900" dirty="0" err="1"/>
              <a:t>st</a:t>
            </a:r>
            <a:r>
              <a:rPr lang="en-US" altLang="zh-CN" sz="900" dirty="0"/>
              <a:t> == "OK"):</a:t>
            </a:r>
            <a:endParaRPr lang="zh-CN" altLang="zh-CN" sz="900" dirty="0"/>
          </a:p>
          <a:p>
            <a:r>
              <a:rPr lang="en-US" altLang="zh-CN" sz="900" dirty="0"/>
              <a:t>            </a:t>
            </a:r>
            <a:r>
              <a:rPr lang="en-US" altLang="zh-CN" sz="900" dirty="0" err="1"/>
              <a:t>insertStudent</a:t>
            </a:r>
            <a:r>
              <a:rPr lang="en-US" altLang="zh-CN" sz="900" dirty="0"/>
              <a:t>(s)</a:t>
            </a:r>
            <a:endParaRPr lang="zh-CN" altLang="zh-CN" sz="900" dirty="0"/>
          </a:p>
          <a:p>
            <a:r>
              <a:rPr lang="en-US" altLang="zh-CN" sz="900" dirty="0"/>
              <a:t>            print("</a:t>
            </a:r>
            <a:r>
              <a:rPr lang="zh-CN" altLang="zh-CN" sz="900" dirty="0"/>
              <a:t>增加成功</a:t>
            </a:r>
            <a:r>
              <a:rPr lang="en-US" altLang="zh-CN" sz="900" dirty="0"/>
              <a:t>")</a:t>
            </a:r>
            <a:endParaRPr lang="zh-CN" altLang="zh-CN" sz="900" dirty="0"/>
          </a:p>
          <a:p>
            <a:r>
              <a:rPr lang="en-US" altLang="zh-CN" sz="900" dirty="0"/>
              <a:t>        else:</a:t>
            </a:r>
            <a:endParaRPr lang="zh-CN" altLang="zh-CN" sz="900" dirty="0"/>
          </a:p>
          <a:p>
            <a:r>
              <a:rPr lang="en-US" altLang="zh-CN" sz="900" dirty="0"/>
              <a:t>            print(</a:t>
            </a:r>
            <a:r>
              <a:rPr lang="en-US" altLang="zh-CN" sz="900" dirty="0" err="1"/>
              <a:t>st</a:t>
            </a:r>
            <a:r>
              <a:rPr lang="en-US" altLang="zh-CN" sz="900" dirty="0"/>
              <a:t>)</a:t>
            </a:r>
            <a:endParaRPr lang="zh-CN" altLang="zh-CN" sz="900" dirty="0"/>
          </a:p>
          <a:p>
            <a:r>
              <a:rPr lang="en-US" altLang="zh-CN" sz="900" dirty="0"/>
              <a:t>    else:</a:t>
            </a:r>
            <a:endParaRPr lang="zh-CN" altLang="zh-CN" sz="900" dirty="0"/>
          </a:p>
          <a:p>
            <a:r>
              <a:rPr lang="en-US" altLang="zh-CN" sz="900" dirty="0"/>
              <a:t>        print("</a:t>
            </a:r>
            <a:r>
              <a:rPr lang="zh-CN" altLang="zh-CN" sz="900" dirty="0"/>
              <a:t>学号、姓名不能为空</a:t>
            </a:r>
            <a:r>
              <a:rPr lang="en-US" altLang="zh-CN" sz="900" dirty="0" smtClean="0"/>
              <a:t>")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9793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initialize():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</a:t>
            </a:r>
            <a:r>
              <a:rPr lang="en-US" altLang="zh-CN" dirty="0"/>
              <a:t>=""</a:t>
            </a:r>
            <a:endParaRPr lang="zh-CN" altLang="zh-CN" dirty="0"/>
          </a:p>
          <a:p>
            <a:r>
              <a:rPr lang="en-US" altLang="zh-CN" dirty="0"/>
              <a:t>    try:</a:t>
            </a:r>
            <a:endParaRPr lang="zh-CN" altLang="zh-CN" dirty="0"/>
          </a:p>
          <a:p>
            <a:r>
              <a:rPr lang="en-US" altLang="zh-CN" dirty="0"/>
              <a:t>        content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 + "?opt=</a:t>
            </a:r>
            <a:r>
              <a:rPr lang="en-US" altLang="zh-CN" dirty="0" err="1"/>
              <a:t>init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</a:t>
            </a:r>
            <a:r>
              <a:rPr lang="en-US" altLang="zh-CN" dirty="0"/>
              <a:t> = </a:t>
            </a:r>
            <a:r>
              <a:rPr lang="en-US" altLang="zh-CN" dirty="0" err="1"/>
              <a:t>content.read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</a:t>
            </a:r>
            <a:r>
              <a:rPr lang="en-US" altLang="zh-CN" dirty="0"/>
              <a:t> = </a:t>
            </a:r>
            <a:r>
              <a:rPr lang="en-US" altLang="zh-CN" dirty="0" err="1"/>
              <a:t>json.loads</a:t>
            </a:r>
            <a:r>
              <a:rPr lang="en-US" altLang="zh-CN" dirty="0"/>
              <a:t>(</a:t>
            </a:r>
            <a:r>
              <a:rPr lang="en-US" altLang="zh-CN" dirty="0" err="1"/>
              <a:t>st.decode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</a:t>
            </a:r>
            <a:r>
              <a:rPr lang="en-US" altLang="zh-CN" dirty="0"/>
              <a:t>=</a:t>
            </a:r>
            <a:r>
              <a:rPr lang="en-US" altLang="zh-CN" dirty="0" err="1"/>
              <a:t>st</a:t>
            </a:r>
            <a:r>
              <a:rPr lang="en-US" altLang="zh-CN" dirty="0"/>
              <a:t>["</a:t>
            </a:r>
            <a:r>
              <a:rPr lang="en-US" altLang="zh-CN" dirty="0" err="1"/>
              <a:t>msg</a:t>
            </a:r>
            <a:r>
              <a:rPr lang="en-US" altLang="zh-CN" dirty="0"/>
              <a:t>"]</a:t>
            </a:r>
            <a:endParaRPr lang="zh-CN" altLang="zh-CN" dirty="0"/>
          </a:p>
          <a:p>
            <a:r>
              <a:rPr lang="en-US" altLang="zh-CN" dirty="0"/>
              <a:t>    except Exception as </a:t>
            </a:r>
            <a:r>
              <a:rPr lang="en-US" altLang="zh-CN" dirty="0" err="1"/>
              <a:t>exp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</a:t>
            </a:r>
            <a:r>
              <a:rPr lang="en-US" altLang="zh-CN" dirty="0"/>
              <a:t>=</a:t>
            </a:r>
            <a:r>
              <a:rPr lang="en-US" altLang="zh-CN" dirty="0" err="1"/>
              <a:t>str</a:t>
            </a:r>
            <a:r>
              <a:rPr lang="en-US" altLang="zh-CN" dirty="0"/>
              <a:t>(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st</a:t>
            </a:r>
            <a:r>
              <a:rPr lang="en-US" altLang="zh-CN" dirty="0"/>
              <a:t> == "OK"):</a:t>
            </a:r>
            <a:endParaRPr lang="zh-CN" altLang="zh-CN" dirty="0"/>
          </a:p>
          <a:p>
            <a:r>
              <a:rPr lang="en-US" altLang="zh-CN" dirty="0"/>
              <a:t>        print("</a:t>
            </a:r>
            <a:r>
              <a:rPr lang="zh-CN" altLang="zh-CN" dirty="0"/>
              <a:t>初始成功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else:</a:t>
            </a:r>
            <a:endParaRPr lang="zh-CN" altLang="zh-CN" dirty="0"/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st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st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readStudents</a:t>
            </a:r>
            <a:r>
              <a:rPr lang="en-US" altLang="zh-CN" dirty="0"/>
              <a:t>():</a:t>
            </a:r>
            <a:endParaRPr lang="zh-CN" altLang="zh-CN" dirty="0"/>
          </a:p>
          <a:p>
            <a:r>
              <a:rPr lang="en-US" altLang="zh-CN" dirty="0"/>
              <a:t>    global students</a:t>
            </a:r>
            <a:endParaRPr lang="zh-CN" altLang="zh-CN" dirty="0"/>
          </a:p>
          <a:p>
            <a:r>
              <a:rPr lang="en-US" altLang="zh-CN" dirty="0"/>
              <a:t>    try: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students.clear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content = 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data = b""</a:t>
            </a:r>
            <a:endParaRPr lang="zh-CN" altLang="zh-CN" dirty="0"/>
          </a:p>
          <a:p>
            <a:r>
              <a:rPr lang="en-US" altLang="zh-CN" dirty="0"/>
              <a:t>        while True: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buf</a:t>
            </a:r>
            <a:r>
              <a:rPr lang="en-US" altLang="zh-CN" dirty="0"/>
              <a:t> = </a:t>
            </a:r>
            <a:r>
              <a:rPr lang="en-US" altLang="zh-CN" dirty="0" err="1"/>
              <a:t>content.read</a:t>
            </a:r>
            <a:r>
              <a:rPr lang="en-US" altLang="zh-CN" dirty="0"/>
              <a:t>(1024)</a:t>
            </a:r>
            <a:endParaRPr lang="zh-CN" altLang="zh-CN" dirty="0"/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 &gt; 0):</a:t>
            </a:r>
            <a:endParaRPr lang="zh-CN" altLang="zh-CN" dirty="0"/>
          </a:p>
          <a:p>
            <a:r>
              <a:rPr lang="en-US" altLang="zh-CN" dirty="0"/>
              <a:t>                data = data + </a:t>
            </a:r>
            <a:r>
              <a:rPr lang="en-US" altLang="zh-CN" dirty="0" err="1"/>
              <a:t>buf</a:t>
            </a:r>
            <a:endParaRPr lang="zh-CN" altLang="zh-CN" dirty="0"/>
          </a:p>
          <a:p>
            <a:r>
              <a:rPr lang="en-US" altLang="zh-CN" dirty="0"/>
              <a:t>            else:</a:t>
            </a:r>
            <a:endParaRPr lang="zh-CN" altLang="zh-CN" dirty="0"/>
          </a:p>
          <a:p>
            <a:r>
              <a:rPr lang="en-US" altLang="zh-CN" dirty="0"/>
              <a:t>                break</a:t>
            </a:r>
            <a:endParaRPr lang="zh-CN" altLang="zh-CN" dirty="0"/>
          </a:p>
          <a:p>
            <a:r>
              <a:rPr lang="en-US" altLang="zh-CN" dirty="0"/>
              <a:t>        data = </a:t>
            </a:r>
            <a:r>
              <a:rPr lang="en-US" altLang="zh-CN" dirty="0" err="1"/>
              <a:t>data.decode</a:t>
            </a:r>
            <a:r>
              <a:rPr lang="en-US" altLang="zh-CN" dirty="0" smtClean="0"/>
              <a:t>()#</a:t>
            </a:r>
            <a:r>
              <a:rPr lang="zh-CN" altLang="en-US" dirty="0" smtClean="0"/>
              <a:t>解码为字符串</a:t>
            </a:r>
            <a:endParaRPr lang="zh-CN" altLang="zh-CN" dirty="0"/>
          </a:p>
          <a:p>
            <a:r>
              <a:rPr lang="en-US" altLang="zh-CN" dirty="0"/>
              <a:t>        data = </a:t>
            </a:r>
            <a:r>
              <a:rPr lang="en-US" altLang="zh-CN" dirty="0" err="1"/>
              <a:t>json.loads</a:t>
            </a:r>
            <a:r>
              <a:rPr lang="en-US" altLang="zh-CN" dirty="0"/>
              <a:t>(data</a:t>
            </a:r>
            <a:r>
              <a:rPr lang="en-US" altLang="zh-CN" dirty="0" smtClean="0"/>
              <a:t>)#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反序列为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结构数据</a:t>
            </a:r>
            <a:endParaRPr lang="zh-CN" altLang="zh-CN" dirty="0"/>
          </a:p>
          <a:p>
            <a:r>
              <a:rPr lang="en-US" altLang="zh-CN" dirty="0"/>
              <a:t>        if data["</a:t>
            </a:r>
            <a:r>
              <a:rPr lang="en-US" altLang="zh-CN" dirty="0" err="1"/>
              <a:t>msg</a:t>
            </a:r>
            <a:r>
              <a:rPr lang="en-US" altLang="zh-CN" dirty="0"/>
              <a:t>"]=="OK":</a:t>
            </a:r>
            <a:endParaRPr lang="zh-CN" altLang="zh-CN" dirty="0"/>
          </a:p>
          <a:p>
            <a:r>
              <a:rPr lang="en-US" altLang="zh-CN" dirty="0"/>
              <a:t>            data=data["data"]</a:t>
            </a:r>
            <a:endParaRPr lang="zh-CN" altLang="zh-CN" dirty="0"/>
          </a:p>
          <a:p>
            <a:r>
              <a:rPr lang="en-US" altLang="zh-CN" dirty="0"/>
              <a:t>            for d in data:</a:t>
            </a:r>
            <a:endParaRPr lang="zh-CN" altLang="zh-CN" dirty="0"/>
          </a:p>
          <a:p>
            <a:r>
              <a:rPr lang="en-US" altLang="zh-CN" dirty="0"/>
              <a:t>                # each d is a dictionary</a:t>
            </a:r>
            <a:endParaRPr lang="zh-CN" altLang="zh-CN" dirty="0"/>
          </a:p>
          <a:p>
            <a:r>
              <a:rPr lang="en-US" altLang="zh-CN" dirty="0"/>
              <a:t>                s = Student(d["No"], d["Name"], d["Sex"], d["Age"])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students.append</a:t>
            </a:r>
            <a:r>
              <a:rPr lang="en-US" altLang="zh-CN" dirty="0"/>
              <a:t>(s)</a:t>
            </a:r>
            <a:endParaRPr lang="zh-CN" altLang="zh-CN" dirty="0"/>
          </a:p>
          <a:p>
            <a:r>
              <a:rPr lang="en-US" altLang="zh-CN" dirty="0"/>
              <a:t>    except Exception as </a:t>
            </a:r>
            <a:r>
              <a:rPr lang="en-US" altLang="zh-CN" dirty="0" err="1"/>
              <a:t>exp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59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try: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readStudents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while True:</a:t>
            </a:r>
            <a:endParaRPr lang="zh-CN" altLang="zh-CN" dirty="0"/>
          </a:p>
          <a:p>
            <a:r>
              <a:rPr lang="en-US" altLang="zh-CN" dirty="0"/>
              <a:t>        print("")</a:t>
            </a:r>
            <a:endParaRPr lang="zh-CN" altLang="zh-CN" dirty="0"/>
          </a:p>
          <a:p>
            <a:r>
              <a:rPr lang="en-US" altLang="zh-CN" dirty="0"/>
              <a:t>        print("***</a:t>
            </a:r>
            <a:r>
              <a:rPr lang="zh-CN" altLang="zh-CN" dirty="0"/>
              <a:t>学生名单</a:t>
            </a:r>
            <a:r>
              <a:rPr lang="en-US" altLang="zh-CN" dirty="0"/>
              <a:t>***")</a:t>
            </a:r>
            <a:endParaRPr lang="zh-CN" altLang="zh-CN" dirty="0"/>
          </a:p>
          <a:p>
            <a:r>
              <a:rPr lang="en-US" altLang="zh-CN" dirty="0"/>
              <a:t>        print("0. </a:t>
            </a:r>
            <a:r>
              <a:rPr lang="zh-CN" altLang="zh-CN" dirty="0"/>
              <a:t>初始化学生表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print("1. </a:t>
            </a:r>
            <a:r>
              <a:rPr lang="zh-CN" altLang="zh-CN" dirty="0"/>
              <a:t>查看学生列表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print("2. </a:t>
            </a:r>
            <a:r>
              <a:rPr lang="zh-CN" altLang="zh-CN" dirty="0"/>
              <a:t>增加学生记录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print("3. </a:t>
            </a:r>
            <a:r>
              <a:rPr lang="zh-CN" altLang="zh-CN" dirty="0"/>
              <a:t>删除学生记录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print("4. </a:t>
            </a:r>
            <a:r>
              <a:rPr lang="zh-CN" altLang="zh-CN" dirty="0"/>
              <a:t>退出这个程序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    s = input("</a:t>
            </a:r>
            <a:r>
              <a:rPr lang="zh-CN" altLang="zh-CN" dirty="0"/>
              <a:t>请选择</a:t>
            </a:r>
            <a:r>
              <a:rPr lang="en-US" altLang="zh-CN" dirty="0"/>
              <a:t>(0,1,2,3,4):")</a:t>
            </a:r>
            <a:endParaRPr lang="zh-CN" altLang="zh-CN" dirty="0"/>
          </a:p>
          <a:p>
            <a:r>
              <a:rPr lang="en-US" altLang="zh-CN" dirty="0"/>
              <a:t>        if (s=="0"):</a:t>
            </a:r>
            <a:endParaRPr lang="zh-CN" altLang="zh-CN" dirty="0"/>
          </a:p>
          <a:p>
            <a:r>
              <a:rPr lang="en-US" altLang="zh-CN" dirty="0"/>
              <a:t>            initialize()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(s == "1"):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listStudents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(s == "2"):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insertRow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(s == "3"):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deleteRow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elif</a:t>
            </a:r>
            <a:r>
              <a:rPr lang="en-US" altLang="zh-CN" dirty="0"/>
              <a:t> (s == "4"):</a:t>
            </a:r>
            <a:endParaRPr lang="zh-CN" altLang="zh-CN" dirty="0"/>
          </a:p>
          <a:p>
            <a:r>
              <a:rPr lang="en-US" altLang="zh-CN" dirty="0"/>
              <a:t>            break</a:t>
            </a:r>
            <a:endParaRPr lang="zh-CN" altLang="zh-CN" dirty="0"/>
          </a:p>
          <a:p>
            <a:r>
              <a:rPr lang="en-US" altLang="zh-CN" dirty="0"/>
              <a:t>except Exception as </a:t>
            </a:r>
            <a:r>
              <a:rPr lang="en-US" altLang="zh-CN" dirty="0" err="1"/>
              <a:t>exp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99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客户端结果示例：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***</a:t>
            </a:r>
            <a:r>
              <a:rPr lang="zh-CN" altLang="zh-CN" dirty="0"/>
              <a:t>学生名单</a:t>
            </a:r>
            <a:r>
              <a:rPr lang="en-US" altLang="zh-CN" dirty="0"/>
              <a:t>***</a:t>
            </a:r>
            <a:endParaRPr lang="zh-CN" altLang="zh-CN" dirty="0"/>
          </a:p>
          <a:p>
            <a:r>
              <a:rPr lang="en-US" altLang="zh-CN" dirty="0"/>
              <a:t>0. </a:t>
            </a:r>
            <a:r>
              <a:rPr lang="zh-CN" altLang="zh-CN" dirty="0"/>
              <a:t>初始化学生表</a:t>
            </a:r>
          </a:p>
          <a:p>
            <a:r>
              <a:rPr lang="en-US" altLang="zh-CN" dirty="0"/>
              <a:t>1. </a:t>
            </a:r>
            <a:r>
              <a:rPr lang="zh-CN" altLang="zh-CN" dirty="0"/>
              <a:t>查看学生列表</a:t>
            </a:r>
          </a:p>
          <a:p>
            <a:r>
              <a:rPr lang="en-US" altLang="zh-CN" dirty="0"/>
              <a:t>2. </a:t>
            </a:r>
            <a:r>
              <a:rPr lang="zh-CN" altLang="zh-CN" dirty="0"/>
              <a:t>增加学生记录</a:t>
            </a:r>
          </a:p>
          <a:p>
            <a:r>
              <a:rPr lang="en-US" altLang="zh-CN" dirty="0"/>
              <a:t>3. </a:t>
            </a:r>
            <a:r>
              <a:rPr lang="zh-CN" altLang="zh-CN" dirty="0"/>
              <a:t>删除学生记录</a:t>
            </a:r>
          </a:p>
          <a:p>
            <a:r>
              <a:rPr lang="en-US" altLang="zh-CN" dirty="0"/>
              <a:t>4. </a:t>
            </a:r>
            <a:r>
              <a:rPr lang="zh-CN" altLang="zh-CN" dirty="0"/>
              <a:t>退出这个程序</a:t>
            </a:r>
          </a:p>
          <a:p>
            <a:r>
              <a:rPr lang="zh-CN" altLang="zh-CN" dirty="0"/>
              <a:t>请选择</a:t>
            </a:r>
            <a:r>
              <a:rPr lang="en-US" altLang="zh-CN" dirty="0"/>
              <a:t>(0,1,2,3,4):1</a:t>
            </a:r>
            <a:endParaRPr lang="zh-CN" altLang="zh-CN" dirty="0"/>
          </a:p>
          <a:p>
            <a:r>
              <a:rPr lang="en-US" altLang="zh-CN" dirty="0"/>
              <a:t>No               Name             Sex      Age </a:t>
            </a:r>
            <a:endParaRPr lang="zh-CN" altLang="zh-CN" dirty="0"/>
          </a:p>
          <a:p>
            <a:r>
              <a:rPr lang="en-US" altLang="zh-CN" dirty="0"/>
              <a:t>1                2                </a:t>
            </a:r>
            <a:r>
              <a:rPr lang="zh-CN" altLang="zh-CN" dirty="0"/>
              <a:t>男</a:t>
            </a:r>
            <a:r>
              <a:rPr lang="en-US" altLang="zh-CN" dirty="0"/>
              <a:t>        23  </a:t>
            </a:r>
            <a:endParaRPr lang="zh-CN" altLang="zh-CN" dirty="0"/>
          </a:p>
          <a:p>
            <a:r>
              <a:rPr lang="en-US" altLang="zh-CN" dirty="0"/>
              <a:t>2                2                </a:t>
            </a:r>
            <a:r>
              <a:rPr lang="zh-CN" altLang="zh-CN" dirty="0"/>
              <a:t>女</a:t>
            </a:r>
            <a:r>
              <a:rPr lang="en-US" altLang="zh-CN" dirty="0"/>
              <a:t>        21  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客户端显示有两条记录存在。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/>
              <a:t>1.8 </a:t>
            </a:r>
            <a:r>
              <a:rPr lang="zh-CN" altLang="zh-CN" sz="5400" b="1" dirty="0" smtClean="0"/>
              <a:t>正则表达式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457200" y="3672398"/>
            <a:ext cx="8229600" cy="915576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 smtClean="0"/>
              <a:t>示例：</a:t>
            </a:r>
            <a:r>
              <a:rPr lang="en-US" altLang="zh-CN" sz="4000" dirty="0" smtClean="0"/>
              <a:t>P(Y|YT|YTH|YTHO)?N</a:t>
            </a:r>
          </a:p>
          <a:p>
            <a:pPr algn="ctr"/>
            <a:endParaRPr lang="en-US" altLang="zh-CN" sz="4000" dirty="0" smtClean="0"/>
          </a:p>
        </p:txBody>
      </p:sp>
      <p:sp>
        <p:nvSpPr>
          <p:cNvPr id="2" name="矩形 1"/>
          <p:cNvSpPr/>
          <p:nvPr/>
        </p:nvSpPr>
        <p:spPr>
          <a:xfrm>
            <a:off x="3707904" y="3784426"/>
            <a:ext cx="72008" cy="64807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02727" y="3807118"/>
            <a:ext cx="102542" cy="602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07060" y="3784426"/>
            <a:ext cx="102542" cy="602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8304" y="3807118"/>
            <a:ext cx="102542" cy="602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02121" y="3807118"/>
            <a:ext cx="212422" cy="602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92684" y="3810224"/>
            <a:ext cx="102542" cy="6026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9701" y="1861373"/>
            <a:ext cx="2315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PN</a:t>
            </a:r>
          </a:p>
          <a:p>
            <a:r>
              <a:rPr lang="en-US" altLang="zh-CN" dirty="0" smtClean="0"/>
              <a:t>PYN</a:t>
            </a:r>
          </a:p>
          <a:p>
            <a:r>
              <a:rPr lang="en-US" altLang="zh-CN" dirty="0" smtClean="0"/>
              <a:t>PYTN</a:t>
            </a:r>
          </a:p>
          <a:p>
            <a:r>
              <a:rPr lang="en-US" altLang="zh-CN" dirty="0" smtClean="0"/>
              <a:t>PYTHN</a:t>
            </a:r>
          </a:p>
          <a:p>
            <a:r>
              <a:rPr lang="en-US" altLang="zh-CN" dirty="0"/>
              <a:t>PYTHO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332424" y="1506917"/>
            <a:ext cx="5560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3200" dirty="0">
                <a:solidFill>
                  <a:prstClr val="black"/>
                </a:solidFill>
              </a:rPr>
              <a:t>正则表达式是简洁表达一组字符串的表达式。它的语法是由</a:t>
            </a:r>
            <a:r>
              <a:rPr lang="zh-CN" altLang="en-US" sz="3200" b="1" dirty="0">
                <a:solidFill>
                  <a:srgbClr val="FF0000"/>
                </a:solidFill>
              </a:rPr>
              <a:t>字符</a:t>
            </a:r>
            <a:r>
              <a:rPr lang="zh-CN" altLang="en-US" sz="3200" dirty="0">
                <a:solidFill>
                  <a:prstClr val="black"/>
                </a:solidFill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</a:rPr>
              <a:t>操作符</a:t>
            </a:r>
            <a:r>
              <a:rPr lang="zh-CN" altLang="en-US" sz="3200" dirty="0" smtClean="0">
                <a:solidFill>
                  <a:prstClr val="black"/>
                </a:solidFill>
              </a:rPr>
              <a:t>构成。</a:t>
            </a:r>
            <a:r>
              <a:rPr lang="en-US" altLang="zh-CN" sz="3200" dirty="0" smtClean="0">
                <a:solidFill>
                  <a:prstClr val="black"/>
                </a:solidFill>
              </a:rPr>
              <a:t>——</a:t>
            </a:r>
            <a:r>
              <a:rPr lang="zh-CN" altLang="en-US" sz="3200" b="1" dirty="0" smtClean="0">
                <a:solidFill>
                  <a:srgbClr val="92D050"/>
                </a:solidFill>
              </a:rPr>
              <a:t>简洁“一行胜千言”</a:t>
            </a:r>
            <a:endParaRPr lang="zh-CN" altLang="zh-CN" sz="3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正则表达式常用操作符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79864"/>
              </p:ext>
            </p:extLst>
          </p:nvPr>
        </p:nvGraphicFramePr>
        <p:xfrm>
          <a:off x="457200" y="1419622"/>
          <a:ext cx="7931223" cy="3548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40"/>
                <a:gridCol w="3384376"/>
                <a:gridCol w="3672407"/>
              </a:tblGrid>
              <a:tr h="3780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表示任何单个字符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字符集，对单个字符给出取值范围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[a-z]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到</a:t>
                      </a:r>
                      <a:r>
                        <a:rPr lang="en-US" altLang="zh-CN" dirty="0" smtClean="0"/>
                        <a:t>z</a:t>
                      </a:r>
                      <a:r>
                        <a:rPr lang="zh-CN" altLang="en-US" dirty="0" smtClean="0"/>
                        <a:t>单个字符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[^ 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非字符集，对单个字符给出排除范围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[^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]</a:t>
                      </a:r>
                      <a:r>
                        <a:rPr lang="zh-CN" altLang="en-US" dirty="0" smtClean="0"/>
                        <a:t>表示非</a:t>
                      </a:r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的单个字符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前一个字符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次或无限次扩展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*</a:t>
                      </a:r>
                      <a:r>
                        <a:rPr lang="zh-CN" altLang="en-US" dirty="0" smtClean="0"/>
                        <a:t>表示 </a:t>
                      </a:r>
                      <a:r>
                        <a:rPr lang="en-US" altLang="zh-CN" dirty="0" smtClean="0"/>
                        <a:t>ab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err="1" smtClean="0"/>
                        <a:t>abcc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abccc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前一个字符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次或无限次扩展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表示 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abcc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abccc</a:t>
                      </a:r>
                      <a:r>
                        <a:rPr lang="zh-CN" altLang="en-US" dirty="0" smtClean="0"/>
                        <a:t>等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前一个字符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次或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次扩展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?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ab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err="1" smtClean="0"/>
                        <a:t>abc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左右表达式任意一个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abc|def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def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2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510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正则表达式常用操作符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70629"/>
              </p:ext>
            </p:extLst>
          </p:nvPr>
        </p:nvGraphicFramePr>
        <p:xfrm>
          <a:off x="457200" y="1203598"/>
          <a:ext cx="7931223" cy="381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440"/>
                <a:gridCol w="3384376"/>
                <a:gridCol w="3672407"/>
              </a:tblGrid>
              <a:tr h="37804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{m}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扩展前一个字符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ab{2}c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abbc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</a:t>
                      </a:r>
                      <a:r>
                        <a:rPr lang="en-US" altLang="zh-CN" dirty="0" err="1" smtClean="0"/>
                        <a:t>m,n</a:t>
                      </a:r>
                      <a:r>
                        <a:rPr lang="en-US" altLang="zh-CN" dirty="0" smtClean="0"/>
                        <a:t>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扩展前一个字符</a:t>
                      </a:r>
                      <a:r>
                        <a:rPr lang="en-US" altLang="zh-CN" dirty="0" smtClean="0"/>
                        <a:t>m</a:t>
                      </a:r>
                      <a:r>
                        <a:rPr lang="zh-CN" altLang="en-US" dirty="0" smtClean="0"/>
                        <a:t>至</a:t>
                      </a:r>
                      <a:r>
                        <a:rPr lang="en-US" altLang="zh-CN" dirty="0" smtClean="0"/>
                        <a:t>n</a:t>
                      </a:r>
                      <a:r>
                        <a:rPr lang="zh-CN" altLang="en-US" dirty="0" smtClean="0"/>
                        <a:t>次（含</a:t>
                      </a:r>
                      <a:r>
                        <a:rPr lang="en-US" altLang="zh-CN" dirty="0" smtClean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ab{1,2}c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abbc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匹配字符串开头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且在一个字符串的开头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匹配字符串结尾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$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且在一个字符串的结尾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分组标记，内部只能使用</a:t>
                      </a:r>
                      <a:r>
                        <a:rPr lang="en-US" altLang="zh-CN" dirty="0" smtClean="0"/>
                        <a:t>|</a:t>
                      </a:r>
                      <a:r>
                        <a:rPr lang="zh-CN" altLang="en-US" dirty="0" smtClean="0"/>
                        <a:t>操作符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，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abcldef</a:t>
                      </a:r>
                      <a:r>
                        <a:rPr lang="en-US" altLang="zh-CN" dirty="0" smtClean="0"/>
                        <a:t>)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err="1" smtClean="0"/>
                        <a:t>abc</a:t>
                      </a:r>
                      <a:r>
                        <a:rPr lang="zh-CN" altLang="en-US" dirty="0" smtClean="0"/>
                        <a:t>、 </a:t>
                      </a:r>
                      <a:r>
                        <a:rPr lang="en-US" altLang="zh-CN" dirty="0" smtClean="0"/>
                        <a:t>def</a:t>
                      </a:r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数字，等价于</a:t>
                      </a:r>
                      <a:r>
                        <a:rPr lang="en-US" altLang="zh-CN" dirty="0" smtClean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单词字符，等价于</a:t>
                      </a:r>
                      <a:r>
                        <a:rPr lang="en-US" altLang="zh-CN" dirty="0" smtClean="0"/>
                        <a:t>[A-Za-z0-9_l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 smtClean="0"/>
              <a:t>正则表达式是用来匹配与查找字符串的，从网上爬取数据自然或多或少会用到正则表达式。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的正则表达式要先引入</a:t>
            </a:r>
            <a:r>
              <a:rPr lang="en-US" altLang="zh-CN" dirty="0" smtClean="0"/>
              <a:t>re</a:t>
            </a:r>
            <a:r>
              <a:rPr lang="zh-CN" altLang="zh-CN" dirty="0" smtClean="0"/>
              <a:t>模块，正则表达式以</a:t>
            </a:r>
            <a:r>
              <a:rPr lang="en-US" altLang="zh-CN" dirty="0" smtClean="0"/>
              <a:t>r</a:t>
            </a:r>
            <a:r>
              <a:rPr lang="zh-CN" altLang="zh-CN" dirty="0" smtClean="0"/>
              <a:t>引导，例如：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re</a:t>
            </a:r>
            <a:r>
              <a:rPr lang="en-US" altLang="zh-CN" dirty="0" err="1" smtClean="0">
                <a:solidFill>
                  <a:srgbClr val="00B050"/>
                </a:solidFill>
              </a:rPr>
              <a:t>#python</a:t>
            </a:r>
            <a:r>
              <a:rPr lang="zh-CN" altLang="en-US" dirty="0" smtClean="0">
                <a:solidFill>
                  <a:srgbClr val="00B050"/>
                </a:solidFill>
              </a:rPr>
              <a:t>标准库，用于字符串匹配</a:t>
            </a:r>
            <a:endParaRPr lang="zh-CN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=r“\</a:t>
            </a:r>
            <a:r>
              <a:rPr lang="en-US" altLang="zh-CN" dirty="0" smtClean="0"/>
              <a:t>d</a:t>
            </a:r>
            <a:r>
              <a:rPr lang="en-US" altLang="zh-CN" dirty="0" smtClean="0"/>
              <a:t>+“</a:t>
            </a:r>
            <a:r>
              <a:rPr lang="en-US" altLang="zh-CN" dirty="0" smtClean="0">
                <a:solidFill>
                  <a:srgbClr val="00B050"/>
                </a:solidFill>
              </a:rPr>
              <a:t>#</a:t>
            </a:r>
            <a:r>
              <a:rPr lang="zh-CN" altLang="en-US" dirty="0" smtClean="0">
                <a:solidFill>
                  <a:srgbClr val="00B050"/>
                </a:solidFill>
              </a:rPr>
              <a:t>原生字符串（</a:t>
            </a:r>
            <a:r>
              <a:rPr lang="en-US" altLang="zh-CN" dirty="0" smtClean="0">
                <a:solidFill>
                  <a:srgbClr val="00B050"/>
                </a:solidFill>
              </a:rPr>
              <a:t>raw-string</a:t>
            </a:r>
            <a:r>
              <a:rPr lang="zh-CN" altLang="en-US" dirty="0" smtClean="0">
                <a:solidFill>
                  <a:srgbClr val="00B050"/>
                </a:solidFill>
              </a:rPr>
              <a:t>）类型</a:t>
            </a:r>
            <a:r>
              <a:rPr lang="en-US" altLang="zh-CN" dirty="0" smtClean="0">
                <a:solidFill>
                  <a:srgbClr val="00B050"/>
                </a:solidFill>
              </a:rPr>
              <a:t>.</a:t>
            </a:r>
            <a:r>
              <a:rPr lang="zh-CN" altLang="en-US" dirty="0" smtClean="0">
                <a:solidFill>
                  <a:srgbClr val="00B050"/>
                </a:solidFill>
              </a:rPr>
              <a:t>包含转义符，采用该类型</a:t>
            </a:r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(reg</a:t>
            </a:r>
            <a:r>
              <a:rPr lang="en-US" altLang="zh-CN" dirty="0" smtClean="0"/>
              <a:t>,"abc123cd")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其中</a:t>
            </a:r>
            <a:r>
              <a:rPr lang="en-US" altLang="zh-CN" dirty="0" smtClean="0"/>
              <a:t>r"\d+"</a:t>
            </a:r>
            <a:r>
              <a:rPr lang="zh-CN" altLang="zh-CN" dirty="0" smtClean="0"/>
              <a:t>正则表达式表示匹配连续的多个数值，</a:t>
            </a:r>
            <a:r>
              <a:rPr lang="en-US" altLang="zh-CN" dirty="0" smtClean="0"/>
              <a:t>search</a:t>
            </a:r>
            <a:r>
              <a:rPr lang="zh-CN" altLang="zh-CN" dirty="0" smtClean="0"/>
              <a:t>是</a:t>
            </a:r>
            <a:r>
              <a:rPr lang="en-US" altLang="zh-CN" dirty="0" smtClean="0"/>
              <a:t>re</a:t>
            </a:r>
            <a:r>
              <a:rPr lang="zh-CN" altLang="zh-CN" dirty="0" smtClean="0"/>
              <a:t>中的函数，从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abc123cd</a:t>
            </a:r>
            <a:r>
              <a:rPr lang="en-US" altLang="zh-CN" dirty="0" smtClean="0"/>
              <a:t>"</a:t>
            </a:r>
            <a:r>
              <a:rPr lang="zh-CN" altLang="zh-CN" dirty="0" smtClean="0"/>
              <a:t>字符串中搜索连续的数值，得到</a:t>
            </a:r>
            <a:r>
              <a:rPr lang="en-US" altLang="zh-CN" dirty="0" smtClean="0"/>
              <a:t>"123"</a:t>
            </a:r>
            <a:r>
              <a:rPr lang="zh-CN" altLang="zh-CN" dirty="0" smtClean="0"/>
              <a:t>，返回一个匹配对象，因此程序的结果如下：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span=(3, 6), match='123'&gt;</a:t>
            </a:r>
            <a:endParaRPr lang="zh-CN" altLang="zh-CN" dirty="0" smtClean="0"/>
          </a:p>
          <a:p>
            <a:r>
              <a:rPr lang="zh-CN" altLang="zh-CN" dirty="0" smtClean="0"/>
              <a:t>从结果看出，在指定的字符串中找到了连续的数值，它们是</a:t>
            </a:r>
            <a:r>
              <a:rPr lang="en-US" altLang="zh-CN" dirty="0" smtClean="0"/>
              <a:t>"123"</a:t>
            </a:r>
            <a:r>
              <a:rPr lang="zh-CN" altLang="zh-CN" dirty="0" smtClean="0"/>
              <a:t>，</a:t>
            </a:r>
            <a:r>
              <a:rPr lang="en-US" altLang="zh-CN" dirty="0" smtClean="0"/>
              <a:t>span(3,6)</a:t>
            </a:r>
            <a:r>
              <a:rPr lang="zh-CN" altLang="zh-CN" dirty="0" smtClean="0"/>
              <a:t>表示开始位置是</a:t>
            </a:r>
            <a:r>
              <a:rPr lang="en-US" altLang="zh-CN" dirty="0" smtClean="0"/>
              <a:t>3</a:t>
            </a:r>
            <a:r>
              <a:rPr lang="zh-CN" altLang="zh-CN" dirty="0" smtClean="0"/>
              <a:t>，结束位置是</a:t>
            </a:r>
            <a:r>
              <a:rPr lang="en-US" altLang="zh-CN" dirty="0" smtClean="0"/>
              <a:t>6</a:t>
            </a:r>
            <a:r>
              <a:rPr lang="zh-CN" altLang="zh-CN" dirty="0" smtClean="0"/>
              <a:t>，这正好是</a:t>
            </a:r>
            <a:r>
              <a:rPr lang="en-US" altLang="zh-CN" dirty="0" smtClean="0"/>
              <a:t>"123"</a:t>
            </a:r>
            <a:r>
              <a:rPr lang="zh-CN" altLang="zh-CN" dirty="0" smtClean="0"/>
              <a:t>在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abc123cd</a:t>
            </a:r>
            <a:r>
              <a:rPr lang="en-US" altLang="zh-CN" dirty="0" smtClean="0"/>
              <a:t>"</a:t>
            </a:r>
            <a:r>
              <a:rPr lang="zh-CN" altLang="zh-CN" dirty="0" smtClean="0"/>
              <a:t>中的位置。</a:t>
            </a:r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中关于正则表达式的规则比较多，下面将介绍主要的内容，详细内容读者可以参考相关资料。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0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27534"/>
            <a:ext cx="7290480" cy="3292475"/>
          </a:xfrm>
        </p:spPr>
      </p:pic>
    </p:spTree>
    <p:extLst>
      <p:ext uri="{BB962C8B-B14F-4D97-AF65-F5344CB8AC3E}">
        <p14:creationId xmlns:p14="http://schemas.microsoft.com/office/powerpoint/2010/main" val="23655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528066"/>
            <a:ext cx="8507288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400" b="1" dirty="0"/>
              <a:t>1.5.1 </a:t>
            </a:r>
            <a:r>
              <a:rPr lang="en-US" altLang="zh-CN" sz="5400" dirty="0"/>
              <a:t>Web</a:t>
            </a:r>
            <a:r>
              <a:rPr lang="zh-CN" altLang="zh-CN" sz="5400" dirty="0" smtClean="0"/>
              <a:t>下载</a:t>
            </a:r>
            <a:r>
              <a:rPr lang="zh-CN" altLang="en-US" sz="5400" dirty="0" smtClean="0"/>
              <a:t>文件服务器</a:t>
            </a:r>
            <a:r>
              <a:rPr lang="zh-CN" altLang="en-US" sz="5400" dirty="0"/>
              <a:t>程序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这个服务器程序</a:t>
            </a:r>
            <a:r>
              <a:rPr lang="en-US" altLang="zh-CN" dirty="0"/>
              <a:t>server.py</a:t>
            </a:r>
            <a:r>
              <a:rPr lang="zh-CN" altLang="zh-CN" dirty="0"/>
              <a:t>设计如下：</a:t>
            </a:r>
          </a:p>
          <a:p>
            <a:r>
              <a:rPr lang="en-US" altLang="zh-CN" dirty="0"/>
              <a:t>import flask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 #</a:t>
            </a:r>
            <a:r>
              <a:rPr lang="zh-CN" altLang="en-US" dirty="0" smtClean="0"/>
              <a:t>磁盘文件管理库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app=</a:t>
            </a:r>
            <a:r>
              <a:rPr lang="en-US" altLang="zh-CN" dirty="0" err="1"/>
              <a:t>flask.Flask</a:t>
            </a:r>
            <a:r>
              <a:rPr lang="en-US" altLang="zh-CN" dirty="0"/>
              <a:t>(__name__)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dirty="0"/>
              <a:t>if __name__=="__main__":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app.run</a:t>
            </a:r>
            <a:r>
              <a:rPr lang="en-US" altLang="zh-CN" dirty="0"/>
              <a:t>()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9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1</a:t>
            </a:r>
            <a:r>
              <a:rPr lang="zh-CN" altLang="zh-CN" b="1" dirty="0" smtClean="0"/>
              <a:t>、字符</a:t>
            </a:r>
            <a:r>
              <a:rPr lang="en-US" altLang="zh-CN" b="1" dirty="0" smtClean="0"/>
              <a:t>"\d"</a:t>
            </a:r>
            <a:r>
              <a:rPr lang="zh-CN" altLang="zh-CN" b="1" dirty="0" smtClean="0"/>
              <a:t>匹配</a:t>
            </a:r>
            <a:r>
              <a:rPr lang="en-US" altLang="zh-CN" b="1" dirty="0" smtClean="0"/>
              <a:t>0-9</a:t>
            </a:r>
            <a:r>
              <a:rPr lang="zh-CN" altLang="zh-CN" b="1" dirty="0" smtClean="0"/>
              <a:t>之间的一个数值。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=r"\d"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reg,"abc123cd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结果找到了第一个数值</a:t>
            </a:r>
            <a:r>
              <a:rPr lang="en-US" altLang="zh-CN" dirty="0" smtClean="0"/>
              <a:t>"1":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span=(3, 4), match='1'&gt;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2</a:t>
            </a:r>
            <a:r>
              <a:rPr lang="zh-CN" altLang="zh-CN" b="1" dirty="0" smtClean="0"/>
              <a:t>、字符</a:t>
            </a:r>
            <a:r>
              <a:rPr lang="en-US" altLang="zh-CN" b="1" dirty="0" smtClean="0"/>
              <a:t>"+"</a:t>
            </a:r>
            <a:r>
              <a:rPr lang="zh-CN" altLang="zh-CN" b="1" dirty="0" smtClean="0"/>
              <a:t>重复前面一个匹配字符一次或者多次。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r"b</a:t>
            </a:r>
            <a:r>
              <a:rPr lang="en-US" altLang="zh-CN" dirty="0" smtClean="0"/>
              <a:t>\d+"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reg,"a12b123c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结果找到了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b123</a:t>
            </a:r>
            <a:r>
              <a:rPr lang="en-US" altLang="zh-CN" dirty="0" smtClean="0"/>
              <a:t>":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span=(3, 7), match='</a:t>
            </a:r>
            <a:r>
              <a:rPr lang="en-US" altLang="zh-CN" dirty="0" err="1" smtClean="0"/>
              <a:t>b123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r>
              <a:rPr lang="zh-CN" altLang="zh-CN" dirty="0" smtClean="0"/>
              <a:t>注意：</a:t>
            </a:r>
            <a:r>
              <a:rPr lang="en-US" altLang="zh-CN" dirty="0" err="1" smtClean="0"/>
              <a:t>r"b</a:t>
            </a:r>
            <a:r>
              <a:rPr lang="en-US" altLang="zh-CN" dirty="0" smtClean="0"/>
              <a:t>\d+"</a:t>
            </a:r>
            <a:r>
              <a:rPr lang="zh-CN" altLang="zh-CN" dirty="0" smtClean="0"/>
              <a:t>第一个字符要匹配</a:t>
            </a:r>
            <a:r>
              <a:rPr lang="en-US" altLang="zh-CN" dirty="0" smtClean="0"/>
              <a:t>"b"</a:t>
            </a:r>
            <a:r>
              <a:rPr lang="zh-CN" altLang="zh-CN" dirty="0" smtClean="0"/>
              <a:t>，后面是连续的多个数字，因此是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b123</a:t>
            </a:r>
            <a:r>
              <a:rPr lang="en-US" altLang="zh-CN" dirty="0" smtClean="0"/>
              <a:t>"</a:t>
            </a:r>
            <a:r>
              <a:rPr lang="zh-CN" altLang="zh-CN" dirty="0" smtClean="0"/>
              <a:t>，不是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a12</a:t>
            </a:r>
            <a:r>
              <a:rPr lang="en-US" altLang="zh-CN" dirty="0" smtClean="0"/>
              <a:t>"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1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/>
              <a:t>3</a:t>
            </a:r>
            <a:r>
              <a:rPr lang="zh-CN" altLang="zh-CN" b="1" dirty="0" smtClean="0"/>
              <a:t>、字符</a:t>
            </a:r>
            <a:r>
              <a:rPr lang="en-US" altLang="zh-CN" b="1" dirty="0" smtClean="0"/>
              <a:t>"*"</a:t>
            </a:r>
            <a:r>
              <a:rPr lang="zh-CN" altLang="zh-CN" b="1" dirty="0" smtClean="0"/>
              <a:t>重复前面一个匹配字符零次或者多次。</a:t>
            </a:r>
            <a:endParaRPr lang="zh-CN" altLang="zh-CN" dirty="0" smtClean="0"/>
          </a:p>
          <a:p>
            <a:r>
              <a:rPr lang="en-US" altLang="zh-CN" dirty="0" smtClean="0"/>
              <a:t>"*"</a:t>
            </a:r>
            <a:r>
              <a:rPr lang="zh-CN" altLang="zh-CN" dirty="0" smtClean="0"/>
              <a:t>与</a:t>
            </a:r>
            <a:r>
              <a:rPr lang="en-US" altLang="zh-CN" dirty="0" smtClean="0"/>
              <a:t>"+"</a:t>
            </a:r>
            <a:r>
              <a:rPr lang="zh-CN" altLang="zh-CN" dirty="0" smtClean="0"/>
              <a:t>类似，但有区别，例如：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r"ab</a:t>
            </a:r>
            <a:r>
              <a:rPr lang="en-US" altLang="zh-CN" dirty="0" smtClean="0"/>
              <a:t>+"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reg,"acabc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r"ab</a:t>
            </a:r>
            <a:r>
              <a:rPr lang="en-US" altLang="zh-CN" dirty="0" smtClean="0"/>
              <a:t>*"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reg,"acabc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span=(2, 4), match='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span=(0, 1), match='a'&gt;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7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4</a:t>
            </a:r>
            <a:r>
              <a:rPr lang="zh-CN" altLang="zh-CN" b="1" dirty="0" smtClean="0"/>
              <a:t>、字符</a:t>
            </a:r>
            <a:r>
              <a:rPr lang="en-US" altLang="zh-CN" b="1" dirty="0" smtClean="0"/>
              <a:t>"?"</a:t>
            </a:r>
            <a:r>
              <a:rPr lang="zh-CN" altLang="zh-CN" b="1" dirty="0" smtClean="0"/>
              <a:t>重复前面一个匹配字符零次或者一次。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r"ab</a:t>
            </a:r>
            <a:r>
              <a:rPr lang="en-US" altLang="zh-CN" dirty="0" smtClean="0"/>
              <a:t>?"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reg,"abbcabc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span=(0, 2), match='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r>
              <a:rPr lang="zh-CN" altLang="zh-CN" dirty="0" smtClean="0"/>
              <a:t>匹配结果是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，其中</a:t>
            </a:r>
            <a:r>
              <a:rPr lang="en-US" altLang="zh-CN" dirty="0" smtClean="0"/>
              <a:t>b</a:t>
            </a:r>
            <a:r>
              <a:rPr lang="zh-CN" altLang="zh-CN" dirty="0" smtClean="0"/>
              <a:t>重复一次。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2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5</a:t>
            </a:r>
            <a:r>
              <a:rPr lang="zh-CN" altLang="zh-CN" b="1" dirty="0" smtClean="0"/>
              <a:t>、字符</a:t>
            </a:r>
            <a:r>
              <a:rPr lang="en-US" altLang="zh-CN" b="1" dirty="0" smtClean="0"/>
              <a:t>"."</a:t>
            </a:r>
            <a:r>
              <a:rPr lang="zh-CN" altLang="zh-CN" b="1" dirty="0" smtClean="0"/>
              <a:t>代表任何一个字符，但是没有特别声明时不代表字符</a:t>
            </a:r>
            <a:r>
              <a:rPr lang="en-US" altLang="zh-CN" b="1" dirty="0" smtClean="0"/>
              <a:t>"\n"</a:t>
            </a:r>
            <a:r>
              <a:rPr lang="zh-CN" altLang="zh-CN" b="1" dirty="0" smtClean="0"/>
              <a:t>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smtClean="0"/>
              <a:t>s="</a:t>
            </a:r>
            <a:r>
              <a:rPr lang="en-US" altLang="zh-CN" dirty="0" err="1" smtClean="0"/>
              <a:t>xaxby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r"a.b",s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</a:t>
            </a:r>
            <a:r>
              <a:rPr lang="en-US" altLang="zh-CN" dirty="0" smtClean="0"/>
              <a:t>"."</a:t>
            </a:r>
            <a:r>
              <a:rPr lang="zh-CN" altLang="zh-CN" dirty="0" smtClean="0"/>
              <a:t>代表了字符</a:t>
            </a:r>
            <a:r>
              <a:rPr lang="en-US" altLang="zh-CN" dirty="0" smtClean="0"/>
              <a:t>"x"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span=(1, 4), match='</a:t>
            </a:r>
            <a:r>
              <a:rPr lang="en-US" altLang="zh-CN" dirty="0" err="1" smtClean="0"/>
              <a:t>axb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6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"|"</a:t>
            </a:r>
            <a:r>
              <a:rPr lang="zh-CN" altLang="zh-CN" b="1" dirty="0" smtClean="0"/>
              <a:t>代表把左右分成两个部分。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smtClean="0"/>
              <a:t>s="</a:t>
            </a:r>
            <a:r>
              <a:rPr lang="en-US" altLang="zh-CN" dirty="0" err="1" smtClean="0"/>
              <a:t>xaabababy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r"ab|ba",s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或者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"</a:t>
            </a:r>
            <a:r>
              <a:rPr lang="zh-CN" altLang="zh-CN" dirty="0" smtClean="0"/>
              <a:t>都可以：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span=(2, 4), match='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2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7</a:t>
            </a:r>
            <a:r>
              <a:rPr lang="zh-CN" altLang="zh-CN" b="1" dirty="0" smtClean="0"/>
              <a:t>、特殊字符使用反斜线</a:t>
            </a:r>
            <a:r>
              <a:rPr lang="en-US" altLang="zh-CN" b="1" dirty="0" smtClean="0"/>
              <a:t>"\"</a:t>
            </a:r>
            <a:r>
              <a:rPr lang="zh-CN" altLang="zh-CN" b="1" dirty="0" smtClean="0"/>
              <a:t>引导，例如</a:t>
            </a:r>
            <a:r>
              <a:rPr lang="en-US" altLang="zh-CN" b="1" dirty="0" smtClean="0"/>
              <a:t>"\r"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"\n"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"\t"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"\\"</a:t>
            </a:r>
            <a:r>
              <a:rPr lang="zh-CN" altLang="zh-CN" b="1" dirty="0" smtClean="0"/>
              <a:t>分别表示回车、换行、制表符号与反斜线自己本身。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r"a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nb</a:t>
            </a:r>
            <a:r>
              <a:rPr lang="en-US" altLang="zh-CN" dirty="0" smtClean="0"/>
              <a:t>?"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reg,"ca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nbcabc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"a\n\b":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span=(1, 4), match='a\</a:t>
            </a:r>
            <a:r>
              <a:rPr lang="en-US" altLang="zh-CN" dirty="0" err="1" smtClean="0"/>
              <a:t>nb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85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8</a:t>
            </a:r>
            <a:r>
              <a:rPr lang="zh-CN" altLang="zh-CN" b="1" dirty="0" smtClean="0"/>
              <a:t>、字符</a:t>
            </a:r>
            <a:r>
              <a:rPr lang="en-US" altLang="zh-CN" b="1" dirty="0" smtClean="0"/>
              <a:t>"\b"</a:t>
            </a:r>
            <a:r>
              <a:rPr lang="zh-CN" altLang="zh-CN" b="1" dirty="0" smtClean="0"/>
              <a:t>表示单词结尾，单词结尾包括各种空白字符或者字符串结尾。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r"car</a:t>
            </a:r>
            <a:r>
              <a:rPr lang="en-US" altLang="zh-CN" dirty="0" smtClean="0"/>
              <a:t>\b"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reg,"The</a:t>
            </a:r>
            <a:r>
              <a:rPr lang="en-US" altLang="zh-CN" dirty="0" smtClean="0"/>
              <a:t> car is black")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"car"</a:t>
            </a:r>
            <a:r>
              <a:rPr lang="zh-CN" altLang="zh-CN" dirty="0" smtClean="0"/>
              <a:t>，因为</a:t>
            </a:r>
            <a:r>
              <a:rPr lang="en-US" altLang="zh-CN" dirty="0" smtClean="0"/>
              <a:t>"car"</a:t>
            </a:r>
            <a:r>
              <a:rPr lang="zh-CN" altLang="zh-CN" dirty="0" smtClean="0"/>
              <a:t>后面是以个空格：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span=(4, 7), match='car'&gt;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9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"[]"</a:t>
            </a:r>
            <a:r>
              <a:rPr lang="zh-CN" altLang="zh-CN" b="1" dirty="0" smtClean="0"/>
              <a:t>中的字符是任选择一个，如果字符是</a:t>
            </a:r>
            <a:r>
              <a:rPr lang="en-US" altLang="zh-CN" b="1" dirty="0" smtClean="0"/>
              <a:t>ASCII</a:t>
            </a:r>
            <a:r>
              <a:rPr lang="zh-CN" altLang="zh-CN" b="1" dirty="0" smtClean="0"/>
              <a:t>码中连续的一组，那么可以使用</a:t>
            </a:r>
            <a:r>
              <a:rPr lang="en-US" altLang="zh-CN" b="1" dirty="0" smtClean="0"/>
              <a:t>"-"</a:t>
            </a:r>
            <a:r>
              <a:rPr lang="zh-CN" altLang="zh-CN" b="1" dirty="0" smtClean="0"/>
              <a:t>符号连接，例如</a:t>
            </a:r>
            <a:r>
              <a:rPr lang="en-US" altLang="zh-CN" b="1" dirty="0" smtClean="0"/>
              <a:t>[0-9]</a:t>
            </a:r>
            <a:r>
              <a:rPr lang="zh-CN" altLang="zh-CN" b="1" dirty="0" smtClean="0"/>
              <a:t>表示</a:t>
            </a:r>
            <a:r>
              <a:rPr lang="en-US" altLang="zh-CN" b="1" dirty="0" smtClean="0"/>
              <a:t>0-9</a:t>
            </a:r>
            <a:r>
              <a:rPr lang="zh-CN" altLang="zh-CN" b="1" dirty="0" smtClean="0"/>
              <a:t>的其中一个数字，</a:t>
            </a:r>
            <a:r>
              <a:rPr lang="en-US" altLang="zh-CN" b="1" dirty="0" smtClean="0"/>
              <a:t>[A-Z]</a:t>
            </a:r>
            <a:r>
              <a:rPr lang="zh-CN" altLang="zh-CN" b="1" dirty="0" smtClean="0"/>
              <a:t>表示</a:t>
            </a:r>
            <a:r>
              <a:rPr lang="en-US" altLang="zh-CN" b="1" dirty="0" smtClean="0"/>
              <a:t>A-Z</a:t>
            </a:r>
            <a:r>
              <a:rPr lang="zh-CN" altLang="zh-CN" b="1" dirty="0" smtClean="0"/>
              <a:t>的其中一个大写字符，</a:t>
            </a:r>
            <a:r>
              <a:rPr lang="en-US" altLang="zh-CN" b="1" dirty="0" smtClean="0"/>
              <a:t>[0-</a:t>
            </a:r>
            <a:r>
              <a:rPr lang="en-US" altLang="zh-CN" b="1" dirty="0" err="1" smtClean="0"/>
              <a:t>9A</a:t>
            </a:r>
            <a:r>
              <a:rPr lang="en-US" altLang="zh-CN" b="1" dirty="0" smtClean="0"/>
              <a:t>-Z]</a:t>
            </a:r>
            <a:r>
              <a:rPr lang="zh-CN" altLang="zh-CN" b="1" dirty="0" smtClean="0"/>
              <a:t>表示</a:t>
            </a:r>
            <a:r>
              <a:rPr lang="en-US" altLang="zh-CN" b="1" dirty="0" smtClean="0"/>
              <a:t>0-9</a:t>
            </a:r>
            <a:r>
              <a:rPr lang="zh-CN" altLang="zh-CN" b="1" dirty="0" smtClean="0"/>
              <a:t>的其中一个数字或者是</a:t>
            </a:r>
            <a:r>
              <a:rPr lang="en-US" altLang="zh-CN" b="1" dirty="0" smtClean="0"/>
              <a:t>A-Z</a:t>
            </a:r>
            <a:r>
              <a:rPr lang="zh-CN" altLang="zh-CN" b="1" dirty="0" smtClean="0"/>
              <a:t>的其中一个大写字符。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r"x</a:t>
            </a:r>
            <a:r>
              <a:rPr lang="en-US" altLang="zh-CN" dirty="0" smtClean="0"/>
              <a:t>[0-9]y"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reg,"xyx2y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x2y</a:t>
            </a:r>
            <a:r>
              <a:rPr lang="en-US" altLang="zh-CN" dirty="0" smtClean="0"/>
              <a:t>":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span=(2, 5), match='</a:t>
            </a:r>
            <a:r>
              <a:rPr lang="en-US" altLang="zh-CN" dirty="0" err="1" smtClean="0"/>
              <a:t>x2y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2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10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"^"</a:t>
            </a:r>
            <a:r>
              <a:rPr lang="zh-CN" altLang="zh-CN" b="1" dirty="0" smtClean="0"/>
              <a:t>出现在</a:t>
            </a:r>
            <a:r>
              <a:rPr lang="en-US" altLang="zh-CN" b="1" dirty="0" smtClean="0"/>
              <a:t>[]</a:t>
            </a:r>
            <a:r>
              <a:rPr lang="zh-CN" altLang="zh-CN" b="1" dirty="0" smtClean="0"/>
              <a:t>的第一个字符位置，就代表取反，例如</a:t>
            </a:r>
            <a:r>
              <a:rPr lang="en-US" altLang="zh-CN" b="1" dirty="0" smtClean="0"/>
              <a:t>[^</a:t>
            </a:r>
            <a:r>
              <a:rPr lang="en-US" altLang="zh-CN" b="1" dirty="0" err="1" smtClean="0"/>
              <a:t>ab0</a:t>
            </a:r>
            <a:r>
              <a:rPr lang="en-US" altLang="zh-CN" b="1" dirty="0" smtClean="0"/>
              <a:t>-9]</a:t>
            </a:r>
            <a:r>
              <a:rPr lang="zh-CN" altLang="zh-CN" b="1" dirty="0" smtClean="0"/>
              <a:t>表示不是</a:t>
            </a:r>
            <a:r>
              <a:rPr lang="en-US" altLang="zh-CN" b="1" dirty="0" smtClean="0"/>
              <a:t>a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zh-CN" b="1" dirty="0" smtClean="0"/>
              <a:t>，也不是</a:t>
            </a:r>
            <a:r>
              <a:rPr lang="en-US" altLang="zh-CN" b="1" dirty="0" smtClean="0"/>
              <a:t>0-9</a:t>
            </a:r>
            <a:r>
              <a:rPr lang="zh-CN" altLang="zh-CN" b="1" dirty="0" smtClean="0"/>
              <a:t>的数字。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r"x</a:t>
            </a:r>
            <a:r>
              <a:rPr lang="en-US" altLang="zh-CN" dirty="0" smtClean="0"/>
              <a:t>[^</a:t>
            </a:r>
            <a:r>
              <a:rPr lang="en-US" altLang="zh-CN" dirty="0" err="1" smtClean="0"/>
              <a:t>ab0</a:t>
            </a:r>
            <a:r>
              <a:rPr lang="en-US" altLang="zh-CN" dirty="0" smtClean="0"/>
              <a:t>-9]y"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reg,"xayx2yxcy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xcy</a:t>
            </a:r>
            <a:r>
              <a:rPr lang="en-US" altLang="zh-CN" dirty="0" smtClean="0"/>
              <a:t>":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span=(6, 9), match='</a:t>
            </a:r>
            <a:r>
              <a:rPr lang="en-US" altLang="zh-CN" dirty="0" err="1" smtClean="0"/>
              <a:t>xcy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26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app.route</a:t>
            </a:r>
            <a:r>
              <a:rPr lang="en-US" altLang="zh-CN" dirty="0" smtClean="0"/>
              <a:t>("/")</a:t>
            </a:r>
            <a:endParaRPr lang="zh-CN" altLang="zh-CN" dirty="0" smtClean="0"/>
          </a:p>
          <a:p>
            <a:r>
              <a:rPr lang="en-US" altLang="zh-CN" dirty="0" smtClean="0"/>
              <a:t>def index():</a:t>
            </a:r>
            <a:endParaRPr lang="zh-CN" altLang="zh-CN" dirty="0" smtClean="0"/>
          </a:p>
          <a:p>
            <a:r>
              <a:rPr lang="en-US" altLang="zh-CN" dirty="0" smtClean="0"/>
              <a:t>    if "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" not in </a:t>
            </a:r>
            <a:r>
              <a:rPr lang="en-US" altLang="zh-CN" dirty="0" err="1" smtClean="0"/>
              <a:t>flask.request.values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r>
              <a:rPr lang="en-US" altLang="zh-CN" dirty="0" smtClean="0"/>
              <a:t>        return "</a:t>
            </a:r>
            <a:r>
              <a:rPr lang="zh-CN" altLang="zh-CN" dirty="0" smtClean="0"/>
              <a:t>图像</a:t>
            </a:r>
            <a:r>
              <a:rPr lang="en-US" altLang="zh-CN" dirty="0" smtClean="0"/>
              <a:t>.jpg"</a:t>
            </a:r>
            <a:endParaRPr lang="zh-CN" altLang="zh-CN" dirty="0" smtClean="0"/>
          </a:p>
          <a:p>
            <a:r>
              <a:rPr lang="en-US" altLang="zh-CN" dirty="0" smtClean="0"/>
              <a:t>    else:</a:t>
            </a:r>
            <a:endParaRPr lang="zh-CN" altLang="zh-CN" dirty="0" smtClean="0"/>
          </a:p>
          <a:p>
            <a:r>
              <a:rPr lang="en-US" altLang="zh-CN" dirty="0" smtClean="0"/>
              <a:t>        data = b""</a:t>
            </a:r>
            <a:endParaRPr lang="zh-CN" altLang="zh-CN" dirty="0" smtClean="0"/>
          </a:p>
          <a:p>
            <a:r>
              <a:rPr lang="en-US" altLang="zh-CN" dirty="0" smtClean="0"/>
              <a:t>        try: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flask.request.values.get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            if 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 != "" and </a:t>
            </a:r>
            <a:r>
              <a:rPr lang="en-US" altLang="zh-CN" dirty="0" err="1" smtClean="0"/>
              <a:t>os.path.exists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):</a:t>
            </a:r>
            <a:endParaRPr lang="zh-CN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fobj</a:t>
            </a:r>
            <a:r>
              <a:rPr lang="en-US" altLang="zh-CN" dirty="0" smtClean="0"/>
              <a:t> = open(</a:t>
            </a:r>
            <a:r>
              <a:rPr lang="en-US" altLang="zh-CN" dirty="0" err="1" smtClean="0"/>
              <a:t>fileName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rb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                data = </a:t>
            </a:r>
            <a:r>
              <a:rPr lang="en-US" altLang="zh-CN" dirty="0" err="1" smtClean="0"/>
              <a:t>fobj.read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fobj.close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        except Exception as err:</a:t>
            </a:r>
            <a:endParaRPr lang="zh-CN" altLang="zh-CN" dirty="0" smtClean="0"/>
          </a:p>
          <a:p>
            <a:r>
              <a:rPr lang="en-US" altLang="zh-CN" dirty="0" smtClean="0"/>
              <a:t>            data =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(err).encode()</a:t>
            </a:r>
            <a:endParaRPr lang="zh-CN" altLang="zh-CN" dirty="0" smtClean="0"/>
          </a:p>
          <a:p>
            <a:r>
              <a:rPr lang="en-US" altLang="zh-CN" dirty="0" smtClean="0"/>
              <a:t>        return data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 smtClean="0"/>
              <a:t>11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"\s"</a:t>
            </a:r>
            <a:r>
              <a:rPr lang="zh-CN" altLang="zh-CN" b="1" dirty="0" smtClean="0"/>
              <a:t>匹配任何空白字符，等价</a:t>
            </a:r>
            <a:r>
              <a:rPr lang="en-US" altLang="zh-CN" b="1" dirty="0" smtClean="0"/>
              <a:t>"[\r\n\</a:t>
            </a:r>
            <a:r>
              <a:rPr lang="en-US" altLang="zh-CN" b="1" dirty="0" err="1" smtClean="0"/>
              <a:t>x20</a:t>
            </a:r>
            <a:r>
              <a:rPr lang="en-US" altLang="zh-CN" b="1" dirty="0" smtClean="0"/>
              <a:t>\t\f\v]"</a:t>
            </a:r>
            <a:r>
              <a:rPr lang="zh-CN" altLang="zh-CN" b="1" dirty="0" smtClean="0"/>
              <a:t>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smtClean="0"/>
              <a:t>s="</a:t>
            </a:r>
            <a:r>
              <a:rPr lang="en-US" altLang="zh-CN" dirty="0" err="1" smtClean="0"/>
              <a:t>1a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tbxy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r"a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sb",s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"a b"</a:t>
            </a:r>
            <a:r>
              <a:rPr lang="zh-CN" altLang="zh-CN" dirty="0" smtClean="0"/>
              <a:t>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span=(1, 4), match='a b'&gt;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4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12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"\w"</a:t>
            </a:r>
            <a:r>
              <a:rPr lang="zh-CN" altLang="zh-CN" b="1" dirty="0" smtClean="0"/>
              <a:t>匹配包括下划线子内的单词字符，等价于</a:t>
            </a:r>
            <a:r>
              <a:rPr lang="en-US" altLang="zh-CN" b="1" dirty="0" smtClean="0"/>
              <a:t>"[a-</a:t>
            </a:r>
            <a:r>
              <a:rPr lang="en-US" altLang="zh-CN" b="1" dirty="0" err="1" smtClean="0"/>
              <a:t>zA</a:t>
            </a:r>
            <a:r>
              <a:rPr lang="en-US" altLang="zh-CN" b="1" dirty="0" smtClean="0"/>
              <a:t>-</a:t>
            </a:r>
            <a:r>
              <a:rPr lang="en-US" altLang="zh-CN" b="1" dirty="0" err="1" smtClean="0"/>
              <a:t>Z0</a:t>
            </a:r>
            <a:r>
              <a:rPr lang="en-US" altLang="zh-CN" b="1" dirty="0" smtClean="0"/>
              <a:t>-9_]"</a:t>
            </a:r>
            <a:r>
              <a:rPr lang="zh-CN" altLang="zh-CN" b="1" dirty="0" smtClean="0"/>
              <a:t>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=r"\w+"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reg,"Python</a:t>
            </a:r>
            <a:r>
              <a:rPr lang="en-US" altLang="zh-CN" dirty="0" smtClean="0"/>
              <a:t> is easy")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"Python"</a:t>
            </a:r>
            <a:r>
              <a:rPr lang="zh-CN" altLang="zh-CN" dirty="0" smtClean="0"/>
              <a:t>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span=(0, 6), match='Python'&gt;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7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13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"^"</a:t>
            </a:r>
            <a:r>
              <a:rPr lang="zh-CN" altLang="zh-CN" b="1" dirty="0" smtClean="0"/>
              <a:t>匹配字符串的开头位置。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=r"^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reg,"cabcab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结果：</a:t>
            </a:r>
          </a:p>
          <a:p>
            <a:r>
              <a:rPr lang="en-US" altLang="zh-CN" dirty="0" smtClean="0"/>
              <a:t>None</a:t>
            </a:r>
            <a:endParaRPr lang="zh-CN" altLang="zh-CN" dirty="0" smtClean="0"/>
          </a:p>
          <a:p>
            <a:r>
              <a:rPr lang="zh-CN" altLang="zh-CN" dirty="0" smtClean="0"/>
              <a:t>没有匹配到任何字符，因为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cabcab</a:t>
            </a:r>
            <a:r>
              <a:rPr lang="en-US" altLang="zh-CN" dirty="0" smtClean="0"/>
              <a:t>"</a:t>
            </a:r>
            <a:r>
              <a:rPr lang="zh-CN" altLang="zh-CN" dirty="0" smtClean="0"/>
              <a:t>中虽然有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，但不是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开头。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6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14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"$"</a:t>
            </a:r>
            <a:r>
              <a:rPr lang="zh-CN" altLang="zh-CN" b="1" dirty="0" smtClean="0"/>
              <a:t>字符匹配字符串的结尾位置。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r"ab</a:t>
            </a:r>
            <a:r>
              <a:rPr lang="en-US" altLang="zh-CN" dirty="0" smtClean="0"/>
              <a:t>$"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reg,"abcab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匹配结果是最后一个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，而不是第一个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":</a:t>
            </a:r>
            <a:endParaRPr lang="zh-CN" altLang="zh-CN" dirty="0" smtClean="0"/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span=(3, 5), match='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15</a:t>
            </a:r>
            <a:r>
              <a:rPr lang="zh-CN" altLang="zh-CN" b="1" dirty="0" smtClean="0"/>
              <a:t>、使用括号</a:t>
            </a:r>
            <a:r>
              <a:rPr lang="en-US" altLang="zh-CN" b="1" dirty="0" smtClean="0"/>
              <a:t>(...)</a:t>
            </a:r>
            <a:r>
              <a:rPr lang="zh-CN" altLang="zh-CN" b="1" dirty="0" smtClean="0"/>
              <a:t>可以把</a:t>
            </a:r>
            <a:r>
              <a:rPr lang="en-US" altLang="zh-CN" b="1" dirty="0" smtClean="0"/>
              <a:t>(...)</a:t>
            </a:r>
            <a:r>
              <a:rPr lang="zh-CN" altLang="zh-CN" b="1" dirty="0" smtClean="0"/>
              <a:t>看成一个整体，经常与</a:t>
            </a:r>
            <a:r>
              <a:rPr lang="en-US" altLang="zh-CN" b="1" dirty="0" smtClean="0"/>
              <a:t>"+"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"*"</a:t>
            </a:r>
            <a:r>
              <a:rPr lang="zh-CN" altLang="zh-CN" b="1" dirty="0" smtClean="0"/>
              <a:t>、</a:t>
            </a:r>
            <a:r>
              <a:rPr lang="en-US" altLang="zh-CN" b="1" dirty="0" smtClean="0"/>
              <a:t>"?"</a:t>
            </a:r>
            <a:r>
              <a:rPr lang="zh-CN" altLang="zh-CN" b="1" dirty="0" smtClean="0"/>
              <a:t>的连续使用，对</a:t>
            </a:r>
            <a:r>
              <a:rPr lang="en-US" altLang="zh-CN" b="1" dirty="0" smtClean="0"/>
              <a:t>(...)</a:t>
            </a:r>
            <a:r>
              <a:rPr lang="zh-CN" altLang="zh-CN" b="1" dirty="0" smtClean="0"/>
              <a:t>部分进行重复。</a:t>
            </a:r>
            <a:endParaRPr lang="zh-CN" altLang="zh-CN" dirty="0" smtClean="0"/>
          </a:p>
          <a:p>
            <a:r>
              <a:rPr lang="zh-CN" altLang="zh-CN" dirty="0" smtClean="0"/>
              <a:t>例如：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=r"(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)+"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reg,"ababcab</a:t>
            </a:r>
            <a:r>
              <a:rPr lang="en-US" altLang="zh-CN" dirty="0" smtClean="0"/>
              <a:t>")</a:t>
            </a:r>
            <a:endParaRPr lang="zh-CN" altLang="zh-CN" dirty="0" smtClean="0"/>
          </a:p>
          <a:p>
            <a:r>
              <a:rPr lang="en-US" altLang="zh-CN" dirty="0" smtClean="0"/>
              <a:t>print(m)</a:t>
            </a:r>
            <a:endParaRPr lang="zh-CN" altLang="zh-CN" dirty="0" smtClean="0"/>
          </a:p>
          <a:p>
            <a:r>
              <a:rPr lang="zh-CN" altLang="zh-CN" dirty="0" smtClean="0"/>
              <a:t>结果匹配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abab</a:t>
            </a:r>
            <a:r>
              <a:rPr lang="en-US" altLang="zh-CN" dirty="0" smtClean="0"/>
              <a:t>"</a:t>
            </a:r>
            <a:r>
              <a:rPr lang="zh-CN" altLang="zh-CN" dirty="0" smtClean="0"/>
              <a:t>，</a:t>
            </a:r>
            <a:r>
              <a:rPr lang="en-US" altLang="zh-CN" dirty="0" smtClean="0"/>
              <a:t>"+"</a:t>
            </a:r>
            <a:r>
              <a:rPr lang="zh-CN" altLang="zh-CN" dirty="0" smtClean="0"/>
              <a:t>对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"</a:t>
            </a:r>
            <a:r>
              <a:rPr lang="zh-CN" altLang="zh-CN" dirty="0" smtClean="0"/>
              <a:t>进行了重复：</a:t>
            </a:r>
          </a:p>
          <a:p>
            <a:r>
              <a:rPr lang="en-US" altLang="zh-CN" dirty="0" smtClean="0"/>
              <a:t>&lt;_</a:t>
            </a:r>
            <a:r>
              <a:rPr lang="en-US" altLang="zh-CN" dirty="0" err="1" smtClean="0"/>
              <a:t>sre.SRE_Match</a:t>
            </a:r>
            <a:r>
              <a:rPr lang="en-US" altLang="zh-CN" dirty="0" smtClean="0"/>
              <a:t> object; span=(0, 4), match='</a:t>
            </a:r>
            <a:r>
              <a:rPr lang="en-US" altLang="zh-CN" dirty="0" err="1" smtClean="0"/>
              <a:t>abab</a:t>
            </a:r>
            <a:r>
              <a:rPr lang="en-US" altLang="zh-CN" dirty="0" smtClean="0"/>
              <a:t>'&gt;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7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应用举例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dirty="0" smtClean="0"/>
              <a:t>例：匹配找出英文句子中所有单词</a:t>
            </a:r>
          </a:p>
          <a:p>
            <a:r>
              <a:rPr lang="zh-CN" altLang="zh-CN" dirty="0" smtClean="0"/>
              <a:t>我们可以使用正则表达式</a:t>
            </a:r>
            <a:r>
              <a:rPr lang="en-US" altLang="zh-CN" dirty="0" smtClean="0"/>
              <a:t>r"[A-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-z]+\b"</a:t>
            </a:r>
            <a:r>
              <a:rPr lang="zh-CN" altLang="zh-CN" dirty="0" smtClean="0"/>
              <a:t>匹配单词，它表示匹配由大小写字母组成的连续多个字符，一般是一个单词，之后</a:t>
            </a:r>
            <a:r>
              <a:rPr lang="en-US" altLang="zh-CN" dirty="0" smtClean="0"/>
              <a:t>"\b"</a:t>
            </a:r>
            <a:r>
              <a:rPr lang="zh-CN" altLang="zh-CN" dirty="0" smtClean="0"/>
              <a:t>表示单词结尾。</a:t>
            </a:r>
          </a:p>
          <a:p>
            <a:r>
              <a:rPr lang="en-US" altLang="zh-CN" dirty="0" smtClean="0"/>
              <a:t>import re</a:t>
            </a:r>
            <a:endParaRPr lang="zh-CN" altLang="zh-CN" dirty="0" smtClean="0"/>
          </a:p>
          <a:p>
            <a:r>
              <a:rPr lang="en-US" altLang="zh-CN" dirty="0" smtClean="0"/>
              <a:t>s="I am testing search function"</a:t>
            </a:r>
            <a:endParaRPr lang="zh-CN" altLang="zh-CN" dirty="0" smtClean="0"/>
          </a:p>
          <a:p>
            <a:r>
              <a:rPr lang="en-US" altLang="zh-CN" dirty="0" err="1" smtClean="0"/>
              <a:t>reg</a:t>
            </a:r>
            <a:r>
              <a:rPr lang="en-US" altLang="zh-CN" dirty="0" smtClean="0"/>
              <a:t>=r"[A-</a:t>
            </a:r>
            <a:r>
              <a:rPr lang="en-US" altLang="zh-CN" dirty="0" err="1" smtClean="0"/>
              <a:t>Za</a:t>
            </a:r>
            <a:r>
              <a:rPr lang="en-US" altLang="zh-CN" dirty="0" smtClean="0"/>
              <a:t>-z]+\b"</a:t>
            </a:r>
            <a:endParaRPr lang="zh-CN" altLang="zh-CN" dirty="0" smtClean="0"/>
          </a:p>
          <a:p>
            <a:r>
              <a:rPr lang="en-US" altLang="zh-CN" dirty="0" smtClean="0"/>
              <a:t>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reg,s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while m!=None:</a:t>
            </a:r>
            <a:endParaRPr lang="zh-CN" altLang="zh-CN" dirty="0" smtClean="0"/>
          </a:p>
          <a:p>
            <a:r>
              <a:rPr lang="en-US" altLang="zh-CN" dirty="0" smtClean="0"/>
              <a:t>    start=</a:t>
            </a:r>
            <a:r>
              <a:rPr lang="en-US" altLang="zh-CN" dirty="0" err="1" smtClean="0"/>
              <a:t>m.start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    end=</a:t>
            </a:r>
            <a:r>
              <a:rPr lang="en-US" altLang="zh-CN" dirty="0" err="1" smtClean="0"/>
              <a:t>m.end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    print(s[</a:t>
            </a:r>
            <a:r>
              <a:rPr lang="en-US" altLang="zh-CN" dirty="0" err="1" smtClean="0"/>
              <a:t>start:end</a:t>
            </a:r>
            <a:r>
              <a:rPr lang="en-US" altLang="zh-CN" dirty="0" smtClean="0"/>
              <a:t>])</a:t>
            </a:r>
            <a:endParaRPr lang="zh-CN" altLang="zh-CN" dirty="0" smtClean="0"/>
          </a:p>
          <a:p>
            <a:r>
              <a:rPr lang="en-US" altLang="zh-CN" dirty="0" smtClean="0"/>
              <a:t>    s=s[end:]</a:t>
            </a:r>
            <a:endParaRPr lang="zh-CN" altLang="zh-CN" dirty="0" smtClean="0"/>
          </a:p>
          <a:p>
            <a:r>
              <a:rPr lang="en-US" altLang="zh-CN" dirty="0" smtClean="0"/>
              <a:t>    m=</a:t>
            </a:r>
            <a:r>
              <a:rPr lang="en-US" altLang="zh-CN" dirty="0" err="1" smtClean="0"/>
              <a:t>re.search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reg,s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结果：</a:t>
            </a:r>
          </a:p>
          <a:p>
            <a:r>
              <a:rPr lang="en-US" altLang="zh-CN" dirty="0" smtClean="0"/>
              <a:t>I</a:t>
            </a:r>
            <a:endParaRPr lang="zh-CN" altLang="zh-CN" dirty="0" smtClean="0"/>
          </a:p>
          <a:p>
            <a:r>
              <a:rPr lang="en-US" altLang="zh-CN" dirty="0" smtClean="0"/>
              <a:t>am</a:t>
            </a:r>
            <a:endParaRPr lang="zh-CN" altLang="zh-CN" dirty="0" smtClean="0"/>
          </a:p>
          <a:p>
            <a:r>
              <a:rPr lang="en-US" altLang="zh-CN" dirty="0" smtClean="0"/>
              <a:t>testing</a:t>
            </a:r>
            <a:endParaRPr lang="zh-CN" altLang="zh-CN" dirty="0" smtClean="0"/>
          </a:p>
          <a:p>
            <a:r>
              <a:rPr lang="en-US" altLang="zh-CN" dirty="0" smtClean="0"/>
              <a:t>search</a:t>
            </a:r>
            <a:endParaRPr lang="zh-CN" altLang="zh-CN" dirty="0" smtClean="0"/>
          </a:p>
          <a:p>
            <a:r>
              <a:rPr lang="en-US" altLang="zh-CN" dirty="0" smtClean="0"/>
              <a:t>function</a:t>
            </a:r>
            <a:endParaRPr lang="zh-CN" altLang="zh-CN" dirty="0" smtClean="0"/>
          </a:p>
          <a:p>
            <a:r>
              <a:rPr lang="zh-CN" altLang="zh-CN" dirty="0" smtClean="0"/>
              <a:t>程序开始匹配到一个单词后</a:t>
            </a:r>
            <a:r>
              <a:rPr lang="en-US" altLang="zh-CN" dirty="0" err="1" smtClean="0"/>
              <a:t>m.start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m.end</a:t>
            </a:r>
            <a:r>
              <a:rPr lang="en-US" altLang="zh-CN" dirty="0" smtClean="0"/>
              <a:t>()</a:t>
            </a:r>
            <a:r>
              <a:rPr lang="zh-CN" altLang="zh-CN" dirty="0" smtClean="0"/>
              <a:t>就是单词的起始位置，</a:t>
            </a:r>
            <a:r>
              <a:rPr lang="en-US" altLang="zh-CN" dirty="0" smtClean="0"/>
              <a:t>s[</a:t>
            </a:r>
            <a:r>
              <a:rPr lang="en-US" altLang="zh-CN" dirty="0" err="1" smtClean="0"/>
              <a:t>start:end</a:t>
            </a:r>
            <a:r>
              <a:rPr lang="en-US" altLang="zh-CN" dirty="0" smtClean="0"/>
              <a:t>]</a:t>
            </a:r>
            <a:r>
              <a:rPr lang="zh-CN" altLang="zh-CN" dirty="0" smtClean="0"/>
              <a:t>为截取的单词，之后程序再次匹配字符串</a:t>
            </a:r>
            <a:r>
              <a:rPr lang="en-US" altLang="zh-CN" dirty="0" smtClean="0"/>
              <a:t>s=s[end:]</a:t>
            </a:r>
            <a:r>
              <a:rPr lang="zh-CN" altLang="zh-CN" dirty="0" smtClean="0"/>
              <a:t>，即字符串的后半段，一直到匹配完毕为止就找出每个单词。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41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经典正则表达式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41531"/>
              </p:ext>
            </p:extLst>
          </p:nvPr>
        </p:nvGraphicFramePr>
        <p:xfrm>
          <a:off x="539552" y="1385316"/>
          <a:ext cx="6096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表达式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表示的字符串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^[A-</a:t>
                      </a:r>
                      <a:r>
                        <a:rPr lang="en-US" altLang="zh-CN" dirty="0" err="1" smtClean="0"/>
                        <a:t>Za</a:t>
                      </a:r>
                      <a:r>
                        <a:rPr lang="en-US" altLang="zh-CN" dirty="0" smtClean="0"/>
                        <a:t>-z]+$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个字母组成的字符串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^[A-Za-z0-9]+$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由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个字母和数字组成的字符串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^-? \d+$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整数形式的字符串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^[0-9]*[1-9][0-9]*$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正整数形式的字符串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[1-9]\d{5}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中国境内邮政编码，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\u4e00-\u9fa5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匹配中文字符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\d{3}- \d{8}|\d{4}-\d{7}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国内电话号码，</a:t>
                      </a:r>
                      <a:r>
                        <a:rPr lang="en-US" altLang="zh-CN" dirty="0" smtClean="0"/>
                        <a:t>010-68913536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86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 smtClean="0"/>
              <a:t>1.9 </a:t>
            </a:r>
            <a:r>
              <a:rPr lang="zh-CN" altLang="zh-CN" sz="4000" b="1" dirty="0" smtClean="0"/>
              <a:t>实践项目－爬取学生信息</a:t>
            </a:r>
            <a:endParaRPr lang="zh-CN" altLang="zh-CN" sz="4000" dirty="0" smtClean="0"/>
          </a:p>
          <a:p>
            <a:pPr algn="ctr"/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560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1.9.1 </a:t>
            </a:r>
            <a:r>
              <a:rPr lang="zh-CN" altLang="zh-CN" b="1" dirty="0" smtClean="0"/>
              <a:t>项目简介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zh-CN" altLang="zh-CN" dirty="0" smtClean="0"/>
              <a:t>设计一个 </a:t>
            </a:r>
            <a:r>
              <a:rPr lang="en-US" altLang="zh-CN" dirty="0" smtClean="0"/>
              <a:t>Web</a:t>
            </a:r>
            <a:r>
              <a:rPr lang="zh-CN" altLang="zh-CN" dirty="0" smtClean="0"/>
              <a:t>服务器</a:t>
            </a:r>
            <a:r>
              <a:rPr lang="en-US" altLang="zh-CN" dirty="0" err="1" smtClean="0"/>
              <a:t>server.py</a:t>
            </a:r>
            <a:r>
              <a:rPr lang="zh-CN" altLang="zh-CN" dirty="0" smtClean="0"/>
              <a:t>，它读取</a:t>
            </a:r>
            <a:r>
              <a:rPr lang="en-US" altLang="zh-CN" dirty="0" err="1" smtClean="0"/>
              <a:t>students.txt</a:t>
            </a:r>
            <a:r>
              <a:rPr lang="zh-CN" altLang="zh-CN" dirty="0" smtClean="0"/>
              <a:t>文件中的学生数据，以表格的形式呈现在网页上，其中</a:t>
            </a:r>
            <a:r>
              <a:rPr lang="en-US" altLang="zh-CN" dirty="0" err="1" smtClean="0"/>
              <a:t>students.txt</a:t>
            </a:r>
            <a:r>
              <a:rPr lang="zh-CN" altLang="zh-CN" dirty="0" smtClean="0"/>
              <a:t>的格式如下：</a:t>
            </a:r>
          </a:p>
          <a:p>
            <a:r>
              <a:rPr lang="en-US" altLang="zh-CN" dirty="0" err="1" smtClean="0"/>
              <a:t>No,Name,Gender,Age</a:t>
            </a:r>
            <a:endParaRPr lang="zh-CN" altLang="zh-CN" dirty="0" smtClean="0"/>
          </a:p>
          <a:p>
            <a:r>
              <a:rPr lang="en-US" altLang="zh-CN" dirty="0" smtClean="0"/>
              <a:t>1001,</a:t>
            </a:r>
            <a:r>
              <a:rPr lang="zh-CN" altLang="zh-CN" dirty="0" smtClean="0"/>
              <a:t>张三</a:t>
            </a:r>
            <a:r>
              <a:rPr lang="en-US" altLang="zh-CN" dirty="0" smtClean="0"/>
              <a:t>,</a:t>
            </a:r>
            <a:r>
              <a:rPr lang="zh-CN" altLang="zh-CN" dirty="0" smtClean="0"/>
              <a:t>男</a:t>
            </a:r>
            <a:r>
              <a:rPr lang="en-US" altLang="zh-CN" dirty="0" smtClean="0"/>
              <a:t>,20</a:t>
            </a:r>
            <a:endParaRPr lang="zh-CN" altLang="zh-CN" dirty="0" smtClean="0"/>
          </a:p>
          <a:p>
            <a:r>
              <a:rPr lang="en-US" altLang="zh-CN" dirty="0" smtClean="0"/>
              <a:t>1002,</a:t>
            </a:r>
            <a:r>
              <a:rPr lang="zh-CN" altLang="zh-CN" dirty="0" smtClean="0"/>
              <a:t>李四</a:t>
            </a:r>
            <a:r>
              <a:rPr lang="en-US" altLang="zh-CN" dirty="0" smtClean="0"/>
              <a:t>,</a:t>
            </a:r>
            <a:r>
              <a:rPr lang="zh-CN" altLang="zh-CN" dirty="0" smtClean="0"/>
              <a:t>女</a:t>
            </a:r>
            <a:r>
              <a:rPr lang="en-US" altLang="zh-CN" dirty="0" smtClean="0"/>
              <a:t>,19</a:t>
            </a:r>
            <a:endParaRPr lang="zh-CN" altLang="zh-CN" dirty="0" smtClean="0"/>
          </a:p>
          <a:p>
            <a:r>
              <a:rPr lang="en-US" altLang="zh-CN" dirty="0" smtClean="0"/>
              <a:t>1003,</a:t>
            </a:r>
            <a:r>
              <a:rPr lang="zh-CN" altLang="zh-CN" dirty="0" smtClean="0"/>
              <a:t>王五</a:t>
            </a:r>
            <a:r>
              <a:rPr lang="en-US" altLang="zh-CN" dirty="0" smtClean="0"/>
              <a:t>,</a:t>
            </a:r>
            <a:r>
              <a:rPr lang="zh-CN" altLang="zh-CN" dirty="0" smtClean="0"/>
              <a:t>男</a:t>
            </a:r>
            <a:r>
              <a:rPr lang="en-US" altLang="zh-CN" dirty="0" smtClean="0"/>
              <a:t>,21</a:t>
            </a:r>
            <a:endParaRPr lang="zh-CN" altLang="zh-CN" dirty="0" smtClean="0"/>
          </a:p>
          <a:p>
            <a:r>
              <a:rPr lang="zh-CN" altLang="zh-CN" dirty="0" smtClean="0"/>
              <a:t>第一行是学生表格的标题，有学号</a:t>
            </a:r>
            <a:r>
              <a:rPr lang="en-US" altLang="zh-CN" dirty="0" smtClean="0"/>
              <a:t>No</a:t>
            </a:r>
            <a:r>
              <a:rPr lang="zh-CN" altLang="zh-CN" dirty="0" smtClean="0"/>
              <a:t>、姓名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、性别</a:t>
            </a:r>
            <a:r>
              <a:rPr lang="en-US" altLang="zh-CN" dirty="0" smtClean="0"/>
              <a:t>Gender</a:t>
            </a:r>
            <a:r>
              <a:rPr lang="zh-CN" altLang="zh-CN" dirty="0" smtClean="0"/>
              <a:t>、年龄</a:t>
            </a:r>
            <a:r>
              <a:rPr lang="en-US" altLang="zh-CN" dirty="0" smtClean="0"/>
              <a:t>Age</a:t>
            </a:r>
            <a:r>
              <a:rPr lang="zh-CN" altLang="zh-CN" dirty="0" smtClean="0"/>
              <a:t>，每个学生占一行，各个数据之间用逗号分开。</a:t>
            </a:r>
          </a:p>
          <a:p>
            <a:r>
              <a:rPr lang="zh-CN" altLang="zh-CN" dirty="0" smtClean="0"/>
              <a:t>设计一个客户端的爬虫程序，它从这个网页上爬行学生的这些信息，存储到数据库中。学生数据库可以使用</a:t>
            </a:r>
            <a:r>
              <a:rPr lang="en-US" altLang="zh-CN" dirty="0" err="1" smtClean="0"/>
              <a:t>Sqlite</a:t>
            </a:r>
            <a:r>
              <a:rPr lang="zh-CN" altLang="zh-CN" dirty="0" smtClean="0"/>
              <a:t>数据库</a:t>
            </a:r>
            <a:r>
              <a:rPr lang="en-US" altLang="zh-CN" dirty="0" err="1" smtClean="0"/>
              <a:t>students.db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程序运行后网址为</a:t>
            </a:r>
            <a:r>
              <a:rPr lang="en-US" altLang="zh-CN" dirty="0"/>
              <a:t>http://127.0.0.1:5000</a:t>
            </a:r>
            <a:r>
              <a:rPr lang="zh-CN" altLang="zh-CN" dirty="0"/>
              <a:t>，访问这个网址执行</a:t>
            </a:r>
            <a:r>
              <a:rPr lang="en-US" altLang="zh-CN" dirty="0"/>
              <a:t>index</a:t>
            </a:r>
            <a:r>
              <a:rPr lang="zh-CN" altLang="zh-CN" dirty="0"/>
              <a:t>函数，程序返回</a:t>
            </a:r>
            <a:r>
              <a:rPr lang="en-US" altLang="zh-CN" dirty="0"/>
              <a:t>"</a:t>
            </a:r>
            <a:r>
              <a:rPr lang="zh-CN" altLang="zh-CN" dirty="0"/>
              <a:t>图像</a:t>
            </a:r>
            <a:r>
              <a:rPr lang="en-US" altLang="zh-CN" dirty="0"/>
              <a:t>.jpg"</a:t>
            </a:r>
            <a:r>
              <a:rPr lang="zh-CN" altLang="zh-CN" dirty="0"/>
              <a:t>的文件名称。如果再次访问服务器，并带上</a:t>
            </a:r>
            <a:r>
              <a:rPr lang="en-US" altLang="zh-CN" dirty="0" err="1"/>
              <a:t>fileName</a:t>
            </a:r>
            <a:r>
              <a:rPr lang="zh-CN" altLang="zh-CN" dirty="0"/>
              <a:t>的参数，那么服务器接收这个文件名称后就使用</a:t>
            </a:r>
            <a:r>
              <a:rPr lang="en-US" altLang="zh-CN" dirty="0" err="1"/>
              <a:t>os.path.exists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  <a:r>
              <a:rPr lang="zh-CN" altLang="zh-CN" dirty="0"/>
              <a:t>判断这个文件是否存在，如果存在就读取该文件的数据返回给客户端，如果不存在就返回空值给客户端。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7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1.9.2 </a:t>
            </a:r>
            <a:r>
              <a:rPr lang="zh-CN" altLang="zh-CN" b="1" dirty="0" smtClean="0"/>
              <a:t>服务器程序</a:t>
            </a:r>
            <a:endParaRPr lang="zh-CN" altLang="zh-CN" dirty="0" smtClean="0"/>
          </a:p>
          <a:p>
            <a:r>
              <a:rPr lang="zh-CN" altLang="zh-CN" dirty="0" smtClean="0"/>
              <a:t>服务器程序首先读取同一个目录下的</a:t>
            </a:r>
            <a:r>
              <a:rPr lang="en-US" altLang="zh-CN" dirty="0" err="1" smtClean="0"/>
              <a:t>students.txt</a:t>
            </a:r>
            <a:r>
              <a:rPr lang="zh-CN" altLang="zh-CN" dirty="0" smtClean="0"/>
              <a:t>文件，然后组成一张</a:t>
            </a:r>
            <a:r>
              <a:rPr lang="en-US" altLang="zh-CN" dirty="0" smtClean="0"/>
              <a:t>&lt;table&gt;</a:t>
            </a:r>
            <a:r>
              <a:rPr lang="zh-CN" altLang="zh-CN" dirty="0" smtClean="0"/>
              <a:t>的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表格用网页的形式呈现，效果如图</a:t>
            </a:r>
            <a:r>
              <a:rPr lang="en-US" altLang="zh-CN" dirty="0" smtClean="0"/>
              <a:t>1-8-1</a:t>
            </a:r>
            <a:r>
              <a:rPr lang="zh-CN" altLang="zh-CN" dirty="0" smtClean="0"/>
              <a:t>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787775"/>
            <a:ext cx="280831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2822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dirty="0" smtClean="0"/>
              <a:t>from flask import </a:t>
            </a:r>
            <a:r>
              <a:rPr lang="en-US" altLang="zh-CN" dirty="0" err="1" smtClean="0"/>
              <a:t>Flask,request</a:t>
            </a:r>
            <a:endParaRPr lang="zh-CN" altLang="zh-CN" dirty="0" smtClean="0"/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os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app=Flask(__name__)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app.route</a:t>
            </a:r>
            <a:r>
              <a:rPr lang="en-US" altLang="zh-CN" dirty="0" smtClean="0"/>
              <a:t>("/")</a:t>
            </a:r>
            <a:endParaRPr lang="zh-CN" altLang="zh-CN" dirty="0" smtClean="0"/>
          </a:p>
          <a:p>
            <a:r>
              <a:rPr lang="en-US" altLang="zh-CN" dirty="0" smtClean="0"/>
              <a:t>def show():</a:t>
            </a:r>
            <a:endParaRPr lang="zh-CN" altLang="zh-CN" dirty="0" smtClean="0"/>
          </a:p>
          <a:p>
            <a:r>
              <a:rPr lang="en-US" altLang="zh-CN" dirty="0" smtClean="0"/>
              <a:t>    if </a:t>
            </a:r>
            <a:r>
              <a:rPr lang="en-US" altLang="zh-CN" dirty="0" err="1" smtClean="0"/>
              <a:t>os.path.exists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students.txt</a:t>
            </a:r>
            <a:r>
              <a:rPr lang="en-US" altLang="zh-CN" dirty="0" smtClean="0"/>
              <a:t>"):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="&lt;</a:t>
            </a:r>
            <a:r>
              <a:rPr lang="en-US" altLang="zh-CN" dirty="0" err="1" smtClean="0"/>
              <a:t>h3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学生信息表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h3</a:t>
            </a:r>
            <a:r>
              <a:rPr lang="en-US" altLang="zh-CN" dirty="0" smtClean="0"/>
              <a:t>&gt;"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+"&lt;table border='1' width='300'&gt;"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fobj</a:t>
            </a:r>
            <a:r>
              <a:rPr lang="en-US" altLang="zh-CN" dirty="0" smtClean="0"/>
              <a:t>=open("</a:t>
            </a:r>
            <a:r>
              <a:rPr lang="en-US" altLang="zh-CN" dirty="0" err="1" smtClean="0"/>
              <a:t>students.txt","rt",encoding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utf</a:t>
            </a:r>
            <a:r>
              <a:rPr lang="en-US" altLang="zh-CN" dirty="0" smtClean="0"/>
              <a:t>-8")</a:t>
            </a:r>
            <a:endParaRPr lang="zh-CN" altLang="zh-CN" dirty="0" smtClean="0"/>
          </a:p>
          <a:p>
            <a:r>
              <a:rPr lang="en-US" altLang="zh-CN" dirty="0" smtClean="0"/>
              <a:t>        while True:</a:t>
            </a:r>
            <a:endParaRPr lang="zh-CN" altLang="zh-CN" dirty="0" smtClean="0"/>
          </a:p>
          <a:p>
            <a:r>
              <a:rPr lang="en-US" altLang="zh-CN" dirty="0" smtClean="0"/>
              <a:t>            #</a:t>
            </a:r>
            <a:r>
              <a:rPr lang="zh-CN" altLang="zh-CN" dirty="0" smtClean="0"/>
              <a:t>读取一行，去除行尾部</a:t>
            </a:r>
            <a:r>
              <a:rPr lang="en-US" altLang="zh-CN" dirty="0" smtClean="0"/>
              <a:t>"\n"</a:t>
            </a:r>
            <a:r>
              <a:rPr lang="zh-CN" altLang="zh-CN" dirty="0" smtClean="0"/>
              <a:t>换行符号</a:t>
            </a:r>
          </a:p>
          <a:p>
            <a:r>
              <a:rPr lang="en-US" altLang="zh-CN" dirty="0" smtClean="0"/>
              <a:t>            s=</a:t>
            </a:r>
            <a:r>
              <a:rPr lang="en-US" altLang="zh-CN" dirty="0" err="1" smtClean="0"/>
              <a:t>fobj.readline</a:t>
            </a:r>
            <a:r>
              <a:rPr lang="en-US" altLang="zh-CN" dirty="0" smtClean="0"/>
              <a:t>().strip("\n")</a:t>
            </a:r>
            <a:endParaRPr lang="zh-CN" altLang="zh-CN" dirty="0" smtClean="0"/>
          </a:p>
          <a:p>
            <a:r>
              <a:rPr lang="en-US" altLang="zh-CN" dirty="0" smtClean="0"/>
              <a:t>            #</a:t>
            </a:r>
            <a:r>
              <a:rPr lang="zh-CN" altLang="zh-CN" dirty="0" smtClean="0"/>
              <a:t>如果读到文件尾部就退出</a:t>
            </a:r>
          </a:p>
          <a:p>
            <a:r>
              <a:rPr lang="en-US" altLang="zh-CN" dirty="0" smtClean="0"/>
              <a:t>            if s=="":</a:t>
            </a:r>
            <a:endParaRPr lang="zh-CN" altLang="zh-CN" dirty="0" smtClean="0"/>
          </a:p>
          <a:p>
            <a:r>
              <a:rPr lang="en-US" altLang="zh-CN" dirty="0" smtClean="0"/>
              <a:t>                break</a:t>
            </a:r>
            <a:endParaRPr lang="zh-CN" altLang="zh-CN" dirty="0" smtClean="0"/>
          </a:p>
          <a:p>
            <a:r>
              <a:rPr lang="en-US" altLang="zh-CN" dirty="0" smtClean="0"/>
              <a:t>            #</a:t>
            </a:r>
            <a:r>
              <a:rPr lang="zh-CN" altLang="zh-CN" dirty="0" smtClean="0"/>
              <a:t>按逗号拆分开</a:t>
            </a:r>
            <a:r>
              <a:rPr lang="en-US" altLang="zh-CN" dirty="0" smtClean="0"/>
              <a:t>    </a:t>
            </a:r>
            <a:endParaRPr lang="zh-CN" altLang="zh-CN" dirty="0" smtClean="0"/>
          </a:p>
          <a:p>
            <a:r>
              <a:rPr lang="en-US" altLang="zh-CN" dirty="0" smtClean="0"/>
              <a:t>            s=</a:t>
            </a:r>
            <a:r>
              <a:rPr lang="en-US" altLang="zh-CN" dirty="0" err="1" smtClean="0"/>
              <a:t>s.split</a:t>
            </a:r>
            <a:r>
              <a:rPr lang="en-US" altLang="zh-CN" dirty="0" smtClean="0"/>
              <a:t>(",")</a:t>
            </a:r>
            <a:endParaRPr lang="zh-CN" altLang="zh-CN" dirty="0" smtClean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+"&lt;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</a:t>
            </a:r>
            <a:endParaRPr lang="zh-CN" altLang="zh-CN" dirty="0" smtClean="0"/>
          </a:p>
          <a:p>
            <a:r>
              <a:rPr lang="en-US" altLang="zh-CN" dirty="0" smtClean="0"/>
              <a:t>            #</a:t>
            </a:r>
            <a:r>
              <a:rPr lang="zh-CN" altLang="zh-CN" dirty="0" smtClean="0"/>
              <a:t>把各个数据组织在</a:t>
            </a:r>
            <a:r>
              <a:rPr lang="en-US" altLang="zh-CN" dirty="0" smtClean="0"/>
              <a:t>&lt;td&gt;...&lt;/td&gt;</a:t>
            </a:r>
            <a:r>
              <a:rPr lang="zh-CN" altLang="zh-CN" dirty="0" smtClean="0"/>
              <a:t>的单元中</a:t>
            </a:r>
          </a:p>
          <a:p>
            <a:r>
              <a:rPr lang="en-US" altLang="zh-CN" dirty="0" smtClean="0"/>
              <a:t>        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(s)):</a:t>
            </a:r>
            <a:endParaRPr lang="zh-CN" altLang="zh-CN" dirty="0" smtClean="0"/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+"&lt;td&gt;"+s[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]+"&lt;/td&gt;"</a:t>
            </a:r>
            <a:endParaRPr lang="zh-CN" altLang="zh-CN" dirty="0" smtClean="0"/>
          </a:p>
          <a:p>
            <a:r>
              <a:rPr lang="en-US" altLang="zh-CN" dirty="0" smtClean="0"/>
              <a:t>            #</a:t>
            </a:r>
            <a:r>
              <a:rPr lang="zh-CN" altLang="zh-CN" dirty="0" smtClean="0"/>
              <a:t>完成一行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+"&lt;/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fobj.close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+"&lt;/table&gt;"</a:t>
            </a:r>
            <a:endParaRPr lang="zh-CN" altLang="zh-CN" dirty="0" smtClean="0"/>
          </a:p>
          <a:p>
            <a:r>
              <a:rPr lang="en-US" altLang="zh-CN" dirty="0" smtClean="0"/>
              <a:t>        return </a:t>
            </a:r>
            <a:r>
              <a:rPr lang="en-US" altLang="zh-CN" dirty="0" err="1" smtClean="0"/>
              <a:t>st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if __name__=="__main__":</a:t>
            </a:r>
            <a:endParaRPr lang="zh-CN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app.run</a:t>
            </a:r>
            <a:r>
              <a:rPr lang="en-US" altLang="zh-CN" dirty="0" smtClean="0"/>
              <a:t>()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1.9.3 </a:t>
            </a:r>
            <a:r>
              <a:rPr lang="zh-CN" altLang="zh-CN" b="1" dirty="0" smtClean="0"/>
              <a:t>客户端程序</a:t>
            </a:r>
            <a:endParaRPr lang="zh-CN" altLang="zh-CN" dirty="0" smtClean="0"/>
          </a:p>
          <a:p>
            <a:r>
              <a:rPr lang="zh-CN" altLang="zh-CN" dirty="0" smtClean="0"/>
              <a:t>客户端程序访问</a:t>
            </a:r>
            <a:r>
              <a:rPr lang="en-US" altLang="zh-CN" dirty="0" err="1" smtClean="0"/>
              <a:t>http://127.0.0.1:5000/</a:t>
            </a:r>
            <a:r>
              <a:rPr lang="zh-CN" altLang="zh-CN" dirty="0" smtClean="0"/>
              <a:t>的网址，从中下载其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网页，这个网页的结果如下：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h3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学生信息表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h3</a:t>
            </a:r>
            <a:r>
              <a:rPr lang="en-US" altLang="zh-CN" dirty="0" smtClean="0"/>
              <a:t>&gt;&lt;table border='1' width='300'&gt;&lt;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&gt;&lt;td&gt;No&lt;/td&gt;&lt;td&gt;Name&lt;/td&gt;&lt;td&gt;Gender&lt;/td&gt;&lt;td&gt;Age&lt;/td&gt;&lt;/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&gt;&lt;td&gt;1001&lt;/td&gt;&lt;td&gt;</a:t>
            </a:r>
            <a:r>
              <a:rPr lang="zh-CN" altLang="zh-CN" dirty="0" smtClean="0"/>
              <a:t>张三</a:t>
            </a:r>
            <a:r>
              <a:rPr lang="en-US" altLang="zh-CN" dirty="0" smtClean="0"/>
              <a:t>&lt;/td&gt;&lt;td&gt;</a:t>
            </a:r>
            <a:r>
              <a:rPr lang="zh-CN" altLang="zh-CN" dirty="0" smtClean="0"/>
              <a:t>男</a:t>
            </a:r>
            <a:r>
              <a:rPr lang="en-US" altLang="zh-CN" dirty="0" smtClean="0"/>
              <a:t>&lt;/td&gt;&lt;td&gt;20&lt;/td&gt;&lt;/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&gt;&lt;td&gt;1002&lt;/td&gt;&lt;td&gt;</a:t>
            </a:r>
            <a:r>
              <a:rPr lang="zh-CN" altLang="zh-CN" dirty="0" smtClean="0"/>
              <a:t>李四</a:t>
            </a:r>
            <a:r>
              <a:rPr lang="en-US" altLang="zh-CN" dirty="0" smtClean="0"/>
              <a:t>&lt;/td&gt;&lt;td&gt;</a:t>
            </a:r>
            <a:r>
              <a:rPr lang="zh-CN" altLang="zh-CN" dirty="0" smtClean="0"/>
              <a:t>女</a:t>
            </a:r>
            <a:r>
              <a:rPr lang="en-US" altLang="zh-CN" dirty="0" smtClean="0"/>
              <a:t>&lt;/td&gt;&lt;td&gt;19&lt;/td&gt;&lt;/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&gt;&lt;td&gt;1003&lt;/td&gt;&lt;td&gt;</a:t>
            </a:r>
            <a:r>
              <a:rPr lang="zh-CN" altLang="zh-CN" dirty="0" smtClean="0"/>
              <a:t>王五</a:t>
            </a:r>
            <a:r>
              <a:rPr lang="en-US" altLang="zh-CN" dirty="0" smtClean="0"/>
              <a:t>&lt;/td&gt;&lt;td&gt;</a:t>
            </a:r>
            <a:r>
              <a:rPr lang="zh-CN" altLang="zh-CN" dirty="0" smtClean="0"/>
              <a:t>男</a:t>
            </a:r>
            <a:r>
              <a:rPr lang="en-US" altLang="zh-CN" dirty="0" smtClean="0"/>
              <a:t>&lt;/td&gt;&lt;td&gt;21&lt;/td&gt;&lt;/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&gt;&lt;/table&gt;</a:t>
            </a:r>
            <a:endParaRPr lang="zh-CN" altLang="zh-CN" dirty="0" smtClean="0"/>
          </a:p>
          <a:p>
            <a:r>
              <a:rPr lang="zh-CN" altLang="zh-CN" dirty="0" smtClean="0"/>
              <a:t>序要从这个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网页爬取数据，只要分解出第一行：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&gt;&lt;td&gt;No&lt;/td&gt;&lt;td&gt;Name&lt;/td&gt;&lt;td&gt;Gender&lt;/td&gt;&lt;td&gt;Age&lt;/td&gt;&lt;/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r>
              <a:rPr lang="zh-CN" altLang="zh-CN" dirty="0" smtClean="0"/>
              <a:t>再次分解这一行的</a:t>
            </a:r>
            <a:r>
              <a:rPr lang="en-US" altLang="zh-CN" dirty="0" smtClean="0"/>
              <a:t>&lt;td&gt;...&lt;/td&gt;</a:t>
            </a:r>
            <a:r>
              <a:rPr lang="zh-CN" altLang="zh-CN" dirty="0" smtClean="0"/>
              <a:t>数据，就知道这个表有哪些标题字段，这个表目前有</a:t>
            </a:r>
            <a:r>
              <a:rPr lang="en-US" altLang="zh-CN" dirty="0" smtClean="0"/>
              <a:t>No</a:t>
            </a:r>
            <a:r>
              <a:rPr lang="zh-CN" altLang="zh-CN" dirty="0" smtClean="0"/>
              <a:t>、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Gender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Age</a:t>
            </a:r>
            <a:r>
              <a:rPr lang="zh-CN" altLang="zh-CN" dirty="0" smtClean="0"/>
              <a:t>字段。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9094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接下来再次分解出下一行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&gt;...&lt;/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：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&gt;&lt;td&gt;1001&lt;/td&gt;&lt;td&gt;</a:t>
            </a:r>
            <a:r>
              <a:rPr lang="zh-CN" altLang="zh-CN" dirty="0" smtClean="0"/>
              <a:t>张三</a:t>
            </a:r>
            <a:r>
              <a:rPr lang="en-US" altLang="zh-CN" dirty="0" smtClean="0"/>
              <a:t>&lt;/td&gt;&lt;td&gt;</a:t>
            </a:r>
            <a:r>
              <a:rPr lang="zh-CN" altLang="zh-CN" dirty="0" smtClean="0"/>
              <a:t>男</a:t>
            </a:r>
            <a:r>
              <a:rPr lang="en-US" altLang="zh-CN" dirty="0" smtClean="0"/>
              <a:t>&lt;/td&gt;&lt;td&gt;20&gt;/td&gt;&lt;/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r>
              <a:rPr lang="zh-CN" altLang="zh-CN" dirty="0" smtClean="0"/>
              <a:t>再次分解这一行的</a:t>
            </a:r>
            <a:r>
              <a:rPr lang="en-US" altLang="zh-CN" dirty="0" smtClean="0"/>
              <a:t>&lt;td&gt;...&lt;/td&gt;</a:t>
            </a:r>
            <a:r>
              <a:rPr lang="zh-CN" altLang="zh-CN" dirty="0" smtClean="0"/>
              <a:t>数据，得到</a:t>
            </a:r>
            <a:r>
              <a:rPr lang="en-US" altLang="zh-CN" dirty="0" smtClean="0"/>
              <a:t>No</a:t>
            </a:r>
            <a:r>
              <a:rPr lang="zh-CN" altLang="zh-CN" dirty="0" smtClean="0"/>
              <a:t>、</a:t>
            </a:r>
            <a:r>
              <a:rPr lang="en-US" altLang="zh-CN" dirty="0" smtClean="0"/>
              <a:t>Name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Gender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Age</a:t>
            </a:r>
            <a:r>
              <a:rPr lang="zh-CN" altLang="zh-CN" dirty="0" smtClean="0"/>
              <a:t>的数据依次是</a:t>
            </a:r>
            <a:r>
              <a:rPr lang="en-US" altLang="zh-CN" dirty="0" smtClean="0"/>
              <a:t>"1001"</a:t>
            </a:r>
            <a:r>
              <a:rPr lang="zh-CN" altLang="zh-CN" dirty="0" smtClean="0"/>
              <a:t>、</a:t>
            </a:r>
            <a:r>
              <a:rPr lang="en-US" altLang="zh-CN" dirty="0" smtClean="0"/>
              <a:t>"</a:t>
            </a:r>
            <a:r>
              <a:rPr lang="zh-CN" altLang="zh-CN" dirty="0" smtClean="0"/>
              <a:t>张三</a:t>
            </a:r>
            <a:r>
              <a:rPr lang="en-US" altLang="zh-CN" dirty="0" smtClean="0"/>
              <a:t>"</a:t>
            </a:r>
            <a:r>
              <a:rPr lang="zh-CN" altLang="zh-CN" dirty="0" smtClean="0"/>
              <a:t>、</a:t>
            </a:r>
            <a:r>
              <a:rPr lang="en-US" altLang="zh-CN" dirty="0" smtClean="0"/>
              <a:t>"</a:t>
            </a:r>
            <a:r>
              <a:rPr lang="zh-CN" altLang="zh-CN" dirty="0" smtClean="0"/>
              <a:t>男</a:t>
            </a:r>
            <a:r>
              <a:rPr lang="en-US" altLang="zh-CN" dirty="0" smtClean="0"/>
              <a:t>"</a:t>
            </a:r>
            <a:r>
              <a:rPr lang="zh-CN" altLang="zh-CN" dirty="0" smtClean="0"/>
              <a:t>、</a:t>
            </a:r>
            <a:r>
              <a:rPr lang="en-US" altLang="zh-CN" dirty="0" smtClean="0"/>
              <a:t>"20"</a:t>
            </a:r>
            <a:r>
              <a:rPr lang="zh-CN" altLang="zh-CN" dirty="0" smtClean="0"/>
              <a:t>，把这一行的数据写入对应的数据库即可。</a:t>
            </a:r>
          </a:p>
          <a:p>
            <a:r>
              <a:rPr lang="zh-CN" altLang="zh-CN" dirty="0" smtClean="0"/>
              <a:t>要分解出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&gt;...&lt;/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只要使用</a:t>
            </a:r>
            <a:r>
              <a:rPr lang="en-US" altLang="zh-CN" dirty="0" smtClean="0"/>
              <a:t>r"&lt;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</a:t>
            </a:r>
            <a:r>
              <a:rPr lang="zh-CN" altLang="zh-CN" dirty="0" smtClean="0"/>
              <a:t>与</a:t>
            </a:r>
            <a:r>
              <a:rPr lang="en-US" altLang="zh-CN" dirty="0" smtClean="0"/>
              <a:t>r"&lt;/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</a:t>
            </a:r>
            <a:r>
              <a:rPr lang="zh-CN" altLang="zh-CN" dirty="0" smtClean="0"/>
              <a:t>的正则表达式即可，先用</a:t>
            </a:r>
            <a:r>
              <a:rPr lang="en-US" altLang="zh-CN" dirty="0" smtClean="0"/>
              <a:t>r"&lt;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</a:t>
            </a:r>
            <a:r>
              <a:rPr lang="zh-CN" altLang="zh-CN" dirty="0" smtClean="0"/>
              <a:t>匹配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代码，得到第一个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的位置，再使用</a:t>
            </a:r>
            <a:r>
              <a:rPr lang="en-US" altLang="zh-CN" dirty="0" smtClean="0"/>
              <a:t>r"&lt;/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&gt;"</a:t>
            </a:r>
            <a:r>
              <a:rPr lang="zh-CN" altLang="zh-CN" dirty="0" smtClean="0"/>
              <a:t>匹配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字符串，得到第一个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的位置，取出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&gt;...&lt;/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的数据部分，再次使用</a:t>
            </a:r>
            <a:r>
              <a:rPr lang="en-US" altLang="zh-CN" dirty="0" smtClean="0"/>
              <a:t>r"&lt;td&gt;"</a:t>
            </a:r>
            <a:r>
              <a:rPr lang="zh-CN" altLang="zh-CN" dirty="0" smtClean="0"/>
              <a:t>与</a:t>
            </a:r>
            <a:r>
              <a:rPr lang="en-US" altLang="zh-CN" dirty="0" smtClean="0"/>
              <a:t>r"&lt;/td&gt;"</a:t>
            </a:r>
            <a:r>
              <a:rPr lang="zh-CN" altLang="zh-CN" dirty="0" smtClean="0"/>
              <a:t>的正则表达式分解</a:t>
            </a:r>
            <a:r>
              <a:rPr lang="en-US" altLang="zh-CN" dirty="0" smtClean="0"/>
              <a:t>&lt;td&gt;...&lt;/td&gt;</a:t>
            </a:r>
            <a:r>
              <a:rPr lang="zh-CN" altLang="zh-CN" dirty="0" smtClean="0"/>
              <a:t>的数据。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146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r>
              <a:rPr lang="zh-CN" altLang="en-US" dirty="0"/>
              <a:t>从输入</a:t>
            </a:r>
            <a:r>
              <a:rPr lang="en-US" altLang="zh-CN" dirty="0"/>
              <a:t>URL</a:t>
            </a:r>
            <a:r>
              <a:rPr lang="zh-CN" altLang="en-US" dirty="0"/>
              <a:t>到页面加载完成发生了什么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延伸</a:t>
            </a:r>
            <a:r>
              <a:rPr lang="zh-CN" altLang="en-US" dirty="0"/>
              <a:t>学习：浏览器</a:t>
            </a:r>
            <a:r>
              <a:rPr lang="en-US" altLang="zh-CN" dirty="0"/>
              <a:t>F12</a:t>
            </a:r>
            <a:r>
              <a:rPr lang="zh-CN" altLang="en-US" dirty="0"/>
              <a:t>基本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/>
              <a:t>下一</a:t>
            </a:r>
            <a:r>
              <a:rPr lang="zh-CN" altLang="en-US" dirty="0" smtClean="0"/>
              <a:t>堂课我想请</a:t>
            </a:r>
            <a:r>
              <a:rPr lang="en-US" altLang="zh-CN" dirty="0" smtClean="0"/>
              <a:t>1-2</a:t>
            </a:r>
            <a:r>
              <a:rPr lang="zh-CN" altLang="en-US" dirty="0" smtClean="0"/>
              <a:t>位同学来分享这两项思考，可以准备</a:t>
            </a:r>
            <a:r>
              <a:rPr lang="en-US" altLang="zh-CN" dirty="0" smtClean="0"/>
              <a:t>PPT</a:t>
            </a:r>
            <a:r>
              <a:rPr lang="zh-CN" altLang="en-US" dirty="0" smtClean="0"/>
              <a:t>，约</a:t>
            </a:r>
            <a:r>
              <a:rPr lang="en-US" altLang="zh-CN" dirty="0" smtClean="0"/>
              <a:t>5-10</a:t>
            </a:r>
            <a:r>
              <a:rPr lang="zh-CN" altLang="en-US" dirty="0" smtClean="0"/>
              <a:t>分钟。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87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9512" y="528066"/>
            <a:ext cx="8784976" cy="8572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5400" b="1" dirty="0"/>
              <a:t>1.5 .2 </a:t>
            </a:r>
            <a:r>
              <a:rPr lang="en-US" altLang="zh-CN" sz="5400" dirty="0"/>
              <a:t>Web</a:t>
            </a:r>
            <a:r>
              <a:rPr lang="zh-CN" altLang="en-US" sz="5400" dirty="0" smtClean="0"/>
              <a:t>下载文件客户端程序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urllib.parse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zh-CN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="http://127.0.0.1:5000"</a:t>
            </a:r>
            <a:endParaRPr lang="zh-CN" altLang="zh-CN" dirty="0"/>
          </a:p>
          <a:p>
            <a:r>
              <a:rPr lang="en-US" altLang="zh-CN" dirty="0"/>
              <a:t>try:</a:t>
            </a:r>
            <a:endParaRPr lang="zh-CN" altLang="zh-CN" dirty="0"/>
          </a:p>
          <a:p>
            <a:r>
              <a:rPr lang="en-US" altLang="zh-CN" dirty="0"/>
              <a:t>    html=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html = </a:t>
            </a:r>
            <a:r>
              <a:rPr lang="en-US" altLang="zh-CN" dirty="0" err="1"/>
              <a:t>html.read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fileName</a:t>
            </a:r>
            <a:r>
              <a:rPr lang="en-US" altLang="zh-CN" dirty="0"/>
              <a:t>=</a:t>
            </a:r>
            <a:r>
              <a:rPr lang="en-US" altLang="zh-CN" dirty="0" err="1"/>
              <a:t>html.decode</a:t>
            </a:r>
            <a:r>
              <a:rPr lang="en-US" altLang="zh-CN" dirty="0" smtClean="0"/>
              <a:t>()#</a:t>
            </a:r>
            <a:r>
              <a:rPr lang="zh-CN" altLang="en-US" dirty="0" smtClean="0"/>
              <a:t>服务器端返回服务器上可以下载的文件名称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准备下载</a:t>
            </a:r>
            <a:r>
              <a:rPr lang="en-US" altLang="zh-CN" dirty="0"/>
              <a:t>:"+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 smtClean="0"/>
              <a:t>resp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urllib.request.urlopen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/>
              <a:t>+"?</a:t>
            </a:r>
            <a:r>
              <a:rPr lang="en-US" altLang="zh-CN" dirty="0" err="1"/>
              <a:t>fileName</a:t>
            </a:r>
            <a:r>
              <a:rPr lang="en-US" altLang="zh-CN" dirty="0"/>
              <a:t>="+</a:t>
            </a:r>
            <a:r>
              <a:rPr lang="en-US" altLang="zh-CN" dirty="0" err="1"/>
              <a:t>urllib.parse.quote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))</a:t>
            </a:r>
            <a:endParaRPr lang="zh-CN" altLang="zh-CN" dirty="0"/>
          </a:p>
          <a:p>
            <a:r>
              <a:rPr lang="en-US" altLang="zh-CN" dirty="0"/>
              <a:t>    data = </a:t>
            </a:r>
            <a:r>
              <a:rPr lang="en-US" altLang="zh-CN" dirty="0" err="1" smtClean="0"/>
              <a:t>resp.read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fobj</a:t>
            </a:r>
            <a:r>
              <a:rPr lang="en-US" altLang="zh-CN" dirty="0"/>
              <a:t>=open("download "+</a:t>
            </a:r>
            <a:r>
              <a:rPr lang="en-US" altLang="zh-CN" dirty="0" err="1"/>
              <a:t>fileName</a:t>
            </a:r>
            <a:r>
              <a:rPr lang="en-US" altLang="zh-CN" dirty="0"/>
              <a:t>,"</a:t>
            </a:r>
            <a:r>
              <a:rPr lang="en-US" altLang="zh-CN" dirty="0" err="1"/>
              <a:t>wb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fobj.write</a:t>
            </a:r>
            <a:r>
              <a:rPr lang="en-US" altLang="zh-CN" dirty="0"/>
              <a:t>(data)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fobj.close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下载完毕</a:t>
            </a:r>
            <a:r>
              <a:rPr lang="en-US" altLang="zh-CN" dirty="0"/>
              <a:t>:",</a:t>
            </a:r>
            <a:r>
              <a:rPr lang="en-US" altLang="zh-CN" dirty="0" err="1"/>
              <a:t>len</a:t>
            </a:r>
            <a:r>
              <a:rPr lang="en-US" altLang="zh-CN" dirty="0"/>
              <a:t>(data),"</a:t>
            </a:r>
            <a:r>
              <a:rPr lang="zh-CN" altLang="zh-CN" dirty="0"/>
              <a:t>字节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except Exception as err:</a:t>
            </a:r>
            <a:endParaRPr lang="zh-CN" altLang="zh-CN" dirty="0"/>
          </a:p>
          <a:p>
            <a:r>
              <a:rPr lang="en-US" altLang="zh-CN" dirty="0"/>
              <a:t>    print(err)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51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步骤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这个</a:t>
            </a:r>
            <a:r>
              <a:rPr lang="zh-CN" altLang="zh-CN" dirty="0"/>
              <a:t>程序先不带参数访问</a:t>
            </a:r>
            <a:r>
              <a:rPr lang="en-US" altLang="zh-CN" dirty="0"/>
              <a:t>http://127.0.0.1:5000</a:t>
            </a:r>
            <a:r>
              <a:rPr lang="zh-CN" altLang="zh-CN" dirty="0"/>
              <a:t>，服务器会返回一个可以下载的文件名称给客户端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客户端</a:t>
            </a:r>
            <a:r>
              <a:rPr lang="zh-CN" altLang="zh-CN" dirty="0"/>
              <a:t>获取这个文件名称</a:t>
            </a:r>
            <a:r>
              <a:rPr lang="en-US" altLang="zh-CN" dirty="0" err="1"/>
              <a:t>fileName</a:t>
            </a:r>
            <a:r>
              <a:rPr lang="zh-CN" altLang="zh-CN" dirty="0"/>
              <a:t>，之后再次采用把文件名称放在地址栏后面的方式再次访问这个网站，即：</a:t>
            </a:r>
          </a:p>
          <a:p>
            <a:r>
              <a:rPr lang="en-US" altLang="zh-CN" dirty="0"/>
              <a:t>    data=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+"?</a:t>
            </a:r>
            <a:r>
              <a:rPr lang="en-US" altLang="zh-CN" dirty="0" err="1"/>
              <a:t>fileName</a:t>
            </a:r>
            <a:r>
              <a:rPr lang="en-US" altLang="zh-CN" dirty="0"/>
              <a:t>="+</a:t>
            </a:r>
            <a:r>
              <a:rPr lang="en-US" altLang="zh-CN" dirty="0" err="1"/>
              <a:t>urllib.parse.quote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 smtClean="0"/>
              <a:t>))</a:t>
            </a:r>
            <a:r>
              <a:rPr lang="zh-CN" altLang="zh-CN" dirty="0" smtClean="0"/>
              <a:t>服务器</a:t>
            </a:r>
            <a:r>
              <a:rPr lang="zh-CN" altLang="zh-CN" dirty="0"/>
              <a:t>就把</a:t>
            </a:r>
            <a:r>
              <a:rPr lang="zh-CN" altLang="zh-CN" dirty="0" smtClean="0"/>
              <a:t>该</a:t>
            </a:r>
            <a:r>
              <a:rPr lang="zh-CN" altLang="en-US" dirty="0" smtClean="0"/>
              <a:t>文件</a:t>
            </a:r>
            <a:r>
              <a:rPr lang="zh-CN" altLang="zh-CN" dirty="0" smtClean="0"/>
              <a:t>的</a:t>
            </a:r>
            <a:r>
              <a:rPr lang="zh-CN" altLang="zh-CN" dirty="0"/>
              <a:t>二进制数据发送给客户端，客户端接收后就保存到本地，名称是</a:t>
            </a:r>
            <a:r>
              <a:rPr lang="en-US" altLang="zh-CN" dirty="0"/>
              <a:t>"download "+</a:t>
            </a:r>
            <a:r>
              <a:rPr lang="en-US" altLang="zh-CN" dirty="0" err="1"/>
              <a:t>fileName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我们在服务器所在的文件夹中放一个名称为</a:t>
            </a:r>
            <a:r>
              <a:rPr lang="en-US" altLang="zh-CN" dirty="0"/>
              <a:t>"</a:t>
            </a:r>
            <a:r>
              <a:rPr lang="zh-CN" altLang="zh-CN" dirty="0"/>
              <a:t>图像</a:t>
            </a:r>
            <a:r>
              <a:rPr lang="en-US" altLang="zh-CN" dirty="0"/>
              <a:t>.jpg"</a:t>
            </a:r>
            <a:r>
              <a:rPr lang="zh-CN" altLang="zh-CN" dirty="0"/>
              <a:t>的文件，先执行服务器程序建立</a:t>
            </a:r>
            <a:r>
              <a:rPr lang="en-US" altLang="zh-CN" dirty="0"/>
              <a:t>web</a:t>
            </a:r>
            <a:r>
              <a:rPr lang="zh-CN" altLang="zh-CN" dirty="0"/>
              <a:t>网站，然后运行客户端，可以看到下载文件的过程，例如：</a:t>
            </a:r>
          </a:p>
          <a:p>
            <a:r>
              <a:rPr lang="zh-CN" altLang="zh-CN" dirty="0"/>
              <a:t>准备下载</a:t>
            </a:r>
            <a:r>
              <a:rPr lang="en-US" altLang="zh-CN" dirty="0"/>
              <a:t>:</a:t>
            </a:r>
            <a:r>
              <a:rPr lang="zh-CN" altLang="zh-CN" dirty="0"/>
              <a:t>图像</a:t>
            </a:r>
            <a:r>
              <a:rPr lang="en-US" altLang="zh-CN" dirty="0"/>
              <a:t>.jpg</a:t>
            </a:r>
            <a:endParaRPr lang="zh-CN" altLang="zh-CN" dirty="0"/>
          </a:p>
          <a:p>
            <a:r>
              <a:rPr lang="zh-CN" altLang="zh-CN" dirty="0"/>
              <a:t>下载完毕</a:t>
            </a:r>
            <a:r>
              <a:rPr lang="en-US" altLang="zh-CN" dirty="0"/>
              <a:t>: 20963 </a:t>
            </a:r>
            <a:r>
              <a:rPr lang="zh-CN" altLang="zh-CN" dirty="0"/>
              <a:t>字节</a:t>
            </a:r>
          </a:p>
          <a:p>
            <a:r>
              <a:rPr lang="zh-CN" altLang="zh-CN" dirty="0"/>
              <a:t>实际上在</a:t>
            </a:r>
            <a:r>
              <a:rPr lang="en-US" altLang="zh-CN" dirty="0" err="1"/>
              <a:t>urllib.request</a:t>
            </a:r>
            <a:r>
              <a:rPr lang="zh-CN" altLang="zh-CN" dirty="0"/>
              <a:t>中专门函数</a:t>
            </a:r>
            <a:r>
              <a:rPr lang="en-US" altLang="zh-CN" b="1" dirty="0" err="1" smtClean="0">
                <a:solidFill>
                  <a:srgbClr val="00B050"/>
                </a:solidFill>
              </a:rPr>
              <a:t>urlretrieve</a:t>
            </a:r>
            <a:r>
              <a:rPr lang="zh-CN" altLang="zh-CN" dirty="0" smtClean="0"/>
              <a:t>是</a:t>
            </a:r>
            <a:r>
              <a:rPr lang="zh-CN" altLang="zh-CN" dirty="0"/>
              <a:t>从服务器获取文件保存到本地的，使用方法是：</a:t>
            </a:r>
          </a:p>
          <a:p>
            <a:r>
              <a:rPr lang="en-US" altLang="zh-CN" dirty="0" err="1"/>
              <a:t>urllib.request.urlretrieve</a:t>
            </a:r>
            <a:r>
              <a:rPr lang="en-US" altLang="zh-CN" dirty="0"/>
              <a:t>(</a:t>
            </a:r>
            <a:r>
              <a:rPr lang="en-US" altLang="zh-CN" dirty="0" err="1"/>
              <a:t>url,localFile</a:t>
            </a:r>
            <a:r>
              <a:rPr lang="en-US" altLang="zh-CN" dirty="0" smtClean="0"/>
              <a:t>)#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是拟下载的文件的路径，</a:t>
            </a:r>
            <a:r>
              <a:rPr lang="en-US" altLang="zh-CN" dirty="0" err="1" smtClean="0"/>
              <a:t>localFile</a:t>
            </a:r>
            <a:r>
              <a:rPr lang="zh-CN" altLang="en-US" dirty="0" smtClean="0"/>
              <a:t>是下载后保存到的文件名称。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0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import </a:t>
            </a:r>
            <a:r>
              <a:rPr lang="en-US" altLang="zh-CN" dirty="0" err="1"/>
              <a:t>urllib.parse</a:t>
            </a:r>
            <a:endParaRPr lang="zh-CN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urllib.request</a:t>
            </a:r>
            <a:endParaRPr lang="zh-CN" altLang="zh-CN" dirty="0"/>
          </a:p>
          <a:p>
            <a:r>
              <a:rPr lang="en-US" altLang="zh-CN" dirty="0" err="1"/>
              <a:t>url</a:t>
            </a:r>
            <a:r>
              <a:rPr lang="en-US" altLang="zh-CN" dirty="0"/>
              <a:t>="http://127.0.0.1:5000"</a:t>
            </a:r>
            <a:endParaRPr lang="zh-CN" altLang="zh-CN" dirty="0"/>
          </a:p>
          <a:p>
            <a:r>
              <a:rPr lang="en-US" altLang="zh-CN" dirty="0"/>
              <a:t>try:</a:t>
            </a:r>
            <a:endParaRPr lang="zh-CN" altLang="zh-CN" dirty="0"/>
          </a:p>
          <a:p>
            <a:r>
              <a:rPr lang="en-US" altLang="zh-CN" dirty="0"/>
              <a:t>    html=</a:t>
            </a:r>
            <a:r>
              <a:rPr lang="en-US" altLang="zh-CN" dirty="0" err="1"/>
              <a:t>urllib.request.urlopen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html = </a:t>
            </a:r>
            <a:r>
              <a:rPr lang="en-US" altLang="zh-CN" dirty="0" err="1"/>
              <a:t>html.read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fileName</a:t>
            </a:r>
            <a:r>
              <a:rPr lang="en-US" altLang="zh-CN" dirty="0"/>
              <a:t>=</a:t>
            </a:r>
            <a:r>
              <a:rPr lang="en-US" altLang="zh-CN" dirty="0" err="1"/>
              <a:t>html.decode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准备下载</a:t>
            </a:r>
            <a:r>
              <a:rPr lang="en-US" altLang="zh-CN" dirty="0"/>
              <a:t>:"+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urllib.request.</a:t>
            </a:r>
            <a:r>
              <a:rPr lang="en-US" altLang="zh-CN" b="1" dirty="0" err="1">
                <a:solidFill>
                  <a:srgbClr val="00B050"/>
                </a:solidFill>
              </a:rPr>
              <a:t>urlretrieve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+"?</a:t>
            </a:r>
            <a:r>
              <a:rPr lang="en-US" altLang="zh-CN" dirty="0" err="1"/>
              <a:t>fileName</a:t>
            </a:r>
            <a:r>
              <a:rPr lang="en-US" altLang="zh-CN" dirty="0"/>
              <a:t>="+</a:t>
            </a:r>
            <a:r>
              <a:rPr lang="en-US" altLang="zh-CN" dirty="0" err="1"/>
              <a:t>urllib.parse.quote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),"download "+</a:t>
            </a:r>
            <a:r>
              <a:rPr lang="en-US" altLang="zh-CN" dirty="0" err="1"/>
              <a:t>fileName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下载完毕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except Exception as err:</a:t>
            </a:r>
            <a:endParaRPr lang="zh-CN" altLang="zh-CN" dirty="0"/>
          </a:p>
          <a:p>
            <a:r>
              <a:rPr lang="en-US" altLang="zh-CN" dirty="0"/>
              <a:t>    print(err)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1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</TotalTime>
  <Words>4744</Words>
  <Application>Microsoft Office PowerPoint</Application>
  <PresentationFormat>全屏显示(16:9)</PresentationFormat>
  <Paragraphs>751</Paragraphs>
  <Slides>64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2" baseType="lpstr">
      <vt:lpstr>隶书</vt:lpstr>
      <vt:lpstr>宋体</vt:lpstr>
      <vt:lpstr>Arial</vt:lpstr>
      <vt:lpstr>Calibri</vt:lpstr>
      <vt:lpstr>Constantia</vt:lpstr>
      <vt:lpstr>Times New Roman</vt:lpstr>
      <vt:lpstr>Wingdings 2</vt:lpstr>
      <vt:lpstr>流畅</vt:lpstr>
      <vt:lpstr>数据采集与融合技术</vt:lpstr>
      <vt:lpstr>主要内容</vt:lpstr>
      <vt:lpstr>1.5 Web下载文件</vt:lpstr>
      <vt:lpstr>1.5.1 Web下载文件服务器程序</vt:lpstr>
      <vt:lpstr>PowerPoint 演示文稿</vt:lpstr>
      <vt:lpstr>PowerPoint 演示文稿</vt:lpstr>
      <vt:lpstr> 1.5 .2 Web下载文件客户端程序</vt:lpstr>
      <vt:lpstr>PowerPoint 演示文稿</vt:lpstr>
      <vt:lpstr>PowerPoint 演示文稿</vt:lpstr>
      <vt:lpstr>1.6 Web上传文件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1.7 Web学生管理程序</vt:lpstr>
      <vt:lpstr>PowerPoint 演示文稿</vt:lpstr>
      <vt:lpstr>opt的参数表</vt:lpstr>
      <vt:lpstr>opt的参数</vt:lpstr>
      <vt:lpstr>1.7 .2 学生管理服务器程序</vt:lpstr>
      <vt:lpstr>PowerPoint 演示文稿</vt:lpstr>
      <vt:lpstr>PowerPoint 演示文稿</vt:lpstr>
      <vt:lpstr>PowerPoint 演示文稿</vt:lpstr>
      <vt:lpstr>1.7 .3 学生管理客户端程序</vt:lpstr>
      <vt:lpstr>opt的参数</vt:lpstr>
      <vt:lpstr>客户端程序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1.8 正则表达式</vt:lpstr>
      <vt:lpstr>正则表达式常用操作符1</vt:lpstr>
      <vt:lpstr>正则表达式常用操作符2</vt:lpstr>
      <vt:lpstr>正则表达式使用</vt:lpstr>
      <vt:lpstr>PowerPoint 演示文稿</vt:lpstr>
      <vt:lpstr>实例1</vt:lpstr>
      <vt:lpstr>实例2</vt:lpstr>
      <vt:lpstr>实例3</vt:lpstr>
      <vt:lpstr>实例4</vt:lpstr>
      <vt:lpstr>实例5</vt:lpstr>
      <vt:lpstr>实例6</vt:lpstr>
      <vt:lpstr>实例7</vt:lpstr>
      <vt:lpstr>实例8</vt:lpstr>
      <vt:lpstr>实例9</vt:lpstr>
      <vt:lpstr>实例10</vt:lpstr>
      <vt:lpstr>实例11</vt:lpstr>
      <vt:lpstr>实例12</vt:lpstr>
      <vt:lpstr>实例13</vt:lpstr>
      <vt:lpstr>实例14</vt:lpstr>
      <vt:lpstr>实例15</vt:lpstr>
      <vt:lpstr>应用举例</vt:lpstr>
      <vt:lpstr>PowerPoint 演示文稿</vt:lpstr>
      <vt:lpstr>经典正则表达式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课后任务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</dc:creator>
  <cp:lastModifiedBy>Beautiful</cp:lastModifiedBy>
  <cp:revision>137</cp:revision>
  <dcterms:created xsi:type="dcterms:W3CDTF">2017-06-21T12:25:22Z</dcterms:created>
  <dcterms:modified xsi:type="dcterms:W3CDTF">2020-09-04T07:42:09Z</dcterms:modified>
</cp:coreProperties>
</file>