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1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uk-U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38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10" Type="http://schemas.openxmlformats.org/officeDocument/2006/relationships/image" Target="../media/image110.wmf"/><Relationship Id="rId4" Type="http://schemas.openxmlformats.org/officeDocument/2006/relationships/image" Target="../media/image104.wmf"/><Relationship Id="rId9" Type="http://schemas.openxmlformats.org/officeDocument/2006/relationships/image" Target="../media/image10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10" Type="http://schemas.openxmlformats.org/officeDocument/2006/relationships/image" Target="../media/image121.wmf"/><Relationship Id="rId4" Type="http://schemas.openxmlformats.org/officeDocument/2006/relationships/image" Target="../media/image115.wmf"/><Relationship Id="rId9" Type="http://schemas.openxmlformats.org/officeDocument/2006/relationships/image" Target="../media/image12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4" Type="http://schemas.openxmlformats.org/officeDocument/2006/relationships/image" Target="../media/image13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image" Target="../media/image151.wmf"/><Relationship Id="rId3" Type="http://schemas.openxmlformats.org/officeDocument/2006/relationships/image" Target="../media/image141.wmf"/><Relationship Id="rId7" Type="http://schemas.openxmlformats.org/officeDocument/2006/relationships/image" Target="../media/image145.wmf"/><Relationship Id="rId12" Type="http://schemas.openxmlformats.org/officeDocument/2006/relationships/image" Target="../media/image150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11" Type="http://schemas.openxmlformats.org/officeDocument/2006/relationships/image" Target="../media/image149.wmf"/><Relationship Id="rId5" Type="http://schemas.openxmlformats.org/officeDocument/2006/relationships/image" Target="../media/image143.wmf"/><Relationship Id="rId10" Type="http://schemas.openxmlformats.org/officeDocument/2006/relationships/image" Target="../media/image148.wmf"/><Relationship Id="rId4" Type="http://schemas.openxmlformats.org/officeDocument/2006/relationships/image" Target="../media/image142.wmf"/><Relationship Id="rId9" Type="http://schemas.openxmlformats.org/officeDocument/2006/relationships/image" Target="../media/image14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10" Type="http://schemas.openxmlformats.org/officeDocument/2006/relationships/image" Target="../media/image162.wmf"/><Relationship Id="rId4" Type="http://schemas.openxmlformats.org/officeDocument/2006/relationships/image" Target="../media/image156.wmf"/><Relationship Id="rId9" Type="http://schemas.openxmlformats.org/officeDocument/2006/relationships/image" Target="../media/image16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7" Type="http://schemas.openxmlformats.org/officeDocument/2006/relationships/image" Target="../media/image171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4" Type="http://schemas.openxmlformats.org/officeDocument/2006/relationships/image" Target="../media/image17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image" Target="../media/image178.wmf"/><Relationship Id="rId7" Type="http://schemas.openxmlformats.org/officeDocument/2006/relationships/image" Target="../media/image182.wmf"/><Relationship Id="rId12" Type="http://schemas.openxmlformats.org/officeDocument/2006/relationships/image" Target="../media/image187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11" Type="http://schemas.openxmlformats.org/officeDocument/2006/relationships/image" Target="../media/image186.wmf"/><Relationship Id="rId5" Type="http://schemas.openxmlformats.org/officeDocument/2006/relationships/image" Target="../media/image180.wmf"/><Relationship Id="rId10" Type="http://schemas.openxmlformats.org/officeDocument/2006/relationships/image" Target="../media/image185.wmf"/><Relationship Id="rId4" Type="http://schemas.openxmlformats.org/officeDocument/2006/relationships/image" Target="../media/image179.wmf"/><Relationship Id="rId9" Type="http://schemas.openxmlformats.org/officeDocument/2006/relationships/image" Target="../media/image18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18" Type="http://schemas.openxmlformats.org/officeDocument/2006/relationships/image" Target="../media/image4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17" Type="http://schemas.openxmlformats.org/officeDocument/2006/relationships/image" Target="../media/image45.wmf"/><Relationship Id="rId2" Type="http://schemas.openxmlformats.org/officeDocument/2006/relationships/image" Target="../media/image30.wmf"/><Relationship Id="rId16" Type="http://schemas.openxmlformats.org/officeDocument/2006/relationships/image" Target="../media/image44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5" Type="http://schemas.openxmlformats.org/officeDocument/2006/relationships/image" Target="../media/image4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Relationship Id="rId14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59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12" Type="http://schemas.openxmlformats.org/officeDocument/2006/relationships/image" Target="../media/image58.wmf"/><Relationship Id="rId2" Type="http://schemas.openxmlformats.org/officeDocument/2006/relationships/image" Target="../media/image48.wmf"/><Relationship Id="rId16" Type="http://schemas.openxmlformats.org/officeDocument/2006/relationships/image" Target="../media/image62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11" Type="http://schemas.openxmlformats.org/officeDocument/2006/relationships/image" Target="../media/image57.wmf"/><Relationship Id="rId5" Type="http://schemas.openxmlformats.org/officeDocument/2006/relationships/image" Target="../media/image51.wmf"/><Relationship Id="rId15" Type="http://schemas.openxmlformats.org/officeDocument/2006/relationships/image" Target="../media/image6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Relationship Id="rId14" Type="http://schemas.openxmlformats.org/officeDocument/2006/relationships/image" Target="../media/image6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image" Target="../media/image84.wmf"/><Relationship Id="rId18" Type="http://schemas.openxmlformats.org/officeDocument/2006/relationships/image" Target="../media/image89.wmf"/><Relationship Id="rId3" Type="http://schemas.openxmlformats.org/officeDocument/2006/relationships/image" Target="../media/image74.wmf"/><Relationship Id="rId21" Type="http://schemas.openxmlformats.org/officeDocument/2006/relationships/image" Target="../media/image92.wmf"/><Relationship Id="rId7" Type="http://schemas.openxmlformats.org/officeDocument/2006/relationships/image" Target="../media/image78.wmf"/><Relationship Id="rId12" Type="http://schemas.openxmlformats.org/officeDocument/2006/relationships/image" Target="../media/image83.wmf"/><Relationship Id="rId17" Type="http://schemas.openxmlformats.org/officeDocument/2006/relationships/image" Target="../media/image88.wmf"/><Relationship Id="rId2" Type="http://schemas.openxmlformats.org/officeDocument/2006/relationships/image" Target="../media/image73.wmf"/><Relationship Id="rId16" Type="http://schemas.openxmlformats.org/officeDocument/2006/relationships/image" Target="../media/image87.wmf"/><Relationship Id="rId20" Type="http://schemas.openxmlformats.org/officeDocument/2006/relationships/image" Target="../media/image91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11" Type="http://schemas.openxmlformats.org/officeDocument/2006/relationships/image" Target="../media/image82.wmf"/><Relationship Id="rId5" Type="http://schemas.openxmlformats.org/officeDocument/2006/relationships/image" Target="../media/image76.wmf"/><Relationship Id="rId15" Type="http://schemas.openxmlformats.org/officeDocument/2006/relationships/image" Target="../media/image86.wmf"/><Relationship Id="rId10" Type="http://schemas.openxmlformats.org/officeDocument/2006/relationships/image" Target="../media/image81.wmf"/><Relationship Id="rId19" Type="http://schemas.openxmlformats.org/officeDocument/2006/relationships/image" Target="../media/image90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Relationship Id="rId14" Type="http://schemas.openxmlformats.org/officeDocument/2006/relationships/image" Target="../media/image85.wmf"/><Relationship Id="rId22" Type="http://schemas.openxmlformats.org/officeDocument/2006/relationships/image" Target="../media/image9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Овал 8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6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5CD09CE-D623-4D09-A6A7-46F0CDAB9464}" type="datetimeFigureOut">
              <a:rPr lang="uk-UA"/>
              <a:pPr>
                <a:defRPr/>
              </a:pPr>
              <a:t>11.03.2019</a:t>
            </a:fld>
            <a:endParaRPr lang="uk-UA"/>
          </a:p>
        </p:txBody>
      </p:sp>
      <p:sp>
        <p:nvSpPr>
          <p:cNvPr id="7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uk-UA"/>
          </a:p>
        </p:txBody>
      </p:sp>
      <p:sp>
        <p:nvSpPr>
          <p:cNvPr id="8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B1E9FE6-D11D-491F-8C94-18351B959D7C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16BC4-FF34-4FFC-AA0B-C3ED0F6921C7}" type="datetimeFigureOut">
              <a:rPr lang="uk-UA"/>
              <a:pPr>
                <a:defRPr/>
              </a:pPr>
              <a:t>11.03.2019</a:t>
            </a:fld>
            <a:endParaRPr lang="uk-UA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3F4BC-2A4E-496D-AA3C-7046E2FF938D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86560-C2EB-4E6A-AB0A-73963BB518C0}" type="datetimeFigureOut">
              <a:rPr lang="uk-UA"/>
              <a:pPr>
                <a:defRPr/>
              </a:pPr>
              <a:t>11.03.2019</a:t>
            </a:fld>
            <a:endParaRPr lang="uk-UA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51F30-3DF8-4111-B457-59DB3F64416E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0854D-4A50-489C-81CC-E1E0C46083D1}" type="datetimeFigureOut">
              <a:rPr lang="uk-UA"/>
              <a:pPr>
                <a:defRPr/>
              </a:pPr>
              <a:t>11.03.2019</a:t>
            </a:fld>
            <a:endParaRPr lang="uk-UA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D1519-24AF-4C00-84CC-8FF87467EEBF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6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9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Овал 8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0F16A0-48F7-4888-8EF0-462A0A41B943}" type="datetimeFigureOut">
              <a:rPr lang="uk-UA"/>
              <a:pPr>
                <a:defRPr/>
              </a:pPr>
              <a:t>11.03.2019</a:t>
            </a:fld>
            <a:endParaRPr lang="uk-UA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uk-UA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EA231A6-3312-48F1-B47C-5DC9994805CB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0B614-19AD-4F3E-9C29-BAE8933F9F46}" type="datetimeFigureOut">
              <a:rPr lang="uk-UA"/>
              <a:pPr>
                <a:defRPr/>
              </a:pPr>
              <a:t>11.03.2019</a:t>
            </a:fld>
            <a:endParaRPr lang="uk-UA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2668B-2743-4465-91EF-03ECA5E99E23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8A2D0ED-B9F7-40FC-A16B-764C1E07F629}" type="datetimeFigureOut">
              <a:rPr lang="uk-UA"/>
              <a:pPr>
                <a:defRPr/>
              </a:pPr>
              <a:t>11.03.2019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A78096-FC41-48AF-8244-0436A3A3421D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F1D34-14CC-4366-B04A-32942588B772}" type="datetimeFigureOut">
              <a:rPr lang="uk-UA"/>
              <a:pPr>
                <a:defRPr/>
              </a:pPr>
              <a:t>11.03.2019</a:t>
            </a:fld>
            <a:endParaRPr lang="uk-UA"/>
          </a:p>
        </p:txBody>
      </p:sp>
      <p:sp>
        <p:nvSpPr>
          <p:cNvPr id="4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9D83B-72AC-434D-BD36-57F1B8450ED2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4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Прямоугольник 5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A8A5465-FA55-4ADF-A8F3-FDD3476993EF}" type="datetimeFigureOut">
              <a:rPr lang="uk-UA"/>
              <a:pPr>
                <a:defRPr/>
              </a:pPr>
              <a:t>11.03.2019</a:t>
            </a:fld>
            <a:endParaRPr lang="uk-UA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F4E3C87-C2BE-4BFC-A94C-5EA5913A48B9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DADEDC8-0DC7-4C8D-B677-D93BE326136D}" type="datetimeFigureOut">
              <a:rPr lang="uk-UA"/>
              <a:pPr>
                <a:defRPr/>
              </a:pPr>
              <a:t>11.03.2019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7EF9747-24DF-4615-8F95-D8956C8B5424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Блок-схема: процесс 8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Блок-схема: процесс 9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73EE7A7-3EE4-4146-90E6-5882AA76660A}" type="datetimeFigureOut">
              <a:rPr lang="uk-UA"/>
              <a:pPr>
                <a:defRPr/>
              </a:pPr>
              <a:t>11.03.2019</a:t>
            </a:fld>
            <a:endParaRPr lang="uk-UA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uk-UA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3449DB-914E-4281-BD76-2B53A93E2F7A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33" name="Текст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80714E0A-B2C8-448C-92DD-432D84CD6C0A}" type="datetimeFigureOut">
              <a:rPr lang="uk-UA"/>
              <a:pPr>
                <a:defRPr/>
              </a:pPr>
              <a:t>11.03.2019</a:t>
            </a:fld>
            <a:endParaRPr lang="uk-UA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endParaRPr lang="uk-UA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fld id="{0AFD6045-55C4-4429-B555-A73D04BEAA9A}" type="slidenum">
              <a:rPr lang="uk-UA"/>
              <a:pPr>
                <a:defRPr/>
              </a:pPr>
              <a:t>‹#›</a:t>
            </a:fld>
            <a:endParaRPr lang="uk-UA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5" r:id="rId3"/>
    <p:sldLayoutId id="2147483682" r:id="rId4"/>
    <p:sldLayoutId id="2147483686" r:id="rId5"/>
    <p:sldLayoutId id="2147483681" r:id="rId6"/>
    <p:sldLayoutId id="2147483687" r:id="rId7"/>
    <p:sldLayoutId id="2147483688" r:id="rId8"/>
    <p:sldLayoutId id="2147483689" r:id="rId9"/>
    <p:sldLayoutId id="2147483680" r:id="rId10"/>
    <p:sldLayoutId id="214748367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9pPr>
      <a:extLst/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92.bin"/><Relationship Id="rId4" Type="http://schemas.openxmlformats.org/officeDocument/2006/relationships/oleObject" Target="../embeddings/oleObject9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95.bin"/><Relationship Id="rId4" Type="http://schemas.openxmlformats.org/officeDocument/2006/relationships/oleObject" Target="../embeddings/oleObject9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100.bin"/><Relationship Id="rId12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9.bin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98.bin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97.bin"/><Relationship Id="rId9" Type="http://schemas.openxmlformats.org/officeDocument/2006/relationships/oleObject" Target="../embeddings/oleObject10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oleObject" Target="../embeddings/oleObject115.bin"/><Relationship Id="rId3" Type="http://schemas.openxmlformats.org/officeDocument/2006/relationships/image" Target="../media/image122.png"/><Relationship Id="rId7" Type="http://schemas.openxmlformats.org/officeDocument/2006/relationships/oleObject" Target="../embeddings/oleObject109.bin"/><Relationship Id="rId12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08.bin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07.bin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6.bin"/><Relationship Id="rId9" Type="http://schemas.openxmlformats.org/officeDocument/2006/relationships/oleObject" Target="../embeddings/oleObject11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19.bin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30.png"/><Relationship Id="rId4" Type="http://schemas.openxmlformats.org/officeDocument/2006/relationships/oleObject" Target="../embeddings/oleObject117.bin"/><Relationship Id="rId9" Type="http://schemas.openxmlformats.org/officeDocument/2006/relationships/oleObject" Target="../embeddings/oleObject12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30.png"/><Relationship Id="rId4" Type="http://schemas.openxmlformats.org/officeDocument/2006/relationships/oleObject" Target="../embeddings/oleObject12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137.wmf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27.bin"/><Relationship Id="rId5" Type="http://schemas.openxmlformats.org/officeDocument/2006/relationships/oleObject" Target="../embeddings/oleObject126.bin"/><Relationship Id="rId4" Type="http://schemas.openxmlformats.org/officeDocument/2006/relationships/oleObject" Target="../embeddings/oleObject12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oleObject" Target="../embeddings/oleObject138.bin"/><Relationship Id="rId3" Type="http://schemas.openxmlformats.org/officeDocument/2006/relationships/image" Target="../media/image152.png"/><Relationship Id="rId7" Type="http://schemas.openxmlformats.org/officeDocument/2006/relationships/oleObject" Target="../embeddings/oleObject132.bin"/><Relationship Id="rId12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1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31.bin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40.bin"/><Relationship Id="rId10" Type="http://schemas.openxmlformats.org/officeDocument/2006/relationships/oleObject" Target="../embeddings/oleObject135.bin"/><Relationship Id="rId4" Type="http://schemas.openxmlformats.org/officeDocument/2006/relationships/oleObject" Target="../embeddings/oleObject129.bin"/><Relationship Id="rId9" Type="http://schemas.openxmlformats.org/officeDocument/2006/relationships/oleObject" Target="../embeddings/oleObject134.bin"/><Relationship Id="rId14" Type="http://schemas.openxmlformats.org/officeDocument/2006/relationships/oleObject" Target="../embeddings/oleObject13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13" Type="http://schemas.openxmlformats.org/officeDocument/2006/relationships/image" Target="../media/image163.png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6.bin"/><Relationship Id="rId12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45.bin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4.bin"/><Relationship Id="rId10" Type="http://schemas.openxmlformats.org/officeDocument/2006/relationships/oleObject" Target="../embeddings/oleObject149.bin"/><Relationship Id="rId4" Type="http://schemas.openxmlformats.org/officeDocument/2006/relationships/oleObject" Target="../embeddings/oleObject143.bin"/><Relationship Id="rId9" Type="http://schemas.openxmlformats.org/officeDocument/2006/relationships/oleObject" Target="../embeddings/oleObject148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3" Type="http://schemas.openxmlformats.org/officeDocument/2006/relationships/image" Target="../media/image164.png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54.bin"/><Relationship Id="rId5" Type="http://schemas.openxmlformats.org/officeDocument/2006/relationships/oleObject" Target="../embeddings/oleObject153.bin"/><Relationship Id="rId10" Type="http://schemas.openxmlformats.org/officeDocument/2006/relationships/oleObject" Target="../embeddings/oleObject158.bin"/><Relationship Id="rId4" Type="http://schemas.openxmlformats.org/officeDocument/2006/relationships/oleObject" Target="../embeddings/oleObject152.bin"/><Relationship Id="rId9" Type="http://schemas.openxmlformats.org/officeDocument/2006/relationships/oleObject" Target="../embeddings/oleObject15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62.bin"/><Relationship Id="rId5" Type="http://schemas.openxmlformats.org/officeDocument/2006/relationships/oleObject" Target="../embeddings/oleObject161.bin"/><Relationship Id="rId4" Type="http://schemas.openxmlformats.org/officeDocument/2006/relationships/oleObject" Target="../embeddings/oleObject16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13" Type="http://schemas.openxmlformats.org/officeDocument/2006/relationships/oleObject" Target="../embeddings/oleObject173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7.bin"/><Relationship Id="rId12" Type="http://schemas.openxmlformats.org/officeDocument/2006/relationships/oleObject" Target="../embeddings/oleObject1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66.bin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5.bin"/><Relationship Id="rId10" Type="http://schemas.openxmlformats.org/officeDocument/2006/relationships/oleObject" Target="../embeddings/oleObject170.bin"/><Relationship Id="rId4" Type="http://schemas.openxmlformats.org/officeDocument/2006/relationships/oleObject" Target="../embeddings/oleObject164.bin"/><Relationship Id="rId9" Type="http://schemas.openxmlformats.org/officeDocument/2006/relationships/oleObject" Target="../embeddings/oleObject169.bin"/><Relationship Id="rId14" Type="http://schemas.openxmlformats.org/officeDocument/2006/relationships/oleObject" Target="../embeddings/oleObject17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9.bin"/><Relationship Id="rId3" Type="http://schemas.openxmlformats.org/officeDocument/2006/relationships/image" Target="../media/image194.png"/><Relationship Id="rId7" Type="http://schemas.openxmlformats.org/officeDocument/2006/relationships/oleObject" Target="../embeddings/oleObject1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77.bin"/><Relationship Id="rId5" Type="http://schemas.openxmlformats.org/officeDocument/2006/relationships/oleObject" Target="../embeddings/oleObject176.bin"/><Relationship Id="rId4" Type="http://schemas.openxmlformats.org/officeDocument/2006/relationships/oleObject" Target="../embeddings/oleObject175.bin"/><Relationship Id="rId9" Type="http://schemas.openxmlformats.org/officeDocument/2006/relationships/oleObject" Target="../embeddings/oleObject18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8.wmf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oleObject" Target="../embeddings/oleObject36.bin"/><Relationship Id="rId18" Type="http://schemas.openxmlformats.org/officeDocument/2006/relationships/oleObject" Target="../embeddings/oleObject4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oleObject35.bin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9.bin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8.bin"/><Relationship Id="rId10" Type="http://schemas.openxmlformats.org/officeDocument/2006/relationships/oleObject" Target="../embeddings/oleObject33.bin"/><Relationship Id="rId19" Type="http://schemas.openxmlformats.org/officeDocument/2006/relationships/oleObject" Target="../embeddings/oleObject42.bin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32.bin"/><Relationship Id="rId14" Type="http://schemas.openxmlformats.org/officeDocument/2006/relationships/oleObject" Target="../embeddings/oleObject3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oleObject" Target="../embeddings/oleObject54.bin"/><Relationship Id="rId18" Type="http://schemas.openxmlformats.org/officeDocument/2006/relationships/oleObject" Target="../embeddings/oleObject5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3.bin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6.bin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Relationship Id="rId14" Type="http://schemas.openxmlformats.org/officeDocument/2006/relationships/oleObject" Target="../embeddings/oleObject5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image" Target="../media/image71.wmf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2.bin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1.bin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oleObject" Target="../embeddings/oleObject78.bin"/><Relationship Id="rId18" Type="http://schemas.openxmlformats.org/officeDocument/2006/relationships/oleObject" Target="../embeddings/oleObject83.bin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86.bin"/><Relationship Id="rId7" Type="http://schemas.openxmlformats.org/officeDocument/2006/relationships/oleObject" Target="../embeddings/oleObject72.bin"/><Relationship Id="rId12" Type="http://schemas.openxmlformats.org/officeDocument/2006/relationships/oleObject" Target="../embeddings/oleObject77.bin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1.bin"/><Relationship Id="rId20" Type="http://schemas.openxmlformats.org/officeDocument/2006/relationships/oleObject" Target="../embeddings/oleObject85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1.bin"/><Relationship Id="rId11" Type="http://schemas.openxmlformats.org/officeDocument/2006/relationships/oleObject" Target="../embeddings/oleObject76.bin"/><Relationship Id="rId24" Type="http://schemas.openxmlformats.org/officeDocument/2006/relationships/oleObject" Target="../embeddings/oleObject89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8.bin"/><Relationship Id="rId10" Type="http://schemas.openxmlformats.org/officeDocument/2006/relationships/oleObject" Target="../embeddings/oleObject75.bin"/><Relationship Id="rId19" Type="http://schemas.openxmlformats.org/officeDocument/2006/relationships/oleObject" Target="../embeddings/oleObject84.bin"/><Relationship Id="rId4" Type="http://schemas.openxmlformats.org/officeDocument/2006/relationships/oleObject" Target="../embeddings/oleObject69.bin"/><Relationship Id="rId9" Type="http://schemas.openxmlformats.org/officeDocument/2006/relationships/oleObject" Target="../embeddings/oleObject74.bin"/><Relationship Id="rId14" Type="http://schemas.openxmlformats.org/officeDocument/2006/relationships/oleObject" Target="../embeddings/oleObject79.bin"/><Relationship Id="rId22" Type="http://schemas.openxmlformats.org/officeDocument/2006/relationships/oleObject" Target="../embeddings/oleObject8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uk-UA" b="1" dirty="0" smtClean="0">
                <a:solidFill>
                  <a:schemeClr val="tx2">
                    <a:satMod val="130000"/>
                  </a:schemeClr>
                </a:solidFill>
              </a:rPr>
              <a:t>Теоретична фізика</a:t>
            </a:r>
            <a:br>
              <a:rPr lang="uk-UA" b="1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uk-UA" sz="3300" b="1" dirty="0" smtClean="0">
                <a:solidFill>
                  <a:schemeClr val="tx2">
                    <a:satMod val="130000"/>
                  </a:schemeClr>
                </a:solidFill>
              </a:rPr>
              <a:t>(Класична механіка, Електродинаміка)</a:t>
            </a:r>
            <a:endParaRPr lang="uk-UA" sz="3300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50" y="2286000"/>
            <a:ext cx="7407275" cy="4365625"/>
          </a:xfrm>
        </p:spPr>
        <p:txBody>
          <a:bodyPr>
            <a:normAutofit/>
          </a:bodyPr>
          <a:lstStyle/>
          <a:p>
            <a:pPr marL="26988" algn="ctr"/>
            <a:endParaRPr lang="uk-UA" b="1" smtClean="0">
              <a:solidFill>
                <a:srgbClr val="320E04"/>
              </a:solidFill>
            </a:endParaRPr>
          </a:p>
          <a:p>
            <a:pPr marL="26988" algn="ctr"/>
            <a:r>
              <a:rPr lang="uk-UA" b="1" smtClean="0">
                <a:solidFill>
                  <a:srgbClr val="320E04"/>
                </a:solidFill>
              </a:rPr>
              <a:t>Лекція </a:t>
            </a:r>
            <a:r>
              <a:rPr lang="en-US" b="1" smtClean="0">
                <a:solidFill>
                  <a:srgbClr val="320E04"/>
                </a:solidFill>
                <a:latin typeface="Corbel" pitchFamily="34" charset="0"/>
              </a:rPr>
              <a:t>2</a:t>
            </a:r>
            <a:r>
              <a:rPr lang="uk-UA" b="1" smtClean="0">
                <a:solidFill>
                  <a:srgbClr val="320E04"/>
                </a:solidFill>
              </a:rPr>
              <a:t>.</a:t>
            </a:r>
          </a:p>
          <a:p>
            <a:pPr marL="26988" algn="ctr"/>
            <a:r>
              <a:rPr lang="uk-UA" b="1" smtClean="0">
                <a:solidFill>
                  <a:srgbClr val="320E04"/>
                </a:solidFill>
              </a:rPr>
              <a:t>Тема: КІНЕМАТИКА</a:t>
            </a:r>
          </a:p>
          <a:p>
            <a:pPr marL="26988" algn="ctr"/>
            <a:endParaRPr lang="uk-UA" b="1" smtClean="0">
              <a:solidFill>
                <a:srgbClr val="320E04"/>
              </a:solidFill>
            </a:endParaRPr>
          </a:p>
          <a:p>
            <a:pPr marL="26988" algn="ctr"/>
            <a:endParaRPr lang="uk-UA" b="1" smtClean="0">
              <a:solidFill>
                <a:srgbClr val="320E04"/>
              </a:solidFill>
            </a:endParaRPr>
          </a:p>
          <a:p>
            <a:pPr marL="26988" algn="r"/>
            <a:r>
              <a:rPr lang="uk-UA" b="1" smtClean="0">
                <a:solidFill>
                  <a:srgbClr val="320E04"/>
                </a:solidFill>
              </a:rPr>
              <a:t>Лектор: Кандидат фіз-мат наук, доцент Гольський Віталій Богданович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sz="3200" b="1" dirty="0" smtClean="0">
                <a:solidFill>
                  <a:schemeClr val="tx2">
                    <a:satMod val="130000"/>
                  </a:schemeClr>
                </a:solidFill>
              </a:rPr>
              <a:t>§ 7. Природній спосіб </a:t>
            </a:r>
            <a:r>
              <a:rPr lang="uk-UA" sz="3200" b="1" dirty="0" err="1" smtClean="0">
                <a:solidFill>
                  <a:schemeClr val="tx2">
                    <a:satMod val="130000"/>
                  </a:schemeClr>
                </a:solidFill>
              </a:rPr>
              <a:t>задання</a:t>
            </a:r>
            <a:r>
              <a:rPr lang="uk-UA" sz="3200" b="1" dirty="0" smtClean="0">
                <a:solidFill>
                  <a:schemeClr val="tx2">
                    <a:satMod val="130000"/>
                  </a:schemeClr>
                </a:solidFill>
              </a:rPr>
              <a:t> руху</a:t>
            </a:r>
            <a:endParaRPr lang="uk-UA" sz="3200" dirty="0">
              <a:solidFill>
                <a:schemeClr val="tx2">
                  <a:satMod val="130000"/>
                </a:schemeClr>
              </a:solidFill>
            </a:endParaRPr>
          </a:p>
        </p:txBody>
      </p:sp>
      <p:grpSp>
        <p:nvGrpSpPr>
          <p:cNvPr id="46103" name="Group 2"/>
          <p:cNvGrpSpPr>
            <a:grpSpLocks/>
          </p:cNvGrpSpPr>
          <p:nvPr/>
        </p:nvGrpSpPr>
        <p:grpSpPr bwMode="auto">
          <a:xfrm>
            <a:off x="1428750" y="3071813"/>
            <a:ext cx="3429000" cy="3286125"/>
            <a:chOff x="1254" y="2192"/>
            <a:chExt cx="2982" cy="2902"/>
          </a:xfrm>
        </p:grpSpPr>
        <p:grpSp>
          <p:nvGrpSpPr>
            <p:cNvPr id="46110" name="Group 3"/>
            <p:cNvGrpSpPr>
              <a:grpSpLocks/>
            </p:cNvGrpSpPr>
            <p:nvPr/>
          </p:nvGrpSpPr>
          <p:grpSpPr bwMode="auto">
            <a:xfrm>
              <a:off x="1254" y="2192"/>
              <a:ext cx="2982" cy="2716"/>
              <a:chOff x="2592" y="10478"/>
              <a:chExt cx="2982" cy="2716"/>
            </a:xfrm>
          </p:grpSpPr>
          <p:sp>
            <p:nvSpPr>
              <p:cNvPr id="46112" name="Freeform 4"/>
              <p:cNvSpPr>
                <a:spLocks/>
              </p:cNvSpPr>
              <p:nvPr/>
            </p:nvSpPr>
            <p:spPr bwMode="auto">
              <a:xfrm>
                <a:off x="2592" y="10961"/>
                <a:ext cx="2621" cy="1977"/>
              </a:xfrm>
              <a:custGeom>
                <a:avLst/>
                <a:gdLst>
                  <a:gd name="T0" fmla="*/ 0 w 2621"/>
                  <a:gd name="T1" fmla="*/ 208 h 1977"/>
                  <a:gd name="T2" fmla="*/ 1211 w 2621"/>
                  <a:gd name="T3" fmla="*/ 117 h 1977"/>
                  <a:gd name="T4" fmla="*/ 2204 w 2621"/>
                  <a:gd name="T5" fmla="*/ 910 h 1977"/>
                  <a:gd name="T6" fmla="*/ 2621 w 2621"/>
                  <a:gd name="T7" fmla="*/ 1977 h 19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21"/>
                  <a:gd name="T13" fmla="*/ 0 h 1977"/>
                  <a:gd name="T14" fmla="*/ 2621 w 2621"/>
                  <a:gd name="T15" fmla="*/ 1977 h 19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21" h="1977">
                    <a:moveTo>
                      <a:pt x="0" y="208"/>
                    </a:moveTo>
                    <a:cubicBezTo>
                      <a:pt x="202" y="193"/>
                      <a:pt x="844" y="0"/>
                      <a:pt x="1211" y="117"/>
                    </a:cubicBezTo>
                    <a:cubicBezTo>
                      <a:pt x="1578" y="234"/>
                      <a:pt x="1969" y="600"/>
                      <a:pt x="2204" y="910"/>
                    </a:cubicBezTo>
                    <a:cubicBezTo>
                      <a:pt x="2439" y="1220"/>
                      <a:pt x="2534" y="1755"/>
                      <a:pt x="2621" y="197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113" name="Line 5"/>
              <p:cNvSpPr>
                <a:spLocks noChangeShapeType="1"/>
              </p:cNvSpPr>
              <p:nvPr/>
            </p:nvSpPr>
            <p:spPr bwMode="auto">
              <a:xfrm>
                <a:off x="3202" y="10854"/>
                <a:ext cx="0" cy="2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114" name="Oval 6"/>
              <p:cNvSpPr>
                <a:spLocks noChangeArrowheads="1"/>
              </p:cNvSpPr>
              <p:nvPr/>
            </p:nvSpPr>
            <p:spPr bwMode="auto">
              <a:xfrm flipH="1" flipV="1">
                <a:off x="3174" y="11034"/>
                <a:ext cx="57" cy="5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orbel" pitchFamily="34" charset="0"/>
                </a:endParaRPr>
              </a:p>
            </p:txBody>
          </p:sp>
          <p:sp>
            <p:nvSpPr>
              <p:cNvPr id="46115" name="Oval 7"/>
              <p:cNvSpPr>
                <a:spLocks noChangeArrowheads="1"/>
              </p:cNvSpPr>
              <p:nvPr/>
            </p:nvSpPr>
            <p:spPr bwMode="auto">
              <a:xfrm flipH="1" flipV="1">
                <a:off x="4770" y="11843"/>
                <a:ext cx="57" cy="5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orbel" pitchFamily="34" charset="0"/>
                </a:endParaRPr>
              </a:p>
            </p:txBody>
          </p:sp>
          <p:sp>
            <p:nvSpPr>
              <p:cNvPr id="46116" name="Line 8"/>
              <p:cNvSpPr>
                <a:spLocks noChangeShapeType="1"/>
              </p:cNvSpPr>
              <p:nvPr/>
            </p:nvSpPr>
            <p:spPr bwMode="auto">
              <a:xfrm>
                <a:off x="4806" y="11625"/>
                <a:ext cx="0" cy="2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117" name="Freeform 9"/>
              <p:cNvSpPr>
                <a:spLocks/>
              </p:cNvSpPr>
              <p:nvPr/>
            </p:nvSpPr>
            <p:spPr bwMode="auto">
              <a:xfrm>
                <a:off x="3210" y="10933"/>
                <a:ext cx="1605" cy="782"/>
              </a:xfrm>
              <a:custGeom>
                <a:avLst/>
                <a:gdLst>
                  <a:gd name="T0" fmla="*/ 0 w 1605"/>
                  <a:gd name="T1" fmla="*/ 17 h 782"/>
                  <a:gd name="T2" fmla="*/ 413 w 1605"/>
                  <a:gd name="T3" fmla="*/ 17 h 782"/>
                  <a:gd name="T4" fmla="*/ 863 w 1605"/>
                  <a:gd name="T5" fmla="*/ 122 h 782"/>
                  <a:gd name="T6" fmla="*/ 1253 w 1605"/>
                  <a:gd name="T7" fmla="*/ 400 h 782"/>
                  <a:gd name="T8" fmla="*/ 1605 w 1605"/>
                  <a:gd name="T9" fmla="*/ 782 h 7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5"/>
                  <a:gd name="T16" fmla="*/ 0 h 782"/>
                  <a:gd name="T17" fmla="*/ 1605 w 1605"/>
                  <a:gd name="T18" fmla="*/ 782 h 7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5" h="782">
                    <a:moveTo>
                      <a:pt x="0" y="17"/>
                    </a:moveTo>
                    <a:cubicBezTo>
                      <a:pt x="69" y="17"/>
                      <a:pt x="269" y="0"/>
                      <a:pt x="413" y="17"/>
                    </a:cubicBezTo>
                    <a:cubicBezTo>
                      <a:pt x="557" y="34"/>
                      <a:pt x="723" y="58"/>
                      <a:pt x="863" y="122"/>
                    </a:cubicBezTo>
                    <a:cubicBezTo>
                      <a:pt x="1003" y="186"/>
                      <a:pt x="1129" y="290"/>
                      <a:pt x="1253" y="400"/>
                    </a:cubicBezTo>
                    <a:cubicBezTo>
                      <a:pt x="1377" y="510"/>
                      <a:pt x="1532" y="703"/>
                      <a:pt x="1605" y="782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118" name="Text Box 10"/>
              <p:cNvSpPr txBox="1">
                <a:spLocks noChangeArrowheads="1"/>
              </p:cNvSpPr>
              <p:nvPr/>
            </p:nvSpPr>
            <p:spPr bwMode="auto">
              <a:xfrm>
                <a:off x="2934" y="11034"/>
                <a:ext cx="480" cy="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uk-UA" sz="1100">
                    <a:latin typeface="Calibri" pitchFamily="34" charset="0"/>
                    <a:cs typeface="Arial" charset="0"/>
                  </a:rPr>
                  <a:t>О</a:t>
                </a:r>
                <a:endParaRPr lang="uk-UA">
                  <a:cs typeface="Arial" charset="0"/>
                </a:endParaRPr>
              </a:p>
            </p:txBody>
          </p:sp>
          <p:sp>
            <p:nvSpPr>
              <p:cNvPr id="46119" name="Text Box 11"/>
              <p:cNvSpPr txBox="1">
                <a:spLocks noChangeArrowheads="1"/>
              </p:cNvSpPr>
              <p:nvPr/>
            </p:nvSpPr>
            <p:spPr bwMode="auto">
              <a:xfrm>
                <a:off x="4494" y="11934"/>
                <a:ext cx="480" cy="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uk-UA" sz="1100">
                    <a:latin typeface="Calibri" pitchFamily="34" charset="0"/>
                    <a:cs typeface="Arial" charset="0"/>
                  </a:rPr>
                  <a:t>М</a:t>
                </a:r>
                <a:endParaRPr lang="uk-UA">
                  <a:cs typeface="Arial" charset="0"/>
                </a:endParaRPr>
              </a:p>
            </p:txBody>
          </p:sp>
          <p:sp>
            <p:nvSpPr>
              <p:cNvPr id="46120" name="Text Box 12"/>
              <p:cNvSpPr txBox="1">
                <a:spLocks noChangeArrowheads="1"/>
              </p:cNvSpPr>
              <p:nvPr/>
            </p:nvSpPr>
            <p:spPr bwMode="auto">
              <a:xfrm>
                <a:off x="5094" y="12474"/>
                <a:ext cx="480" cy="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uk-UA" sz="1100" i="1">
                    <a:latin typeface="Calibri" pitchFamily="34" charset="0"/>
                    <a:cs typeface="Arial" charset="0"/>
                  </a:rPr>
                  <a:t>х</a:t>
                </a:r>
                <a:endParaRPr lang="uk-UA">
                  <a:cs typeface="Arial" charset="0"/>
                </a:endParaRPr>
              </a:p>
            </p:txBody>
          </p:sp>
          <p:sp>
            <p:nvSpPr>
              <p:cNvPr id="46121" name="Text Box 13"/>
              <p:cNvSpPr txBox="1">
                <a:spLocks noChangeArrowheads="1"/>
              </p:cNvSpPr>
              <p:nvPr/>
            </p:nvSpPr>
            <p:spPr bwMode="auto">
              <a:xfrm>
                <a:off x="3894" y="10674"/>
                <a:ext cx="480" cy="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sz="1100" i="1">
                    <a:latin typeface="Calibri" pitchFamily="34" charset="0"/>
                    <a:cs typeface="Arial" charset="0"/>
                  </a:rPr>
                  <a:t>s</a:t>
                </a:r>
                <a:endParaRPr lang="uk-UA">
                  <a:cs typeface="Arial" charset="0"/>
                </a:endParaRPr>
              </a:p>
            </p:txBody>
          </p:sp>
          <p:sp>
            <p:nvSpPr>
              <p:cNvPr id="46122" name="Text Box 14"/>
              <p:cNvSpPr txBox="1">
                <a:spLocks noChangeArrowheads="1"/>
              </p:cNvSpPr>
              <p:nvPr/>
            </p:nvSpPr>
            <p:spPr bwMode="auto">
              <a:xfrm>
                <a:off x="4014" y="11574"/>
                <a:ext cx="480" cy="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sz="1100" i="1">
                    <a:latin typeface="Calibri" pitchFamily="34" charset="0"/>
                    <a:cs typeface="Arial" charset="0"/>
                  </a:rPr>
                  <a:t>t</a:t>
                </a:r>
                <a:endParaRPr lang="uk-UA">
                  <a:cs typeface="Arial" charset="0"/>
                </a:endParaRPr>
              </a:p>
            </p:txBody>
          </p:sp>
          <p:sp>
            <p:nvSpPr>
              <p:cNvPr id="46123" name="Text Box 15"/>
              <p:cNvSpPr txBox="1">
                <a:spLocks noChangeArrowheads="1"/>
              </p:cNvSpPr>
              <p:nvPr/>
            </p:nvSpPr>
            <p:spPr bwMode="auto">
              <a:xfrm>
                <a:off x="2798" y="10478"/>
                <a:ext cx="840" cy="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sz="1100" i="1">
                    <a:latin typeface="Calibri" pitchFamily="34" charset="0"/>
                    <a:cs typeface="Arial" charset="0"/>
                  </a:rPr>
                  <a:t>t=0</a:t>
                </a:r>
                <a:endParaRPr lang="uk-UA">
                  <a:cs typeface="Arial" charset="0"/>
                </a:endParaRPr>
              </a:p>
            </p:txBody>
          </p:sp>
        </p:grpSp>
        <p:sp>
          <p:nvSpPr>
            <p:cNvPr id="46111" name="Text Box 16"/>
            <p:cNvSpPr txBox="1">
              <a:spLocks noChangeArrowheads="1"/>
            </p:cNvSpPr>
            <p:nvPr/>
          </p:nvSpPr>
          <p:spPr bwMode="auto">
            <a:xfrm>
              <a:off x="1854" y="4554"/>
              <a:ext cx="14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uk-UA" sz="1400">
                  <a:cs typeface="Arial" charset="0"/>
                </a:rPr>
                <a:t>Рис. 2.8</a:t>
              </a:r>
              <a:endParaRPr lang="uk-UA">
                <a:cs typeface="Arial" charset="0"/>
              </a:endParaRPr>
            </a:p>
          </p:txBody>
        </p:sp>
      </p:grpSp>
      <p:sp>
        <p:nvSpPr>
          <p:cNvPr id="4610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6097" name="Object 17"/>
          <p:cNvGraphicFramePr>
            <a:graphicFrameLocks noChangeAspect="1"/>
          </p:cNvGraphicFramePr>
          <p:nvPr/>
        </p:nvGraphicFramePr>
        <p:xfrm>
          <a:off x="4643438" y="1357313"/>
          <a:ext cx="2168525" cy="428625"/>
        </p:xfrm>
        <a:graphic>
          <a:graphicData uri="http://schemas.openxmlformats.org/presentationml/2006/ole">
            <p:oleObj spid="_x0000_s46097" name="Equation" r:id="rId3" imgW="1586811" imgH="317362" progId="Equation.DSMT4">
              <p:embed/>
            </p:oleObj>
          </a:graphicData>
        </a:graphic>
      </p:graphicFrame>
      <p:sp>
        <p:nvSpPr>
          <p:cNvPr id="4610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6099" name="Object 19"/>
          <p:cNvGraphicFramePr>
            <a:graphicFrameLocks noChangeAspect="1"/>
          </p:cNvGraphicFramePr>
          <p:nvPr/>
        </p:nvGraphicFramePr>
        <p:xfrm>
          <a:off x="3714750" y="2071688"/>
          <a:ext cx="4352925" cy="561975"/>
        </p:xfrm>
        <a:graphic>
          <a:graphicData uri="http://schemas.openxmlformats.org/presentationml/2006/ole">
            <p:oleObj spid="_x0000_s46099" name="Equation" r:id="rId4" imgW="4356100" imgH="558800" progId="Equation.DSMT4">
              <p:embed/>
            </p:oleObj>
          </a:graphicData>
        </a:graphic>
      </p:graphicFrame>
      <p:sp>
        <p:nvSpPr>
          <p:cNvPr id="4610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6101" name="Object 21"/>
          <p:cNvGraphicFramePr>
            <a:graphicFrameLocks noChangeAspect="1"/>
          </p:cNvGraphicFramePr>
          <p:nvPr/>
        </p:nvGraphicFramePr>
        <p:xfrm>
          <a:off x="4429125" y="3000375"/>
          <a:ext cx="3000375" cy="338138"/>
        </p:xfrm>
        <a:graphic>
          <a:graphicData uri="http://schemas.openxmlformats.org/presentationml/2006/ole">
            <p:oleObj spid="_x0000_s46101" name="Equation" r:id="rId5" imgW="2373870" imgH="266584" progId="Equation.DSMT4">
              <p:embed/>
            </p:oleObj>
          </a:graphicData>
        </a:graphic>
      </p:graphicFrame>
      <p:sp>
        <p:nvSpPr>
          <p:cNvPr id="46107" name="Прямоугольник 24"/>
          <p:cNvSpPr>
            <a:spLocks noChangeArrowheads="1"/>
          </p:cNvSpPr>
          <p:nvPr/>
        </p:nvSpPr>
        <p:spPr bwMode="auto">
          <a:xfrm>
            <a:off x="8358188" y="1428750"/>
            <a:ext cx="560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(4</a:t>
            </a:r>
            <a:r>
              <a:rPr lang="ru-RU">
                <a:latin typeface="Corbel" pitchFamily="34" charset="0"/>
              </a:rPr>
              <a:t>7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6108" name="Прямоугольник 25"/>
          <p:cNvSpPr>
            <a:spLocks noChangeArrowheads="1"/>
          </p:cNvSpPr>
          <p:nvPr/>
        </p:nvSpPr>
        <p:spPr bwMode="auto">
          <a:xfrm>
            <a:off x="8358188" y="2143125"/>
            <a:ext cx="560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(4</a:t>
            </a:r>
            <a:r>
              <a:rPr lang="ru-RU">
                <a:latin typeface="Corbel" pitchFamily="34" charset="0"/>
              </a:rPr>
              <a:t>8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6109" name="Прямоугольник 26"/>
          <p:cNvSpPr>
            <a:spLocks noChangeArrowheads="1"/>
          </p:cNvSpPr>
          <p:nvPr/>
        </p:nvSpPr>
        <p:spPr bwMode="auto">
          <a:xfrm>
            <a:off x="8429625" y="2928938"/>
            <a:ext cx="5603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(4</a:t>
            </a:r>
            <a:r>
              <a:rPr lang="ru-RU">
                <a:latin typeface="Corbel" pitchFamily="34" charset="0"/>
              </a:rPr>
              <a:t>9</a:t>
            </a:r>
            <a:r>
              <a:rPr lang="uk-UA">
                <a:latin typeface="Corbel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uk-UA" sz="3200" b="1" dirty="0" smtClean="0">
                <a:solidFill>
                  <a:schemeClr val="tx2">
                    <a:satMod val="130000"/>
                  </a:schemeClr>
                </a:solidFill>
              </a:rPr>
              <a:t>§ 8. Швидкість матеріальної точки при природному способі </a:t>
            </a:r>
            <a:r>
              <a:rPr lang="uk-UA" sz="3200" b="1" dirty="0" err="1" smtClean="0">
                <a:solidFill>
                  <a:schemeClr val="tx2">
                    <a:satMod val="130000"/>
                  </a:schemeClr>
                </a:solidFill>
              </a:rPr>
              <a:t>задання</a:t>
            </a:r>
            <a:r>
              <a:rPr lang="uk-UA" sz="3200" b="1" dirty="0" smtClean="0">
                <a:solidFill>
                  <a:schemeClr val="tx2">
                    <a:satMod val="130000"/>
                  </a:schemeClr>
                </a:solidFill>
              </a:rPr>
              <a:t> руху</a:t>
            </a:r>
            <a:endParaRPr lang="uk-UA" sz="3200" dirty="0">
              <a:solidFill>
                <a:schemeClr val="tx2">
                  <a:satMod val="130000"/>
                </a:schemeClr>
              </a:solidFill>
            </a:endParaRPr>
          </a:p>
        </p:txBody>
      </p:sp>
      <p:grpSp>
        <p:nvGrpSpPr>
          <p:cNvPr id="47140" name="Group 2"/>
          <p:cNvGrpSpPr>
            <a:grpSpLocks/>
          </p:cNvGrpSpPr>
          <p:nvPr/>
        </p:nvGrpSpPr>
        <p:grpSpPr bwMode="auto">
          <a:xfrm>
            <a:off x="1331913" y="1357313"/>
            <a:ext cx="2311400" cy="2514600"/>
            <a:chOff x="4941" y="6354"/>
            <a:chExt cx="3640" cy="3960"/>
          </a:xfrm>
        </p:grpSpPr>
        <p:sp>
          <p:nvSpPr>
            <p:cNvPr id="47148" name="Text Box 3"/>
            <p:cNvSpPr txBox="1">
              <a:spLocks noChangeArrowheads="1"/>
            </p:cNvSpPr>
            <p:nvPr/>
          </p:nvSpPr>
          <p:spPr bwMode="auto">
            <a:xfrm>
              <a:off x="5661" y="9774"/>
              <a:ext cx="14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uk-UA" sz="1400">
                  <a:cs typeface="Arial" charset="0"/>
                </a:rPr>
                <a:t>Рис. 2.9</a:t>
              </a:r>
              <a:endParaRPr lang="uk-UA">
                <a:cs typeface="Arial" charset="0"/>
              </a:endParaRPr>
            </a:p>
          </p:txBody>
        </p:sp>
        <p:grpSp>
          <p:nvGrpSpPr>
            <p:cNvPr id="47149" name="Group 4"/>
            <p:cNvGrpSpPr>
              <a:grpSpLocks/>
            </p:cNvGrpSpPr>
            <p:nvPr/>
          </p:nvGrpSpPr>
          <p:grpSpPr bwMode="auto">
            <a:xfrm>
              <a:off x="4941" y="6354"/>
              <a:ext cx="3640" cy="3420"/>
              <a:chOff x="3501" y="4930"/>
              <a:chExt cx="3640" cy="3420"/>
            </a:xfrm>
          </p:grpSpPr>
          <p:sp>
            <p:nvSpPr>
              <p:cNvPr id="47150" name="Freeform 5"/>
              <p:cNvSpPr>
                <a:spLocks/>
              </p:cNvSpPr>
              <p:nvPr/>
            </p:nvSpPr>
            <p:spPr bwMode="auto">
              <a:xfrm>
                <a:off x="3501" y="5217"/>
                <a:ext cx="2775" cy="3133"/>
              </a:xfrm>
              <a:custGeom>
                <a:avLst/>
                <a:gdLst>
                  <a:gd name="T0" fmla="*/ 0 w 2775"/>
                  <a:gd name="T1" fmla="*/ 208 h 3133"/>
                  <a:gd name="T2" fmla="*/ 1211 w 2775"/>
                  <a:gd name="T3" fmla="*/ 117 h 3133"/>
                  <a:gd name="T4" fmla="*/ 2204 w 2775"/>
                  <a:gd name="T5" fmla="*/ 910 h 3133"/>
                  <a:gd name="T6" fmla="*/ 2709 w 2775"/>
                  <a:gd name="T7" fmla="*/ 1892 h 3133"/>
                  <a:gd name="T8" fmla="*/ 2603 w 2775"/>
                  <a:gd name="T9" fmla="*/ 3133 h 3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5"/>
                  <a:gd name="T16" fmla="*/ 0 h 3133"/>
                  <a:gd name="T17" fmla="*/ 2775 w 2775"/>
                  <a:gd name="T18" fmla="*/ 3133 h 3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5" h="3133">
                    <a:moveTo>
                      <a:pt x="0" y="208"/>
                    </a:moveTo>
                    <a:cubicBezTo>
                      <a:pt x="202" y="193"/>
                      <a:pt x="844" y="0"/>
                      <a:pt x="1211" y="117"/>
                    </a:cubicBezTo>
                    <a:cubicBezTo>
                      <a:pt x="1578" y="234"/>
                      <a:pt x="1954" y="614"/>
                      <a:pt x="2204" y="910"/>
                    </a:cubicBezTo>
                    <a:cubicBezTo>
                      <a:pt x="2454" y="1206"/>
                      <a:pt x="2643" y="1521"/>
                      <a:pt x="2709" y="1892"/>
                    </a:cubicBezTo>
                    <a:cubicBezTo>
                      <a:pt x="2775" y="2263"/>
                      <a:pt x="2625" y="2875"/>
                      <a:pt x="2603" y="3133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151" name="Line 6"/>
              <p:cNvSpPr>
                <a:spLocks noChangeShapeType="1"/>
              </p:cNvSpPr>
              <p:nvPr/>
            </p:nvSpPr>
            <p:spPr bwMode="auto">
              <a:xfrm>
                <a:off x="4111" y="5110"/>
                <a:ext cx="0" cy="2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152" name="Oval 7"/>
              <p:cNvSpPr>
                <a:spLocks noChangeArrowheads="1"/>
              </p:cNvSpPr>
              <p:nvPr/>
            </p:nvSpPr>
            <p:spPr bwMode="auto">
              <a:xfrm flipH="1" flipV="1">
                <a:off x="4083" y="5290"/>
                <a:ext cx="57" cy="5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orbel" pitchFamily="34" charset="0"/>
                </a:endParaRPr>
              </a:p>
            </p:txBody>
          </p:sp>
          <p:sp>
            <p:nvSpPr>
              <p:cNvPr id="47153" name="Oval 8"/>
              <p:cNvSpPr>
                <a:spLocks noChangeArrowheads="1"/>
              </p:cNvSpPr>
              <p:nvPr/>
            </p:nvSpPr>
            <p:spPr bwMode="auto">
              <a:xfrm flipH="1" flipV="1">
                <a:off x="5679" y="6099"/>
                <a:ext cx="57" cy="5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orbel" pitchFamily="34" charset="0"/>
                </a:endParaRPr>
              </a:p>
            </p:txBody>
          </p:sp>
          <p:sp>
            <p:nvSpPr>
              <p:cNvPr id="47154" name="Line 9"/>
              <p:cNvSpPr>
                <a:spLocks noChangeShapeType="1"/>
              </p:cNvSpPr>
              <p:nvPr/>
            </p:nvSpPr>
            <p:spPr bwMode="auto">
              <a:xfrm>
                <a:off x="5715" y="5881"/>
                <a:ext cx="0" cy="2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155" name="Freeform 10"/>
              <p:cNvSpPr>
                <a:spLocks/>
              </p:cNvSpPr>
              <p:nvPr/>
            </p:nvSpPr>
            <p:spPr bwMode="auto">
              <a:xfrm>
                <a:off x="4119" y="5189"/>
                <a:ext cx="1605" cy="782"/>
              </a:xfrm>
              <a:custGeom>
                <a:avLst/>
                <a:gdLst>
                  <a:gd name="T0" fmla="*/ 0 w 1605"/>
                  <a:gd name="T1" fmla="*/ 17 h 782"/>
                  <a:gd name="T2" fmla="*/ 413 w 1605"/>
                  <a:gd name="T3" fmla="*/ 17 h 782"/>
                  <a:gd name="T4" fmla="*/ 863 w 1605"/>
                  <a:gd name="T5" fmla="*/ 122 h 782"/>
                  <a:gd name="T6" fmla="*/ 1253 w 1605"/>
                  <a:gd name="T7" fmla="*/ 400 h 782"/>
                  <a:gd name="T8" fmla="*/ 1605 w 1605"/>
                  <a:gd name="T9" fmla="*/ 782 h 7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5"/>
                  <a:gd name="T16" fmla="*/ 0 h 782"/>
                  <a:gd name="T17" fmla="*/ 1605 w 1605"/>
                  <a:gd name="T18" fmla="*/ 782 h 7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5" h="782">
                    <a:moveTo>
                      <a:pt x="0" y="17"/>
                    </a:moveTo>
                    <a:cubicBezTo>
                      <a:pt x="69" y="17"/>
                      <a:pt x="269" y="0"/>
                      <a:pt x="413" y="17"/>
                    </a:cubicBezTo>
                    <a:cubicBezTo>
                      <a:pt x="557" y="34"/>
                      <a:pt x="723" y="58"/>
                      <a:pt x="863" y="122"/>
                    </a:cubicBezTo>
                    <a:cubicBezTo>
                      <a:pt x="1003" y="186"/>
                      <a:pt x="1129" y="290"/>
                      <a:pt x="1253" y="400"/>
                    </a:cubicBezTo>
                    <a:cubicBezTo>
                      <a:pt x="1377" y="510"/>
                      <a:pt x="1532" y="703"/>
                      <a:pt x="1605" y="782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156" name="Text Box 11"/>
              <p:cNvSpPr txBox="1">
                <a:spLocks noChangeArrowheads="1"/>
              </p:cNvSpPr>
              <p:nvPr/>
            </p:nvSpPr>
            <p:spPr bwMode="auto">
              <a:xfrm>
                <a:off x="3843" y="5290"/>
                <a:ext cx="480" cy="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uk-UA" sz="1100">
                    <a:latin typeface="Calibri" pitchFamily="34" charset="0"/>
                    <a:cs typeface="Arial" charset="0"/>
                  </a:rPr>
                  <a:t>О</a:t>
                </a:r>
                <a:endParaRPr lang="uk-UA">
                  <a:cs typeface="Arial" charset="0"/>
                </a:endParaRPr>
              </a:p>
            </p:txBody>
          </p:sp>
          <p:sp>
            <p:nvSpPr>
              <p:cNvPr id="47157" name="Text Box 12"/>
              <p:cNvSpPr txBox="1">
                <a:spLocks noChangeArrowheads="1"/>
              </p:cNvSpPr>
              <p:nvPr/>
            </p:nvSpPr>
            <p:spPr bwMode="auto">
              <a:xfrm>
                <a:off x="6195" y="7102"/>
                <a:ext cx="726" cy="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uk-UA" sz="1100">
                    <a:latin typeface="Calibri" pitchFamily="34" charset="0"/>
                    <a:cs typeface="Arial" charset="0"/>
                  </a:rPr>
                  <a:t>М</a:t>
                </a:r>
                <a:r>
                  <a:rPr lang="uk-UA" sz="1100" baseline="-25000">
                    <a:latin typeface="Calibri" pitchFamily="34" charset="0"/>
                    <a:cs typeface="Arial" charset="0"/>
                  </a:rPr>
                  <a:t>1</a:t>
                </a:r>
                <a:endParaRPr lang="uk-UA">
                  <a:cs typeface="Arial" charset="0"/>
                </a:endParaRPr>
              </a:p>
            </p:txBody>
          </p:sp>
          <p:sp>
            <p:nvSpPr>
              <p:cNvPr id="47158" name="Text Box 13"/>
              <p:cNvSpPr txBox="1">
                <a:spLocks noChangeArrowheads="1"/>
              </p:cNvSpPr>
              <p:nvPr/>
            </p:nvSpPr>
            <p:spPr bwMode="auto">
              <a:xfrm>
                <a:off x="4803" y="4930"/>
                <a:ext cx="480" cy="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sz="1100" i="1">
                    <a:latin typeface="Calibri" pitchFamily="34" charset="0"/>
                    <a:cs typeface="Arial" charset="0"/>
                  </a:rPr>
                  <a:t>s</a:t>
                </a:r>
                <a:endParaRPr lang="uk-UA">
                  <a:cs typeface="Arial" charset="0"/>
                </a:endParaRPr>
              </a:p>
            </p:txBody>
          </p:sp>
          <p:sp>
            <p:nvSpPr>
              <p:cNvPr id="47159" name="Text Box 14"/>
              <p:cNvSpPr txBox="1">
                <a:spLocks noChangeArrowheads="1"/>
              </p:cNvSpPr>
              <p:nvPr/>
            </p:nvSpPr>
            <p:spPr bwMode="auto">
              <a:xfrm>
                <a:off x="5301" y="5814"/>
                <a:ext cx="480" cy="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sz="1100" i="1">
                    <a:latin typeface="Calibri" pitchFamily="34" charset="0"/>
                    <a:cs typeface="Arial" charset="0"/>
                  </a:rPr>
                  <a:t>t</a:t>
                </a:r>
                <a:endParaRPr lang="uk-UA">
                  <a:cs typeface="Arial" charset="0"/>
                </a:endParaRPr>
              </a:p>
            </p:txBody>
          </p:sp>
          <p:sp>
            <p:nvSpPr>
              <p:cNvPr id="47160" name="Text Box 15"/>
              <p:cNvSpPr txBox="1">
                <a:spLocks noChangeArrowheads="1"/>
              </p:cNvSpPr>
              <p:nvPr/>
            </p:nvSpPr>
            <p:spPr bwMode="auto">
              <a:xfrm>
                <a:off x="3681" y="7254"/>
                <a:ext cx="720" cy="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uk-UA" sz="1100">
                    <a:latin typeface="Calibri" pitchFamily="34" charset="0"/>
                    <a:cs typeface="Arial" charset="0"/>
                  </a:rPr>
                  <a:t>О</a:t>
                </a:r>
                <a:r>
                  <a:rPr lang="uk-UA" sz="1100" baseline="-25000">
                    <a:latin typeface="Calibri" pitchFamily="34" charset="0"/>
                    <a:cs typeface="Arial" charset="0"/>
                  </a:rPr>
                  <a:t>1</a:t>
                </a:r>
                <a:endParaRPr lang="uk-UA">
                  <a:cs typeface="Arial" charset="0"/>
                </a:endParaRPr>
              </a:p>
            </p:txBody>
          </p:sp>
          <p:sp>
            <p:nvSpPr>
              <p:cNvPr id="47161" name="Oval 16"/>
              <p:cNvSpPr>
                <a:spLocks noChangeArrowheads="1"/>
              </p:cNvSpPr>
              <p:nvPr/>
            </p:nvSpPr>
            <p:spPr bwMode="auto">
              <a:xfrm flipH="1" flipV="1">
                <a:off x="6201" y="7434"/>
                <a:ext cx="57" cy="5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orbel" pitchFamily="34" charset="0"/>
                </a:endParaRPr>
              </a:p>
            </p:txBody>
          </p:sp>
          <p:sp>
            <p:nvSpPr>
              <p:cNvPr id="47162" name="Line 17"/>
              <p:cNvSpPr>
                <a:spLocks noChangeShapeType="1"/>
              </p:cNvSpPr>
              <p:nvPr/>
            </p:nvSpPr>
            <p:spPr bwMode="auto">
              <a:xfrm>
                <a:off x="4222" y="7461"/>
                <a:ext cx="19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163" name="Line 18"/>
              <p:cNvSpPr>
                <a:spLocks noChangeShapeType="1"/>
              </p:cNvSpPr>
              <p:nvPr/>
            </p:nvSpPr>
            <p:spPr bwMode="auto">
              <a:xfrm flipV="1">
                <a:off x="4221" y="6144"/>
                <a:ext cx="1474" cy="12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164" name="Line 19"/>
              <p:cNvSpPr>
                <a:spLocks noChangeShapeType="1"/>
              </p:cNvSpPr>
              <p:nvPr/>
            </p:nvSpPr>
            <p:spPr bwMode="auto">
              <a:xfrm>
                <a:off x="5716" y="6140"/>
                <a:ext cx="513" cy="13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165" name="Text Box 20"/>
              <p:cNvSpPr txBox="1">
                <a:spLocks noChangeArrowheads="1"/>
              </p:cNvSpPr>
              <p:nvPr/>
            </p:nvSpPr>
            <p:spPr bwMode="auto">
              <a:xfrm>
                <a:off x="5661" y="5814"/>
                <a:ext cx="726" cy="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uk-UA" sz="1100">
                    <a:latin typeface="Calibri" pitchFamily="34" charset="0"/>
                    <a:cs typeface="Arial" charset="0"/>
                  </a:rPr>
                  <a:t>М</a:t>
                </a:r>
                <a:endParaRPr lang="uk-UA">
                  <a:cs typeface="Arial" charset="0"/>
                </a:endParaRPr>
              </a:p>
            </p:txBody>
          </p:sp>
          <p:sp>
            <p:nvSpPr>
              <p:cNvPr id="47166" name="Oval 21"/>
              <p:cNvSpPr>
                <a:spLocks noChangeArrowheads="1"/>
              </p:cNvSpPr>
              <p:nvPr/>
            </p:nvSpPr>
            <p:spPr bwMode="auto">
              <a:xfrm flipH="1" flipV="1">
                <a:off x="4183" y="7415"/>
                <a:ext cx="57" cy="5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orbel" pitchFamily="34" charset="0"/>
                </a:endParaRPr>
              </a:p>
            </p:txBody>
          </p:sp>
          <p:sp>
            <p:nvSpPr>
              <p:cNvPr id="47167" name="Text Box 22"/>
              <p:cNvSpPr txBox="1">
                <a:spLocks noChangeArrowheads="1"/>
              </p:cNvSpPr>
              <p:nvPr/>
            </p:nvSpPr>
            <p:spPr bwMode="auto">
              <a:xfrm>
                <a:off x="5301" y="7614"/>
                <a:ext cx="889" cy="4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ru-RU">
                  <a:cs typeface="Arial" charset="0"/>
                </a:endParaRPr>
              </a:p>
            </p:txBody>
          </p:sp>
          <p:sp>
            <p:nvSpPr>
              <p:cNvPr id="47168" name="Text Box 23"/>
              <p:cNvSpPr txBox="1">
                <a:spLocks noChangeArrowheads="1"/>
              </p:cNvSpPr>
              <p:nvPr/>
            </p:nvSpPr>
            <p:spPr bwMode="auto">
              <a:xfrm>
                <a:off x="4761" y="6354"/>
                <a:ext cx="489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ru-RU">
                  <a:cs typeface="Arial" charset="0"/>
                </a:endParaRPr>
              </a:p>
            </p:txBody>
          </p:sp>
          <p:sp>
            <p:nvSpPr>
              <p:cNvPr id="47169" name="Text Box 24"/>
              <p:cNvSpPr txBox="1">
                <a:spLocks noChangeArrowheads="1"/>
              </p:cNvSpPr>
              <p:nvPr/>
            </p:nvSpPr>
            <p:spPr bwMode="auto">
              <a:xfrm>
                <a:off x="4941" y="7074"/>
                <a:ext cx="489" cy="4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ru-RU">
                  <a:cs typeface="Arial" charset="0"/>
                </a:endParaRPr>
              </a:p>
            </p:txBody>
          </p:sp>
          <p:sp>
            <p:nvSpPr>
              <p:cNvPr id="47170" name="Text Box 25"/>
              <p:cNvSpPr txBox="1">
                <a:spLocks noChangeArrowheads="1"/>
              </p:cNvSpPr>
              <p:nvPr/>
            </p:nvSpPr>
            <p:spPr bwMode="auto">
              <a:xfrm>
                <a:off x="5481" y="6534"/>
                <a:ext cx="629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ru-RU">
                  <a:cs typeface="Arial" charset="0"/>
                </a:endParaRPr>
              </a:p>
            </p:txBody>
          </p:sp>
          <p:sp>
            <p:nvSpPr>
              <p:cNvPr id="47171" name="Line 26"/>
              <p:cNvSpPr>
                <a:spLocks noChangeShapeType="1"/>
              </p:cNvSpPr>
              <p:nvPr/>
            </p:nvSpPr>
            <p:spPr bwMode="auto">
              <a:xfrm>
                <a:off x="5714" y="6125"/>
                <a:ext cx="667" cy="7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172" name="Line 27"/>
              <p:cNvSpPr>
                <a:spLocks noChangeShapeType="1"/>
              </p:cNvSpPr>
              <p:nvPr/>
            </p:nvSpPr>
            <p:spPr bwMode="auto">
              <a:xfrm>
                <a:off x="6183" y="6667"/>
                <a:ext cx="667" cy="7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173" name="Text Box 28"/>
              <p:cNvSpPr txBox="1">
                <a:spLocks noChangeArrowheads="1"/>
              </p:cNvSpPr>
              <p:nvPr/>
            </p:nvSpPr>
            <p:spPr bwMode="auto">
              <a:xfrm>
                <a:off x="6021" y="6354"/>
                <a:ext cx="489" cy="4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ru-RU">
                  <a:cs typeface="Arial" charset="0"/>
                </a:endParaRPr>
              </a:p>
            </p:txBody>
          </p:sp>
          <p:sp>
            <p:nvSpPr>
              <p:cNvPr id="47174" name="Text Box 29"/>
              <p:cNvSpPr txBox="1">
                <a:spLocks noChangeArrowheads="1"/>
              </p:cNvSpPr>
              <p:nvPr/>
            </p:nvSpPr>
            <p:spPr bwMode="auto">
              <a:xfrm>
                <a:off x="6612" y="6894"/>
                <a:ext cx="529" cy="4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ru-RU">
                  <a:cs typeface="Arial" charset="0"/>
                </a:endParaRPr>
              </a:p>
            </p:txBody>
          </p:sp>
        </p:grpSp>
      </p:grpSp>
      <p:sp>
        <p:nvSpPr>
          <p:cNvPr id="4714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7134" name="Object 30"/>
          <p:cNvGraphicFramePr>
            <a:graphicFrameLocks noChangeAspect="1"/>
          </p:cNvGraphicFramePr>
          <p:nvPr/>
        </p:nvGraphicFramePr>
        <p:xfrm>
          <a:off x="4500563" y="1571625"/>
          <a:ext cx="2514600" cy="714375"/>
        </p:xfrm>
        <a:graphic>
          <a:graphicData uri="http://schemas.openxmlformats.org/presentationml/2006/ole">
            <p:oleObj spid="_x0000_s47134" name="Equation" r:id="rId3" imgW="1612900" imgH="457200" progId="Equation.DSMT4">
              <p:embed/>
            </p:oleObj>
          </a:graphicData>
        </a:graphic>
      </p:graphicFrame>
      <p:sp>
        <p:nvSpPr>
          <p:cNvPr id="47142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7136" name="Object 32"/>
          <p:cNvGraphicFramePr>
            <a:graphicFrameLocks noChangeAspect="1"/>
          </p:cNvGraphicFramePr>
          <p:nvPr/>
        </p:nvGraphicFramePr>
        <p:xfrm>
          <a:off x="4929188" y="2643188"/>
          <a:ext cx="788987" cy="357187"/>
        </p:xfrm>
        <a:graphic>
          <a:graphicData uri="http://schemas.openxmlformats.org/presentationml/2006/ole">
            <p:oleObj spid="_x0000_s47136" name="Equation" r:id="rId4" imgW="508000" imgH="228600" progId="Equation.DSMT4">
              <p:embed/>
            </p:oleObj>
          </a:graphicData>
        </a:graphic>
      </p:graphicFrame>
      <p:sp>
        <p:nvSpPr>
          <p:cNvPr id="4714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7138" name="Object 34"/>
          <p:cNvGraphicFramePr>
            <a:graphicFrameLocks noChangeAspect="1"/>
          </p:cNvGraphicFramePr>
          <p:nvPr/>
        </p:nvGraphicFramePr>
        <p:xfrm>
          <a:off x="4857750" y="3214688"/>
          <a:ext cx="857250" cy="428625"/>
        </p:xfrm>
        <a:graphic>
          <a:graphicData uri="http://schemas.openxmlformats.org/presentationml/2006/ole">
            <p:oleObj spid="_x0000_s47138" name="Equation" r:id="rId5" imgW="685800" imgH="342900" progId="Equation.DSMT4">
              <p:embed/>
            </p:oleObj>
          </a:graphicData>
        </a:graphic>
      </p:graphicFrame>
      <p:pic>
        <p:nvPicPr>
          <p:cNvPr id="47144" name="Picture 3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08088" y="3848100"/>
            <a:ext cx="77216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45" name="Прямоугольник 41"/>
          <p:cNvSpPr>
            <a:spLocks noChangeArrowheads="1"/>
          </p:cNvSpPr>
          <p:nvPr/>
        </p:nvSpPr>
        <p:spPr bwMode="auto">
          <a:xfrm>
            <a:off x="8358188" y="1428750"/>
            <a:ext cx="547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(50)</a:t>
            </a:r>
          </a:p>
        </p:txBody>
      </p:sp>
      <p:sp>
        <p:nvSpPr>
          <p:cNvPr id="47146" name="Прямоугольник 42"/>
          <p:cNvSpPr>
            <a:spLocks noChangeArrowheads="1"/>
          </p:cNvSpPr>
          <p:nvPr/>
        </p:nvSpPr>
        <p:spPr bwMode="auto">
          <a:xfrm>
            <a:off x="8358188" y="2143125"/>
            <a:ext cx="536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(51)</a:t>
            </a:r>
          </a:p>
        </p:txBody>
      </p:sp>
      <p:sp>
        <p:nvSpPr>
          <p:cNvPr id="47147" name="Прямоугольник 43"/>
          <p:cNvSpPr>
            <a:spLocks noChangeArrowheads="1"/>
          </p:cNvSpPr>
          <p:nvPr/>
        </p:nvSpPr>
        <p:spPr bwMode="auto">
          <a:xfrm>
            <a:off x="8429625" y="2928938"/>
            <a:ext cx="552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(52)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sz="3200" b="1" dirty="0" smtClean="0">
                <a:solidFill>
                  <a:schemeClr val="tx2">
                    <a:satMod val="130000"/>
                  </a:schemeClr>
                </a:solidFill>
              </a:rPr>
              <a:t>§ 9. Прискорення точки при природному </a:t>
            </a:r>
            <a:r>
              <a:rPr lang="uk-UA" sz="3200" b="1" dirty="0" err="1" smtClean="0">
                <a:solidFill>
                  <a:schemeClr val="tx2">
                    <a:satMod val="130000"/>
                  </a:schemeClr>
                </a:solidFill>
              </a:rPr>
              <a:t>заданні</a:t>
            </a:r>
            <a:r>
              <a:rPr lang="uk-UA" sz="3200" b="1" dirty="0" smtClean="0">
                <a:solidFill>
                  <a:schemeClr val="tx2">
                    <a:satMod val="130000"/>
                  </a:schemeClr>
                </a:solidFill>
              </a:rPr>
              <a:t> руху</a:t>
            </a:r>
            <a:endParaRPr lang="uk-UA" sz="3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81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8129" name="Object 1"/>
          <p:cNvGraphicFramePr>
            <a:graphicFrameLocks noChangeAspect="1"/>
          </p:cNvGraphicFramePr>
          <p:nvPr/>
        </p:nvGraphicFramePr>
        <p:xfrm>
          <a:off x="4071938" y="1500188"/>
          <a:ext cx="1236662" cy="357187"/>
        </p:xfrm>
        <a:graphic>
          <a:graphicData uri="http://schemas.openxmlformats.org/presentationml/2006/ole">
            <p:oleObj spid="_x0000_s48129" name="Equation" r:id="rId3" imgW="926698" imgH="266584" progId="Equation.DSMT4">
              <p:embed/>
            </p:oleObj>
          </a:graphicData>
        </a:graphic>
      </p:graphicFrame>
      <p:sp>
        <p:nvSpPr>
          <p:cNvPr id="4815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3571875" y="2093913"/>
          <a:ext cx="2357438" cy="549275"/>
        </p:xfrm>
        <a:graphic>
          <a:graphicData uri="http://schemas.openxmlformats.org/presentationml/2006/ole">
            <p:oleObj spid="_x0000_s48131" name="Equation" r:id="rId4" imgW="2082800" imgH="482600" progId="Equation.DSMT4">
              <p:embed/>
            </p:oleObj>
          </a:graphicData>
        </a:graphic>
      </p:graphicFrame>
      <p:sp>
        <p:nvSpPr>
          <p:cNvPr id="481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3500438" y="2857500"/>
          <a:ext cx="2425700" cy="571500"/>
        </p:xfrm>
        <a:graphic>
          <a:graphicData uri="http://schemas.openxmlformats.org/presentationml/2006/ole">
            <p:oleObj spid="_x0000_s48133" name="Equation" r:id="rId5" imgW="2146300" imgH="508000" progId="Equation.DSMT4">
              <p:embed/>
            </p:oleObj>
          </a:graphicData>
        </a:graphic>
      </p:graphicFrame>
      <p:sp>
        <p:nvSpPr>
          <p:cNvPr id="4815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4143375" y="3571875"/>
          <a:ext cx="1262063" cy="642938"/>
        </p:xfrm>
        <a:graphic>
          <a:graphicData uri="http://schemas.openxmlformats.org/presentationml/2006/ole">
            <p:oleObj spid="_x0000_s48135" name="Equation" r:id="rId6" imgW="990600" imgH="508000" progId="Equation.DSMT4">
              <p:embed/>
            </p:oleObj>
          </a:graphicData>
        </a:graphic>
      </p:graphicFrame>
      <p:sp>
        <p:nvSpPr>
          <p:cNvPr id="481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4143375" y="4286250"/>
          <a:ext cx="1239838" cy="500063"/>
        </p:xfrm>
        <a:graphic>
          <a:graphicData uri="http://schemas.openxmlformats.org/presentationml/2006/ole">
            <p:oleObj spid="_x0000_s48137" name="Equation" r:id="rId7" imgW="1130300" imgH="457200" progId="Equation.DSMT4">
              <p:embed/>
            </p:oleObj>
          </a:graphicData>
        </a:graphic>
      </p:graphicFrame>
      <p:sp>
        <p:nvSpPr>
          <p:cNvPr id="4815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8139" name="Object 11"/>
          <p:cNvGraphicFramePr>
            <a:graphicFrameLocks noChangeAspect="1"/>
          </p:cNvGraphicFramePr>
          <p:nvPr/>
        </p:nvGraphicFramePr>
        <p:xfrm>
          <a:off x="4071938" y="4857750"/>
          <a:ext cx="1336675" cy="571500"/>
        </p:xfrm>
        <a:graphic>
          <a:graphicData uri="http://schemas.openxmlformats.org/presentationml/2006/ole">
            <p:oleObj spid="_x0000_s48139" name="Equation" r:id="rId8" imgW="1181100" imgH="508000" progId="Equation.DSMT4">
              <p:embed/>
            </p:oleObj>
          </a:graphicData>
        </a:graphic>
      </p:graphicFrame>
      <p:sp>
        <p:nvSpPr>
          <p:cNvPr id="4815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4214813" y="5572125"/>
          <a:ext cx="949325" cy="285750"/>
        </p:xfrm>
        <a:graphic>
          <a:graphicData uri="http://schemas.openxmlformats.org/presentationml/2006/ole">
            <p:oleObj spid="_x0000_s48141" name="Equation" r:id="rId9" imgW="787400" imgH="241300" progId="Equation.DSMT4">
              <p:embed/>
            </p:oleObj>
          </a:graphicData>
        </a:graphic>
      </p:graphicFrame>
      <p:sp>
        <p:nvSpPr>
          <p:cNvPr id="4815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8144" name="Object 16"/>
          <p:cNvGraphicFramePr>
            <a:graphicFrameLocks noChangeAspect="1"/>
          </p:cNvGraphicFramePr>
          <p:nvPr/>
        </p:nvGraphicFramePr>
        <p:xfrm>
          <a:off x="3286125" y="6000750"/>
          <a:ext cx="1000125" cy="500063"/>
        </p:xfrm>
        <a:graphic>
          <a:graphicData uri="http://schemas.openxmlformats.org/presentationml/2006/ole">
            <p:oleObj spid="_x0000_s48144" name="Equation" r:id="rId10" imgW="914400" imgH="457200" progId="Equation.DSMT4">
              <p:embed/>
            </p:oleObj>
          </a:graphicData>
        </a:graphic>
      </p:graphicFrame>
      <p:sp>
        <p:nvSpPr>
          <p:cNvPr id="48158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8146" name="Object 18"/>
          <p:cNvGraphicFramePr>
            <a:graphicFrameLocks noChangeAspect="1"/>
          </p:cNvGraphicFramePr>
          <p:nvPr/>
        </p:nvGraphicFramePr>
        <p:xfrm>
          <a:off x="4500563" y="6000750"/>
          <a:ext cx="642937" cy="541338"/>
        </p:xfrm>
        <a:graphic>
          <a:graphicData uri="http://schemas.openxmlformats.org/presentationml/2006/ole">
            <p:oleObj spid="_x0000_s48146" name="Equation" r:id="rId11" imgW="596900" imgH="508000" progId="Equation.DSMT4">
              <p:embed/>
            </p:oleObj>
          </a:graphicData>
        </a:graphic>
      </p:graphicFrame>
      <p:sp>
        <p:nvSpPr>
          <p:cNvPr id="4815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8148" name="Object 20"/>
          <p:cNvGraphicFramePr>
            <a:graphicFrameLocks noChangeAspect="1"/>
          </p:cNvGraphicFramePr>
          <p:nvPr/>
        </p:nvGraphicFramePr>
        <p:xfrm>
          <a:off x="5357813" y="6143625"/>
          <a:ext cx="571500" cy="298450"/>
        </p:xfrm>
        <a:graphic>
          <a:graphicData uri="http://schemas.openxmlformats.org/presentationml/2006/ole">
            <p:oleObj spid="_x0000_s48148" name="Equation" r:id="rId12" imgW="457200" imgH="241300" progId="Equation.DSMT4">
              <p:embed/>
            </p:oleObj>
          </a:graphicData>
        </a:graphic>
      </p:graphicFrame>
      <p:sp>
        <p:nvSpPr>
          <p:cNvPr id="48160" name="Прямоугольник 24"/>
          <p:cNvSpPr>
            <a:spLocks noChangeArrowheads="1"/>
          </p:cNvSpPr>
          <p:nvPr/>
        </p:nvSpPr>
        <p:spPr bwMode="auto">
          <a:xfrm>
            <a:off x="5500688" y="4286250"/>
            <a:ext cx="11477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- дотичне</a:t>
            </a:r>
          </a:p>
        </p:txBody>
      </p:sp>
      <p:sp>
        <p:nvSpPr>
          <p:cNvPr id="48161" name="Прямоугольник 25"/>
          <p:cNvSpPr>
            <a:spLocks noChangeArrowheads="1"/>
          </p:cNvSpPr>
          <p:nvPr/>
        </p:nvSpPr>
        <p:spPr bwMode="auto">
          <a:xfrm>
            <a:off x="5500688" y="5000625"/>
            <a:ext cx="1409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- нормальне</a:t>
            </a:r>
          </a:p>
        </p:txBody>
      </p:sp>
      <p:sp>
        <p:nvSpPr>
          <p:cNvPr id="48162" name="Прямоугольник 26"/>
          <p:cNvSpPr>
            <a:spLocks noChangeArrowheads="1"/>
          </p:cNvSpPr>
          <p:nvPr/>
        </p:nvSpPr>
        <p:spPr bwMode="auto">
          <a:xfrm>
            <a:off x="8358188" y="1428750"/>
            <a:ext cx="547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(53)</a:t>
            </a:r>
          </a:p>
        </p:txBody>
      </p:sp>
      <p:sp>
        <p:nvSpPr>
          <p:cNvPr id="48163" name="Прямоугольник 27"/>
          <p:cNvSpPr>
            <a:spLocks noChangeArrowheads="1"/>
          </p:cNvSpPr>
          <p:nvPr/>
        </p:nvSpPr>
        <p:spPr bwMode="auto">
          <a:xfrm>
            <a:off x="8358188" y="2143125"/>
            <a:ext cx="552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(54)</a:t>
            </a:r>
          </a:p>
        </p:txBody>
      </p:sp>
      <p:sp>
        <p:nvSpPr>
          <p:cNvPr id="48164" name="Прямоугольник 28"/>
          <p:cNvSpPr>
            <a:spLocks noChangeArrowheads="1"/>
          </p:cNvSpPr>
          <p:nvPr/>
        </p:nvSpPr>
        <p:spPr bwMode="auto">
          <a:xfrm>
            <a:off x="8429625" y="2857500"/>
            <a:ext cx="552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(55)</a:t>
            </a:r>
          </a:p>
        </p:txBody>
      </p:sp>
      <p:sp>
        <p:nvSpPr>
          <p:cNvPr id="48165" name="Прямоугольник 29"/>
          <p:cNvSpPr>
            <a:spLocks noChangeArrowheads="1"/>
          </p:cNvSpPr>
          <p:nvPr/>
        </p:nvSpPr>
        <p:spPr bwMode="auto">
          <a:xfrm>
            <a:off x="8358188" y="3559175"/>
            <a:ext cx="555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(56)</a:t>
            </a:r>
          </a:p>
        </p:txBody>
      </p:sp>
      <p:sp>
        <p:nvSpPr>
          <p:cNvPr id="48166" name="Прямоугольник 30"/>
          <p:cNvSpPr>
            <a:spLocks noChangeArrowheads="1"/>
          </p:cNvSpPr>
          <p:nvPr/>
        </p:nvSpPr>
        <p:spPr bwMode="auto">
          <a:xfrm>
            <a:off x="8358188" y="4273550"/>
            <a:ext cx="536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(57)</a:t>
            </a:r>
          </a:p>
        </p:txBody>
      </p:sp>
      <p:sp>
        <p:nvSpPr>
          <p:cNvPr id="48167" name="Прямоугольник 31"/>
          <p:cNvSpPr>
            <a:spLocks noChangeArrowheads="1"/>
          </p:cNvSpPr>
          <p:nvPr/>
        </p:nvSpPr>
        <p:spPr bwMode="auto">
          <a:xfrm>
            <a:off x="8429625" y="5059363"/>
            <a:ext cx="552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(58)</a:t>
            </a:r>
          </a:p>
        </p:txBody>
      </p:sp>
      <p:sp>
        <p:nvSpPr>
          <p:cNvPr id="48168" name="Прямоугольник 32"/>
          <p:cNvSpPr>
            <a:spLocks noChangeArrowheads="1"/>
          </p:cNvSpPr>
          <p:nvPr/>
        </p:nvSpPr>
        <p:spPr bwMode="auto">
          <a:xfrm>
            <a:off x="8429625" y="5572125"/>
            <a:ext cx="552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(59)</a:t>
            </a:r>
          </a:p>
        </p:txBody>
      </p:sp>
      <p:sp>
        <p:nvSpPr>
          <p:cNvPr id="48169" name="Прямоугольник 33"/>
          <p:cNvSpPr>
            <a:spLocks noChangeArrowheads="1"/>
          </p:cNvSpPr>
          <p:nvPr/>
        </p:nvSpPr>
        <p:spPr bwMode="auto">
          <a:xfrm>
            <a:off x="8429625" y="6143625"/>
            <a:ext cx="563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(60)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uk-UA" sz="4400" b="1" dirty="0" smtClean="0">
                <a:solidFill>
                  <a:schemeClr val="tx2">
                    <a:satMod val="130000"/>
                  </a:schemeClr>
                </a:solidFill>
              </a:rPr>
              <a:t>§ 9. Прискорення точки при природному </a:t>
            </a:r>
            <a:r>
              <a:rPr lang="uk-UA" sz="4400" b="1" dirty="0" err="1" smtClean="0">
                <a:solidFill>
                  <a:schemeClr val="tx2">
                    <a:satMod val="130000"/>
                  </a:schemeClr>
                </a:solidFill>
              </a:rPr>
              <a:t>заданні</a:t>
            </a:r>
            <a:r>
              <a:rPr lang="uk-UA" sz="4400" b="1" dirty="0" smtClean="0">
                <a:solidFill>
                  <a:schemeClr val="tx2">
                    <a:satMod val="130000"/>
                  </a:schemeClr>
                </a:solidFill>
              </a:rPr>
              <a:t> руху</a:t>
            </a:r>
            <a:endParaRPr lang="uk-UA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4915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1785938"/>
            <a:ext cx="7188200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sz="3200" b="1" dirty="0" smtClean="0">
                <a:solidFill>
                  <a:schemeClr val="tx2">
                    <a:satMod val="130000"/>
                  </a:schemeClr>
                </a:solidFill>
              </a:rPr>
              <a:t>§ 10. Ступені вільності твердого тіла та теорема про проекції швидкостей</a:t>
            </a:r>
            <a:endParaRPr lang="uk-UA" sz="3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0" algn="just" fontAlgn="auto">
              <a:spcAft>
                <a:spcPts val="0"/>
              </a:spcAft>
              <a:buFont typeface="Wingdings 2"/>
              <a:buNone/>
              <a:defRPr/>
            </a:pPr>
            <a:r>
              <a:rPr lang="uk-UA" sz="2800" dirty="0" smtClean="0"/>
              <a:t>Під </a:t>
            </a:r>
            <a:r>
              <a:rPr lang="uk-UA" sz="2800" i="1" dirty="0" smtClean="0"/>
              <a:t>твердим тілом</a:t>
            </a:r>
            <a:r>
              <a:rPr lang="uk-UA" sz="2800" dirty="0" smtClean="0"/>
              <a:t> розуміють абсолютно тверде тіло, тобто тіло у якого віддаль між будь-якими двома точками не змінюються протягом всього часу руху. </a:t>
            </a:r>
          </a:p>
          <a:p>
            <a:pPr marL="365760" indent="0" algn="just" fontAlgn="auto">
              <a:spcAft>
                <a:spcPts val="0"/>
              </a:spcAft>
              <a:buFont typeface="Wingdings 2"/>
              <a:buNone/>
              <a:defRPr/>
            </a:pPr>
            <a:r>
              <a:rPr lang="uk-UA" sz="2800" i="1" dirty="0" smtClean="0"/>
              <a:t>Числом ступенів вільності</a:t>
            </a:r>
            <a:r>
              <a:rPr lang="uk-UA" sz="2800" dirty="0" smtClean="0"/>
              <a:t> називають число незалежних параметрів, які визначають положення тіла відносно вибраної системи відліку. Вільне тверде тіло у загальному випадку має 6 ступенів вільності: три поступального руху і три обертального руху.</a:t>
            </a:r>
          </a:p>
          <a:p>
            <a:pPr marL="365760" indent="0" algn="just" fontAlgn="auto">
              <a:spcAft>
                <a:spcPts val="0"/>
              </a:spcAft>
              <a:buFont typeface="Wingdings 2"/>
              <a:buNone/>
              <a:defRPr/>
            </a:pPr>
            <a:endParaRPr lang="uk-UA" sz="2800" dirty="0" smtClean="0"/>
          </a:p>
          <a:p>
            <a:pPr marL="365760" indent="0" algn="just" fontAlgn="auto">
              <a:spcAft>
                <a:spcPts val="0"/>
              </a:spcAft>
              <a:buFont typeface="Wingdings 2"/>
              <a:buNone/>
              <a:defRPr/>
            </a:pPr>
            <a:r>
              <a:rPr lang="uk-UA" sz="2800" b="1" u="sng" dirty="0" smtClean="0"/>
              <a:t>Теорема:</a:t>
            </a:r>
            <a:r>
              <a:rPr lang="uk-UA" sz="2800" b="1" dirty="0" smtClean="0"/>
              <a:t> </a:t>
            </a:r>
            <a:r>
              <a:rPr lang="uk-UA" sz="2800" b="1" i="1" dirty="0" smtClean="0"/>
              <a:t>При будь-якому русі твердого тіла проекції швидкостей точок на пряму, що їх з’єднує є рівними</a:t>
            </a:r>
            <a:r>
              <a:rPr lang="uk-UA" sz="2800" i="1" dirty="0" smtClean="0"/>
              <a:t>.</a:t>
            </a:r>
            <a:endParaRPr lang="uk-UA" sz="2800" dirty="0" smtClean="0"/>
          </a:p>
          <a:p>
            <a:pPr marL="365760" indent="0" algn="just" fontAlgn="auto">
              <a:spcAft>
                <a:spcPts val="0"/>
              </a:spcAft>
              <a:buFont typeface="Wingdings 2"/>
              <a:buNone/>
              <a:defRPr/>
            </a:pPr>
            <a:endParaRPr lang="uk-U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sz="3200" b="1" dirty="0" smtClean="0">
                <a:solidFill>
                  <a:schemeClr val="tx2">
                    <a:satMod val="130000"/>
                  </a:schemeClr>
                </a:solidFill>
              </a:rPr>
              <a:t>§ 10. Ступені вільності твердого тіла та теорема про проекції швидкостей</a:t>
            </a:r>
            <a:endParaRPr lang="uk-UA" sz="3200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50282" name="Picture 78"/>
          <p:cNvPicPr>
            <a:picLocks noChangeAspect="1" noChangeArrowheads="1"/>
          </p:cNvPicPr>
          <p:nvPr/>
        </p:nvPicPr>
        <p:blipFill>
          <a:blip r:embed="rId3" cstate="print"/>
          <a:srcRect l="14453" t="8333" r="67188" b="69444"/>
          <a:stretch>
            <a:fillRect/>
          </a:stretch>
        </p:blipFill>
        <p:spPr bwMode="auto">
          <a:xfrm>
            <a:off x="1000125" y="1571625"/>
            <a:ext cx="4721225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283" name="Rectangle 8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0255" name="Object 79"/>
          <p:cNvGraphicFramePr>
            <a:graphicFrameLocks noChangeAspect="1"/>
          </p:cNvGraphicFramePr>
          <p:nvPr/>
        </p:nvGraphicFramePr>
        <p:xfrm>
          <a:off x="5857875" y="1428750"/>
          <a:ext cx="1143000" cy="325438"/>
        </p:xfrm>
        <a:graphic>
          <a:graphicData uri="http://schemas.openxmlformats.org/presentationml/2006/ole">
            <p:oleObj spid="_x0000_s50255" name="Equation" r:id="rId4" imgW="850531" imgH="241195" progId="Equation.DSMT4">
              <p:embed/>
            </p:oleObj>
          </a:graphicData>
        </a:graphic>
      </p:graphicFrame>
      <p:sp>
        <p:nvSpPr>
          <p:cNvPr id="50284" name="Rectangle 81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sp>
        <p:nvSpPr>
          <p:cNvPr id="50285" name="Rectangle 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0258" name="Object 82"/>
          <p:cNvGraphicFramePr>
            <a:graphicFrameLocks noChangeAspect="1"/>
          </p:cNvGraphicFramePr>
          <p:nvPr/>
        </p:nvGraphicFramePr>
        <p:xfrm>
          <a:off x="5429250" y="1857375"/>
          <a:ext cx="2286000" cy="330200"/>
        </p:xfrm>
        <a:graphic>
          <a:graphicData uri="http://schemas.openxmlformats.org/presentationml/2006/ole">
            <p:oleObj spid="_x0000_s50258" name="Equation" r:id="rId5" imgW="1866090" imgH="266584" progId="Equation.DSMT4">
              <p:embed/>
            </p:oleObj>
          </a:graphicData>
        </a:graphic>
      </p:graphicFrame>
      <p:sp>
        <p:nvSpPr>
          <p:cNvPr id="50286" name="Rectangle 84"/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sp>
        <p:nvSpPr>
          <p:cNvPr id="50287" name="Rectangle 8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0261" name="Object 85"/>
          <p:cNvGraphicFramePr>
            <a:graphicFrameLocks noChangeAspect="1"/>
          </p:cNvGraphicFramePr>
          <p:nvPr/>
        </p:nvGraphicFramePr>
        <p:xfrm>
          <a:off x="5572125" y="2214563"/>
          <a:ext cx="2003425" cy="357187"/>
        </p:xfrm>
        <a:graphic>
          <a:graphicData uri="http://schemas.openxmlformats.org/presentationml/2006/ole">
            <p:oleObj spid="_x0000_s50261" name="Equation" r:id="rId6" imgW="1497950" imgH="266584" progId="Equation.DSMT4">
              <p:embed/>
            </p:oleObj>
          </a:graphicData>
        </a:graphic>
      </p:graphicFrame>
      <p:sp>
        <p:nvSpPr>
          <p:cNvPr id="50288" name="Rectangle 87"/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sp>
        <p:nvSpPr>
          <p:cNvPr id="50289" name="Rectangle 8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0264" name="Object 88"/>
          <p:cNvGraphicFramePr>
            <a:graphicFrameLocks noChangeAspect="1"/>
          </p:cNvGraphicFramePr>
          <p:nvPr/>
        </p:nvGraphicFramePr>
        <p:xfrm>
          <a:off x="5715000" y="2643188"/>
          <a:ext cx="1735138" cy="285750"/>
        </p:xfrm>
        <a:graphic>
          <a:graphicData uri="http://schemas.openxmlformats.org/presentationml/2006/ole">
            <p:oleObj spid="_x0000_s50264" name="Equation" r:id="rId7" imgW="1637589" imgH="266584" progId="Equation.DSMT4">
              <p:embed/>
            </p:oleObj>
          </a:graphicData>
        </a:graphic>
      </p:graphicFrame>
      <p:sp>
        <p:nvSpPr>
          <p:cNvPr id="50290" name="Rectangle 90"/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sp>
        <p:nvSpPr>
          <p:cNvPr id="50291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0267" name="Object 91"/>
          <p:cNvGraphicFramePr>
            <a:graphicFrameLocks noChangeAspect="1"/>
          </p:cNvGraphicFramePr>
          <p:nvPr/>
        </p:nvGraphicFramePr>
        <p:xfrm>
          <a:off x="5929313" y="3000375"/>
          <a:ext cx="1746250" cy="428625"/>
        </p:xfrm>
        <a:graphic>
          <a:graphicData uri="http://schemas.openxmlformats.org/presentationml/2006/ole">
            <p:oleObj spid="_x0000_s50267" name="Equation" r:id="rId8" imgW="1587500" imgH="393700" progId="Equation.DSMT4">
              <p:embed/>
            </p:oleObj>
          </a:graphicData>
        </a:graphic>
      </p:graphicFrame>
      <p:sp>
        <p:nvSpPr>
          <p:cNvPr id="50292" name="Rectangle 9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0269" name="Object 93"/>
          <p:cNvGraphicFramePr>
            <a:graphicFrameLocks noChangeAspect="1"/>
          </p:cNvGraphicFramePr>
          <p:nvPr/>
        </p:nvGraphicFramePr>
        <p:xfrm>
          <a:off x="6000750" y="3500438"/>
          <a:ext cx="1822450" cy="500062"/>
        </p:xfrm>
        <a:graphic>
          <a:graphicData uri="http://schemas.openxmlformats.org/presentationml/2006/ole">
            <p:oleObj spid="_x0000_s50269" name="Equation" r:id="rId9" imgW="1574800" imgH="431800" progId="Equation.DSMT4">
              <p:embed/>
            </p:oleObj>
          </a:graphicData>
        </a:graphic>
      </p:graphicFrame>
      <p:sp>
        <p:nvSpPr>
          <p:cNvPr id="50293" name="Rectangle 9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0271" name="Object 95"/>
          <p:cNvGraphicFramePr>
            <a:graphicFrameLocks noChangeAspect="1"/>
          </p:cNvGraphicFramePr>
          <p:nvPr/>
        </p:nvGraphicFramePr>
        <p:xfrm>
          <a:off x="6000750" y="4143375"/>
          <a:ext cx="1500188" cy="328613"/>
        </p:xfrm>
        <a:graphic>
          <a:graphicData uri="http://schemas.openxmlformats.org/presentationml/2006/ole">
            <p:oleObj spid="_x0000_s50271" name="Equation" r:id="rId10" imgW="1231366" imgH="266584" progId="Equation.DSMT4">
              <p:embed/>
            </p:oleObj>
          </a:graphicData>
        </a:graphic>
      </p:graphicFrame>
      <p:sp>
        <p:nvSpPr>
          <p:cNvPr id="50294" name="Rectangle 97"/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sp>
        <p:nvSpPr>
          <p:cNvPr id="50295" name="Rectangle 9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0274" name="Object 98"/>
          <p:cNvGraphicFramePr>
            <a:graphicFrameLocks noChangeAspect="1"/>
          </p:cNvGraphicFramePr>
          <p:nvPr/>
        </p:nvGraphicFramePr>
        <p:xfrm>
          <a:off x="5572125" y="4643438"/>
          <a:ext cx="2162175" cy="238125"/>
        </p:xfrm>
        <a:graphic>
          <a:graphicData uri="http://schemas.openxmlformats.org/presentationml/2006/ole">
            <p:oleObj spid="_x0000_s50274" name="Equation" r:id="rId11" imgW="2159000" imgH="241300" progId="Equation.DSMT4">
              <p:embed/>
            </p:oleObj>
          </a:graphicData>
        </a:graphic>
      </p:graphicFrame>
      <p:sp>
        <p:nvSpPr>
          <p:cNvPr id="50296" name="Rectangle 100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sp>
        <p:nvSpPr>
          <p:cNvPr id="50297" name="Rectangle 10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0277" name="Object 101"/>
          <p:cNvGraphicFramePr>
            <a:graphicFrameLocks noChangeAspect="1"/>
          </p:cNvGraphicFramePr>
          <p:nvPr/>
        </p:nvGraphicFramePr>
        <p:xfrm>
          <a:off x="5500688" y="5072063"/>
          <a:ext cx="2422525" cy="285750"/>
        </p:xfrm>
        <a:graphic>
          <a:graphicData uri="http://schemas.openxmlformats.org/presentationml/2006/ole">
            <p:oleObj spid="_x0000_s50277" name="Equation" r:id="rId12" imgW="2019300" imgH="241300" progId="Equation.DSMT4">
              <p:embed/>
            </p:oleObj>
          </a:graphicData>
        </a:graphic>
      </p:graphicFrame>
      <p:sp>
        <p:nvSpPr>
          <p:cNvPr id="50298" name="Rectangle 103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sp>
        <p:nvSpPr>
          <p:cNvPr id="50299" name="Rectangle 10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0280" name="Object 104"/>
          <p:cNvGraphicFramePr>
            <a:graphicFrameLocks noChangeAspect="1"/>
          </p:cNvGraphicFramePr>
          <p:nvPr/>
        </p:nvGraphicFramePr>
        <p:xfrm>
          <a:off x="5786438" y="5500688"/>
          <a:ext cx="1489075" cy="285750"/>
        </p:xfrm>
        <a:graphic>
          <a:graphicData uri="http://schemas.openxmlformats.org/presentationml/2006/ole">
            <p:oleObj spid="_x0000_s50280" name="Equation" r:id="rId13" imgW="1193800" imgH="228600" progId="Equation.DSMT4">
              <p:embed/>
            </p:oleObj>
          </a:graphicData>
        </a:graphic>
      </p:graphicFrame>
      <p:sp>
        <p:nvSpPr>
          <p:cNvPr id="50300" name="Rectangle 106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sp>
        <p:nvSpPr>
          <p:cNvPr id="50301" name="Rectangle 107"/>
          <p:cNvSpPr>
            <a:spLocks noChangeArrowheads="1"/>
          </p:cNvSpPr>
          <p:nvPr/>
        </p:nvSpPr>
        <p:spPr bwMode="auto">
          <a:xfrm>
            <a:off x="4357688" y="6000750"/>
            <a:ext cx="3643312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7200"/>
            <a:r>
              <a:rPr lang="uk-UA" sz="2200">
                <a:ea typeface="Times New Roman" pitchFamily="18" charset="0"/>
                <a:cs typeface="Arial" charset="0"/>
              </a:rPr>
              <a:t>Теорема доведена.</a:t>
            </a:r>
          </a:p>
        </p:txBody>
      </p:sp>
      <p:sp>
        <p:nvSpPr>
          <p:cNvPr id="50302" name="Прямоугольник 109"/>
          <p:cNvSpPr>
            <a:spLocks noChangeArrowheads="1"/>
          </p:cNvSpPr>
          <p:nvPr/>
        </p:nvSpPr>
        <p:spPr bwMode="auto">
          <a:xfrm>
            <a:off x="8358188" y="1357313"/>
            <a:ext cx="549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(61)</a:t>
            </a:r>
          </a:p>
        </p:txBody>
      </p:sp>
      <p:sp>
        <p:nvSpPr>
          <p:cNvPr id="50303" name="Прямоугольник 110"/>
          <p:cNvSpPr>
            <a:spLocks noChangeArrowheads="1"/>
          </p:cNvSpPr>
          <p:nvPr/>
        </p:nvSpPr>
        <p:spPr bwMode="auto">
          <a:xfrm>
            <a:off x="8358188" y="1857375"/>
            <a:ext cx="55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(62)</a:t>
            </a:r>
          </a:p>
        </p:txBody>
      </p:sp>
      <p:sp>
        <p:nvSpPr>
          <p:cNvPr id="50304" name="Прямоугольник 111"/>
          <p:cNvSpPr>
            <a:spLocks noChangeArrowheads="1"/>
          </p:cNvSpPr>
          <p:nvPr/>
        </p:nvSpPr>
        <p:spPr bwMode="auto">
          <a:xfrm>
            <a:off x="8358188" y="2214563"/>
            <a:ext cx="549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(63)</a:t>
            </a:r>
          </a:p>
        </p:txBody>
      </p:sp>
      <p:sp>
        <p:nvSpPr>
          <p:cNvPr id="50305" name="Прямоугольник 112"/>
          <p:cNvSpPr>
            <a:spLocks noChangeArrowheads="1"/>
          </p:cNvSpPr>
          <p:nvPr/>
        </p:nvSpPr>
        <p:spPr bwMode="auto">
          <a:xfrm>
            <a:off x="8358188" y="2571750"/>
            <a:ext cx="563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(64)</a:t>
            </a:r>
          </a:p>
        </p:txBody>
      </p:sp>
      <p:sp>
        <p:nvSpPr>
          <p:cNvPr id="50306" name="Прямоугольник 113"/>
          <p:cNvSpPr>
            <a:spLocks noChangeArrowheads="1"/>
          </p:cNvSpPr>
          <p:nvPr/>
        </p:nvSpPr>
        <p:spPr bwMode="auto">
          <a:xfrm>
            <a:off x="8358188" y="3000375"/>
            <a:ext cx="550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(65)</a:t>
            </a:r>
          </a:p>
        </p:txBody>
      </p:sp>
      <p:sp>
        <p:nvSpPr>
          <p:cNvPr id="50307" name="Прямоугольник 114"/>
          <p:cNvSpPr>
            <a:spLocks noChangeArrowheads="1"/>
          </p:cNvSpPr>
          <p:nvPr/>
        </p:nvSpPr>
        <p:spPr bwMode="auto">
          <a:xfrm>
            <a:off x="8358188" y="3500438"/>
            <a:ext cx="566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(66)</a:t>
            </a:r>
          </a:p>
        </p:txBody>
      </p:sp>
      <p:sp>
        <p:nvSpPr>
          <p:cNvPr id="50308" name="Прямоугольник 115"/>
          <p:cNvSpPr>
            <a:spLocks noChangeArrowheads="1"/>
          </p:cNvSpPr>
          <p:nvPr/>
        </p:nvSpPr>
        <p:spPr bwMode="auto">
          <a:xfrm>
            <a:off x="8358188" y="4071938"/>
            <a:ext cx="536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(67)</a:t>
            </a:r>
          </a:p>
        </p:txBody>
      </p:sp>
      <p:sp>
        <p:nvSpPr>
          <p:cNvPr id="50309" name="Прямоугольник 116"/>
          <p:cNvSpPr>
            <a:spLocks noChangeArrowheads="1"/>
          </p:cNvSpPr>
          <p:nvPr/>
        </p:nvSpPr>
        <p:spPr bwMode="auto">
          <a:xfrm>
            <a:off x="8366125" y="4572000"/>
            <a:ext cx="563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(68)</a:t>
            </a:r>
          </a:p>
        </p:txBody>
      </p:sp>
      <p:sp>
        <p:nvSpPr>
          <p:cNvPr id="50310" name="Прямоугольник 117"/>
          <p:cNvSpPr>
            <a:spLocks noChangeArrowheads="1"/>
          </p:cNvSpPr>
          <p:nvPr/>
        </p:nvSpPr>
        <p:spPr bwMode="auto">
          <a:xfrm>
            <a:off x="8358188" y="5000625"/>
            <a:ext cx="563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(69)</a:t>
            </a:r>
          </a:p>
        </p:txBody>
      </p:sp>
      <p:sp>
        <p:nvSpPr>
          <p:cNvPr id="50311" name="Прямоугольник 118"/>
          <p:cNvSpPr>
            <a:spLocks noChangeArrowheads="1"/>
          </p:cNvSpPr>
          <p:nvPr/>
        </p:nvSpPr>
        <p:spPr bwMode="auto">
          <a:xfrm>
            <a:off x="8358188" y="5429250"/>
            <a:ext cx="541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(70)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sz="3200" b="1" dirty="0" smtClean="0">
                <a:solidFill>
                  <a:schemeClr val="tx2">
                    <a:satMod val="130000"/>
                  </a:schemeClr>
                </a:solidFill>
              </a:rPr>
              <a:t>§ 11. Поступальний рух твердого тіла</a:t>
            </a:r>
            <a:endParaRPr lang="uk-UA" sz="3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63" y="1447800"/>
            <a:ext cx="7862887" cy="4800600"/>
          </a:xfrm>
        </p:spPr>
        <p:txBody>
          <a:bodyPr>
            <a:normAutofit/>
          </a:bodyPr>
          <a:lstStyle/>
          <a:p>
            <a:pPr marL="365760" indent="0" algn="just" fontAlgn="auto">
              <a:spcAft>
                <a:spcPts val="0"/>
              </a:spcAft>
              <a:buFont typeface="Wingdings 2"/>
              <a:buNone/>
              <a:defRPr/>
            </a:pPr>
            <a:r>
              <a:rPr lang="uk-UA" sz="2600" i="1" dirty="0" smtClean="0"/>
              <a:t>Поступальним рухом</a:t>
            </a:r>
            <a:r>
              <a:rPr lang="uk-UA" sz="2600" dirty="0" smtClean="0"/>
              <a:t> твердого тіла називають такий рух, при якому пряма проведена через будь-які дві точки твердого тіла залишається паралельною до свого початкового положення в кожний момент часу.</a:t>
            </a:r>
          </a:p>
          <a:p>
            <a:pPr marL="365760" indent="0" algn="just" fontAlgn="auto">
              <a:spcAft>
                <a:spcPts val="0"/>
              </a:spcAft>
              <a:buFont typeface="Wingdings 2"/>
              <a:buNone/>
              <a:defRPr/>
            </a:pPr>
            <a:endParaRPr lang="uk-UA" sz="2600" dirty="0" smtClean="0"/>
          </a:p>
          <a:p>
            <a:pPr marL="365760" indent="0" algn="just" fontAlgn="auto">
              <a:spcAft>
                <a:spcPts val="0"/>
              </a:spcAft>
              <a:buFont typeface="Wingdings 2"/>
              <a:buNone/>
              <a:defRPr/>
            </a:pPr>
            <a:r>
              <a:rPr lang="uk-UA" sz="2600" b="1" i="1" u="sng" dirty="0" smtClean="0"/>
              <a:t>Теорема:</a:t>
            </a:r>
            <a:r>
              <a:rPr lang="uk-UA" sz="2600" b="1" dirty="0" smtClean="0"/>
              <a:t> </a:t>
            </a:r>
            <a:r>
              <a:rPr lang="uk-UA" sz="2600" b="1" i="1" dirty="0" smtClean="0"/>
              <a:t>При поступальному русі твердого тіла траєкторії, швидкості і прискорення точок тіла є однакові.</a:t>
            </a:r>
            <a:r>
              <a:rPr lang="uk-UA" sz="2600" b="1" dirty="0" smtClean="0"/>
              <a:t> </a:t>
            </a:r>
            <a:endParaRPr lang="uk-UA" sz="2600" dirty="0" smtClean="0"/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uk-U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sz="3200" b="1" dirty="0" smtClean="0">
                <a:solidFill>
                  <a:schemeClr val="tx2">
                    <a:satMod val="130000"/>
                  </a:schemeClr>
                </a:solidFill>
              </a:rPr>
              <a:t>§ 11. Поступальний рух твердого тіла</a:t>
            </a:r>
            <a:endParaRPr lang="uk-UA" sz="3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2271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2251" name="Object 27"/>
          <p:cNvGraphicFramePr>
            <a:graphicFrameLocks noChangeAspect="1"/>
          </p:cNvGraphicFramePr>
          <p:nvPr/>
        </p:nvGraphicFramePr>
        <p:xfrm>
          <a:off x="6286500" y="1357313"/>
          <a:ext cx="1257300" cy="357187"/>
        </p:xfrm>
        <a:graphic>
          <a:graphicData uri="http://schemas.openxmlformats.org/presentationml/2006/ole">
            <p:oleObj spid="_x0000_s52251" name="Equation" r:id="rId3" imgW="850531" imgH="241195" progId="Equation.DSMT4">
              <p:embed/>
            </p:oleObj>
          </a:graphicData>
        </a:graphic>
      </p:graphicFrame>
      <p:sp>
        <p:nvSpPr>
          <p:cNvPr id="52272" name="Rectangle 29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sp>
        <p:nvSpPr>
          <p:cNvPr id="52273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2254" name="Object 30"/>
          <p:cNvGraphicFramePr>
            <a:graphicFrameLocks noChangeAspect="1"/>
          </p:cNvGraphicFramePr>
          <p:nvPr/>
        </p:nvGraphicFramePr>
        <p:xfrm>
          <a:off x="6572250" y="1857375"/>
          <a:ext cx="809625" cy="276225"/>
        </p:xfrm>
        <a:graphic>
          <a:graphicData uri="http://schemas.openxmlformats.org/presentationml/2006/ole">
            <p:oleObj spid="_x0000_s52254" name="Equation" r:id="rId4" imgW="812447" imgH="279279" progId="Equation.DSMT4">
              <p:embed/>
            </p:oleObj>
          </a:graphicData>
        </a:graphic>
      </p:graphicFrame>
      <p:sp>
        <p:nvSpPr>
          <p:cNvPr id="52274" name="Rectangle 32"/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sp>
        <p:nvSpPr>
          <p:cNvPr id="52275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2257" name="Object 33"/>
          <p:cNvGraphicFramePr>
            <a:graphicFrameLocks noChangeAspect="1"/>
          </p:cNvGraphicFramePr>
          <p:nvPr/>
        </p:nvGraphicFramePr>
        <p:xfrm>
          <a:off x="6357938" y="2286000"/>
          <a:ext cx="1057275" cy="457200"/>
        </p:xfrm>
        <a:graphic>
          <a:graphicData uri="http://schemas.openxmlformats.org/presentationml/2006/ole">
            <p:oleObj spid="_x0000_s52257" name="Equation" r:id="rId5" imgW="1054100" imgH="457200" progId="Equation.DSMT4">
              <p:embed/>
            </p:oleObj>
          </a:graphicData>
        </a:graphic>
      </p:graphicFrame>
      <p:sp>
        <p:nvSpPr>
          <p:cNvPr id="52276" name="Rectangle 3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sp>
        <p:nvSpPr>
          <p:cNvPr id="52277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2260" name="Object 36"/>
          <p:cNvGraphicFramePr>
            <a:graphicFrameLocks noChangeAspect="1"/>
          </p:cNvGraphicFramePr>
          <p:nvPr/>
        </p:nvGraphicFramePr>
        <p:xfrm>
          <a:off x="6643688" y="2928938"/>
          <a:ext cx="642937" cy="315912"/>
        </p:xfrm>
        <a:graphic>
          <a:graphicData uri="http://schemas.openxmlformats.org/presentationml/2006/ole">
            <p:oleObj spid="_x0000_s52260" name="Equation" r:id="rId6" imgW="545626" imgH="266469" progId="Equation.DSMT4">
              <p:embed/>
            </p:oleObj>
          </a:graphicData>
        </a:graphic>
      </p:graphicFrame>
      <p:sp>
        <p:nvSpPr>
          <p:cNvPr id="52278" name="Rectangle 38"/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sp>
        <p:nvSpPr>
          <p:cNvPr id="52279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2263" name="Object 39"/>
          <p:cNvGraphicFramePr>
            <a:graphicFrameLocks noChangeAspect="1"/>
          </p:cNvGraphicFramePr>
          <p:nvPr/>
        </p:nvGraphicFramePr>
        <p:xfrm>
          <a:off x="6429375" y="3357563"/>
          <a:ext cx="928688" cy="550862"/>
        </p:xfrm>
        <a:graphic>
          <a:graphicData uri="http://schemas.openxmlformats.org/presentationml/2006/ole">
            <p:oleObj spid="_x0000_s52263" name="Equation" r:id="rId7" imgW="825500" imgH="482600" progId="Equation.DSMT4">
              <p:embed/>
            </p:oleObj>
          </a:graphicData>
        </a:graphic>
      </p:graphicFrame>
      <p:sp>
        <p:nvSpPr>
          <p:cNvPr id="52280" name="Rectangle 41"/>
          <p:cNvSpPr>
            <a:spLocks noChangeArrowheads="1"/>
          </p:cNvSpPr>
          <p:nvPr/>
        </p:nvSpPr>
        <p:spPr bwMode="auto">
          <a:xfrm>
            <a:off x="0" y="485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sp>
        <p:nvSpPr>
          <p:cNvPr id="52281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2266" name="Object 42"/>
          <p:cNvGraphicFramePr>
            <a:graphicFrameLocks noChangeAspect="1"/>
          </p:cNvGraphicFramePr>
          <p:nvPr/>
        </p:nvGraphicFramePr>
        <p:xfrm>
          <a:off x="6572250" y="4071938"/>
          <a:ext cx="842963" cy="357187"/>
        </p:xfrm>
        <a:graphic>
          <a:graphicData uri="http://schemas.openxmlformats.org/presentationml/2006/ole">
            <p:oleObj spid="_x0000_s52266" name="Equation" r:id="rId8" imgW="558558" imgH="241195" progId="Equation.DSMT4">
              <p:embed/>
            </p:oleObj>
          </a:graphicData>
        </a:graphic>
      </p:graphicFrame>
      <p:sp>
        <p:nvSpPr>
          <p:cNvPr id="52282" name="Rectangle 44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sp>
        <p:nvSpPr>
          <p:cNvPr id="52283" name="Rectangle 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2269" name="Object 45"/>
          <p:cNvGraphicFramePr>
            <a:graphicFrameLocks noChangeAspect="1"/>
          </p:cNvGraphicFramePr>
          <p:nvPr/>
        </p:nvGraphicFramePr>
        <p:xfrm>
          <a:off x="5500688" y="5072063"/>
          <a:ext cx="885825" cy="976312"/>
        </p:xfrm>
        <a:graphic>
          <a:graphicData uri="http://schemas.openxmlformats.org/presentationml/2006/ole">
            <p:oleObj spid="_x0000_s52269" name="Equation" r:id="rId9" imgW="749300" imgH="825500" progId="Equation.DSMT4">
              <p:embed/>
            </p:oleObj>
          </a:graphicData>
        </a:graphic>
      </p:graphicFrame>
      <p:sp>
        <p:nvSpPr>
          <p:cNvPr id="52284" name="Rectangle 47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sp>
        <p:nvSpPr>
          <p:cNvPr id="52285" name="Прямоугольник 49"/>
          <p:cNvSpPr>
            <a:spLocks noChangeArrowheads="1"/>
          </p:cNvSpPr>
          <p:nvPr/>
        </p:nvSpPr>
        <p:spPr bwMode="auto">
          <a:xfrm>
            <a:off x="8215313" y="1357313"/>
            <a:ext cx="525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(71)</a:t>
            </a:r>
          </a:p>
        </p:txBody>
      </p:sp>
      <p:sp>
        <p:nvSpPr>
          <p:cNvPr id="52286" name="Прямоугольник 50"/>
          <p:cNvSpPr>
            <a:spLocks noChangeArrowheads="1"/>
          </p:cNvSpPr>
          <p:nvPr/>
        </p:nvSpPr>
        <p:spPr bwMode="auto">
          <a:xfrm>
            <a:off x="8215313" y="1857375"/>
            <a:ext cx="536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(72)</a:t>
            </a:r>
          </a:p>
        </p:txBody>
      </p:sp>
      <p:sp>
        <p:nvSpPr>
          <p:cNvPr id="52287" name="Прямоугольник 51"/>
          <p:cNvSpPr>
            <a:spLocks noChangeArrowheads="1"/>
          </p:cNvSpPr>
          <p:nvPr/>
        </p:nvSpPr>
        <p:spPr bwMode="auto">
          <a:xfrm>
            <a:off x="8215313" y="2428875"/>
            <a:ext cx="525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(73)</a:t>
            </a:r>
          </a:p>
        </p:txBody>
      </p:sp>
      <p:sp>
        <p:nvSpPr>
          <p:cNvPr id="52288" name="Прямоугольник 52"/>
          <p:cNvSpPr>
            <a:spLocks noChangeArrowheads="1"/>
          </p:cNvSpPr>
          <p:nvPr/>
        </p:nvSpPr>
        <p:spPr bwMode="auto">
          <a:xfrm>
            <a:off x="8223250" y="2928938"/>
            <a:ext cx="5349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(74)</a:t>
            </a:r>
          </a:p>
        </p:txBody>
      </p:sp>
      <p:sp>
        <p:nvSpPr>
          <p:cNvPr id="52289" name="Прямоугольник 53"/>
          <p:cNvSpPr>
            <a:spLocks noChangeArrowheads="1"/>
          </p:cNvSpPr>
          <p:nvPr/>
        </p:nvSpPr>
        <p:spPr bwMode="auto">
          <a:xfrm>
            <a:off x="8215313" y="3357563"/>
            <a:ext cx="527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(75)</a:t>
            </a:r>
          </a:p>
        </p:txBody>
      </p:sp>
      <p:sp>
        <p:nvSpPr>
          <p:cNvPr id="52290" name="Прямоугольник 54"/>
          <p:cNvSpPr>
            <a:spLocks noChangeArrowheads="1"/>
          </p:cNvSpPr>
          <p:nvPr/>
        </p:nvSpPr>
        <p:spPr bwMode="auto">
          <a:xfrm>
            <a:off x="8215313" y="3929063"/>
            <a:ext cx="5413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(76)</a:t>
            </a:r>
          </a:p>
        </p:txBody>
      </p:sp>
      <p:sp>
        <p:nvSpPr>
          <p:cNvPr id="52291" name="Прямоугольник 55"/>
          <p:cNvSpPr>
            <a:spLocks noChangeArrowheads="1"/>
          </p:cNvSpPr>
          <p:nvPr/>
        </p:nvSpPr>
        <p:spPr bwMode="auto">
          <a:xfrm>
            <a:off x="8143875" y="5500688"/>
            <a:ext cx="5413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(77)</a:t>
            </a:r>
          </a:p>
        </p:txBody>
      </p:sp>
      <p:sp>
        <p:nvSpPr>
          <p:cNvPr id="52292" name="Rectangle 107"/>
          <p:cNvSpPr>
            <a:spLocks noChangeArrowheads="1"/>
          </p:cNvSpPr>
          <p:nvPr/>
        </p:nvSpPr>
        <p:spPr bwMode="auto">
          <a:xfrm>
            <a:off x="5357813" y="4572000"/>
            <a:ext cx="3643312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7200"/>
            <a:r>
              <a:rPr lang="uk-UA" sz="2200">
                <a:ea typeface="Times New Roman" pitchFamily="18" charset="0"/>
                <a:cs typeface="Arial" charset="0"/>
              </a:rPr>
              <a:t>Теорема доведена.</a:t>
            </a:r>
          </a:p>
        </p:txBody>
      </p:sp>
      <p:pic>
        <p:nvPicPr>
          <p:cNvPr id="52293" name="Picture 48"/>
          <p:cNvPicPr>
            <a:picLocks noChangeAspect="1" noChangeArrowheads="1"/>
          </p:cNvPicPr>
          <p:nvPr/>
        </p:nvPicPr>
        <p:blipFill>
          <a:blip r:embed="rId10" cstate="print"/>
          <a:srcRect l="11328" t="15279" r="67969" b="52777"/>
          <a:stretch>
            <a:fillRect/>
          </a:stretch>
        </p:blipFill>
        <p:spPr bwMode="auto">
          <a:xfrm>
            <a:off x="1357313" y="1357313"/>
            <a:ext cx="3786187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sz="3200" b="1" dirty="0" smtClean="0">
                <a:solidFill>
                  <a:schemeClr val="tx2">
                    <a:satMod val="130000"/>
                  </a:schemeClr>
                </a:solidFill>
              </a:rPr>
              <a:t>§ 12. Обертальний рух твердого тіла навколо нерухомої осі</a:t>
            </a:r>
            <a:endParaRPr lang="uk-UA" sz="3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4306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Font typeface="Wingdings 2" pitchFamily="18" charset="2"/>
              <a:buNone/>
            </a:pPr>
            <a:r>
              <a:rPr lang="uk-UA" sz="2400" i="1" smtClean="0"/>
              <a:t>Обертальним рухом твердого тіла</a:t>
            </a:r>
            <a:r>
              <a:rPr lang="uk-UA" sz="2400" smtClean="0"/>
              <a:t> навколо нерухомої осі назива­ється такий його рух, при якому існують точки тіла, розміщені на одній прямій, що залишаються нерухомими на протязі всього руху. Пряма навко­ло якої відбувається обертання твердого тіла називається </a:t>
            </a:r>
            <a:r>
              <a:rPr lang="uk-UA" sz="2400" i="1" smtClean="0"/>
              <a:t>віссю обертання</a:t>
            </a:r>
            <a:r>
              <a:rPr lang="uk-UA" sz="2400" smtClean="0"/>
              <a:t>.</a:t>
            </a:r>
          </a:p>
        </p:txBody>
      </p:sp>
      <p:sp>
        <p:nvSpPr>
          <p:cNvPr id="54307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4301" name="Object 29"/>
          <p:cNvGraphicFramePr>
            <a:graphicFrameLocks noChangeAspect="1"/>
          </p:cNvGraphicFramePr>
          <p:nvPr/>
        </p:nvGraphicFramePr>
        <p:xfrm>
          <a:off x="1714500" y="4000500"/>
          <a:ext cx="1144588" cy="1000125"/>
        </p:xfrm>
        <a:graphic>
          <a:graphicData uri="http://schemas.openxmlformats.org/presentationml/2006/ole">
            <p:oleObj spid="_x0000_s54301" name="Equation" r:id="rId3" imgW="901309" imgH="799753" progId="Equation.DSMT4">
              <p:embed/>
            </p:oleObj>
          </a:graphicData>
        </a:graphic>
      </p:graphicFrame>
      <p:sp>
        <p:nvSpPr>
          <p:cNvPr id="54308" name="Rectangle 31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sp>
        <p:nvSpPr>
          <p:cNvPr id="54309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4304" name="Object 32"/>
          <p:cNvGraphicFramePr>
            <a:graphicFrameLocks noChangeAspect="1"/>
          </p:cNvGraphicFramePr>
          <p:nvPr/>
        </p:nvGraphicFramePr>
        <p:xfrm>
          <a:off x="1785938" y="5214938"/>
          <a:ext cx="803275" cy="285750"/>
        </p:xfrm>
        <a:graphic>
          <a:graphicData uri="http://schemas.openxmlformats.org/presentationml/2006/ole">
            <p:oleObj spid="_x0000_s54304" name="Equation" r:id="rId4" imgW="558558" imgH="203112" progId="Equation.DSMT4">
              <p:embed/>
            </p:oleObj>
          </a:graphicData>
        </a:graphic>
      </p:graphicFrame>
      <p:sp>
        <p:nvSpPr>
          <p:cNvPr id="54310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sp>
        <p:nvSpPr>
          <p:cNvPr id="54311" name="Rectangle 3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sp>
        <p:nvSpPr>
          <p:cNvPr id="54312" name="Прямоугольник 38"/>
          <p:cNvSpPr>
            <a:spLocks noChangeArrowheads="1"/>
          </p:cNvSpPr>
          <p:nvPr/>
        </p:nvSpPr>
        <p:spPr bwMode="auto">
          <a:xfrm>
            <a:off x="4143375" y="4286250"/>
            <a:ext cx="539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(78)</a:t>
            </a:r>
          </a:p>
        </p:txBody>
      </p:sp>
      <p:sp>
        <p:nvSpPr>
          <p:cNvPr id="54313" name="Прямоугольник 39"/>
          <p:cNvSpPr>
            <a:spLocks noChangeArrowheads="1"/>
          </p:cNvSpPr>
          <p:nvPr/>
        </p:nvSpPr>
        <p:spPr bwMode="auto">
          <a:xfrm>
            <a:off x="4143375" y="4857750"/>
            <a:ext cx="539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(79)</a:t>
            </a:r>
          </a:p>
        </p:txBody>
      </p:sp>
      <p:pic>
        <p:nvPicPr>
          <p:cNvPr id="54314" name="Picture 37"/>
          <p:cNvPicPr>
            <a:picLocks noChangeAspect="1" noChangeArrowheads="1"/>
          </p:cNvPicPr>
          <p:nvPr/>
        </p:nvPicPr>
        <p:blipFill>
          <a:blip r:embed="rId5" cstate="print"/>
          <a:srcRect l="64455" t="66667" r="21094" b="4861"/>
          <a:stretch>
            <a:fillRect/>
          </a:stretch>
        </p:blipFill>
        <p:spPr bwMode="auto">
          <a:xfrm>
            <a:off x="6072188" y="3786188"/>
            <a:ext cx="2643187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sz="3200" b="1" dirty="0" smtClean="0">
                <a:solidFill>
                  <a:schemeClr val="tx2">
                    <a:satMod val="130000"/>
                  </a:schemeClr>
                </a:solidFill>
              </a:rPr>
              <a:t>§ 12. Обертальний рух твердого тіла навколо нерухомої осі</a:t>
            </a:r>
            <a:endParaRPr lang="uk-UA" sz="3200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5530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38" y="1500188"/>
            <a:ext cx="7821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3929063" y="2643188"/>
          <a:ext cx="1562100" cy="457200"/>
        </p:xfrm>
        <a:graphic>
          <a:graphicData uri="http://schemas.openxmlformats.org/presentationml/2006/ole">
            <p:oleObj spid="_x0000_s55299" name="Equation" r:id="rId4" imgW="1574640" imgH="457200" progId="Equation.DSMT4">
              <p:embed/>
            </p:oleObj>
          </a:graphicData>
        </a:graphic>
      </p:graphicFrame>
      <p:sp>
        <p:nvSpPr>
          <p:cNvPr id="55309" name="Прямоугольник 5"/>
          <p:cNvSpPr>
            <a:spLocks noChangeArrowheads="1"/>
          </p:cNvSpPr>
          <p:nvPr/>
        </p:nvSpPr>
        <p:spPr bwMode="auto">
          <a:xfrm>
            <a:off x="1143000" y="3214688"/>
            <a:ext cx="77866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uk-UA" b="1" i="1">
                <a:latin typeface="Corbel" pitchFamily="34" charset="0"/>
              </a:rPr>
              <a:t>Правило свердлика: </a:t>
            </a:r>
            <a:r>
              <a:rPr lang="uk-UA" i="1">
                <a:latin typeface="Corbel" pitchFamily="34" charset="0"/>
              </a:rPr>
              <a:t>Якщо вісь свердлика направити вздовж осі обертання, а ручку обертати в напрямку обертання твердого тіла, то поступальний рух свердлика вкаже напрям кутової швидкості .</a:t>
            </a:r>
            <a:endParaRPr lang="uk-UA">
              <a:latin typeface="Corbel" pitchFamily="34" charset="0"/>
            </a:endParaRPr>
          </a:p>
        </p:txBody>
      </p:sp>
      <p:sp>
        <p:nvSpPr>
          <p:cNvPr id="55310" name="Прямоугольник 6"/>
          <p:cNvSpPr>
            <a:spLocks noChangeArrowheads="1"/>
          </p:cNvSpPr>
          <p:nvPr/>
        </p:nvSpPr>
        <p:spPr bwMode="auto">
          <a:xfrm>
            <a:off x="7358063" y="2714625"/>
            <a:ext cx="560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(80)</a:t>
            </a:r>
          </a:p>
        </p:txBody>
      </p:sp>
      <p:sp>
        <p:nvSpPr>
          <p:cNvPr id="55311" name="Прямоугольник 7"/>
          <p:cNvSpPr>
            <a:spLocks noChangeArrowheads="1"/>
          </p:cNvSpPr>
          <p:nvPr/>
        </p:nvSpPr>
        <p:spPr bwMode="auto">
          <a:xfrm>
            <a:off x="7429500" y="4143375"/>
            <a:ext cx="546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(81)</a:t>
            </a:r>
          </a:p>
        </p:txBody>
      </p:sp>
      <p:sp>
        <p:nvSpPr>
          <p:cNvPr id="553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4286250" y="4143375"/>
          <a:ext cx="714375" cy="338138"/>
        </p:xfrm>
        <a:graphic>
          <a:graphicData uri="http://schemas.openxmlformats.org/presentationml/2006/ole">
            <p:oleObj spid="_x0000_s55300" name="Equation" r:id="rId5" imgW="545626" imgH="266469" progId="Equation.DSMT4">
              <p:embed/>
            </p:oleObj>
          </a:graphicData>
        </a:graphic>
      </p:graphicFrame>
      <p:sp>
        <p:nvSpPr>
          <p:cNvPr id="55313" name="Rectangle 6"/>
          <p:cNvSpPr>
            <a:spLocks noChangeArrowheads="1"/>
          </p:cNvSpPr>
          <p:nvPr/>
        </p:nvSpPr>
        <p:spPr bwMode="auto">
          <a:xfrm>
            <a:off x="1000125" y="4572000"/>
            <a:ext cx="792956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7200" algn="just"/>
            <a:r>
              <a:rPr lang="uk-UA" sz="1700">
                <a:ea typeface="Times New Roman" pitchFamily="18" charset="0"/>
                <a:cs typeface="Arial" charset="0"/>
              </a:rPr>
              <a:t>Під </a:t>
            </a:r>
            <a:r>
              <a:rPr lang="uk-UA" sz="1700" i="1">
                <a:ea typeface="Times New Roman" pitchFamily="18" charset="0"/>
                <a:cs typeface="Arial" charset="0"/>
              </a:rPr>
              <a:t>кутовим прискоренням</a:t>
            </a:r>
            <a:r>
              <a:rPr lang="uk-UA" sz="1700">
                <a:ea typeface="Times New Roman" pitchFamily="18" charset="0"/>
                <a:cs typeface="Arial" charset="0"/>
              </a:rPr>
              <a:t> розуміють фізичну величину, яка визначається вектором:</a:t>
            </a:r>
          </a:p>
        </p:txBody>
      </p:sp>
      <p:sp>
        <p:nvSpPr>
          <p:cNvPr id="553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4500563" y="5143500"/>
          <a:ext cx="571500" cy="457200"/>
        </p:xfrm>
        <a:graphic>
          <a:graphicData uri="http://schemas.openxmlformats.org/presentationml/2006/ole">
            <p:oleObj spid="_x0000_s55303" name="Equation" r:id="rId6" imgW="571500" imgH="457200" progId="Equation.DSMT4">
              <p:embed/>
            </p:oleObj>
          </a:graphicData>
        </a:graphic>
      </p:graphicFrame>
      <p:sp>
        <p:nvSpPr>
          <p:cNvPr id="55315" name="Rectangle 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sp>
        <p:nvSpPr>
          <p:cNvPr id="5531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4572000" y="5643563"/>
          <a:ext cx="523875" cy="257175"/>
        </p:xfrm>
        <a:graphic>
          <a:graphicData uri="http://schemas.openxmlformats.org/presentationml/2006/ole">
            <p:oleObj spid="_x0000_s55306" name="Equation" r:id="rId7" imgW="532937" imgH="266469" progId="Equation.DSMT4">
              <p:embed/>
            </p:oleObj>
          </a:graphicData>
        </a:graphic>
      </p:graphicFrame>
      <p:pic>
        <p:nvPicPr>
          <p:cNvPr id="55317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28750" y="6000750"/>
            <a:ext cx="7072313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18" name="Прямоугольник 17"/>
          <p:cNvSpPr>
            <a:spLocks noChangeArrowheads="1"/>
          </p:cNvSpPr>
          <p:nvPr/>
        </p:nvSpPr>
        <p:spPr bwMode="auto">
          <a:xfrm>
            <a:off x="7429500" y="5000625"/>
            <a:ext cx="554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(82)</a:t>
            </a:r>
          </a:p>
        </p:txBody>
      </p:sp>
      <p:sp>
        <p:nvSpPr>
          <p:cNvPr id="55319" name="Прямоугольник 18"/>
          <p:cNvSpPr>
            <a:spLocks noChangeArrowheads="1"/>
          </p:cNvSpPr>
          <p:nvPr/>
        </p:nvSpPr>
        <p:spPr bwMode="auto">
          <a:xfrm>
            <a:off x="7429500" y="5429250"/>
            <a:ext cx="554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(83)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71438"/>
            <a:ext cx="749935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uk-UA" dirty="0" smtClean="0">
                <a:solidFill>
                  <a:schemeClr val="tx2">
                    <a:satMod val="130000"/>
                  </a:schemeClr>
                </a:solidFill>
              </a:rPr>
              <a:t>План</a:t>
            </a:r>
            <a:endParaRPr lang="uk-U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8" name="Содержимое 2"/>
          <p:cNvSpPr>
            <a:spLocks noGrp="1"/>
          </p:cNvSpPr>
          <p:nvPr>
            <p:ph idx="1"/>
          </p:nvPr>
        </p:nvSpPr>
        <p:spPr>
          <a:xfrm>
            <a:off x="1143000" y="1071563"/>
            <a:ext cx="7791450" cy="5786437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uk-UA" sz="1700" b="1" smtClean="0"/>
              <a:t>§</a:t>
            </a:r>
            <a:r>
              <a:rPr lang="ru-RU" sz="1700" b="1" smtClean="0"/>
              <a:t> 1. </a:t>
            </a:r>
            <a:r>
              <a:rPr lang="uk-UA" sz="1700" b="1" smtClean="0"/>
              <a:t>Кінематика точки. Швидкість точки</a:t>
            </a:r>
            <a:endParaRPr lang="uk-UA" sz="1700" smtClean="0"/>
          </a:p>
          <a:p>
            <a:pPr>
              <a:buFont typeface="Wingdings 2" pitchFamily="18" charset="2"/>
              <a:buNone/>
            </a:pPr>
            <a:r>
              <a:rPr lang="uk-UA" sz="1700" b="1" smtClean="0"/>
              <a:t>§ 2. Швидкість у декартовій системі координат</a:t>
            </a:r>
            <a:endParaRPr lang="uk-UA" sz="1700" smtClean="0"/>
          </a:p>
          <a:p>
            <a:pPr>
              <a:buFont typeface="Wingdings 2" pitchFamily="18" charset="2"/>
              <a:buNone/>
            </a:pPr>
            <a:r>
              <a:rPr lang="uk-UA" sz="1700" b="1" smtClean="0"/>
              <a:t>§ 3. Швидкість у полярній системі координат</a:t>
            </a:r>
            <a:endParaRPr lang="uk-UA" sz="1700" smtClean="0"/>
          </a:p>
          <a:p>
            <a:pPr>
              <a:buFont typeface="Wingdings 2" pitchFamily="18" charset="2"/>
              <a:buNone/>
            </a:pPr>
            <a:r>
              <a:rPr lang="uk-UA" sz="1700" b="1" smtClean="0"/>
              <a:t>§ 4. Секторна швидкість</a:t>
            </a:r>
            <a:endParaRPr lang="uk-UA" sz="1700" smtClean="0"/>
          </a:p>
          <a:p>
            <a:pPr>
              <a:buFont typeface="Wingdings 2" pitchFamily="18" charset="2"/>
              <a:buNone/>
            </a:pPr>
            <a:r>
              <a:rPr lang="uk-UA" sz="1700" b="1" smtClean="0"/>
              <a:t>§ 5. Прискорення матеріальної точки</a:t>
            </a:r>
            <a:endParaRPr lang="uk-UA" sz="1700" smtClean="0"/>
          </a:p>
          <a:p>
            <a:pPr>
              <a:buFont typeface="Wingdings 2" pitchFamily="18" charset="2"/>
              <a:buNone/>
            </a:pPr>
            <a:r>
              <a:rPr lang="uk-UA" sz="1700" b="1" smtClean="0"/>
              <a:t>§ 6. Прискорення в полярній системі координат	</a:t>
            </a:r>
            <a:endParaRPr lang="uk-UA" sz="1700" smtClean="0"/>
          </a:p>
          <a:p>
            <a:pPr>
              <a:buFont typeface="Wingdings 2" pitchFamily="18" charset="2"/>
              <a:buNone/>
            </a:pPr>
            <a:r>
              <a:rPr lang="uk-UA" sz="1700" b="1" smtClean="0"/>
              <a:t>§ 7. Природний спосіб задання руху	</a:t>
            </a:r>
            <a:endParaRPr lang="uk-UA" sz="1700" smtClean="0"/>
          </a:p>
          <a:p>
            <a:pPr>
              <a:buFont typeface="Wingdings 2" pitchFamily="18" charset="2"/>
              <a:buNone/>
            </a:pPr>
            <a:r>
              <a:rPr lang="uk-UA" sz="1700" b="1" smtClean="0"/>
              <a:t>§ 8. Швидкість матеріальної точки при природному способі задання руху	</a:t>
            </a:r>
            <a:endParaRPr lang="uk-UA" sz="1700" smtClean="0"/>
          </a:p>
          <a:p>
            <a:pPr>
              <a:buFont typeface="Wingdings 2" pitchFamily="18" charset="2"/>
              <a:buNone/>
            </a:pPr>
            <a:r>
              <a:rPr lang="uk-UA" sz="1700" b="1" smtClean="0"/>
              <a:t>§ 9. Прискорення точки при природному заданні руху</a:t>
            </a:r>
            <a:endParaRPr lang="uk-UA" sz="1700" smtClean="0"/>
          </a:p>
          <a:p>
            <a:pPr>
              <a:buFont typeface="Wingdings 2" pitchFamily="18" charset="2"/>
              <a:buNone/>
            </a:pPr>
            <a:r>
              <a:rPr lang="uk-UA" sz="1700" b="1" smtClean="0"/>
              <a:t>§ 10. Ступені вільності твердого тіла й теорема про проекції швидкостей	</a:t>
            </a:r>
            <a:endParaRPr lang="uk-UA" sz="1700" smtClean="0"/>
          </a:p>
          <a:p>
            <a:pPr>
              <a:buFont typeface="Wingdings 2" pitchFamily="18" charset="2"/>
              <a:buNone/>
            </a:pPr>
            <a:r>
              <a:rPr lang="uk-UA" sz="1700" b="1" smtClean="0"/>
              <a:t>§ 11. Поступальний рух твердого тіла	</a:t>
            </a:r>
            <a:endParaRPr lang="uk-UA" sz="1700" smtClean="0"/>
          </a:p>
          <a:p>
            <a:pPr>
              <a:buFont typeface="Wingdings 2" pitchFamily="18" charset="2"/>
              <a:buNone/>
            </a:pPr>
            <a:r>
              <a:rPr lang="uk-UA" sz="1700" b="1" smtClean="0"/>
              <a:t>§ 12. Обертальний рух твердого тіла навколо нерухомої осі</a:t>
            </a:r>
            <a:endParaRPr lang="uk-UA" sz="1700" smtClean="0"/>
          </a:p>
          <a:p>
            <a:pPr>
              <a:buFont typeface="Wingdings 2" pitchFamily="18" charset="2"/>
              <a:buNone/>
            </a:pPr>
            <a:r>
              <a:rPr lang="uk-UA" sz="1700" b="1" smtClean="0"/>
              <a:t>§ 13. Лінійна швидкість при обертовому русі</a:t>
            </a:r>
            <a:endParaRPr lang="uk-UA" sz="1700" smtClean="0"/>
          </a:p>
          <a:p>
            <a:pPr>
              <a:buFont typeface="Wingdings 2" pitchFamily="18" charset="2"/>
              <a:buNone/>
            </a:pPr>
            <a:r>
              <a:rPr lang="uk-UA" sz="1700" b="1" smtClean="0"/>
              <a:t>§ 14. Лінійне прискорення при обертовому русі</a:t>
            </a:r>
            <a:endParaRPr lang="uk-UA" sz="1700" smtClean="0"/>
          </a:p>
          <a:p>
            <a:pPr>
              <a:buFont typeface="Wingdings 2" pitchFamily="18" charset="2"/>
              <a:buNone/>
            </a:pPr>
            <a:r>
              <a:rPr lang="uk-UA" sz="1700" b="1" smtClean="0"/>
              <a:t>§ 15. Складний рух точки</a:t>
            </a:r>
            <a:endParaRPr lang="uk-UA" sz="1700" smtClean="0"/>
          </a:p>
          <a:p>
            <a:pPr>
              <a:buFont typeface="Wingdings 2" pitchFamily="18" charset="2"/>
              <a:buNone/>
            </a:pPr>
            <a:r>
              <a:rPr lang="uk-UA" sz="1700" b="1" smtClean="0"/>
              <a:t>§ 16. Додавання прискорень точки в загальному випадку переносного руху</a:t>
            </a:r>
            <a:endParaRPr lang="uk-UA" sz="1700" smtClean="0"/>
          </a:p>
          <a:p>
            <a:pPr>
              <a:buFont typeface="Wingdings 2" pitchFamily="18" charset="2"/>
              <a:buNone/>
            </a:pPr>
            <a:r>
              <a:rPr lang="uk-UA" sz="1700" b="1" smtClean="0"/>
              <a:t>§ 17. Плоский рух твердого тіла та його рівняння руху</a:t>
            </a:r>
            <a:endParaRPr lang="uk-UA" sz="17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sz="3200" b="1" dirty="0" smtClean="0">
                <a:solidFill>
                  <a:schemeClr val="tx2">
                    <a:satMod val="130000"/>
                  </a:schemeClr>
                </a:solidFill>
              </a:rPr>
              <a:t>§ 13. Лінійна швидкість при обертовому русі</a:t>
            </a:r>
            <a:endParaRPr lang="uk-UA" sz="3200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56375" name="Picture 28"/>
          <p:cNvPicPr>
            <a:picLocks noChangeAspect="1" noChangeArrowheads="1"/>
          </p:cNvPicPr>
          <p:nvPr/>
        </p:nvPicPr>
        <p:blipFill>
          <a:blip r:embed="rId3" cstate="print"/>
          <a:srcRect l="15625" t="11111" r="69922" b="60417"/>
          <a:stretch>
            <a:fillRect/>
          </a:stretch>
        </p:blipFill>
        <p:spPr bwMode="auto">
          <a:xfrm>
            <a:off x="1071563" y="1428750"/>
            <a:ext cx="2643187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76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6349" name="Object 29"/>
          <p:cNvGraphicFramePr>
            <a:graphicFrameLocks noChangeAspect="1"/>
          </p:cNvGraphicFramePr>
          <p:nvPr/>
        </p:nvGraphicFramePr>
        <p:xfrm>
          <a:off x="4929190" y="1000108"/>
          <a:ext cx="542925" cy="457200"/>
        </p:xfrm>
        <a:graphic>
          <a:graphicData uri="http://schemas.openxmlformats.org/presentationml/2006/ole">
            <p:oleObj spid="_x0000_s56349" name="Equation" r:id="rId4" imgW="545863" imgH="457002" progId="Equation.DSMT4">
              <p:embed/>
            </p:oleObj>
          </a:graphicData>
        </a:graphic>
      </p:graphicFrame>
      <p:sp>
        <p:nvSpPr>
          <p:cNvPr id="56377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6351" name="Object 31"/>
          <p:cNvGraphicFramePr>
            <a:graphicFrameLocks noChangeAspect="1"/>
          </p:cNvGraphicFramePr>
          <p:nvPr/>
        </p:nvGraphicFramePr>
        <p:xfrm>
          <a:off x="4643438" y="1500174"/>
          <a:ext cx="1171575" cy="276225"/>
        </p:xfrm>
        <a:graphic>
          <a:graphicData uri="http://schemas.openxmlformats.org/presentationml/2006/ole">
            <p:oleObj spid="_x0000_s56351" name="Equation" r:id="rId5" imgW="1168400" imgH="279400" progId="Equation.DSMT4">
              <p:embed/>
            </p:oleObj>
          </a:graphicData>
        </a:graphic>
      </p:graphicFrame>
      <p:sp>
        <p:nvSpPr>
          <p:cNvPr id="56378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6353" name="Object 33"/>
          <p:cNvGraphicFramePr>
            <a:graphicFrameLocks noChangeAspect="1"/>
          </p:cNvGraphicFramePr>
          <p:nvPr/>
        </p:nvGraphicFramePr>
        <p:xfrm>
          <a:off x="4714876" y="1785926"/>
          <a:ext cx="1076325" cy="790575"/>
        </p:xfrm>
        <a:graphic>
          <a:graphicData uri="http://schemas.openxmlformats.org/presentationml/2006/ole">
            <p:oleObj spid="_x0000_s56353" name="Equation" r:id="rId6" imgW="1079500" imgH="800100" progId="Equation.DSMT4">
              <p:embed/>
            </p:oleObj>
          </a:graphicData>
        </a:graphic>
      </p:graphicFrame>
      <p:sp>
        <p:nvSpPr>
          <p:cNvPr id="56379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6355" name="Object 35"/>
          <p:cNvGraphicFramePr>
            <a:graphicFrameLocks noChangeAspect="1"/>
          </p:cNvGraphicFramePr>
          <p:nvPr/>
        </p:nvGraphicFramePr>
        <p:xfrm>
          <a:off x="4286248" y="2643182"/>
          <a:ext cx="2028825" cy="314325"/>
        </p:xfrm>
        <a:graphic>
          <a:graphicData uri="http://schemas.openxmlformats.org/presentationml/2006/ole">
            <p:oleObj spid="_x0000_s56355" name="Equation" r:id="rId7" imgW="2032000" imgH="317500" progId="Equation.DSMT4">
              <p:embed/>
            </p:oleObj>
          </a:graphicData>
        </a:graphic>
      </p:graphicFrame>
      <p:sp>
        <p:nvSpPr>
          <p:cNvPr id="56380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6357" name="Object 37"/>
          <p:cNvGraphicFramePr>
            <a:graphicFrameLocks noChangeAspect="1"/>
          </p:cNvGraphicFramePr>
          <p:nvPr/>
        </p:nvGraphicFramePr>
        <p:xfrm>
          <a:off x="4143372" y="3000372"/>
          <a:ext cx="2409825" cy="314325"/>
        </p:xfrm>
        <a:graphic>
          <a:graphicData uri="http://schemas.openxmlformats.org/presentationml/2006/ole">
            <p:oleObj spid="_x0000_s56357" name="Equation" r:id="rId8" imgW="2411953" imgH="317362" progId="Equation.DSMT4">
              <p:embed/>
            </p:oleObj>
          </a:graphicData>
        </a:graphic>
      </p:graphicFrame>
      <p:sp>
        <p:nvSpPr>
          <p:cNvPr id="56381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6359" name="Object 39"/>
          <p:cNvGraphicFramePr>
            <a:graphicFrameLocks noChangeAspect="1"/>
          </p:cNvGraphicFramePr>
          <p:nvPr/>
        </p:nvGraphicFramePr>
        <p:xfrm>
          <a:off x="3714744" y="3286124"/>
          <a:ext cx="3962400" cy="876300"/>
        </p:xfrm>
        <a:graphic>
          <a:graphicData uri="http://schemas.openxmlformats.org/presentationml/2006/ole">
            <p:oleObj spid="_x0000_s56359" name="Equation" r:id="rId9" imgW="3962400" imgH="876300" progId="Equation.DSMT4">
              <p:embed/>
            </p:oleObj>
          </a:graphicData>
        </a:graphic>
      </p:graphicFrame>
      <p:sp>
        <p:nvSpPr>
          <p:cNvPr id="56382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6361" name="Object 41"/>
          <p:cNvGraphicFramePr>
            <a:graphicFrameLocks noChangeAspect="1"/>
          </p:cNvGraphicFramePr>
          <p:nvPr/>
        </p:nvGraphicFramePr>
        <p:xfrm>
          <a:off x="4000496" y="4143380"/>
          <a:ext cx="2743200" cy="342900"/>
        </p:xfrm>
        <a:graphic>
          <a:graphicData uri="http://schemas.openxmlformats.org/presentationml/2006/ole">
            <p:oleObj spid="_x0000_s56361" name="Equation" r:id="rId10" imgW="2743200" imgH="342900" progId="Equation.DSMT4">
              <p:embed/>
            </p:oleObj>
          </a:graphicData>
        </a:graphic>
      </p:graphicFrame>
      <p:sp>
        <p:nvSpPr>
          <p:cNvPr id="56383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6363" name="Object 43"/>
          <p:cNvGraphicFramePr>
            <a:graphicFrameLocks noChangeAspect="1"/>
          </p:cNvGraphicFramePr>
          <p:nvPr/>
        </p:nvGraphicFramePr>
        <p:xfrm>
          <a:off x="4929190" y="4500570"/>
          <a:ext cx="762000" cy="276225"/>
        </p:xfrm>
        <a:graphic>
          <a:graphicData uri="http://schemas.openxmlformats.org/presentationml/2006/ole">
            <p:oleObj spid="_x0000_s56363" name="Equation" r:id="rId11" imgW="761669" imgH="279279" progId="Equation.DSMT4">
              <p:embed/>
            </p:oleObj>
          </a:graphicData>
        </a:graphic>
      </p:graphicFrame>
      <p:sp>
        <p:nvSpPr>
          <p:cNvPr id="56384" name="Rectangle 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6365" name="Object 45"/>
          <p:cNvGraphicFramePr>
            <a:graphicFrameLocks noChangeAspect="1"/>
          </p:cNvGraphicFramePr>
          <p:nvPr/>
        </p:nvGraphicFramePr>
        <p:xfrm>
          <a:off x="4929190" y="4786322"/>
          <a:ext cx="800100" cy="266700"/>
        </p:xfrm>
        <a:graphic>
          <a:graphicData uri="http://schemas.openxmlformats.org/presentationml/2006/ole">
            <p:oleObj spid="_x0000_s56365" name="Equation" r:id="rId12" imgW="799753" imgH="266584" progId="Equation.DSMT4">
              <p:embed/>
            </p:oleObj>
          </a:graphicData>
        </a:graphic>
      </p:graphicFrame>
      <p:sp>
        <p:nvSpPr>
          <p:cNvPr id="56385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6367" name="Object 47"/>
          <p:cNvGraphicFramePr>
            <a:graphicFrameLocks noChangeAspect="1"/>
          </p:cNvGraphicFramePr>
          <p:nvPr/>
        </p:nvGraphicFramePr>
        <p:xfrm>
          <a:off x="3571868" y="5072074"/>
          <a:ext cx="3344761" cy="347663"/>
        </p:xfrm>
        <a:graphic>
          <a:graphicData uri="http://schemas.openxmlformats.org/presentationml/2006/ole">
            <p:oleObj spid="_x0000_s56367" name="Equation" r:id="rId13" imgW="2654300" imgH="279400" progId="Equation.DSMT4">
              <p:embed/>
            </p:oleObj>
          </a:graphicData>
        </a:graphic>
      </p:graphicFrame>
      <p:sp>
        <p:nvSpPr>
          <p:cNvPr id="56386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6369" name="Object 49"/>
          <p:cNvGraphicFramePr>
            <a:graphicFrameLocks noChangeAspect="1"/>
          </p:cNvGraphicFramePr>
          <p:nvPr/>
        </p:nvGraphicFramePr>
        <p:xfrm>
          <a:off x="4572000" y="5500688"/>
          <a:ext cx="1752600" cy="266700"/>
        </p:xfrm>
        <a:graphic>
          <a:graphicData uri="http://schemas.openxmlformats.org/presentationml/2006/ole">
            <p:oleObj spid="_x0000_s56369" name="Equation" r:id="rId14" imgW="1752600" imgH="266700" progId="Equation.DSMT4">
              <p:embed/>
            </p:oleObj>
          </a:graphicData>
        </a:graphic>
      </p:graphicFrame>
      <p:sp>
        <p:nvSpPr>
          <p:cNvPr id="56387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6371" name="Object 51"/>
          <p:cNvGraphicFramePr>
            <a:graphicFrameLocks noChangeAspect="1"/>
          </p:cNvGraphicFramePr>
          <p:nvPr/>
        </p:nvGraphicFramePr>
        <p:xfrm>
          <a:off x="5000625" y="5786438"/>
          <a:ext cx="809625" cy="457200"/>
        </p:xfrm>
        <a:graphic>
          <a:graphicData uri="http://schemas.openxmlformats.org/presentationml/2006/ole">
            <p:oleObj spid="_x0000_s56371" name="Equation" r:id="rId15" imgW="812447" imgH="457002" progId="Equation.DSMT4">
              <p:embed/>
            </p:oleObj>
          </a:graphicData>
        </a:graphic>
      </p:graphicFrame>
      <p:sp>
        <p:nvSpPr>
          <p:cNvPr id="56388" name="Rectangle 5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6373" name="Object 53"/>
          <p:cNvGraphicFramePr>
            <a:graphicFrameLocks noChangeAspect="1"/>
          </p:cNvGraphicFramePr>
          <p:nvPr/>
        </p:nvGraphicFramePr>
        <p:xfrm>
          <a:off x="4000500" y="6291263"/>
          <a:ext cx="2981325" cy="495300"/>
        </p:xfrm>
        <a:graphic>
          <a:graphicData uri="http://schemas.openxmlformats.org/presentationml/2006/ole">
            <p:oleObj spid="_x0000_s56373" name="Equation" r:id="rId16" imgW="2984500" imgH="495300" progId="Equation.DSMT4">
              <p:embed/>
            </p:oleObj>
          </a:graphicData>
        </a:graphic>
      </p:graphicFrame>
      <p:sp>
        <p:nvSpPr>
          <p:cNvPr id="56389" name="Прямоугольник 56"/>
          <p:cNvSpPr>
            <a:spLocks noChangeArrowheads="1"/>
          </p:cNvSpPr>
          <p:nvPr/>
        </p:nvSpPr>
        <p:spPr bwMode="auto">
          <a:xfrm>
            <a:off x="8286750" y="1000125"/>
            <a:ext cx="5603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>
                <a:latin typeface="Corbel" pitchFamily="34" charset="0"/>
              </a:rPr>
              <a:t>(84)</a:t>
            </a:r>
          </a:p>
        </p:txBody>
      </p:sp>
      <p:sp>
        <p:nvSpPr>
          <p:cNvPr id="56390" name="Прямоугольник 57"/>
          <p:cNvSpPr>
            <a:spLocks noChangeArrowheads="1"/>
          </p:cNvSpPr>
          <p:nvPr/>
        </p:nvSpPr>
        <p:spPr bwMode="auto">
          <a:xfrm>
            <a:off x="8286750" y="1500188"/>
            <a:ext cx="552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(85)</a:t>
            </a:r>
          </a:p>
        </p:txBody>
      </p:sp>
      <p:sp>
        <p:nvSpPr>
          <p:cNvPr id="56391" name="Прямоугольник 58"/>
          <p:cNvSpPr>
            <a:spLocks noChangeArrowheads="1"/>
          </p:cNvSpPr>
          <p:nvPr/>
        </p:nvSpPr>
        <p:spPr bwMode="auto">
          <a:xfrm>
            <a:off x="8286750" y="2058988"/>
            <a:ext cx="563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(86)</a:t>
            </a:r>
          </a:p>
        </p:txBody>
      </p:sp>
      <p:sp>
        <p:nvSpPr>
          <p:cNvPr id="56392" name="Прямоугольник 59"/>
          <p:cNvSpPr>
            <a:spLocks noChangeArrowheads="1"/>
          </p:cNvSpPr>
          <p:nvPr/>
        </p:nvSpPr>
        <p:spPr bwMode="auto">
          <a:xfrm>
            <a:off x="8286750" y="2571744"/>
            <a:ext cx="536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>
                <a:latin typeface="Corbel" pitchFamily="34" charset="0"/>
              </a:rPr>
              <a:t>(87)</a:t>
            </a:r>
          </a:p>
        </p:txBody>
      </p:sp>
      <p:sp>
        <p:nvSpPr>
          <p:cNvPr id="56393" name="Прямоугольник 60"/>
          <p:cNvSpPr>
            <a:spLocks noChangeArrowheads="1"/>
          </p:cNvSpPr>
          <p:nvPr/>
        </p:nvSpPr>
        <p:spPr bwMode="auto">
          <a:xfrm>
            <a:off x="8286750" y="2928934"/>
            <a:ext cx="5603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>
                <a:latin typeface="Corbel" pitchFamily="34" charset="0"/>
              </a:rPr>
              <a:t>(88)</a:t>
            </a:r>
          </a:p>
        </p:txBody>
      </p:sp>
      <p:sp>
        <p:nvSpPr>
          <p:cNvPr id="56394" name="Прямоугольник 61"/>
          <p:cNvSpPr>
            <a:spLocks noChangeArrowheads="1"/>
          </p:cNvSpPr>
          <p:nvPr/>
        </p:nvSpPr>
        <p:spPr bwMode="auto">
          <a:xfrm>
            <a:off x="8286750" y="3571876"/>
            <a:ext cx="563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>
                <a:latin typeface="Corbel" pitchFamily="34" charset="0"/>
              </a:rPr>
              <a:t>(89)</a:t>
            </a:r>
          </a:p>
        </p:txBody>
      </p:sp>
      <p:sp>
        <p:nvSpPr>
          <p:cNvPr id="56395" name="Прямоугольник 62"/>
          <p:cNvSpPr>
            <a:spLocks noChangeArrowheads="1"/>
          </p:cNvSpPr>
          <p:nvPr/>
        </p:nvSpPr>
        <p:spPr bwMode="auto">
          <a:xfrm>
            <a:off x="8286750" y="4071942"/>
            <a:ext cx="563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>
                <a:latin typeface="Corbel" pitchFamily="34" charset="0"/>
              </a:rPr>
              <a:t>(90)</a:t>
            </a:r>
          </a:p>
        </p:txBody>
      </p:sp>
      <p:sp>
        <p:nvSpPr>
          <p:cNvPr id="56396" name="Прямоугольник 63"/>
          <p:cNvSpPr>
            <a:spLocks noChangeArrowheads="1"/>
          </p:cNvSpPr>
          <p:nvPr/>
        </p:nvSpPr>
        <p:spPr bwMode="auto">
          <a:xfrm>
            <a:off x="8294688" y="4429132"/>
            <a:ext cx="549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>
                <a:latin typeface="Corbel" pitchFamily="34" charset="0"/>
              </a:rPr>
              <a:t>(91)</a:t>
            </a:r>
          </a:p>
        </p:txBody>
      </p:sp>
      <p:sp>
        <p:nvSpPr>
          <p:cNvPr id="56397" name="Прямоугольник 64"/>
          <p:cNvSpPr>
            <a:spLocks noChangeArrowheads="1"/>
          </p:cNvSpPr>
          <p:nvPr/>
        </p:nvSpPr>
        <p:spPr bwMode="auto">
          <a:xfrm>
            <a:off x="8286750" y="4714884"/>
            <a:ext cx="563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>
                <a:latin typeface="Corbel" pitchFamily="34" charset="0"/>
              </a:rPr>
              <a:t>(92)</a:t>
            </a:r>
          </a:p>
        </p:txBody>
      </p:sp>
      <p:sp>
        <p:nvSpPr>
          <p:cNvPr id="56398" name="Прямоугольник 65"/>
          <p:cNvSpPr>
            <a:spLocks noChangeArrowheads="1"/>
          </p:cNvSpPr>
          <p:nvPr/>
        </p:nvSpPr>
        <p:spPr bwMode="auto">
          <a:xfrm>
            <a:off x="8286750" y="5072074"/>
            <a:ext cx="549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>
                <a:latin typeface="Corbel" pitchFamily="34" charset="0"/>
              </a:rPr>
              <a:t>(93)</a:t>
            </a:r>
          </a:p>
        </p:txBody>
      </p:sp>
      <p:sp>
        <p:nvSpPr>
          <p:cNvPr id="56399" name="Прямоугольник 66"/>
          <p:cNvSpPr>
            <a:spLocks noChangeArrowheads="1"/>
          </p:cNvSpPr>
          <p:nvPr/>
        </p:nvSpPr>
        <p:spPr bwMode="auto">
          <a:xfrm>
            <a:off x="8286750" y="5429250"/>
            <a:ext cx="563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(94)</a:t>
            </a:r>
          </a:p>
        </p:txBody>
      </p:sp>
      <p:sp>
        <p:nvSpPr>
          <p:cNvPr id="56400" name="Прямоугольник 67"/>
          <p:cNvSpPr>
            <a:spLocks noChangeArrowheads="1"/>
          </p:cNvSpPr>
          <p:nvPr/>
        </p:nvSpPr>
        <p:spPr bwMode="auto">
          <a:xfrm>
            <a:off x="8286750" y="5786438"/>
            <a:ext cx="563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(95)</a:t>
            </a:r>
          </a:p>
        </p:txBody>
      </p:sp>
      <p:sp>
        <p:nvSpPr>
          <p:cNvPr id="56401" name="Прямоугольник 68"/>
          <p:cNvSpPr>
            <a:spLocks noChangeArrowheads="1"/>
          </p:cNvSpPr>
          <p:nvPr/>
        </p:nvSpPr>
        <p:spPr bwMode="auto">
          <a:xfrm>
            <a:off x="8286750" y="6286500"/>
            <a:ext cx="563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(96)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uk-UA" b="1" dirty="0" smtClean="0">
                <a:solidFill>
                  <a:schemeClr val="tx2">
                    <a:satMod val="130000"/>
                  </a:schemeClr>
                </a:solidFill>
              </a:rPr>
              <a:t>§ 14. Лінійне прискорення при обертовому русі</a:t>
            </a:r>
            <a:endParaRPr lang="uk-U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736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7345" name="Object 1"/>
          <p:cNvGraphicFramePr>
            <a:graphicFrameLocks noChangeAspect="1"/>
          </p:cNvGraphicFramePr>
          <p:nvPr/>
        </p:nvGraphicFramePr>
        <p:xfrm>
          <a:off x="4643438" y="1500188"/>
          <a:ext cx="571500" cy="476250"/>
        </p:xfrm>
        <a:graphic>
          <a:graphicData uri="http://schemas.openxmlformats.org/presentationml/2006/ole">
            <p:oleObj spid="_x0000_s57345" name="Equation" r:id="rId3" imgW="571252" imgH="482391" progId="Equation.DSMT4">
              <p:embed/>
            </p:oleObj>
          </a:graphicData>
        </a:graphic>
      </p:graphicFrame>
      <p:sp>
        <p:nvSpPr>
          <p:cNvPr id="573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4500563" y="2071688"/>
          <a:ext cx="723900" cy="285750"/>
        </p:xfrm>
        <a:graphic>
          <a:graphicData uri="http://schemas.openxmlformats.org/presentationml/2006/ole">
            <p:oleObj spid="_x0000_s57347" name="Equation" r:id="rId4" imgW="723586" imgH="279279" progId="Equation.DSMT4">
              <p:embed/>
            </p:oleObj>
          </a:graphicData>
        </a:graphic>
      </p:graphicFrame>
      <p:sp>
        <p:nvSpPr>
          <p:cNvPr id="5736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3571875" y="2500313"/>
          <a:ext cx="2362200" cy="495300"/>
        </p:xfrm>
        <a:graphic>
          <a:graphicData uri="http://schemas.openxmlformats.org/presentationml/2006/ole">
            <p:oleObj spid="_x0000_s57349" name="Equation" r:id="rId5" imgW="2362200" imgH="495300" progId="Equation.DSMT4">
              <p:embed/>
            </p:oleObj>
          </a:graphicData>
        </a:graphic>
      </p:graphicFrame>
      <p:sp>
        <p:nvSpPr>
          <p:cNvPr id="573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4000500" y="3214688"/>
          <a:ext cx="1571625" cy="295275"/>
        </p:xfrm>
        <a:graphic>
          <a:graphicData uri="http://schemas.openxmlformats.org/presentationml/2006/ole">
            <p:oleObj spid="_x0000_s57351" name="Equation" r:id="rId6" imgW="1574800" imgH="292100" progId="Equation.DSMT4">
              <p:embed/>
            </p:oleObj>
          </a:graphicData>
        </a:graphic>
      </p:graphicFrame>
      <p:sp>
        <p:nvSpPr>
          <p:cNvPr id="5736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4500563" y="3714750"/>
          <a:ext cx="733425" cy="266700"/>
        </p:xfrm>
        <a:graphic>
          <a:graphicData uri="http://schemas.openxmlformats.org/presentationml/2006/ole">
            <p:oleObj spid="_x0000_s57353" name="Equation" r:id="rId7" imgW="736280" imgH="266584" progId="Equation.DSMT4">
              <p:embed/>
            </p:oleObj>
          </a:graphicData>
        </a:graphic>
      </p:graphicFrame>
      <p:sp>
        <p:nvSpPr>
          <p:cNvPr id="5737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7355" name="Object 11"/>
          <p:cNvGraphicFramePr>
            <a:graphicFrameLocks noChangeAspect="1"/>
          </p:cNvGraphicFramePr>
          <p:nvPr/>
        </p:nvGraphicFramePr>
        <p:xfrm>
          <a:off x="4214813" y="4214813"/>
          <a:ext cx="1104900" cy="295275"/>
        </p:xfrm>
        <a:graphic>
          <a:graphicData uri="http://schemas.openxmlformats.org/presentationml/2006/ole">
            <p:oleObj spid="_x0000_s57355" name="Equation" r:id="rId8" imgW="1104900" imgH="292100" progId="Equation.DSMT4">
              <p:embed/>
            </p:oleObj>
          </a:graphicData>
        </a:graphic>
      </p:graphicFrame>
      <p:sp>
        <p:nvSpPr>
          <p:cNvPr id="5737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7357" name="Object 13"/>
          <p:cNvGraphicFramePr>
            <a:graphicFrameLocks noChangeAspect="1"/>
          </p:cNvGraphicFramePr>
          <p:nvPr/>
        </p:nvGraphicFramePr>
        <p:xfrm>
          <a:off x="3429000" y="4572000"/>
          <a:ext cx="2657475" cy="485775"/>
        </p:xfrm>
        <a:graphic>
          <a:graphicData uri="http://schemas.openxmlformats.org/presentationml/2006/ole">
            <p:oleObj spid="_x0000_s57357" name="Equation" r:id="rId9" imgW="2692400" imgH="482600" progId="Equation.DSMT4">
              <p:embed/>
            </p:oleObj>
          </a:graphicData>
        </a:graphic>
      </p:graphicFrame>
      <p:sp>
        <p:nvSpPr>
          <p:cNvPr id="5737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7359" name="Object 15"/>
          <p:cNvGraphicFramePr>
            <a:graphicFrameLocks noChangeAspect="1"/>
          </p:cNvGraphicFramePr>
          <p:nvPr/>
        </p:nvGraphicFramePr>
        <p:xfrm>
          <a:off x="4357688" y="5072063"/>
          <a:ext cx="552450" cy="247650"/>
        </p:xfrm>
        <a:graphic>
          <a:graphicData uri="http://schemas.openxmlformats.org/presentationml/2006/ole">
            <p:oleObj spid="_x0000_s57359" name="Equation" r:id="rId10" imgW="558558" imgH="241195" progId="Equation.DSMT4">
              <p:embed/>
            </p:oleObj>
          </a:graphicData>
        </a:graphic>
      </p:graphicFrame>
      <p:sp>
        <p:nvSpPr>
          <p:cNvPr id="57373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7361" name="Object 17"/>
          <p:cNvGraphicFramePr>
            <a:graphicFrameLocks noChangeAspect="1"/>
          </p:cNvGraphicFramePr>
          <p:nvPr/>
        </p:nvGraphicFramePr>
        <p:xfrm>
          <a:off x="2143125" y="5429250"/>
          <a:ext cx="5457825" cy="285750"/>
        </p:xfrm>
        <a:graphic>
          <a:graphicData uri="http://schemas.openxmlformats.org/presentationml/2006/ole">
            <p:oleObj spid="_x0000_s57361" name="Equation" r:id="rId11" imgW="5448300" imgH="292100" progId="Equation.DSMT4">
              <p:embed/>
            </p:oleObj>
          </a:graphicData>
        </a:graphic>
      </p:graphicFrame>
      <p:sp>
        <p:nvSpPr>
          <p:cNvPr id="5737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57363" name="Object 19"/>
          <p:cNvGraphicFramePr>
            <a:graphicFrameLocks noChangeAspect="1"/>
          </p:cNvGraphicFramePr>
          <p:nvPr/>
        </p:nvGraphicFramePr>
        <p:xfrm>
          <a:off x="4429125" y="5948363"/>
          <a:ext cx="762000" cy="266700"/>
        </p:xfrm>
        <a:graphic>
          <a:graphicData uri="http://schemas.openxmlformats.org/presentationml/2006/ole">
            <p:oleObj spid="_x0000_s57363" name="Equation" r:id="rId12" imgW="761669" imgH="266584" progId="Equation.DSMT4">
              <p:embed/>
            </p:oleObj>
          </a:graphicData>
        </a:graphic>
      </p:graphicFrame>
      <p:pic>
        <p:nvPicPr>
          <p:cNvPr id="57375" name="Picture 55"/>
          <p:cNvPicPr>
            <a:picLocks noChangeAspect="1" noChangeArrowheads="1"/>
          </p:cNvPicPr>
          <p:nvPr/>
        </p:nvPicPr>
        <p:blipFill>
          <a:blip r:embed="rId13" cstate="print"/>
          <a:srcRect l="64063" t="35416" r="21484" b="48611"/>
          <a:stretch>
            <a:fillRect/>
          </a:stretch>
        </p:blipFill>
        <p:spPr bwMode="auto">
          <a:xfrm>
            <a:off x="1143000" y="3000375"/>
            <a:ext cx="2643188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Прямоугольник 59"/>
          <p:cNvSpPr>
            <a:spLocks noChangeArrowheads="1"/>
          </p:cNvSpPr>
          <p:nvPr/>
        </p:nvSpPr>
        <p:spPr bwMode="auto">
          <a:xfrm>
            <a:off x="8215338" y="1285860"/>
            <a:ext cx="5437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(97</a:t>
            </a:r>
            <a:r>
              <a:rPr lang="uk-UA" dirty="0">
                <a:latin typeface="Corbel" pitchFamily="34" charset="0"/>
              </a:rPr>
              <a:t>)</a:t>
            </a:r>
          </a:p>
        </p:txBody>
      </p:sp>
      <p:sp>
        <p:nvSpPr>
          <p:cNvPr id="25" name="Прямоугольник 60"/>
          <p:cNvSpPr>
            <a:spLocks noChangeArrowheads="1"/>
          </p:cNvSpPr>
          <p:nvPr/>
        </p:nvSpPr>
        <p:spPr bwMode="auto">
          <a:xfrm>
            <a:off x="8215338" y="1916104"/>
            <a:ext cx="5603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(98</a:t>
            </a:r>
            <a:r>
              <a:rPr lang="uk-UA" dirty="0">
                <a:latin typeface="Corbel" pitchFamily="34" charset="0"/>
              </a:rPr>
              <a:t>)</a:t>
            </a:r>
          </a:p>
        </p:txBody>
      </p:sp>
      <p:sp>
        <p:nvSpPr>
          <p:cNvPr id="26" name="Прямоугольник 61"/>
          <p:cNvSpPr>
            <a:spLocks noChangeArrowheads="1"/>
          </p:cNvSpPr>
          <p:nvPr/>
        </p:nvSpPr>
        <p:spPr bwMode="auto">
          <a:xfrm>
            <a:off x="8215338" y="2487609"/>
            <a:ext cx="563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(99</a:t>
            </a:r>
            <a:r>
              <a:rPr lang="uk-UA" dirty="0">
                <a:latin typeface="Corbel" pitchFamily="34" charset="0"/>
              </a:rPr>
              <a:t>)</a:t>
            </a:r>
          </a:p>
        </p:txBody>
      </p:sp>
      <p:sp>
        <p:nvSpPr>
          <p:cNvPr id="27" name="Прямоугольник 62"/>
          <p:cNvSpPr>
            <a:spLocks noChangeArrowheads="1"/>
          </p:cNvSpPr>
          <p:nvPr/>
        </p:nvSpPr>
        <p:spPr bwMode="auto">
          <a:xfrm>
            <a:off x="8215338" y="3059668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(100</a:t>
            </a:r>
            <a:r>
              <a:rPr lang="uk-UA" dirty="0">
                <a:latin typeface="Corbel" pitchFamily="34" charset="0"/>
              </a:rPr>
              <a:t>)</a:t>
            </a:r>
          </a:p>
        </p:txBody>
      </p:sp>
      <p:sp>
        <p:nvSpPr>
          <p:cNvPr id="28" name="Прямоугольник 63"/>
          <p:cNvSpPr>
            <a:spLocks noChangeArrowheads="1"/>
          </p:cNvSpPr>
          <p:nvPr/>
        </p:nvSpPr>
        <p:spPr bwMode="auto">
          <a:xfrm>
            <a:off x="8215338" y="3643314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(101</a:t>
            </a:r>
            <a:r>
              <a:rPr lang="uk-UA" dirty="0">
                <a:latin typeface="Corbel" pitchFamily="34" charset="0"/>
              </a:rPr>
              <a:t>)</a:t>
            </a:r>
          </a:p>
        </p:txBody>
      </p:sp>
      <p:sp>
        <p:nvSpPr>
          <p:cNvPr id="29" name="Прямоугольник 64"/>
          <p:cNvSpPr>
            <a:spLocks noChangeArrowheads="1"/>
          </p:cNvSpPr>
          <p:nvPr/>
        </p:nvSpPr>
        <p:spPr bwMode="auto">
          <a:xfrm>
            <a:off x="8215338" y="4143380"/>
            <a:ext cx="6594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(102</a:t>
            </a:r>
            <a:r>
              <a:rPr lang="uk-UA" dirty="0">
                <a:latin typeface="Corbel" pitchFamily="34" charset="0"/>
              </a:rPr>
              <a:t>)</a:t>
            </a:r>
          </a:p>
        </p:txBody>
      </p:sp>
      <p:sp>
        <p:nvSpPr>
          <p:cNvPr id="30" name="Прямоугольник 65"/>
          <p:cNvSpPr>
            <a:spLocks noChangeArrowheads="1"/>
          </p:cNvSpPr>
          <p:nvPr/>
        </p:nvSpPr>
        <p:spPr bwMode="auto">
          <a:xfrm>
            <a:off x="8213232" y="4572008"/>
            <a:ext cx="6450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(103</a:t>
            </a:r>
            <a:r>
              <a:rPr lang="uk-UA" dirty="0">
                <a:latin typeface="Corbel" pitchFamily="34" charset="0"/>
              </a:rPr>
              <a:t>)</a:t>
            </a:r>
          </a:p>
        </p:txBody>
      </p:sp>
      <p:sp>
        <p:nvSpPr>
          <p:cNvPr id="31" name="Прямоугольник 66"/>
          <p:cNvSpPr>
            <a:spLocks noChangeArrowheads="1"/>
          </p:cNvSpPr>
          <p:nvPr/>
        </p:nvSpPr>
        <p:spPr bwMode="auto">
          <a:xfrm>
            <a:off x="8215338" y="4929198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(104</a:t>
            </a:r>
            <a:r>
              <a:rPr lang="uk-UA" dirty="0">
                <a:latin typeface="Corbel" pitchFamily="34" charset="0"/>
              </a:rPr>
              <a:t>)</a:t>
            </a:r>
          </a:p>
        </p:txBody>
      </p:sp>
      <p:sp>
        <p:nvSpPr>
          <p:cNvPr id="32" name="Прямоугольник 67"/>
          <p:cNvSpPr>
            <a:spLocks noChangeArrowheads="1"/>
          </p:cNvSpPr>
          <p:nvPr/>
        </p:nvSpPr>
        <p:spPr bwMode="auto">
          <a:xfrm>
            <a:off x="8215338" y="5357826"/>
            <a:ext cx="6559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(105</a:t>
            </a:r>
            <a:r>
              <a:rPr lang="uk-UA" dirty="0">
                <a:latin typeface="Corbel" pitchFamily="34" charset="0"/>
              </a:rPr>
              <a:t>)</a:t>
            </a:r>
          </a:p>
        </p:txBody>
      </p:sp>
      <p:sp>
        <p:nvSpPr>
          <p:cNvPr id="33" name="Прямоугольник 68"/>
          <p:cNvSpPr>
            <a:spLocks noChangeArrowheads="1"/>
          </p:cNvSpPr>
          <p:nvPr/>
        </p:nvSpPr>
        <p:spPr bwMode="auto">
          <a:xfrm>
            <a:off x="8143900" y="6072206"/>
            <a:ext cx="6671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(106</a:t>
            </a:r>
            <a:r>
              <a:rPr lang="uk-UA" dirty="0">
                <a:latin typeface="Corbel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 smtClean="0"/>
              <a:t>§ 15. Складний рух точки</a:t>
            </a:r>
            <a:endParaRPr lang="uk-UA" dirty="0"/>
          </a:p>
        </p:txBody>
      </p:sp>
      <p:pic>
        <p:nvPicPr>
          <p:cNvPr id="71704" name="Picture 24"/>
          <p:cNvPicPr>
            <a:picLocks noChangeAspect="1" noChangeArrowheads="1"/>
          </p:cNvPicPr>
          <p:nvPr/>
        </p:nvPicPr>
        <p:blipFill>
          <a:blip r:embed="rId2" cstate="print"/>
          <a:srcRect l="9766" t="61111" r="66797" b="7638"/>
          <a:stretch>
            <a:fillRect/>
          </a:stretch>
        </p:blipFill>
        <p:spPr bwMode="auto">
          <a:xfrm>
            <a:off x="3000364" y="1214422"/>
            <a:ext cx="428628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0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7170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7171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71712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71714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71716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71718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1071538" y="4591631"/>
            <a:ext cx="792961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Рух матеріальної точки відносно нерухомої системи координат називається </a:t>
            </a:r>
            <a:r>
              <a:rPr kumimoji="0" lang="uk-UA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абсолютним рухом</a:t>
            </a: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Рух матеріальної точки відносно рухомої системи координат називають </a:t>
            </a:r>
            <a:r>
              <a:rPr kumimoji="0" lang="uk-UA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відносним рухом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Рухом тієї точки простору рухомої системи координат, з якою в даний момент часу співпадає рухома матеріальна точка, відносно нерухомої системи координат, називається </a:t>
            </a:r>
            <a:r>
              <a:rPr kumimoji="0" lang="uk-UA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переносним рухом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 smtClean="0"/>
              <a:t>§ 15. Складний рух точки</a:t>
            </a:r>
            <a:endParaRPr lang="uk-UA" dirty="0"/>
          </a:p>
        </p:txBody>
      </p:sp>
      <p:pic>
        <p:nvPicPr>
          <p:cNvPr id="71704" name="Picture 24"/>
          <p:cNvPicPr>
            <a:picLocks noChangeAspect="1" noChangeArrowheads="1"/>
          </p:cNvPicPr>
          <p:nvPr/>
        </p:nvPicPr>
        <p:blipFill>
          <a:blip r:embed="rId3" cstate="print"/>
          <a:srcRect l="9766" t="61111" r="66797" b="7638"/>
          <a:stretch>
            <a:fillRect/>
          </a:stretch>
        </p:blipFill>
        <p:spPr bwMode="auto">
          <a:xfrm>
            <a:off x="1000100" y="1357298"/>
            <a:ext cx="428628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0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1705" name="Object 25"/>
          <p:cNvGraphicFramePr>
            <a:graphicFrameLocks noChangeAspect="1"/>
          </p:cNvGraphicFramePr>
          <p:nvPr/>
        </p:nvGraphicFramePr>
        <p:xfrm>
          <a:off x="6286512" y="1714488"/>
          <a:ext cx="714380" cy="561299"/>
        </p:xfrm>
        <a:graphic>
          <a:graphicData uri="http://schemas.openxmlformats.org/presentationml/2006/ole">
            <p:oleObj spid="_x0000_s71705" name="Equation" r:id="rId4" imgW="533169" imgH="418918" progId="Equation.DSMT4">
              <p:embed/>
            </p:oleObj>
          </a:graphicData>
        </a:graphic>
      </p:graphicFrame>
      <p:sp>
        <p:nvSpPr>
          <p:cNvPr id="7170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1707" name="Object 27"/>
          <p:cNvGraphicFramePr>
            <a:graphicFrameLocks noChangeAspect="1"/>
          </p:cNvGraphicFramePr>
          <p:nvPr/>
        </p:nvGraphicFramePr>
        <p:xfrm>
          <a:off x="5643570" y="2500306"/>
          <a:ext cx="1823157" cy="500066"/>
        </p:xfrm>
        <a:graphic>
          <a:graphicData uri="http://schemas.openxmlformats.org/presentationml/2006/ole">
            <p:oleObj spid="_x0000_s71707" name="Equation" r:id="rId5" imgW="1689100" imgH="457200" progId="Equation.DSMT4">
              <p:embed/>
            </p:oleObj>
          </a:graphicData>
        </a:graphic>
      </p:graphicFrame>
      <p:sp>
        <p:nvSpPr>
          <p:cNvPr id="7171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1709" name="Object 29"/>
          <p:cNvGraphicFramePr>
            <a:graphicFrameLocks noChangeAspect="1"/>
          </p:cNvGraphicFramePr>
          <p:nvPr/>
        </p:nvGraphicFramePr>
        <p:xfrm>
          <a:off x="6286512" y="3214686"/>
          <a:ext cx="714380" cy="527542"/>
        </p:xfrm>
        <a:graphic>
          <a:graphicData uri="http://schemas.openxmlformats.org/presentationml/2006/ole">
            <p:oleObj spid="_x0000_s71709" name="Equation" r:id="rId6" imgW="609600" imgH="457200" progId="Equation.DSMT4">
              <p:embed/>
            </p:oleObj>
          </a:graphicData>
        </a:graphic>
      </p:graphicFrame>
      <p:sp>
        <p:nvSpPr>
          <p:cNvPr id="71712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1711" name="Object 31"/>
          <p:cNvGraphicFramePr>
            <a:graphicFrameLocks noChangeAspect="1"/>
          </p:cNvGraphicFramePr>
          <p:nvPr/>
        </p:nvGraphicFramePr>
        <p:xfrm>
          <a:off x="2143108" y="4071942"/>
          <a:ext cx="6172200" cy="485775"/>
        </p:xfrm>
        <a:graphic>
          <a:graphicData uri="http://schemas.openxmlformats.org/presentationml/2006/ole">
            <p:oleObj spid="_x0000_s71711" name="Equation" r:id="rId7" imgW="6464300" imgH="495300" progId="Equation.DSMT4">
              <p:embed/>
            </p:oleObj>
          </a:graphicData>
        </a:graphic>
      </p:graphicFrame>
      <p:sp>
        <p:nvSpPr>
          <p:cNvPr id="71714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1713" name="Object 33"/>
          <p:cNvGraphicFramePr>
            <a:graphicFrameLocks noChangeAspect="1"/>
          </p:cNvGraphicFramePr>
          <p:nvPr/>
        </p:nvGraphicFramePr>
        <p:xfrm>
          <a:off x="4500562" y="4643446"/>
          <a:ext cx="1500198" cy="357190"/>
        </p:xfrm>
        <a:graphic>
          <a:graphicData uri="http://schemas.openxmlformats.org/presentationml/2006/ole">
            <p:oleObj spid="_x0000_s71713" name="Equation" r:id="rId8" imgW="1219200" imgH="279400" progId="Equation.DSMT4">
              <p:embed/>
            </p:oleObj>
          </a:graphicData>
        </a:graphic>
      </p:graphicFrame>
      <p:sp>
        <p:nvSpPr>
          <p:cNvPr id="71716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1715" name="Object 35"/>
          <p:cNvGraphicFramePr>
            <a:graphicFrameLocks noChangeAspect="1"/>
          </p:cNvGraphicFramePr>
          <p:nvPr/>
        </p:nvGraphicFramePr>
        <p:xfrm>
          <a:off x="2928925" y="5072074"/>
          <a:ext cx="3451005" cy="571504"/>
        </p:xfrm>
        <a:graphic>
          <a:graphicData uri="http://schemas.openxmlformats.org/presentationml/2006/ole">
            <p:oleObj spid="_x0000_s71715" name="Equation" r:id="rId9" imgW="2984500" imgH="495300" progId="Equation.DSMT4">
              <p:embed/>
            </p:oleObj>
          </a:graphicData>
        </a:graphic>
      </p:graphicFrame>
      <p:sp>
        <p:nvSpPr>
          <p:cNvPr id="71718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1717" name="Object 37"/>
          <p:cNvGraphicFramePr>
            <a:graphicFrameLocks noChangeAspect="1"/>
          </p:cNvGraphicFramePr>
          <p:nvPr/>
        </p:nvGraphicFramePr>
        <p:xfrm>
          <a:off x="2214546" y="5786454"/>
          <a:ext cx="5512632" cy="571504"/>
        </p:xfrm>
        <a:graphic>
          <a:graphicData uri="http://schemas.openxmlformats.org/presentationml/2006/ole">
            <p:oleObj spid="_x0000_s71717" name="Equation" r:id="rId10" imgW="4406900" imgH="457200" progId="Equation.DSMT4">
              <p:embed/>
            </p:oleObj>
          </a:graphicData>
        </a:graphic>
      </p:graphicFrame>
      <p:sp>
        <p:nvSpPr>
          <p:cNvPr id="41" name="Прямоугольник 59"/>
          <p:cNvSpPr>
            <a:spLocks noChangeArrowheads="1"/>
          </p:cNvSpPr>
          <p:nvPr/>
        </p:nvSpPr>
        <p:spPr bwMode="auto">
          <a:xfrm>
            <a:off x="8215338" y="1773784"/>
            <a:ext cx="644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(107</a:t>
            </a:r>
            <a:r>
              <a:rPr lang="uk-UA" dirty="0">
                <a:latin typeface="Corbel" pitchFamily="34" charset="0"/>
              </a:rPr>
              <a:t>)</a:t>
            </a:r>
          </a:p>
        </p:txBody>
      </p:sp>
      <p:sp>
        <p:nvSpPr>
          <p:cNvPr id="42" name="Прямоугольник 60"/>
          <p:cNvSpPr>
            <a:spLocks noChangeArrowheads="1"/>
          </p:cNvSpPr>
          <p:nvPr/>
        </p:nvSpPr>
        <p:spPr bwMode="auto">
          <a:xfrm>
            <a:off x="8215338" y="2571744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(108</a:t>
            </a:r>
            <a:r>
              <a:rPr lang="uk-UA" dirty="0">
                <a:latin typeface="Corbel" pitchFamily="34" charset="0"/>
              </a:rPr>
              <a:t>)</a:t>
            </a:r>
          </a:p>
        </p:txBody>
      </p:sp>
      <p:sp>
        <p:nvSpPr>
          <p:cNvPr id="43" name="Прямоугольник 61"/>
          <p:cNvSpPr>
            <a:spLocks noChangeArrowheads="1"/>
          </p:cNvSpPr>
          <p:nvPr/>
        </p:nvSpPr>
        <p:spPr bwMode="auto">
          <a:xfrm>
            <a:off x="8215338" y="3357562"/>
            <a:ext cx="6671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(109</a:t>
            </a:r>
            <a:r>
              <a:rPr lang="uk-UA" dirty="0">
                <a:latin typeface="Corbel" pitchFamily="34" charset="0"/>
              </a:rPr>
              <a:t>)</a:t>
            </a:r>
          </a:p>
        </p:txBody>
      </p:sp>
      <p:sp>
        <p:nvSpPr>
          <p:cNvPr id="44" name="Прямоугольник 62"/>
          <p:cNvSpPr>
            <a:spLocks noChangeArrowheads="1"/>
          </p:cNvSpPr>
          <p:nvPr/>
        </p:nvSpPr>
        <p:spPr bwMode="auto">
          <a:xfrm>
            <a:off x="8286776" y="4071942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(110</a:t>
            </a:r>
            <a:r>
              <a:rPr lang="uk-UA" dirty="0">
                <a:latin typeface="Corbel" pitchFamily="34" charset="0"/>
              </a:rPr>
              <a:t>)</a:t>
            </a:r>
          </a:p>
        </p:txBody>
      </p:sp>
      <p:sp>
        <p:nvSpPr>
          <p:cNvPr id="45" name="Прямоугольник 63"/>
          <p:cNvSpPr>
            <a:spLocks noChangeArrowheads="1"/>
          </p:cNvSpPr>
          <p:nvPr/>
        </p:nvSpPr>
        <p:spPr bwMode="auto">
          <a:xfrm>
            <a:off x="8215338" y="4643446"/>
            <a:ext cx="6351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(111</a:t>
            </a:r>
            <a:r>
              <a:rPr lang="uk-UA" dirty="0">
                <a:latin typeface="Corbel" pitchFamily="34" charset="0"/>
              </a:rPr>
              <a:t>)</a:t>
            </a:r>
          </a:p>
        </p:txBody>
      </p:sp>
      <p:sp>
        <p:nvSpPr>
          <p:cNvPr id="46" name="Прямоугольник 64"/>
          <p:cNvSpPr>
            <a:spLocks noChangeArrowheads="1"/>
          </p:cNvSpPr>
          <p:nvPr/>
        </p:nvSpPr>
        <p:spPr bwMode="auto">
          <a:xfrm>
            <a:off x="8143900" y="5143512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(112</a:t>
            </a:r>
            <a:r>
              <a:rPr lang="uk-UA" dirty="0">
                <a:latin typeface="Corbel" pitchFamily="34" charset="0"/>
              </a:rPr>
              <a:t>)</a:t>
            </a:r>
          </a:p>
        </p:txBody>
      </p:sp>
      <p:sp>
        <p:nvSpPr>
          <p:cNvPr id="47" name="Прямоугольник 65"/>
          <p:cNvSpPr>
            <a:spLocks noChangeArrowheads="1"/>
          </p:cNvSpPr>
          <p:nvPr/>
        </p:nvSpPr>
        <p:spPr bwMode="auto">
          <a:xfrm>
            <a:off x="8215338" y="5857892"/>
            <a:ext cx="629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(113</a:t>
            </a:r>
            <a:r>
              <a:rPr lang="uk-UA" dirty="0">
                <a:latin typeface="Corbel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§ 15. Складний рух точки</a:t>
            </a:r>
            <a:endParaRPr lang="uk-UA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2705" name="Object 1"/>
          <p:cNvGraphicFramePr>
            <a:graphicFrameLocks noChangeAspect="1"/>
          </p:cNvGraphicFramePr>
          <p:nvPr/>
        </p:nvGraphicFramePr>
        <p:xfrm>
          <a:off x="3786182" y="1285860"/>
          <a:ext cx="1285884" cy="523071"/>
        </p:xfrm>
        <a:graphic>
          <a:graphicData uri="http://schemas.openxmlformats.org/presentationml/2006/ole">
            <p:oleObj spid="_x0000_s72705" name="Equation" r:id="rId3" imgW="1130300" imgH="457200" progId="Equation.DSMT4">
              <p:embed/>
            </p:oleObj>
          </a:graphicData>
        </a:graphic>
      </p:graphicFrame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3500430" y="1928802"/>
          <a:ext cx="1726418" cy="357190"/>
        </p:xfrm>
        <a:graphic>
          <a:graphicData uri="http://schemas.openxmlformats.org/presentationml/2006/ole">
            <p:oleObj spid="_x0000_s72707" name="Equation" r:id="rId4" imgW="1397000" imgH="279400" progId="Equation.DSMT4">
              <p:embed/>
            </p:oleObj>
          </a:graphicData>
        </a:graphic>
      </p:graphicFrame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3500430" y="2428868"/>
          <a:ext cx="1653279" cy="428628"/>
        </p:xfrm>
        <a:graphic>
          <a:graphicData uri="http://schemas.openxmlformats.org/presentationml/2006/ole">
            <p:oleObj spid="_x0000_s72709" name="Equation" r:id="rId5" imgW="1028254" imgH="266584" progId="Equation.DSMT4">
              <p:embed/>
            </p:oleObj>
          </a:graphicData>
        </a:graphic>
      </p:graphicFrame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3714744" y="3000372"/>
          <a:ext cx="1341191" cy="428628"/>
        </p:xfrm>
        <a:graphic>
          <a:graphicData uri="http://schemas.openxmlformats.org/presentationml/2006/ole">
            <p:oleObj spid="_x0000_s72711" name="Equation" r:id="rId6" imgW="939392" imgH="291973" progId="Equation.DSMT4">
              <p:embed/>
            </p:oleObj>
          </a:graphicData>
        </a:graphic>
      </p:graphicFrame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1071538" y="4071942"/>
            <a:ext cx="80724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швидкість абсолютного руху точки рівна векторній сумі переносної та відносної швидкості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66"/>
          <p:cNvSpPr>
            <a:spLocks noChangeArrowheads="1"/>
          </p:cNvSpPr>
          <p:nvPr/>
        </p:nvSpPr>
        <p:spPr bwMode="auto">
          <a:xfrm>
            <a:off x="7929586" y="1285860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(114</a:t>
            </a:r>
            <a:r>
              <a:rPr lang="uk-UA" dirty="0">
                <a:latin typeface="Corbel" pitchFamily="34" charset="0"/>
              </a:rPr>
              <a:t>)</a:t>
            </a:r>
          </a:p>
        </p:txBody>
      </p:sp>
      <p:sp>
        <p:nvSpPr>
          <p:cNvPr id="14" name="Прямоугольник 67"/>
          <p:cNvSpPr>
            <a:spLocks noChangeArrowheads="1"/>
          </p:cNvSpPr>
          <p:nvPr/>
        </p:nvSpPr>
        <p:spPr bwMode="auto">
          <a:xfrm>
            <a:off x="7929586" y="1785926"/>
            <a:ext cx="6559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(115</a:t>
            </a:r>
            <a:r>
              <a:rPr lang="uk-UA" dirty="0">
                <a:latin typeface="Corbel" pitchFamily="34" charset="0"/>
              </a:rPr>
              <a:t>)</a:t>
            </a:r>
          </a:p>
        </p:txBody>
      </p:sp>
      <p:sp>
        <p:nvSpPr>
          <p:cNvPr id="15" name="Прямоугольник 68"/>
          <p:cNvSpPr>
            <a:spLocks noChangeArrowheads="1"/>
          </p:cNvSpPr>
          <p:nvPr/>
        </p:nvSpPr>
        <p:spPr bwMode="auto">
          <a:xfrm>
            <a:off x="7858148" y="2357430"/>
            <a:ext cx="6671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(116</a:t>
            </a:r>
            <a:r>
              <a:rPr lang="uk-UA" dirty="0">
                <a:latin typeface="Corbel" pitchFamily="34" charset="0"/>
              </a:rPr>
              <a:t>)</a:t>
            </a:r>
          </a:p>
        </p:txBody>
      </p:sp>
      <p:sp>
        <p:nvSpPr>
          <p:cNvPr id="16" name="Прямоугольник 68"/>
          <p:cNvSpPr>
            <a:spLocks noChangeArrowheads="1"/>
          </p:cNvSpPr>
          <p:nvPr/>
        </p:nvSpPr>
        <p:spPr bwMode="auto">
          <a:xfrm>
            <a:off x="7858148" y="2928934"/>
            <a:ext cx="625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(117)</a:t>
            </a:r>
            <a:endParaRPr lang="uk-UA" dirty="0"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3600" b="1" dirty="0" smtClean="0"/>
              <a:t>§ 16. Додавання прискорень точки в загальному випадку переносного руху</a:t>
            </a:r>
            <a:endParaRPr lang="uk-UA" dirty="0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3729" name="Object 1"/>
          <p:cNvGraphicFramePr>
            <a:graphicFrameLocks noChangeAspect="1"/>
          </p:cNvGraphicFramePr>
          <p:nvPr/>
        </p:nvGraphicFramePr>
        <p:xfrm>
          <a:off x="4000496" y="1357298"/>
          <a:ext cx="795623" cy="571504"/>
        </p:xfrm>
        <a:graphic>
          <a:graphicData uri="http://schemas.openxmlformats.org/presentationml/2006/ole">
            <p:oleObj spid="_x0000_s73729" name="Equation" r:id="rId3" imgW="672808" imgH="482391" progId="Equation.DSMT4">
              <p:embed/>
            </p:oleObj>
          </a:graphicData>
        </a:graphic>
      </p:graphicFrame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2143108" y="1928802"/>
          <a:ext cx="4929222" cy="610394"/>
        </p:xfrm>
        <a:graphic>
          <a:graphicData uri="http://schemas.openxmlformats.org/presentationml/2006/ole">
            <p:oleObj spid="_x0000_s73731" name="Equation" r:id="rId4" imgW="4076700" imgH="508000" progId="Equation.DSMT4">
              <p:embed/>
            </p:oleObj>
          </a:graphicData>
        </a:graphic>
      </p:graphicFrame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4143372" y="2571744"/>
          <a:ext cx="1393041" cy="571504"/>
        </p:xfrm>
        <a:graphic>
          <a:graphicData uri="http://schemas.openxmlformats.org/presentationml/2006/ole">
            <p:oleObj spid="_x0000_s73733" name="Equation" r:id="rId5" imgW="1117600" imgH="457200" progId="Equation.DSMT4">
              <p:embed/>
            </p:oleObj>
          </a:graphicData>
        </a:graphic>
      </p:graphicFrame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4000497" y="3071810"/>
          <a:ext cx="1571636" cy="585061"/>
        </p:xfrm>
        <a:graphic>
          <a:graphicData uri="http://schemas.openxmlformats.org/presentationml/2006/ole">
            <p:oleObj spid="_x0000_s73735" name="Equation" r:id="rId6" imgW="1307532" imgH="482391" progId="Equation.DSMT4">
              <p:embed/>
            </p:oleObj>
          </a:graphicData>
        </a:graphic>
      </p:graphicFrame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3737" name="Object 9"/>
          <p:cNvGraphicFramePr>
            <a:graphicFrameLocks noChangeAspect="1"/>
          </p:cNvGraphicFramePr>
          <p:nvPr/>
        </p:nvGraphicFramePr>
        <p:xfrm>
          <a:off x="3714744" y="3643314"/>
          <a:ext cx="762005" cy="571504"/>
        </p:xfrm>
        <a:graphic>
          <a:graphicData uri="http://schemas.openxmlformats.org/presentationml/2006/ole">
            <p:oleObj spid="_x0000_s73737" name="Equation" r:id="rId7" imgW="647419" imgH="482391" progId="Equation.DSMT4">
              <p:embed/>
            </p:oleObj>
          </a:graphicData>
        </a:graphic>
      </p:graphicFrame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3739" name="Object 11"/>
          <p:cNvGraphicFramePr>
            <a:graphicFrameLocks noChangeAspect="1"/>
          </p:cNvGraphicFramePr>
          <p:nvPr/>
        </p:nvGraphicFramePr>
        <p:xfrm>
          <a:off x="4786314" y="3643314"/>
          <a:ext cx="678661" cy="571504"/>
        </p:xfrm>
        <a:graphic>
          <a:graphicData uri="http://schemas.openxmlformats.org/presentationml/2006/ole">
            <p:oleObj spid="_x0000_s73739" name="Equation" r:id="rId8" imgW="545863" imgH="457002" progId="Equation.DSMT4">
              <p:embed/>
            </p:oleObj>
          </a:graphicData>
        </a:graphic>
      </p:graphicFrame>
      <p:sp>
        <p:nvSpPr>
          <p:cNvPr id="7374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3741" name="Object 13"/>
          <p:cNvGraphicFramePr>
            <a:graphicFrameLocks noChangeAspect="1"/>
          </p:cNvGraphicFramePr>
          <p:nvPr/>
        </p:nvGraphicFramePr>
        <p:xfrm>
          <a:off x="2571736" y="4214818"/>
          <a:ext cx="4896750" cy="428628"/>
        </p:xfrm>
        <a:graphic>
          <a:graphicData uri="http://schemas.openxmlformats.org/presentationml/2006/ole">
            <p:oleObj spid="_x0000_s73741" name="Equation" r:id="rId9" imgW="3594100" imgH="317500" progId="Equation.DSMT4">
              <p:embed/>
            </p:oleObj>
          </a:graphicData>
        </a:graphic>
      </p:graphicFrame>
      <p:sp>
        <p:nvSpPr>
          <p:cNvPr id="7374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3743" name="Object 15"/>
          <p:cNvGraphicFramePr>
            <a:graphicFrameLocks noChangeAspect="1"/>
          </p:cNvGraphicFramePr>
          <p:nvPr/>
        </p:nvGraphicFramePr>
        <p:xfrm>
          <a:off x="3000364" y="4714884"/>
          <a:ext cx="4156393" cy="428628"/>
        </p:xfrm>
        <a:graphic>
          <a:graphicData uri="http://schemas.openxmlformats.org/presentationml/2006/ole">
            <p:oleObj spid="_x0000_s73743" name="Equation" r:id="rId10" imgW="3048000" imgH="317500" progId="Equation.DSMT4">
              <p:embed/>
            </p:oleObj>
          </a:graphicData>
        </a:graphic>
      </p:graphicFrame>
      <p:sp>
        <p:nvSpPr>
          <p:cNvPr id="7374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3745" name="Object 17"/>
          <p:cNvGraphicFramePr>
            <a:graphicFrameLocks noChangeAspect="1"/>
          </p:cNvGraphicFramePr>
          <p:nvPr/>
        </p:nvGraphicFramePr>
        <p:xfrm>
          <a:off x="3714744" y="5214950"/>
          <a:ext cx="2488808" cy="357190"/>
        </p:xfrm>
        <a:graphic>
          <a:graphicData uri="http://schemas.openxmlformats.org/presentationml/2006/ole">
            <p:oleObj spid="_x0000_s73745" name="Equation" r:id="rId11" imgW="2057400" imgH="291960" progId="Equation.DSMT4">
              <p:embed/>
            </p:oleObj>
          </a:graphicData>
        </a:graphic>
      </p:graphicFrame>
      <p:sp>
        <p:nvSpPr>
          <p:cNvPr id="7374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3747" name="Object 19"/>
          <p:cNvGraphicFramePr>
            <a:graphicFrameLocks noChangeAspect="1"/>
          </p:cNvGraphicFramePr>
          <p:nvPr/>
        </p:nvGraphicFramePr>
        <p:xfrm>
          <a:off x="4000496" y="5624526"/>
          <a:ext cx="1787150" cy="376242"/>
        </p:xfrm>
        <a:graphic>
          <a:graphicData uri="http://schemas.openxmlformats.org/presentationml/2006/ole">
            <p:oleObj spid="_x0000_s73747" name="Equation" r:id="rId12" imgW="1269720" imgH="266400" progId="Equation.DSMT4">
              <p:embed/>
            </p:oleObj>
          </a:graphicData>
        </a:graphic>
      </p:graphicFrame>
      <p:sp>
        <p:nvSpPr>
          <p:cNvPr id="7375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3749" name="Object 21"/>
          <p:cNvGraphicFramePr>
            <a:graphicFrameLocks noChangeAspect="1"/>
          </p:cNvGraphicFramePr>
          <p:nvPr/>
        </p:nvGraphicFramePr>
        <p:xfrm>
          <a:off x="4286248" y="6072206"/>
          <a:ext cx="1224651" cy="357190"/>
        </p:xfrm>
        <a:graphic>
          <a:graphicData uri="http://schemas.openxmlformats.org/presentationml/2006/ole">
            <p:oleObj spid="_x0000_s73749" name="Equation" r:id="rId13" imgW="914003" imgH="266584" progId="Equation.DSMT4">
              <p:embed/>
            </p:oleObj>
          </a:graphicData>
        </a:graphic>
      </p:graphicFrame>
      <p:sp>
        <p:nvSpPr>
          <p:cNvPr id="7375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3751" name="Object 23"/>
          <p:cNvGraphicFramePr>
            <a:graphicFrameLocks noChangeAspect="1"/>
          </p:cNvGraphicFramePr>
          <p:nvPr/>
        </p:nvGraphicFramePr>
        <p:xfrm>
          <a:off x="4000496" y="6500810"/>
          <a:ext cx="1696653" cy="357190"/>
        </p:xfrm>
        <a:graphic>
          <a:graphicData uri="http://schemas.openxmlformats.org/presentationml/2006/ole">
            <p:oleObj spid="_x0000_s73751" name="Equation" r:id="rId14" imgW="1269720" imgH="266400" progId="Equation.DSMT4">
              <p:embed/>
            </p:oleObj>
          </a:graphicData>
        </a:graphic>
      </p:graphicFrame>
      <p:sp>
        <p:nvSpPr>
          <p:cNvPr id="28" name="Прямоугольник 60"/>
          <p:cNvSpPr>
            <a:spLocks noChangeArrowheads="1"/>
          </p:cNvSpPr>
          <p:nvPr/>
        </p:nvSpPr>
        <p:spPr bwMode="auto">
          <a:xfrm>
            <a:off x="8215338" y="1571612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(118</a:t>
            </a:r>
            <a:r>
              <a:rPr lang="uk-UA" dirty="0">
                <a:latin typeface="Corbel" pitchFamily="34" charset="0"/>
              </a:rPr>
              <a:t>)</a:t>
            </a:r>
          </a:p>
        </p:txBody>
      </p:sp>
      <p:sp>
        <p:nvSpPr>
          <p:cNvPr id="29" name="Прямоугольник 61"/>
          <p:cNvSpPr>
            <a:spLocks noChangeArrowheads="1"/>
          </p:cNvSpPr>
          <p:nvPr/>
        </p:nvSpPr>
        <p:spPr bwMode="auto">
          <a:xfrm>
            <a:off x="8215338" y="2071678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(119</a:t>
            </a:r>
            <a:r>
              <a:rPr lang="uk-UA" dirty="0">
                <a:latin typeface="Corbel" pitchFamily="34" charset="0"/>
              </a:rPr>
              <a:t>)</a:t>
            </a:r>
          </a:p>
        </p:txBody>
      </p:sp>
      <p:sp>
        <p:nvSpPr>
          <p:cNvPr id="30" name="Прямоугольник 62"/>
          <p:cNvSpPr>
            <a:spLocks noChangeArrowheads="1"/>
          </p:cNvSpPr>
          <p:nvPr/>
        </p:nvSpPr>
        <p:spPr bwMode="auto">
          <a:xfrm>
            <a:off x="8215338" y="2715176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(120</a:t>
            </a:r>
            <a:r>
              <a:rPr lang="uk-UA" dirty="0">
                <a:latin typeface="Corbel" pitchFamily="34" charset="0"/>
              </a:rPr>
              <a:t>)</a:t>
            </a:r>
          </a:p>
        </p:txBody>
      </p:sp>
      <p:sp>
        <p:nvSpPr>
          <p:cNvPr id="31" name="Прямоугольник 63"/>
          <p:cNvSpPr>
            <a:spLocks noChangeArrowheads="1"/>
          </p:cNvSpPr>
          <p:nvPr/>
        </p:nvSpPr>
        <p:spPr bwMode="auto">
          <a:xfrm>
            <a:off x="8215338" y="3298822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(121</a:t>
            </a:r>
            <a:r>
              <a:rPr lang="uk-UA" dirty="0">
                <a:latin typeface="Corbel" pitchFamily="34" charset="0"/>
              </a:rPr>
              <a:t>)</a:t>
            </a:r>
          </a:p>
        </p:txBody>
      </p:sp>
      <p:sp>
        <p:nvSpPr>
          <p:cNvPr id="32" name="Прямоугольник 64"/>
          <p:cNvSpPr>
            <a:spLocks noChangeArrowheads="1"/>
          </p:cNvSpPr>
          <p:nvPr/>
        </p:nvSpPr>
        <p:spPr bwMode="auto">
          <a:xfrm>
            <a:off x="8215338" y="3798888"/>
            <a:ext cx="6594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(122</a:t>
            </a:r>
            <a:r>
              <a:rPr lang="uk-UA" dirty="0">
                <a:latin typeface="Corbel" pitchFamily="34" charset="0"/>
              </a:rPr>
              <a:t>)</a:t>
            </a:r>
          </a:p>
        </p:txBody>
      </p:sp>
      <p:sp>
        <p:nvSpPr>
          <p:cNvPr id="33" name="Прямоугольник 65"/>
          <p:cNvSpPr>
            <a:spLocks noChangeArrowheads="1"/>
          </p:cNvSpPr>
          <p:nvPr/>
        </p:nvSpPr>
        <p:spPr bwMode="auto">
          <a:xfrm>
            <a:off x="8213232" y="4227516"/>
            <a:ext cx="6450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(123</a:t>
            </a:r>
            <a:r>
              <a:rPr lang="uk-UA" dirty="0">
                <a:latin typeface="Corbel" pitchFamily="34" charset="0"/>
              </a:rPr>
              <a:t>)</a:t>
            </a:r>
          </a:p>
        </p:txBody>
      </p:sp>
      <p:sp>
        <p:nvSpPr>
          <p:cNvPr id="34" name="Прямоугольник 66"/>
          <p:cNvSpPr>
            <a:spLocks noChangeArrowheads="1"/>
          </p:cNvSpPr>
          <p:nvPr/>
        </p:nvSpPr>
        <p:spPr bwMode="auto">
          <a:xfrm>
            <a:off x="8215338" y="4714884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(124</a:t>
            </a:r>
            <a:r>
              <a:rPr lang="uk-UA" dirty="0">
                <a:latin typeface="Corbel" pitchFamily="34" charset="0"/>
              </a:rPr>
              <a:t>)</a:t>
            </a:r>
          </a:p>
        </p:txBody>
      </p:sp>
      <p:sp>
        <p:nvSpPr>
          <p:cNvPr id="35" name="Прямоугольник 67"/>
          <p:cNvSpPr>
            <a:spLocks noChangeArrowheads="1"/>
          </p:cNvSpPr>
          <p:nvPr/>
        </p:nvSpPr>
        <p:spPr bwMode="auto">
          <a:xfrm>
            <a:off x="8286776" y="5143512"/>
            <a:ext cx="6559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(125</a:t>
            </a:r>
            <a:r>
              <a:rPr lang="uk-UA" dirty="0">
                <a:latin typeface="Corbel" pitchFamily="34" charset="0"/>
              </a:rPr>
              <a:t>)</a:t>
            </a:r>
          </a:p>
        </p:txBody>
      </p:sp>
      <p:sp>
        <p:nvSpPr>
          <p:cNvPr id="36" name="Прямоугольник 68"/>
          <p:cNvSpPr>
            <a:spLocks noChangeArrowheads="1"/>
          </p:cNvSpPr>
          <p:nvPr/>
        </p:nvSpPr>
        <p:spPr bwMode="auto">
          <a:xfrm>
            <a:off x="8286776" y="5572140"/>
            <a:ext cx="6671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(126</a:t>
            </a:r>
            <a:r>
              <a:rPr lang="uk-UA" dirty="0">
                <a:latin typeface="Corbel" pitchFamily="34" charset="0"/>
              </a:rPr>
              <a:t>)</a:t>
            </a:r>
          </a:p>
        </p:txBody>
      </p:sp>
      <p:sp>
        <p:nvSpPr>
          <p:cNvPr id="37" name="Прямоугольник 68"/>
          <p:cNvSpPr>
            <a:spLocks noChangeArrowheads="1"/>
          </p:cNvSpPr>
          <p:nvPr/>
        </p:nvSpPr>
        <p:spPr bwMode="auto">
          <a:xfrm>
            <a:off x="8286776" y="6000768"/>
            <a:ext cx="6402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(127)</a:t>
            </a:r>
            <a:endParaRPr lang="uk-UA" dirty="0">
              <a:latin typeface="Corbel" pitchFamily="34" charset="0"/>
            </a:endParaRPr>
          </a:p>
        </p:txBody>
      </p:sp>
      <p:sp>
        <p:nvSpPr>
          <p:cNvPr id="38" name="Прямоугольник 68"/>
          <p:cNvSpPr>
            <a:spLocks noChangeArrowheads="1"/>
          </p:cNvSpPr>
          <p:nvPr/>
        </p:nvSpPr>
        <p:spPr bwMode="auto">
          <a:xfrm>
            <a:off x="8286776" y="6488668"/>
            <a:ext cx="6671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(128)</a:t>
            </a:r>
            <a:endParaRPr lang="uk-UA" dirty="0"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/>
              <a:t>§ 17. Плоский рух твердого тіла та його рівняння руху </a:t>
            </a:r>
            <a:endParaRPr lang="uk-UA" dirty="0"/>
          </a:p>
        </p:txBody>
      </p:sp>
      <p:pic>
        <p:nvPicPr>
          <p:cNvPr id="74778" name="Picture 26"/>
          <p:cNvPicPr>
            <a:picLocks noChangeAspect="1" noChangeArrowheads="1"/>
          </p:cNvPicPr>
          <p:nvPr/>
        </p:nvPicPr>
        <p:blipFill>
          <a:blip r:embed="rId3" cstate="print"/>
          <a:srcRect l="57813" t="10416" r="16797" b="56945"/>
          <a:stretch>
            <a:fillRect/>
          </a:stretch>
        </p:blipFill>
        <p:spPr bwMode="auto">
          <a:xfrm>
            <a:off x="1000100" y="1357298"/>
            <a:ext cx="464340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26"/>
          <p:cNvPicPr>
            <a:picLocks noChangeAspect="1" noChangeArrowheads="1"/>
          </p:cNvPicPr>
          <p:nvPr/>
        </p:nvPicPr>
        <p:blipFill>
          <a:blip r:embed="rId3" cstate="print"/>
          <a:srcRect l="57813" t="63889" r="16797" b="4166"/>
          <a:stretch>
            <a:fillRect/>
          </a:stretch>
        </p:blipFill>
        <p:spPr bwMode="auto">
          <a:xfrm>
            <a:off x="4500594" y="3571852"/>
            <a:ext cx="4643406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780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4779" name="Object 27"/>
          <p:cNvGraphicFramePr>
            <a:graphicFrameLocks noChangeAspect="1"/>
          </p:cNvGraphicFramePr>
          <p:nvPr/>
        </p:nvGraphicFramePr>
        <p:xfrm>
          <a:off x="6500826" y="1714488"/>
          <a:ext cx="723900" cy="266700"/>
        </p:xfrm>
        <a:graphic>
          <a:graphicData uri="http://schemas.openxmlformats.org/presentationml/2006/ole">
            <p:oleObj spid="_x0000_s74779" name="Equation" r:id="rId4" imgW="723586" imgH="266584" progId="Equation.DSMT4">
              <p:embed/>
            </p:oleObj>
          </a:graphicData>
        </a:graphic>
      </p:graphicFrame>
      <p:sp>
        <p:nvSpPr>
          <p:cNvPr id="74782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4781" name="Object 29"/>
          <p:cNvGraphicFramePr>
            <a:graphicFrameLocks noChangeAspect="1"/>
          </p:cNvGraphicFramePr>
          <p:nvPr/>
        </p:nvGraphicFramePr>
        <p:xfrm>
          <a:off x="6500826" y="2143116"/>
          <a:ext cx="752475" cy="266700"/>
        </p:xfrm>
        <a:graphic>
          <a:graphicData uri="http://schemas.openxmlformats.org/presentationml/2006/ole">
            <p:oleObj spid="_x0000_s74781" name="Equation" r:id="rId5" imgW="748975" imgH="266584" progId="Equation.DSMT4">
              <p:embed/>
            </p:oleObj>
          </a:graphicData>
        </a:graphic>
      </p:graphicFrame>
      <p:sp>
        <p:nvSpPr>
          <p:cNvPr id="74784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4783" name="Object 31"/>
          <p:cNvGraphicFramePr>
            <a:graphicFrameLocks noChangeAspect="1"/>
          </p:cNvGraphicFramePr>
          <p:nvPr/>
        </p:nvGraphicFramePr>
        <p:xfrm>
          <a:off x="6500826" y="2500306"/>
          <a:ext cx="752475" cy="266700"/>
        </p:xfrm>
        <a:graphic>
          <a:graphicData uri="http://schemas.openxmlformats.org/presentationml/2006/ole">
            <p:oleObj spid="_x0000_s74783" name="Equation" r:id="rId6" imgW="748975" imgH="266584" progId="Equation.DSMT4">
              <p:embed/>
            </p:oleObj>
          </a:graphicData>
        </a:graphic>
      </p:graphicFrame>
      <p:sp>
        <p:nvSpPr>
          <p:cNvPr id="74786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4785" name="Object 33"/>
          <p:cNvGraphicFramePr>
            <a:graphicFrameLocks noChangeAspect="1"/>
          </p:cNvGraphicFramePr>
          <p:nvPr/>
        </p:nvGraphicFramePr>
        <p:xfrm>
          <a:off x="6500826" y="2928934"/>
          <a:ext cx="714375" cy="238125"/>
        </p:xfrm>
        <a:graphic>
          <a:graphicData uri="http://schemas.openxmlformats.org/presentationml/2006/ole">
            <p:oleObj spid="_x0000_s74785" name="Equation" r:id="rId7" imgW="710891" imgH="241195" progId="Equation.DSMT4">
              <p:embed/>
            </p:oleObj>
          </a:graphicData>
        </a:graphic>
      </p:graphicFrame>
      <p:sp>
        <p:nvSpPr>
          <p:cNvPr id="74788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4787" name="Object 35"/>
          <p:cNvGraphicFramePr>
            <a:graphicFrameLocks noChangeAspect="1"/>
          </p:cNvGraphicFramePr>
          <p:nvPr/>
        </p:nvGraphicFramePr>
        <p:xfrm>
          <a:off x="1142976" y="5143512"/>
          <a:ext cx="2137425" cy="285752"/>
        </p:xfrm>
        <a:graphic>
          <a:graphicData uri="http://schemas.openxmlformats.org/presentationml/2006/ole">
            <p:oleObj spid="_x0000_s74787" name="Equation" r:id="rId8" imgW="1778000" imgH="241300" progId="Equation.DSMT4">
              <p:embed/>
            </p:oleObj>
          </a:graphicData>
        </a:graphic>
      </p:graphicFrame>
      <p:sp>
        <p:nvSpPr>
          <p:cNvPr id="74790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4789" name="Object 37"/>
          <p:cNvGraphicFramePr>
            <a:graphicFrameLocks noChangeAspect="1"/>
          </p:cNvGraphicFramePr>
          <p:nvPr/>
        </p:nvGraphicFramePr>
        <p:xfrm>
          <a:off x="1071538" y="5643578"/>
          <a:ext cx="2286016" cy="302383"/>
        </p:xfrm>
        <a:graphic>
          <a:graphicData uri="http://schemas.openxmlformats.org/presentationml/2006/ole">
            <p:oleObj spid="_x0000_s74789" name="Equation" r:id="rId9" imgW="1803400" imgH="241300" progId="Equation.DSMT4">
              <p:embed/>
            </p:oleObj>
          </a:graphicData>
        </a:graphic>
      </p:graphicFrame>
      <p:sp>
        <p:nvSpPr>
          <p:cNvPr id="42" name="Прямоугольник 68"/>
          <p:cNvSpPr>
            <a:spLocks noChangeArrowheads="1"/>
          </p:cNvSpPr>
          <p:nvPr/>
        </p:nvSpPr>
        <p:spPr bwMode="auto">
          <a:xfrm>
            <a:off x="8072462" y="1714488"/>
            <a:ext cx="6671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(129)</a:t>
            </a:r>
            <a:endParaRPr lang="uk-UA" dirty="0">
              <a:latin typeface="Corbel" pitchFamily="34" charset="0"/>
            </a:endParaRPr>
          </a:p>
        </p:txBody>
      </p:sp>
      <p:sp>
        <p:nvSpPr>
          <p:cNvPr id="43" name="Прямоугольник 68"/>
          <p:cNvSpPr>
            <a:spLocks noChangeArrowheads="1"/>
          </p:cNvSpPr>
          <p:nvPr/>
        </p:nvSpPr>
        <p:spPr bwMode="auto">
          <a:xfrm>
            <a:off x="8072462" y="2143116"/>
            <a:ext cx="6438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(130)</a:t>
            </a:r>
            <a:endParaRPr lang="uk-UA" dirty="0">
              <a:latin typeface="Corbel" pitchFamily="34" charset="0"/>
            </a:endParaRPr>
          </a:p>
        </p:txBody>
      </p:sp>
      <p:sp>
        <p:nvSpPr>
          <p:cNvPr id="44" name="Прямоугольник 68"/>
          <p:cNvSpPr>
            <a:spLocks noChangeArrowheads="1"/>
          </p:cNvSpPr>
          <p:nvPr/>
        </p:nvSpPr>
        <p:spPr bwMode="auto">
          <a:xfrm>
            <a:off x="8072462" y="2500306"/>
            <a:ext cx="629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(131)</a:t>
            </a:r>
            <a:endParaRPr lang="uk-UA" dirty="0">
              <a:latin typeface="Corbel" pitchFamily="34" charset="0"/>
            </a:endParaRPr>
          </a:p>
        </p:txBody>
      </p:sp>
      <p:sp>
        <p:nvSpPr>
          <p:cNvPr id="45" name="Прямоугольник 68"/>
          <p:cNvSpPr>
            <a:spLocks noChangeArrowheads="1"/>
          </p:cNvSpPr>
          <p:nvPr/>
        </p:nvSpPr>
        <p:spPr bwMode="auto">
          <a:xfrm>
            <a:off x="8072462" y="2857496"/>
            <a:ext cx="6438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(132)</a:t>
            </a:r>
            <a:endParaRPr lang="uk-UA" dirty="0">
              <a:latin typeface="Corbel" pitchFamily="34" charset="0"/>
            </a:endParaRPr>
          </a:p>
        </p:txBody>
      </p:sp>
      <p:sp>
        <p:nvSpPr>
          <p:cNvPr id="46" name="Прямоугольник 68"/>
          <p:cNvSpPr>
            <a:spLocks noChangeArrowheads="1"/>
          </p:cNvSpPr>
          <p:nvPr/>
        </p:nvSpPr>
        <p:spPr bwMode="auto">
          <a:xfrm>
            <a:off x="3643306" y="5143512"/>
            <a:ext cx="6438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(133)</a:t>
            </a:r>
            <a:endParaRPr lang="uk-UA" dirty="0">
              <a:latin typeface="Corbel" pitchFamily="34" charset="0"/>
            </a:endParaRPr>
          </a:p>
        </p:txBody>
      </p:sp>
      <p:sp>
        <p:nvSpPr>
          <p:cNvPr id="47" name="Прямоугольник 68"/>
          <p:cNvSpPr>
            <a:spLocks noChangeArrowheads="1"/>
          </p:cNvSpPr>
          <p:nvPr/>
        </p:nvSpPr>
        <p:spPr bwMode="auto">
          <a:xfrm>
            <a:off x="3643306" y="5572140"/>
            <a:ext cx="6438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dirty="0" smtClean="0">
                <a:latin typeface="Corbel" pitchFamily="34" charset="0"/>
              </a:rPr>
              <a:t>(134)</a:t>
            </a:r>
            <a:endParaRPr lang="uk-UA" dirty="0"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750" y="214313"/>
            <a:ext cx="7497763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uk-UA" sz="3600" b="1" dirty="0" smtClean="0">
                <a:solidFill>
                  <a:schemeClr val="tx2">
                    <a:satMod val="130000"/>
                  </a:schemeClr>
                </a:solidFill>
              </a:rPr>
              <a:t>§</a:t>
            </a:r>
            <a:r>
              <a:rPr lang="ru-RU" sz="3600" b="1" dirty="0" smtClean="0">
                <a:solidFill>
                  <a:schemeClr val="tx2">
                    <a:satMod val="130000"/>
                  </a:schemeClr>
                </a:solidFill>
              </a:rPr>
              <a:t> 1. </a:t>
            </a:r>
            <a:r>
              <a:rPr lang="uk-UA" sz="3600" b="1" dirty="0" smtClean="0">
                <a:solidFill>
                  <a:schemeClr val="tx2">
                    <a:satMod val="130000"/>
                  </a:schemeClr>
                </a:solidFill>
              </a:rPr>
              <a:t>Кінематика точки. Швидкість точки</a:t>
            </a:r>
            <a:endParaRPr lang="uk-U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791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sz="2000" i="1" smtClean="0"/>
              <a:t>Траєкторією</a:t>
            </a:r>
            <a:r>
              <a:rPr lang="uk-UA" sz="2000" smtClean="0"/>
              <a:t> називають геометричне місце точок, в яких перебуває рухомий об’єкт протягом всього часу руху відносно деякої системи відліку. </a:t>
            </a:r>
          </a:p>
          <a:p>
            <a:pPr algn="just"/>
            <a:r>
              <a:rPr lang="uk-UA" sz="2000" i="1" smtClean="0"/>
              <a:t>Під системою відліку</a:t>
            </a:r>
            <a:r>
              <a:rPr lang="uk-UA" sz="2000" smtClean="0"/>
              <a:t> розуміють тіло, відносно якого розглядається рух даного об’єкта і зв’язану з ним систему координат. </a:t>
            </a:r>
          </a:p>
        </p:txBody>
      </p:sp>
      <p:grpSp>
        <p:nvGrpSpPr>
          <p:cNvPr id="37912" name="Group 2"/>
          <p:cNvGrpSpPr>
            <a:grpSpLocks/>
          </p:cNvGrpSpPr>
          <p:nvPr/>
        </p:nvGrpSpPr>
        <p:grpSpPr bwMode="auto">
          <a:xfrm>
            <a:off x="2857500" y="3786188"/>
            <a:ext cx="2324100" cy="2293937"/>
            <a:chOff x="3463" y="2459"/>
            <a:chExt cx="3273" cy="3235"/>
          </a:xfrm>
        </p:grpSpPr>
        <p:sp>
          <p:nvSpPr>
            <p:cNvPr id="37917" name="Line 3"/>
            <p:cNvSpPr>
              <a:spLocks noChangeShapeType="1"/>
            </p:cNvSpPr>
            <p:nvPr/>
          </p:nvSpPr>
          <p:spPr bwMode="auto">
            <a:xfrm flipV="1">
              <a:off x="4585" y="2459"/>
              <a:ext cx="0" cy="22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7918" name="Line 4"/>
            <p:cNvSpPr>
              <a:spLocks noChangeShapeType="1"/>
            </p:cNvSpPr>
            <p:nvPr/>
          </p:nvSpPr>
          <p:spPr bwMode="auto">
            <a:xfrm>
              <a:off x="4585" y="4689"/>
              <a:ext cx="21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7919" name="Line 5"/>
            <p:cNvSpPr>
              <a:spLocks noChangeShapeType="1"/>
            </p:cNvSpPr>
            <p:nvPr/>
          </p:nvSpPr>
          <p:spPr bwMode="auto">
            <a:xfrm flipH="1">
              <a:off x="3463" y="4689"/>
              <a:ext cx="1122" cy="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7920" name="Line 6"/>
            <p:cNvSpPr>
              <a:spLocks noChangeShapeType="1"/>
            </p:cNvSpPr>
            <p:nvPr/>
          </p:nvSpPr>
          <p:spPr bwMode="auto">
            <a:xfrm flipV="1">
              <a:off x="4585" y="3853"/>
              <a:ext cx="655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7921" name="Line 7"/>
            <p:cNvSpPr>
              <a:spLocks noChangeShapeType="1"/>
            </p:cNvSpPr>
            <p:nvPr/>
          </p:nvSpPr>
          <p:spPr bwMode="auto">
            <a:xfrm flipV="1">
              <a:off x="4585" y="4271"/>
              <a:ext cx="1309" cy="4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7922" name="Line 8"/>
            <p:cNvSpPr>
              <a:spLocks noChangeShapeType="1"/>
            </p:cNvSpPr>
            <p:nvPr/>
          </p:nvSpPr>
          <p:spPr bwMode="auto">
            <a:xfrm>
              <a:off x="5240" y="3853"/>
              <a:ext cx="654" cy="4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7923" name="Arc 9"/>
            <p:cNvSpPr>
              <a:spLocks/>
            </p:cNvSpPr>
            <p:nvPr/>
          </p:nvSpPr>
          <p:spPr bwMode="auto">
            <a:xfrm>
              <a:off x="5240" y="3853"/>
              <a:ext cx="654" cy="418"/>
            </a:xfrm>
            <a:custGeom>
              <a:avLst/>
              <a:gdLst>
                <a:gd name="T0" fmla="*/ 0 w 21600"/>
                <a:gd name="T1" fmla="*/ 0 h 21600"/>
                <a:gd name="T2" fmla="*/ 654 w 21600"/>
                <a:gd name="T3" fmla="*/ 418 h 21600"/>
                <a:gd name="T4" fmla="*/ 0 w 21600"/>
                <a:gd name="T5" fmla="*/ 41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37898" name="Object 10"/>
            <p:cNvGraphicFramePr>
              <a:graphicFrameLocks noChangeAspect="1"/>
            </p:cNvGraphicFramePr>
            <p:nvPr/>
          </p:nvGraphicFramePr>
          <p:xfrm>
            <a:off x="4492" y="4828"/>
            <a:ext cx="163" cy="214"/>
          </p:xfrm>
          <a:graphic>
            <a:graphicData uri="http://schemas.openxmlformats.org/presentationml/2006/ole">
              <p:oleObj spid="_x0000_s37898" name="Equation" r:id="rId3" imgW="152280" imgH="177480" progId="Equation.DSMT4">
                <p:embed/>
              </p:oleObj>
            </a:graphicData>
          </a:graphic>
        </p:graphicFrame>
        <p:graphicFrame>
          <p:nvGraphicFramePr>
            <p:cNvPr id="37899" name="Object 11"/>
            <p:cNvGraphicFramePr>
              <a:graphicFrameLocks noChangeAspect="1"/>
            </p:cNvGraphicFramePr>
            <p:nvPr/>
          </p:nvGraphicFramePr>
          <p:xfrm>
            <a:off x="4398" y="2598"/>
            <a:ext cx="137" cy="154"/>
          </p:xfrm>
          <a:graphic>
            <a:graphicData uri="http://schemas.openxmlformats.org/presentationml/2006/ole">
              <p:oleObj spid="_x0000_s37899" name="Equation" r:id="rId4" imgW="126720" imgH="126720" progId="Equation.DSMT4">
                <p:embed/>
              </p:oleObj>
            </a:graphicData>
          </a:graphic>
        </p:graphicFrame>
        <p:graphicFrame>
          <p:nvGraphicFramePr>
            <p:cNvPr id="37900" name="Object 12"/>
            <p:cNvGraphicFramePr>
              <a:graphicFrameLocks noChangeAspect="1"/>
            </p:cNvGraphicFramePr>
            <p:nvPr/>
          </p:nvGraphicFramePr>
          <p:xfrm>
            <a:off x="3650" y="5524"/>
            <a:ext cx="136" cy="170"/>
          </p:xfrm>
          <a:graphic>
            <a:graphicData uri="http://schemas.openxmlformats.org/presentationml/2006/ole">
              <p:oleObj spid="_x0000_s37900" name="Equation" r:id="rId5" imgW="126720" imgH="139680" progId="Equation.DSMT4">
                <p:embed/>
              </p:oleObj>
            </a:graphicData>
          </a:graphic>
        </p:graphicFrame>
        <p:graphicFrame>
          <p:nvGraphicFramePr>
            <p:cNvPr id="37901" name="Object 13"/>
            <p:cNvGraphicFramePr>
              <a:graphicFrameLocks noChangeAspect="1"/>
            </p:cNvGraphicFramePr>
            <p:nvPr/>
          </p:nvGraphicFramePr>
          <p:xfrm>
            <a:off x="6549" y="4689"/>
            <a:ext cx="150" cy="199"/>
          </p:xfrm>
          <a:graphic>
            <a:graphicData uri="http://schemas.openxmlformats.org/presentationml/2006/ole">
              <p:oleObj spid="_x0000_s37901" name="Equation" r:id="rId6" imgW="139680" imgH="164880" progId="Equation.DSMT4">
                <p:embed/>
              </p:oleObj>
            </a:graphicData>
          </a:graphic>
        </p:graphicFrame>
        <p:graphicFrame>
          <p:nvGraphicFramePr>
            <p:cNvPr id="37902" name="Object 14"/>
            <p:cNvGraphicFramePr>
              <a:graphicFrameLocks noChangeAspect="1"/>
            </p:cNvGraphicFramePr>
            <p:nvPr/>
          </p:nvGraphicFramePr>
          <p:xfrm>
            <a:off x="4772" y="4131"/>
            <a:ext cx="137" cy="200"/>
          </p:xfrm>
          <a:graphic>
            <a:graphicData uri="http://schemas.openxmlformats.org/presentationml/2006/ole">
              <p:oleObj spid="_x0000_s37902" name="Equation" r:id="rId7" imgW="126720" imgH="164880" progId="Equation.DSMT4">
                <p:embed/>
              </p:oleObj>
            </a:graphicData>
          </a:graphic>
        </p:graphicFrame>
        <p:graphicFrame>
          <p:nvGraphicFramePr>
            <p:cNvPr id="37903" name="Object 15"/>
            <p:cNvGraphicFramePr>
              <a:graphicFrameLocks noChangeAspect="1"/>
            </p:cNvGraphicFramePr>
            <p:nvPr/>
          </p:nvGraphicFramePr>
          <p:xfrm>
            <a:off x="5333" y="3992"/>
            <a:ext cx="234" cy="200"/>
          </p:xfrm>
          <a:graphic>
            <a:graphicData uri="http://schemas.openxmlformats.org/presentationml/2006/ole">
              <p:oleObj spid="_x0000_s37903" name="Equation" r:id="rId8" imgW="215640" imgH="164880" progId="Equation.DSMT4">
                <p:embed/>
              </p:oleObj>
            </a:graphicData>
          </a:graphic>
        </p:graphicFrame>
        <p:graphicFrame>
          <p:nvGraphicFramePr>
            <p:cNvPr id="37904" name="Object 16"/>
            <p:cNvGraphicFramePr>
              <a:graphicFrameLocks noChangeAspect="1"/>
            </p:cNvGraphicFramePr>
            <p:nvPr/>
          </p:nvGraphicFramePr>
          <p:xfrm>
            <a:off x="5333" y="4410"/>
            <a:ext cx="466" cy="200"/>
          </p:xfrm>
          <a:graphic>
            <a:graphicData uri="http://schemas.openxmlformats.org/presentationml/2006/ole">
              <p:oleObj spid="_x0000_s37904" name="Equation" r:id="rId9" imgW="431640" imgH="164880" progId="Equation.DSMT4">
                <p:embed/>
              </p:oleObj>
            </a:graphicData>
          </a:graphic>
        </p:graphicFrame>
        <p:graphicFrame>
          <p:nvGraphicFramePr>
            <p:cNvPr id="37905" name="Object 17"/>
            <p:cNvGraphicFramePr>
              <a:graphicFrameLocks noChangeAspect="1"/>
            </p:cNvGraphicFramePr>
            <p:nvPr/>
          </p:nvGraphicFramePr>
          <p:xfrm>
            <a:off x="5240" y="3574"/>
            <a:ext cx="245" cy="262"/>
          </p:xfrm>
          <a:graphic>
            <a:graphicData uri="http://schemas.openxmlformats.org/presentationml/2006/ole">
              <p:oleObj spid="_x0000_s37905" name="Equation" r:id="rId10" imgW="228600" imgH="215640" progId="Equation.DSMT4">
                <p:embed/>
              </p:oleObj>
            </a:graphicData>
          </a:graphic>
        </p:graphicFrame>
        <p:graphicFrame>
          <p:nvGraphicFramePr>
            <p:cNvPr id="37906" name="Object 18"/>
            <p:cNvGraphicFramePr>
              <a:graphicFrameLocks noChangeAspect="1"/>
            </p:cNvGraphicFramePr>
            <p:nvPr/>
          </p:nvGraphicFramePr>
          <p:xfrm>
            <a:off x="5894" y="4131"/>
            <a:ext cx="260" cy="263"/>
          </p:xfrm>
          <a:graphic>
            <a:graphicData uri="http://schemas.openxmlformats.org/presentationml/2006/ole">
              <p:oleObj spid="_x0000_s37906" name="Equation" r:id="rId11" imgW="241200" imgH="215640" progId="Equation.DSMT4">
                <p:embed/>
              </p:oleObj>
            </a:graphicData>
          </a:graphic>
        </p:graphicFrame>
      </p:grpSp>
      <p:sp>
        <p:nvSpPr>
          <p:cNvPr id="3791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37907" name="Object 19"/>
          <p:cNvGraphicFramePr>
            <a:graphicFrameLocks noChangeAspect="1"/>
          </p:cNvGraphicFramePr>
          <p:nvPr/>
        </p:nvGraphicFramePr>
        <p:xfrm>
          <a:off x="6429375" y="4000500"/>
          <a:ext cx="581025" cy="228600"/>
        </p:xfrm>
        <a:graphic>
          <a:graphicData uri="http://schemas.openxmlformats.org/presentationml/2006/ole">
            <p:oleObj spid="_x0000_s37907" name="Equation" r:id="rId12" imgW="583947" imgH="228501" progId="Equation.DSMT4">
              <p:embed/>
            </p:oleObj>
          </a:graphicData>
        </a:graphic>
      </p:graphicFrame>
      <p:sp>
        <p:nvSpPr>
          <p:cNvPr id="3791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37909" name="Object 21"/>
          <p:cNvGraphicFramePr>
            <a:graphicFrameLocks noChangeAspect="1"/>
          </p:cNvGraphicFramePr>
          <p:nvPr/>
        </p:nvGraphicFramePr>
        <p:xfrm>
          <a:off x="6357938" y="4857750"/>
          <a:ext cx="695325" cy="800100"/>
        </p:xfrm>
        <a:graphic>
          <a:graphicData uri="http://schemas.openxmlformats.org/presentationml/2006/ole">
            <p:oleObj spid="_x0000_s37909" name="Equation" r:id="rId13" imgW="698500" imgH="800100" progId="Equation.DSMT4">
              <p:embed/>
            </p:oleObj>
          </a:graphicData>
        </a:graphic>
      </p:graphicFrame>
      <p:sp>
        <p:nvSpPr>
          <p:cNvPr id="37915" name="Прямоугольник 24"/>
          <p:cNvSpPr>
            <a:spLocks noChangeArrowheads="1"/>
          </p:cNvSpPr>
          <p:nvPr/>
        </p:nvSpPr>
        <p:spPr bwMode="auto">
          <a:xfrm>
            <a:off x="7858125" y="3929063"/>
            <a:ext cx="427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1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37916" name="Прямоугольник 25"/>
          <p:cNvSpPr>
            <a:spLocks noChangeArrowheads="1"/>
          </p:cNvSpPr>
          <p:nvPr/>
        </p:nvSpPr>
        <p:spPr bwMode="auto">
          <a:xfrm>
            <a:off x="7858125" y="5000625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2</a:t>
            </a:r>
            <a:r>
              <a:rPr lang="uk-UA">
                <a:latin typeface="Corbel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sz="3200" b="1" dirty="0" smtClean="0">
                <a:solidFill>
                  <a:schemeClr val="tx2">
                    <a:satMod val="130000"/>
                  </a:schemeClr>
                </a:solidFill>
              </a:rPr>
              <a:t>§</a:t>
            </a:r>
            <a:r>
              <a:rPr lang="ru-RU" sz="3200" b="1" dirty="0" smtClean="0">
                <a:solidFill>
                  <a:schemeClr val="tx2">
                    <a:satMod val="130000"/>
                  </a:schemeClr>
                </a:solidFill>
              </a:rPr>
              <a:t> 1. </a:t>
            </a:r>
            <a:r>
              <a:rPr lang="uk-UA" sz="3200" b="1" dirty="0" smtClean="0">
                <a:solidFill>
                  <a:schemeClr val="tx2">
                    <a:satMod val="130000"/>
                  </a:schemeClr>
                </a:solidFill>
              </a:rPr>
              <a:t>Кінематика точки. Швидкість точки</a:t>
            </a:r>
            <a:endParaRPr lang="uk-UA" sz="3200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3995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428750"/>
            <a:ext cx="78216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5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3929063" y="2571750"/>
          <a:ext cx="1584325" cy="571500"/>
        </p:xfrm>
        <a:graphic>
          <a:graphicData uri="http://schemas.openxmlformats.org/presentationml/2006/ole">
            <p:oleObj spid="_x0000_s39939" name="Equation" r:id="rId4" imgW="1270000" imgH="457200" progId="Equation.DSMT4">
              <p:embed/>
            </p:oleObj>
          </a:graphicData>
        </a:graphic>
      </p:graphicFrame>
      <p:pic>
        <p:nvPicPr>
          <p:cNvPr id="39955" name="Picture 6"/>
          <p:cNvPicPr>
            <a:picLocks noChangeAspect="1" noChangeArrowheads="1"/>
          </p:cNvPicPr>
          <p:nvPr/>
        </p:nvPicPr>
        <p:blipFill>
          <a:blip r:embed="rId5" cstate="print"/>
          <a:srcRect b="30894"/>
          <a:stretch>
            <a:fillRect/>
          </a:stretch>
        </p:blipFill>
        <p:spPr bwMode="auto">
          <a:xfrm>
            <a:off x="1214438" y="3357563"/>
            <a:ext cx="7783512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9956" name="Group 7"/>
          <p:cNvGrpSpPr>
            <a:grpSpLocks noChangeAspect="1"/>
          </p:cNvGrpSpPr>
          <p:nvPr/>
        </p:nvGrpSpPr>
        <p:grpSpPr bwMode="auto">
          <a:xfrm>
            <a:off x="3071813" y="5286375"/>
            <a:ext cx="3560762" cy="785813"/>
            <a:chOff x="4024" y="1137"/>
            <a:chExt cx="3178" cy="697"/>
          </a:xfrm>
        </p:grpSpPr>
        <p:sp>
          <p:nvSpPr>
            <p:cNvPr id="39958" name="AutoShape 8"/>
            <p:cNvSpPr>
              <a:spLocks noChangeAspect="1" noChangeArrowheads="1"/>
            </p:cNvSpPr>
            <p:nvPr/>
          </p:nvSpPr>
          <p:spPr bwMode="auto">
            <a:xfrm>
              <a:off x="4024" y="1137"/>
              <a:ext cx="3178" cy="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>
                <a:latin typeface="Corbel" pitchFamily="34" charset="0"/>
              </a:endParaRPr>
            </a:p>
          </p:txBody>
        </p:sp>
        <p:sp>
          <p:nvSpPr>
            <p:cNvPr id="39959" name="Freeform 9"/>
            <p:cNvSpPr>
              <a:spLocks/>
            </p:cNvSpPr>
            <p:nvPr/>
          </p:nvSpPr>
          <p:spPr bwMode="auto">
            <a:xfrm>
              <a:off x="4024" y="1416"/>
              <a:ext cx="3086" cy="418"/>
            </a:xfrm>
            <a:custGeom>
              <a:avLst/>
              <a:gdLst>
                <a:gd name="T0" fmla="*/ 0 w 3960"/>
                <a:gd name="T1" fmla="*/ 0 h 540"/>
                <a:gd name="T2" fmla="*/ 720 w 3960"/>
                <a:gd name="T3" fmla="*/ 360 h 540"/>
                <a:gd name="T4" fmla="*/ 1440 w 3960"/>
                <a:gd name="T5" fmla="*/ 180 h 540"/>
                <a:gd name="T6" fmla="*/ 2400 w 3960"/>
                <a:gd name="T7" fmla="*/ 540 h 540"/>
                <a:gd name="T8" fmla="*/ 3240 w 3960"/>
                <a:gd name="T9" fmla="*/ 180 h 540"/>
                <a:gd name="T10" fmla="*/ 3960 w 3960"/>
                <a:gd name="T11" fmla="*/ 540 h 5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60"/>
                <a:gd name="T19" fmla="*/ 0 h 540"/>
                <a:gd name="T20" fmla="*/ 3960 w 3960"/>
                <a:gd name="T21" fmla="*/ 540 h 5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60" h="540">
                  <a:moveTo>
                    <a:pt x="0" y="0"/>
                  </a:moveTo>
                  <a:cubicBezTo>
                    <a:pt x="240" y="165"/>
                    <a:pt x="480" y="330"/>
                    <a:pt x="720" y="360"/>
                  </a:cubicBezTo>
                  <a:cubicBezTo>
                    <a:pt x="960" y="390"/>
                    <a:pt x="1160" y="150"/>
                    <a:pt x="1440" y="180"/>
                  </a:cubicBezTo>
                  <a:cubicBezTo>
                    <a:pt x="1720" y="210"/>
                    <a:pt x="2100" y="540"/>
                    <a:pt x="2400" y="540"/>
                  </a:cubicBezTo>
                  <a:cubicBezTo>
                    <a:pt x="2700" y="540"/>
                    <a:pt x="2980" y="180"/>
                    <a:pt x="3240" y="180"/>
                  </a:cubicBezTo>
                  <a:cubicBezTo>
                    <a:pt x="3500" y="180"/>
                    <a:pt x="3730" y="360"/>
                    <a:pt x="3960" y="5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9960" name="Line 10"/>
            <p:cNvSpPr>
              <a:spLocks noChangeShapeType="1"/>
            </p:cNvSpPr>
            <p:nvPr/>
          </p:nvSpPr>
          <p:spPr bwMode="auto">
            <a:xfrm flipV="1">
              <a:off x="5053" y="1416"/>
              <a:ext cx="654" cy="1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9961" name="Line 11"/>
            <p:cNvSpPr>
              <a:spLocks noChangeShapeType="1"/>
            </p:cNvSpPr>
            <p:nvPr/>
          </p:nvSpPr>
          <p:spPr bwMode="auto">
            <a:xfrm>
              <a:off x="6549" y="1555"/>
              <a:ext cx="7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39948" name="Object 12"/>
            <p:cNvGraphicFramePr>
              <a:graphicFrameLocks noChangeAspect="1"/>
            </p:cNvGraphicFramePr>
            <p:nvPr/>
          </p:nvGraphicFramePr>
          <p:xfrm>
            <a:off x="4959" y="1276"/>
            <a:ext cx="248" cy="199"/>
          </p:xfrm>
          <a:graphic>
            <a:graphicData uri="http://schemas.openxmlformats.org/presentationml/2006/ole">
              <p:oleObj spid="_x0000_s39948" name="Equation" r:id="rId6" imgW="203040" imgH="164880" progId="Equation.DSMT4">
                <p:embed/>
              </p:oleObj>
            </a:graphicData>
          </a:graphic>
        </p:graphicFrame>
        <p:graphicFrame>
          <p:nvGraphicFramePr>
            <p:cNvPr id="39949" name="Object 13"/>
            <p:cNvGraphicFramePr>
              <a:graphicFrameLocks noChangeAspect="1"/>
            </p:cNvGraphicFramePr>
            <p:nvPr/>
          </p:nvGraphicFramePr>
          <p:xfrm>
            <a:off x="6362" y="1276"/>
            <a:ext cx="279" cy="258"/>
          </p:xfrm>
          <a:graphic>
            <a:graphicData uri="http://schemas.openxmlformats.org/presentationml/2006/ole">
              <p:oleObj spid="_x0000_s39949" name="Equation" r:id="rId7" imgW="228600" imgH="215640" progId="Equation.DSMT4">
                <p:embed/>
              </p:oleObj>
            </a:graphicData>
          </a:graphic>
        </p:graphicFrame>
        <p:graphicFrame>
          <p:nvGraphicFramePr>
            <p:cNvPr id="39950" name="Object 14"/>
            <p:cNvGraphicFramePr>
              <a:graphicFrameLocks noChangeAspect="1"/>
            </p:cNvGraphicFramePr>
            <p:nvPr/>
          </p:nvGraphicFramePr>
          <p:xfrm>
            <a:off x="5399" y="1174"/>
            <a:ext cx="185" cy="259"/>
          </p:xfrm>
          <a:graphic>
            <a:graphicData uri="http://schemas.openxmlformats.org/presentationml/2006/ole">
              <p:oleObj spid="_x0000_s39950" name="Equation" r:id="rId8" imgW="152280" imgH="215640" progId="Equation.DSMT4">
                <p:embed/>
              </p:oleObj>
            </a:graphicData>
          </a:graphic>
        </p:graphicFrame>
        <p:graphicFrame>
          <p:nvGraphicFramePr>
            <p:cNvPr id="39951" name="Object 15"/>
            <p:cNvGraphicFramePr>
              <a:graphicFrameLocks noChangeAspect="1"/>
            </p:cNvGraphicFramePr>
            <p:nvPr/>
          </p:nvGraphicFramePr>
          <p:xfrm>
            <a:off x="7016" y="1276"/>
            <a:ext cx="186" cy="260"/>
          </p:xfrm>
          <a:graphic>
            <a:graphicData uri="http://schemas.openxmlformats.org/presentationml/2006/ole">
              <p:oleObj spid="_x0000_s39951" name="Equation" r:id="rId9" imgW="152280" imgH="215640" progId="Equation.DSMT4">
                <p:embed/>
              </p:oleObj>
            </a:graphicData>
          </a:graphic>
        </p:graphicFrame>
      </p:grpSp>
      <p:sp>
        <p:nvSpPr>
          <p:cNvPr id="39957" name="Прямоугольник 17"/>
          <p:cNvSpPr>
            <a:spLocks noChangeArrowheads="1"/>
          </p:cNvSpPr>
          <p:nvPr/>
        </p:nvSpPr>
        <p:spPr bwMode="auto">
          <a:xfrm>
            <a:off x="7858125" y="264318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3</a:t>
            </a:r>
            <a:r>
              <a:rPr lang="uk-UA">
                <a:latin typeface="Corbel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uk-UA" sz="3600" b="1" dirty="0" smtClean="0">
                <a:solidFill>
                  <a:schemeClr val="tx2">
                    <a:satMod val="130000"/>
                  </a:schemeClr>
                </a:solidFill>
              </a:rPr>
              <a:t>§ 2. Швидкість в </a:t>
            </a:r>
            <a:r>
              <a:rPr lang="uk-UA" sz="3600" b="1" dirty="0" err="1" smtClean="0">
                <a:solidFill>
                  <a:schemeClr val="tx2">
                    <a:satMod val="130000"/>
                  </a:schemeClr>
                </a:solidFill>
              </a:rPr>
              <a:t>декартовій</a:t>
            </a:r>
            <a:r>
              <a:rPr lang="uk-UA" sz="3600" b="1" dirty="0" smtClean="0">
                <a:solidFill>
                  <a:schemeClr val="tx2">
                    <a:satMod val="130000"/>
                  </a:schemeClr>
                </a:solidFill>
              </a:rPr>
              <a:t> системі координат</a:t>
            </a:r>
            <a:endParaRPr lang="uk-U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09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4357688" y="1357313"/>
          <a:ext cx="714375" cy="601662"/>
        </p:xfrm>
        <a:graphic>
          <a:graphicData uri="http://schemas.openxmlformats.org/presentationml/2006/ole">
            <p:oleObj spid="_x0000_s40961" name="Equation" r:id="rId3" imgW="545863" imgH="457002" progId="Equation.DSMT4">
              <p:embed/>
            </p:oleObj>
          </a:graphicData>
        </a:graphic>
      </p:graphicFrame>
      <p:sp>
        <p:nvSpPr>
          <p:cNvPr id="409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3786188" y="2000250"/>
          <a:ext cx="1847850" cy="428625"/>
        </p:xfrm>
        <a:graphic>
          <a:graphicData uri="http://schemas.openxmlformats.org/presentationml/2006/ole">
            <p:oleObj spid="_x0000_s40963" name="Equation" r:id="rId4" imgW="1193800" imgH="279400" progId="Equation.DSMT4">
              <p:embed/>
            </p:oleObj>
          </a:graphicData>
        </a:graphic>
      </p:graphicFrame>
      <p:sp>
        <p:nvSpPr>
          <p:cNvPr id="4098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3714750" y="2428875"/>
          <a:ext cx="2047875" cy="571500"/>
        </p:xfrm>
        <a:graphic>
          <a:graphicData uri="http://schemas.openxmlformats.org/presentationml/2006/ole">
            <p:oleObj spid="_x0000_s40965" name="Equation" r:id="rId5" imgW="1638300" imgH="457200" progId="Equation.DSMT4">
              <p:embed/>
            </p:oleObj>
          </a:graphicData>
        </a:graphic>
      </p:graphicFrame>
      <p:sp>
        <p:nvSpPr>
          <p:cNvPr id="4098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3571875" y="3071813"/>
          <a:ext cx="504825" cy="457200"/>
        </p:xfrm>
        <a:graphic>
          <a:graphicData uri="http://schemas.openxmlformats.org/presentationml/2006/ole">
            <p:oleObj spid="_x0000_s40967" name="Equation" r:id="rId6" imgW="508000" imgH="457200" progId="Equation.DSMT4">
              <p:embed/>
            </p:oleObj>
          </a:graphicData>
        </a:graphic>
      </p:graphicFrame>
      <p:sp>
        <p:nvSpPr>
          <p:cNvPr id="4098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4214813" y="3071813"/>
          <a:ext cx="523875" cy="457200"/>
        </p:xfrm>
        <a:graphic>
          <a:graphicData uri="http://schemas.openxmlformats.org/presentationml/2006/ole">
            <p:oleObj spid="_x0000_s40969" name="Equation" r:id="rId7" imgW="520700" imgH="457200" progId="Equation.DSMT4">
              <p:embed/>
            </p:oleObj>
          </a:graphicData>
        </a:graphic>
      </p:graphicFrame>
      <p:sp>
        <p:nvSpPr>
          <p:cNvPr id="4098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4929188" y="3143250"/>
          <a:ext cx="495300" cy="457200"/>
        </p:xfrm>
        <a:graphic>
          <a:graphicData uri="http://schemas.openxmlformats.org/presentationml/2006/ole">
            <p:oleObj spid="_x0000_s40971" name="Equation" r:id="rId8" imgW="495085" imgH="457002" progId="Equation.DSMT4">
              <p:embed/>
            </p:oleObj>
          </a:graphicData>
        </a:graphic>
      </p:graphicFrame>
      <p:sp>
        <p:nvSpPr>
          <p:cNvPr id="4098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3786188" y="3643313"/>
          <a:ext cx="1576387" cy="357187"/>
        </p:xfrm>
        <a:graphic>
          <a:graphicData uri="http://schemas.openxmlformats.org/presentationml/2006/ole">
            <p:oleObj spid="_x0000_s40973" name="Equation" r:id="rId9" imgW="1219200" imgH="279400" progId="Equation.DSMT4">
              <p:embed/>
            </p:oleObj>
          </a:graphicData>
        </a:graphic>
      </p:graphicFrame>
      <p:sp>
        <p:nvSpPr>
          <p:cNvPr id="4098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0975" name="Object 15"/>
          <p:cNvGraphicFramePr>
            <a:graphicFrameLocks noChangeAspect="1"/>
          </p:cNvGraphicFramePr>
          <p:nvPr/>
        </p:nvGraphicFramePr>
        <p:xfrm>
          <a:off x="3786188" y="4143375"/>
          <a:ext cx="1482725" cy="357188"/>
        </p:xfrm>
        <a:graphic>
          <a:graphicData uri="http://schemas.openxmlformats.org/presentationml/2006/ole">
            <p:oleObj spid="_x0000_s40975" name="Equation" r:id="rId10" imgW="1307532" imgH="317362" progId="Equation.DSMT4">
              <p:embed/>
            </p:oleObj>
          </a:graphicData>
        </a:graphic>
      </p:graphicFrame>
      <p:sp>
        <p:nvSpPr>
          <p:cNvPr id="4098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0977" name="Object 17"/>
          <p:cNvGraphicFramePr>
            <a:graphicFrameLocks noChangeAspect="1"/>
          </p:cNvGraphicFramePr>
          <p:nvPr/>
        </p:nvGraphicFramePr>
        <p:xfrm>
          <a:off x="3500438" y="4643438"/>
          <a:ext cx="2165350" cy="1928812"/>
        </p:xfrm>
        <a:graphic>
          <a:graphicData uri="http://schemas.openxmlformats.org/presentationml/2006/ole">
            <p:oleObj spid="_x0000_s40977" name="Equation" r:id="rId11" imgW="2006600" imgH="1790700" progId="Equation.DSMT4">
              <p:embed/>
            </p:oleObj>
          </a:graphicData>
        </a:graphic>
      </p:graphicFrame>
      <p:sp>
        <p:nvSpPr>
          <p:cNvPr id="40988" name="Прямоугольник 21"/>
          <p:cNvSpPr>
            <a:spLocks noChangeArrowheads="1"/>
          </p:cNvSpPr>
          <p:nvPr/>
        </p:nvSpPr>
        <p:spPr bwMode="auto">
          <a:xfrm>
            <a:off x="7786688" y="1428750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4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0989" name="Прямоугольник 22"/>
          <p:cNvSpPr>
            <a:spLocks noChangeArrowheads="1"/>
          </p:cNvSpPr>
          <p:nvPr/>
        </p:nvSpPr>
        <p:spPr bwMode="auto">
          <a:xfrm>
            <a:off x="7786688" y="2000250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5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0990" name="Прямоугольник 23"/>
          <p:cNvSpPr>
            <a:spLocks noChangeArrowheads="1"/>
          </p:cNvSpPr>
          <p:nvPr/>
        </p:nvSpPr>
        <p:spPr bwMode="auto">
          <a:xfrm>
            <a:off x="7786688" y="235743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6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0991" name="Прямоугольник 24"/>
          <p:cNvSpPr>
            <a:spLocks noChangeArrowheads="1"/>
          </p:cNvSpPr>
          <p:nvPr/>
        </p:nvSpPr>
        <p:spPr bwMode="auto">
          <a:xfrm>
            <a:off x="7786688" y="3071813"/>
            <a:ext cx="422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7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0992" name="Прямоугольник 25"/>
          <p:cNvSpPr>
            <a:spLocks noChangeArrowheads="1"/>
          </p:cNvSpPr>
          <p:nvPr/>
        </p:nvSpPr>
        <p:spPr bwMode="auto">
          <a:xfrm>
            <a:off x="7786688" y="3571875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8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0993" name="Прямоугольник 26"/>
          <p:cNvSpPr>
            <a:spLocks noChangeArrowheads="1"/>
          </p:cNvSpPr>
          <p:nvPr/>
        </p:nvSpPr>
        <p:spPr bwMode="auto">
          <a:xfrm>
            <a:off x="7786688" y="407193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9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0994" name="Прямоугольник 27"/>
          <p:cNvSpPr>
            <a:spLocks noChangeArrowheads="1"/>
          </p:cNvSpPr>
          <p:nvPr/>
        </p:nvSpPr>
        <p:spPr bwMode="auto">
          <a:xfrm>
            <a:off x="7715250" y="5500688"/>
            <a:ext cx="546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10</a:t>
            </a:r>
            <a:r>
              <a:rPr lang="uk-UA">
                <a:latin typeface="Corbel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sz="3200" b="1" dirty="0" smtClean="0">
                <a:solidFill>
                  <a:schemeClr val="tx2">
                    <a:satMod val="130000"/>
                  </a:schemeClr>
                </a:solidFill>
              </a:rPr>
              <a:t>§ 3. Швидкість у полярній системі координат</a:t>
            </a:r>
            <a:endParaRPr lang="uk-UA" sz="3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20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1985" name="Object 1"/>
          <p:cNvGraphicFramePr>
            <a:graphicFrameLocks noChangeAspect="1"/>
          </p:cNvGraphicFramePr>
          <p:nvPr/>
        </p:nvGraphicFramePr>
        <p:xfrm>
          <a:off x="4643438" y="1285875"/>
          <a:ext cx="1027112" cy="642938"/>
        </p:xfrm>
        <a:graphic>
          <a:graphicData uri="http://schemas.openxmlformats.org/presentationml/2006/ole">
            <p:oleObj spid="_x0000_s41985" name="Equation" r:id="rId3" imgW="863225" imgH="545863" progId="Equation.DSMT4">
              <p:embed/>
            </p:oleObj>
          </a:graphicData>
        </a:graphic>
      </p:graphicFrame>
      <p:grpSp>
        <p:nvGrpSpPr>
          <p:cNvPr id="42024" name="Group 3"/>
          <p:cNvGrpSpPr>
            <a:grpSpLocks/>
          </p:cNvGrpSpPr>
          <p:nvPr/>
        </p:nvGrpSpPr>
        <p:grpSpPr bwMode="auto">
          <a:xfrm>
            <a:off x="1071563" y="1428750"/>
            <a:ext cx="2536825" cy="2373313"/>
            <a:chOff x="2435" y="9000"/>
            <a:chExt cx="3113" cy="2893"/>
          </a:xfrm>
        </p:grpSpPr>
        <p:sp>
          <p:nvSpPr>
            <p:cNvPr id="42041" name="Line 4"/>
            <p:cNvSpPr>
              <a:spLocks noChangeShapeType="1"/>
            </p:cNvSpPr>
            <p:nvPr/>
          </p:nvSpPr>
          <p:spPr bwMode="auto">
            <a:xfrm flipV="1">
              <a:off x="2622" y="9000"/>
              <a:ext cx="0" cy="26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2042" name="Line 5"/>
            <p:cNvSpPr>
              <a:spLocks noChangeShapeType="1"/>
            </p:cNvSpPr>
            <p:nvPr/>
          </p:nvSpPr>
          <p:spPr bwMode="auto">
            <a:xfrm>
              <a:off x="2622" y="11647"/>
              <a:ext cx="26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2043" name="Line 6"/>
            <p:cNvSpPr>
              <a:spLocks noChangeShapeType="1"/>
            </p:cNvSpPr>
            <p:nvPr/>
          </p:nvSpPr>
          <p:spPr bwMode="auto">
            <a:xfrm flipV="1">
              <a:off x="2622" y="9836"/>
              <a:ext cx="2337" cy="18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2044" name="Line 7"/>
            <p:cNvSpPr>
              <a:spLocks noChangeShapeType="1"/>
            </p:cNvSpPr>
            <p:nvPr/>
          </p:nvSpPr>
          <p:spPr bwMode="auto">
            <a:xfrm flipV="1">
              <a:off x="2622" y="10910"/>
              <a:ext cx="952" cy="7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2045" name="Arc 8"/>
            <p:cNvSpPr>
              <a:spLocks/>
            </p:cNvSpPr>
            <p:nvPr/>
          </p:nvSpPr>
          <p:spPr bwMode="auto">
            <a:xfrm>
              <a:off x="2976" y="11369"/>
              <a:ext cx="114" cy="279"/>
            </a:xfrm>
            <a:custGeom>
              <a:avLst/>
              <a:gdLst>
                <a:gd name="T0" fmla="*/ 0 w 26694"/>
                <a:gd name="T1" fmla="*/ 8 h 21600"/>
                <a:gd name="T2" fmla="*/ 114 w 26694"/>
                <a:gd name="T3" fmla="*/ 274 h 21600"/>
                <a:gd name="T4" fmla="*/ 22 w 26694"/>
                <a:gd name="T5" fmla="*/ 279 h 21600"/>
                <a:gd name="T6" fmla="*/ 0 60000 65536"/>
                <a:gd name="T7" fmla="*/ 0 60000 65536"/>
                <a:gd name="T8" fmla="*/ 0 60000 65536"/>
                <a:gd name="T9" fmla="*/ 0 w 26694"/>
                <a:gd name="T10" fmla="*/ 0 h 21600"/>
                <a:gd name="T11" fmla="*/ 26694 w 2669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694" h="21600" fill="none" extrusionOk="0">
                  <a:moveTo>
                    <a:pt x="-1" y="609"/>
                  </a:moveTo>
                  <a:cubicBezTo>
                    <a:pt x="1668" y="204"/>
                    <a:pt x="3379" y="-1"/>
                    <a:pt x="5097" y="0"/>
                  </a:cubicBezTo>
                  <a:cubicBezTo>
                    <a:pt x="16883" y="0"/>
                    <a:pt x="26494" y="9449"/>
                    <a:pt x="26693" y="21234"/>
                  </a:cubicBezTo>
                </a:path>
                <a:path w="26694" h="21600" stroke="0" extrusionOk="0">
                  <a:moveTo>
                    <a:pt x="-1" y="609"/>
                  </a:moveTo>
                  <a:cubicBezTo>
                    <a:pt x="1668" y="204"/>
                    <a:pt x="3379" y="-1"/>
                    <a:pt x="5097" y="0"/>
                  </a:cubicBezTo>
                  <a:cubicBezTo>
                    <a:pt x="16883" y="0"/>
                    <a:pt x="26494" y="9449"/>
                    <a:pt x="26693" y="21234"/>
                  </a:cubicBezTo>
                  <a:lnTo>
                    <a:pt x="5097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2046" name="Arc 9"/>
            <p:cNvSpPr>
              <a:spLocks/>
            </p:cNvSpPr>
            <p:nvPr/>
          </p:nvSpPr>
          <p:spPr bwMode="auto">
            <a:xfrm rot="8629915" flipH="1" flipV="1">
              <a:off x="4412" y="9593"/>
              <a:ext cx="468" cy="418"/>
            </a:xfrm>
            <a:custGeom>
              <a:avLst/>
              <a:gdLst>
                <a:gd name="T0" fmla="*/ 0 w 21600"/>
                <a:gd name="T1" fmla="*/ 0 h 21600"/>
                <a:gd name="T2" fmla="*/ 468 w 21600"/>
                <a:gd name="T3" fmla="*/ 418 h 21600"/>
                <a:gd name="T4" fmla="*/ 0 w 21600"/>
                <a:gd name="T5" fmla="*/ 41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2047" name="Arc 10"/>
            <p:cNvSpPr>
              <a:spLocks/>
            </p:cNvSpPr>
            <p:nvPr/>
          </p:nvSpPr>
          <p:spPr bwMode="auto">
            <a:xfrm rot="8154133">
              <a:off x="5081" y="9588"/>
              <a:ext cx="467" cy="557"/>
            </a:xfrm>
            <a:custGeom>
              <a:avLst/>
              <a:gdLst>
                <a:gd name="T0" fmla="*/ 0 w 21600"/>
                <a:gd name="T1" fmla="*/ 0 h 21600"/>
                <a:gd name="T2" fmla="*/ 467 w 21600"/>
                <a:gd name="T3" fmla="*/ 557 h 21600"/>
                <a:gd name="T4" fmla="*/ 0 w 21600"/>
                <a:gd name="T5" fmla="*/ 55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2048" name="Line 11"/>
            <p:cNvSpPr>
              <a:spLocks noChangeShapeType="1"/>
            </p:cNvSpPr>
            <p:nvPr/>
          </p:nvSpPr>
          <p:spPr bwMode="auto">
            <a:xfrm flipV="1">
              <a:off x="2622" y="11090"/>
              <a:ext cx="0" cy="5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2049" name="Line 12"/>
            <p:cNvSpPr>
              <a:spLocks noChangeShapeType="1"/>
            </p:cNvSpPr>
            <p:nvPr/>
          </p:nvSpPr>
          <p:spPr bwMode="auto">
            <a:xfrm>
              <a:off x="2622" y="11647"/>
              <a:ext cx="5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41997" name="Object 13"/>
            <p:cNvGraphicFramePr>
              <a:graphicFrameLocks noChangeAspect="1"/>
            </p:cNvGraphicFramePr>
            <p:nvPr/>
          </p:nvGraphicFramePr>
          <p:xfrm>
            <a:off x="4118" y="10114"/>
            <a:ext cx="138" cy="200"/>
          </p:xfrm>
          <a:graphic>
            <a:graphicData uri="http://schemas.openxmlformats.org/presentationml/2006/ole">
              <p:oleObj spid="_x0000_s41997" name="Equation" r:id="rId4" imgW="126720" imgH="164880" progId="Equation.DSMT4">
                <p:embed/>
              </p:oleObj>
            </a:graphicData>
          </a:graphic>
        </p:graphicFrame>
        <p:graphicFrame>
          <p:nvGraphicFramePr>
            <p:cNvPr id="41998" name="Object 14"/>
            <p:cNvGraphicFramePr>
              <a:graphicFrameLocks noChangeAspect="1"/>
            </p:cNvGraphicFramePr>
            <p:nvPr/>
          </p:nvGraphicFramePr>
          <p:xfrm>
            <a:off x="3089" y="10951"/>
            <a:ext cx="153" cy="277"/>
          </p:xfrm>
          <a:graphic>
            <a:graphicData uri="http://schemas.openxmlformats.org/presentationml/2006/ole">
              <p:oleObj spid="_x0000_s41998" name="Equation" r:id="rId5" imgW="139680" imgH="228600" progId="Equation.DSMT4">
                <p:embed/>
              </p:oleObj>
            </a:graphicData>
          </a:graphic>
        </p:graphicFrame>
        <p:graphicFrame>
          <p:nvGraphicFramePr>
            <p:cNvPr id="41999" name="Object 15"/>
            <p:cNvGraphicFramePr>
              <a:graphicFrameLocks noChangeAspect="1"/>
            </p:cNvGraphicFramePr>
            <p:nvPr/>
          </p:nvGraphicFramePr>
          <p:xfrm>
            <a:off x="2435" y="11229"/>
            <a:ext cx="151" cy="277"/>
          </p:xfrm>
          <a:graphic>
            <a:graphicData uri="http://schemas.openxmlformats.org/presentationml/2006/ole">
              <p:oleObj spid="_x0000_s41999" name="Equation" r:id="rId6" imgW="139680" imgH="228600" progId="Equation.DSMT4">
                <p:embed/>
              </p:oleObj>
            </a:graphicData>
          </a:graphic>
        </p:graphicFrame>
        <p:graphicFrame>
          <p:nvGraphicFramePr>
            <p:cNvPr id="42000" name="Object 16"/>
            <p:cNvGraphicFramePr>
              <a:graphicFrameLocks noChangeAspect="1"/>
            </p:cNvGraphicFramePr>
            <p:nvPr/>
          </p:nvGraphicFramePr>
          <p:xfrm>
            <a:off x="2996" y="11647"/>
            <a:ext cx="123" cy="246"/>
          </p:xfrm>
          <a:graphic>
            <a:graphicData uri="http://schemas.openxmlformats.org/presentationml/2006/ole">
              <p:oleObj spid="_x0000_s42000" name="Equation" r:id="rId7" imgW="114120" imgH="203040" progId="Equation.DSMT4">
                <p:embed/>
              </p:oleObj>
            </a:graphicData>
          </a:graphic>
        </p:graphicFrame>
        <p:graphicFrame>
          <p:nvGraphicFramePr>
            <p:cNvPr id="42001" name="Object 17"/>
            <p:cNvGraphicFramePr>
              <a:graphicFrameLocks noChangeAspect="1"/>
            </p:cNvGraphicFramePr>
            <p:nvPr/>
          </p:nvGraphicFramePr>
          <p:xfrm>
            <a:off x="2435" y="11647"/>
            <a:ext cx="165" cy="215"/>
          </p:xfrm>
          <a:graphic>
            <a:graphicData uri="http://schemas.openxmlformats.org/presentationml/2006/ole">
              <p:oleObj spid="_x0000_s42001" name="Equation" r:id="rId8" imgW="152280" imgH="177480" progId="Equation.DSMT4">
                <p:embed/>
              </p:oleObj>
            </a:graphicData>
          </a:graphic>
        </p:graphicFrame>
        <p:graphicFrame>
          <p:nvGraphicFramePr>
            <p:cNvPr id="42002" name="Object 18"/>
            <p:cNvGraphicFramePr>
              <a:graphicFrameLocks noChangeAspect="1"/>
            </p:cNvGraphicFramePr>
            <p:nvPr/>
          </p:nvGraphicFramePr>
          <p:xfrm>
            <a:off x="3089" y="11369"/>
            <a:ext cx="150" cy="199"/>
          </p:xfrm>
          <a:graphic>
            <a:graphicData uri="http://schemas.openxmlformats.org/presentationml/2006/ole">
              <p:oleObj spid="_x0000_s42002" name="Equation" r:id="rId9" imgW="139680" imgH="164880" progId="Equation.DSMT4">
                <p:embed/>
              </p:oleObj>
            </a:graphicData>
          </a:graphic>
        </p:graphicFrame>
        <p:graphicFrame>
          <p:nvGraphicFramePr>
            <p:cNvPr id="42003" name="Object 19"/>
            <p:cNvGraphicFramePr>
              <a:graphicFrameLocks noChangeAspect="1"/>
            </p:cNvGraphicFramePr>
            <p:nvPr/>
          </p:nvGraphicFramePr>
          <p:xfrm>
            <a:off x="4959" y="11647"/>
            <a:ext cx="137" cy="169"/>
          </p:xfrm>
          <a:graphic>
            <a:graphicData uri="http://schemas.openxmlformats.org/presentationml/2006/ole">
              <p:oleObj spid="_x0000_s42003" name="Equation" r:id="rId10" imgW="126720" imgH="139680" progId="Equation.DSMT4">
                <p:embed/>
              </p:oleObj>
            </a:graphicData>
          </a:graphic>
        </p:graphicFrame>
        <p:graphicFrame>
          <p:nvGraphicFramePr>
            <p:cNvPr id="42004" name="Object 20"/>
            <p:cNvGraphicFramePr>
              <a:graphicFrameLocks noChangeAspect="1"/>
            </p:cNvGraphicFramePr>
            <p:nvPr/>
          </p:nvGraphicFramePr>
          <p:xfrm>
            <a:off x="2435" y="9139"/>
            <a:ext cx="151" cy="199"/>
          </p:xfrm>
          <a:graphic>
            <a:graphicData uri="http://schemas.openxmlformats.org/presentationml/2006/ole">
              <p:oleObj spid="_x0000_s42004" name="Equation" r:id="rId11" imgW="139680" imgH="164880" progId="Equation.DSMT4">
                <p:embed/>
              </p:oleObj>
            </a:graphicData>
          </a:graphic>
        </p:graphicFrame>
        <p:sp>
          <p:nvSpPr>
            <p:cNvPr id="42050" name="Line 21"/>
            <p:cNvSpPr>
              <a:spLocks noChangeShapeType="1"/>
            </p:cNvSpPr>
            <p:nvPr/>
          </p:nvSpPr>
          <p:spPr bwMode="auto">
            <a:xfrm flipH="1" flipV="1">
              <a:off x="4585" y="9278"/>
              <a:ext cx="374" cy="5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42006" name="Object 22"/>
            <p:cNvGraphicFramePr>
              <a:graphicFrameLocks noChangeAspect="1"/>
            </p:cNvGraphicFramePr>
            <p:nvPr/>
          </p:nvGraphicFramePr>
          <p:xfrm>
            <a:off x="4492" y="9418"/>
            <a:ext cx="208" cy="277"/>
          </p:xfrm>
          <a:graphic>
            <a:graphicData uri="http://schemas.openxmlformats.org/presentationml/2006/ole">
              <p:oleObj spid="_x0000_s42006" name="Equation" r:id="rId12" imgW="190440" imgH="228600" progId="Equation.DSMT4">
                <p:embed/>
              </p:oleObj>
            </a:graphicData>
          </a:graphic>
        </p:graphicFrame>
      </p:grpSp>
      <p:sp>
        <p:nvSpPr>
          <p:cNvPr id="42025" name="Прямоугольник 25"/>
          <p:cNvSpPr>
            <a:spLocks noChangeArrowheads="1"/>
          </p:cNvSpPr>
          <p:nvPr/>
        </p:nvSpPr>
        <p:spPr bwMode="auto">
          <a:xfrm>
            <a:off x="7500938" y="1428750"/>
            <a:ext cx="546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11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202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2007" name="Object 23"/>
          <p:cNvGraphicFramePr>
            <a:graphicFrameLocks noChangeAspect="1"/>
          </p:cNvGraphicFramePr>
          <p:nvPr/>
        </p:nvGraphicFramePr>
        <p:xfrm>
          <a:off x="4714875" y="2143125"/>
          <a:ext cx="642938" cy="541338"/>
        </p:xfrm>
        <a:graphic>
          <a:graphicData uri="http://schemas.openxmlformats.org/presentationml/2006/ole">
            <p:oleObj spid="_x0000_s42007" name="Equation" r:id="rId13" imgW="545863" imgH="457002" progId="Equation.DSMT4">
              <p:embed/>
            </p:oleObj>
          </a:graphicData>
        </a:graphic>
      </p:graphicFrame>
      <p:sp>
        <p:nvSpPr>
          <p:cNvPr id="42027" name="Прямоугольник 28"/>
          <p:cNvSpPr>
            <a:spLocks noChangeArrowheads="1"/>
          </p:cNvSpPr>
          <p:nvPr/>
        </p:nvSpPr>
        <p:spPr bwMode="auto">
          <a:xfrm>
            <a:off x="7500938" y="2071688"/>
            <a:ext cx="546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12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2028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2009" name="Object 25"/>
          <p:cNvGraphicFramePr>
            <a:graphicFrameLocks noChangeAspect="1"/>
          </p:cNvGraphicFramePr>
          <p:nvPr/>
        </p:nvGraphicFramePr>
        <p:xfrm>
          <a:off x="4643438" y="2786063"/>
          <a:ext cx="1514475" cy="357187"/>
        </p:xfrm>
        <a:graphic>
          <a:graphicData uri="http://schemas.openxmlformats.org/presentationml/2006/ole">
            <p:oleObj spid="_x0000_s42009" name="Equation" r:id="rId14" imgW="1168400" imgH="279400" progId="Equation.DSMT4">
              <p:embed/>
            </p:oleObj>
          </a:graphicData>
        </a:graphic>
      </p:graphicFrame>
      <p:sp>
        <p:nvSpPr>
          <p:cNvPr id="42029" name="Прямоугольник 31"/>
          <p:cNvSpPr>
            <a:spLocks noChangeArrowheads="1"/>
          </p:cNvSpPr>
          <p:nvPr/>
        </p:nvSpPr>
        <p:spPr bwMode="auto">
          <a:xfrm>
            <a:off x="7500938" y="2643188"/>
            <a:ext cx="546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13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2030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2011" name="Object 27"/>
          <p:cNvGraphicFramePr>
            <a:graphicFrameLocks noChangeAspect="1"/>
          </p:cNvGraphicFramePr>
          <p:nvPr/>
        </p:nvGraphicFramePr>
        <p:xfrm>
          <a:off x="4000500" y="3429000"/>
          <a:ext cx="3049588" cy="357188"/>
        </p:xfrm>
        <a:graphic>
          <a:graphicData uri="http://schemas.openxmlformats.org/presentationml/2006/ole">
            <p:oleObj spid="_x0000_s42011" name="Equation" r:id="rId15" imgW="2272314" imgH="266584" progId="Equation.DSMT4">
              <p:embed/>
            </p:oleObj>
          </a:graphicData>
        </a:graphic>
      </p:graphicFrame>
      <p:sp>
        <p:nvSpPr>
          <p:cNvPr id="42031" name="Прямоугольник 34"/>
          <p:cNvSpPr>
            <a:spLocks noChangeArrowheads="1"/>
          </p:cNvSpPr>
          <p:nvPr/>
        </p:nvSpPr>
        <p:spPr bwMode="auto">
          <a:xfrm>
            <a:off x="7500938" y="3357563"/>
            <a:ext cx="546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14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2032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2013" name="Object 29"/>
          <p:cNvGraphicFramePr>
            <a:graphicFrameLocks noChangeAspect="1"/>
          </p:cNvGraphicFramePr>
          <p:nvPr/>
        </p:nvGraphicFramePr>
        <p:xfrm>
          <a:off x="2000250" y="4000500"/>
          <a:ext cx="4333875" cy="500063"/>
        </p:xfrm>
        <a:graphic>
          <a:graphicData uri="http://schemas.openxmlformats.org/presentationml/2006/ole">
            <p:oleObj spid="_x0000_s42013" name="Equation" r:id="rId16" imgW="3962400" imgH="457200" progId="Equation.DSMT4">
              <p:embed/>
            </p:oleObj>
          </a:graphicData>
        </a:graphic>
      </p:graphicFrame>
      <p:sp>
        <p:nvSpPr>
          <p:cNvPr id="42033" name="Прямоугольник 37"/>
          <p:cNvSpPr>
            <a:spLocks noChangeArrowheads="1"/>
          </p:cNvSpPr>
          <p:nvPr/>
        </p:nvSpPr>
        <p:spPr bwMode="auto">
          <a:xfrm>
            <a:off x="7500938" y="4000500"/>
            <a:ext cx="546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15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2034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2015" name="Object 31"/>
          <p:cNvGraphicFramePr>
            <a:graphicFrameLocks noChangeAspect="1"/>
          </p:cNvGraphicFramePr>
          <p:nvPr/>
        </p:nvGraphicFramePr>
        <p:xfrm>
          <a:off x="2928938" y="4643438"/>
          <a:ext cx="1419225" cy="266700"/>
        </p:xfrm>
        <a:graphic>
          <a:graphicData uri="http://schemas.openxmlformats.org/presentationml/2006/ole">
            <p:oleObj spid="_x0000_s42015" name="Equation" r:id="rId17" imgW="1422400" imgH="266700" progId="Equation.DSMT4">
              <p:embed/>
            </p:oleObj>
          </a:graphicData>
        </a:graphic>
      </p:graphicFrame>
      <p:sp>
        <p:nvSpPr>
          <p:cNvPr id="42035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2017" name="Object 33"/>
          <p:cNvGraphicFramePr>
            <a:graphicFrameLocks noChangeAspect="1"/>
          </p:cNvGraphicFramePr>
          <p:nvPr/>
        </p:nvGraphicFramePr>
        <p:xfrm>
          <a:off x="4643438" y="4643438"/>
          <a:ext cx="1590675" cy="266700"/>
        </p:xfrm>
        <a:graphic>
          <a:graphicData uri="http://schemas.openxmlformats.org/presentationml/2006/ole">
            <p:oleObj spid="_x0000_s42017" name="Equation" r:id="rId18" imgW="1586811" imgH="266584" progId="Equation.DSMT4">
              <p:embed/>
            </p:oleObj>
          </a:graphicData>
        </a:graphic>
      </p:graphicFrame>
      <p:sp>
        <p:nvSpPr>
          <p:cNvPr id="42036" name="Прямоугольник 42"/>
          <p:cNvSpPr>
            <a:spLocks noChangeArrowheads="1"/>
          </p:cNvSpPr>
          <p:nvPr/>
        </p:nvSpPr>
        <p:spPr bwMode="auto">
          <a:xfrm>
            <a:off x="7500938" y="4500563"/>
            <a:ext cx="546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16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2037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2019" name="Object 35"/>
          <p:cNvGraphicFramePr>
            <a:graphicFrameLocks noChangeAspect="1"/>
          </p:cNvGraphicFramePr>
          <p:nvPr/>
        </p:nvGraphicFramePr>
        <p:xfrm>
          <a:off x="4143375" y="5072063"/>
          <a:ext cx="1668463" cy="428625"/>
        </p:xfrm>
        <a:graphic>
          <a:graphicData uri="http://schemas.openxmlformats.org/presentationml/2006/ole">
            <p:oleObj spid="_x0000_s42019" name="Equation" r:id="rId19" imgW="1040948" imgH="266584" progId="Equation.DSMT4">
              <p:embed/>
            </p:oleObj>
          </a:graphicData>
        </a:graphic>
      </p:graphicFrame>
      <p:sp>
        <p:nvSpPr>
          <p:cNvPr id="42038" name="Прямоугольник 45"/>
          <p:cNvSpPr>
            <a:spLocks noChangeArrowheads="1"/>
          </p:cNvSpPr>
          <p:nvPr/>
        </p:nvSpPr>
        <p:spPr bwMode="auto">
          <a:xfrm>
            <a:off x="7500938" y="5072063"/>
            <a:ext cx="5222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17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2039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2021" name="Object 37"/>
          <p:cNvGraphicFramePr>
            <a:graphicFrameLocks noChangeAspect="1"/>
          </p:cNvGraphicFramePr>
          <p:nvPr/>
        </p:nvGraphicFramePr>
        <p:xfrm>
          <a:off x="3643313" y="5715000"/>
          <a:ext cx="2366962" cy="857250"/>
        </p:xfrm>
        <a:graphic>
          <a:graphicData uri="http://schemas.openxmlformats.org/presentationml/2006/ole">
            <p:oleObj spid="_x0000_s42021" name="Equation" r:id="rId20" imgW="1866090" imgH="672808" progId="Equation.DSMT4">
              <p:embed/>
            </p:oleObj>
          </a:graphicData>
        </a:graphic>
      </p:graphicFrame>
      <p:sp>
        <p:nvSpPr>
          <p:cNvPr id="42040" name="Прямоугольник 48"/>
          <p:cNvSpPr>
            <a:spLocks noChangeArrowheads="1"/>
          </p:cNvSpPr>
          <p:nvPr/>
        </p:nvSpPr>
        <p:spPr bwMode="auto">
          <a:xfrm>
            <a:off x="7500938" y="5929313"/>
            <a:ext cx="546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18</a:t>
            </a:r>
            <a:r>
              <a:rPr lang="uk-UA">
                <a:latin typeface="Corbel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sz="3200" b="1" dirty="0" smtClean="0">
                <a:solidFill>
                  <a:schemeClr val="tx2">
                    <a:satMod val="130000"/>
                  </a:schemeClr>
                </a:solidFill>
              </a:rPr>
              <a:t>§ 3. Швидкість у полярній системі координат</a:t>
            </a:r>
            <a:endParaRPr lang="uk-UA" sz="3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3046" name="Прямоугольник 3"/>
          <p:cNvSpPr>
            <a:spLocks noChangeArrowheads="1"/>
          </p:cNvSpPr>
          <p:nvPr/>
        </p:nvSpPr>
        <p:spPr bwMode="auto">
          <a:xfrm>
            <a:off x="7500938" y="1428750"/>
            <a:ext cx="546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19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3047" name="Прямоугольник 4"/>
          <p:cNvSpPr>
            <a:spLocks noChangeArrowheads="1"/>
          </p:cNvSpPr>
          <p:nvPr/>
        </p:nvSpPr>
        <p:spPr bwMode="auto">
          <a:xfrm>
            <a:off x="7500938" y="2071688"/>
            <a:ext cx="555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20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3048" name="Прямоугольник 5"/>
          <p:cNvSpPr>
            <a:spLocks noChangeArrowheads="1"/>
          </p:cNvSpPr>
          <p:nvPr/>
        </p:nvSpPr>
        <p:spPr bwMode="auto">
          <a:xfrm>
            <a:off x="7500938" y="2643188"/>
            <a:ext cx="546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(2</a:t>
            </a:r>
            <a:r>
              <a:rPr lang="ru-RU">
                <a:latin typeface="Corbel" pitchFamily="34" charset="0"/>
              </a:rPr>
              <a:t>1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3049" name="Прямоугольник 6"/>
          <p:cNvSpPr>
            <a:spLocks noChangeArrowheads="1"/>
          </p:cNvSpPr>
          <p:nvPr/>
        </p:nvSpPr>
        <p:spPr bwMode="auto">
          <a:xfrm>
            <a:off x="7500938" y="3143250"/>
            <a:ext cx="549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22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3050" name="Прямоугольник 7"/>
          <p:cNvSpPr>
            <a:spLocks noChangeArrowheads="1"/>
          </p:cNvSpPr>
          <p:nvPr/>
        </p:nvSpPr>
        <p:spPr bwMode="auto">
          <a:xfrm>
            <a:off x="7500938" y="3714750"/>
            <a:ext cx="538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23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3051" name="Прямоугольник 8"/>
          <p:cNvSpPr>
            <a:spLocks noChangeArrowheads="1"/>
          </p:cNvSpPr>
          <p:nvPr/>
        </p:nvSpPr>
        <p:spPr bwMode="auto">
          <a:xfrm>
            <a:off x="7500938" y="4500563"/>
            <a:ext cx="5603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24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30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3009" name="Object 1"/>
          <p:cNvGraphicFramePr>
            <a:graphicFrameLocks noChangeAspect="1"/>
          </p:cNvGraphicFramePr>
          <p:nvPr/>
        </p:nvGraphicFramePr>
        <p:xfrm>
          <a:off x="1285875" y="1500188"/>
          <a:ext cx="5715000" cy="285750"/>
        </p:xfrm>
        <a:graphic>
          <a:graphicData uri="http://schemas.openxmlformats.org/presentationml/2006/ole">
            <p:oleObj spid="_x0000_s43009" name="Equation" r:id="rId3" imgW="5334000" imgH="266700" progId="Equation.DSMT4">
              <p:embed/>
            </p:oleObj>
          </a:graphicData>
        </a:graphic>
      </p:graphicFrame>
      <p:sp>
        <p:nvSpPr>
          <p:cNvPr id="430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357313" y="2000250"/>
          <a:ext cx="3794125" cy="285750"/>
        </p:xfrm>
        <a:graphic>
          <a:graphicData uri="http://schemas.openxmlformats.org/presentationml/2006/ole">
            <p:oleObj spid="_x0000_s43011" name="Equation" r:id="rId4" imgW="3162300" imgH="241300" progId="Equation.DSMT4">
              <p:embed/>
            </p:oleObj>
          </a:graphicData>
        </a:graphic>
      </p:graphicFrame>
      <p:sp>
        <p:nvSpPr>
          <p:cNvPr id="43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4857750" y="2571750"/>
          <a:ext cx="1465263" cy="428625"/>
        </p:xfrm>
        <a:graphic>
          <a:graphicData uri="http://schemas.openxmlformats.org/presentationml/2006/ole">
            <p:oleObj spid="_x0000_s43013" name="Equation" r:id="rId5" imgW="1167893" imgH="342751" progId="Equation.DSMT4">
              <p:embed/>
            </p:oleObj>
          </a:graphicData>
        </a:graphic>
      </p:graphicFrame>
      <p:sp>
        <p:nvSpPr>
          <p:cNvPr id="4305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4344988" y="3214688"/>
          <a:ext cx="727075" cy="357187"/>
        </p:xfrm>
        <a:graphic>
          <a:graphicData uri="http://schemas.openxmlformats.org/presentationml/2006/ole">
            <p:oleObj spid="_x0000_s43015" name="Equation" r:id="rId6" imgW="545626" imgH="266469" progId="Equation.DSMT4">
              <p:embed/>
            </p:oleObj>
          </a:graphicData>
        </a:graphic>
      </p:graphicFrame>
      <p:sp>
        <p:nvSpPr>
          <p:cNvPr id="4305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4338638" y="3786188"/>
          <a:ext cx="876300" cy="357187"/>
        </p:xfrm>
        <a:graphic>
          <a:graphicData uri="http://schemas.openxmlformats.org/presentationml/2006/ole">
            <p:oleObj spid="_x0000_s43017" name="Equation" r:id="rId7" imgW="723586" imgH="291973" progId="Equation.DSMT4">
              <p:embed/>
            </p:oleObj>
          </a:graphicData>
        </a:graphic>
      </p:graphicFrame>
      <p:sp>
        <p:nvSpPr>
          <p:cNvPr id="43057" name="Прямоугольник 21"/>
          <p:cNvSpPr>
            <a:spLocks noChangeArrowheads="1"/>
          </p:cNvSpPr>
          <p:nvPr/>
        </p:nvSpPr>
        <p:spPr bwMode="auto">
          <a:xfrm>
            <a:off x="5429250" y="3214688"/>
            <a:ext cx="13223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- радіальна</a:t>
            </a:r>
          </a:p>
        </p:txBody>
      </p:sp>
      <p:sp>
        <p:nvSpPr>
          <p:cNvPr id="43058" name="Прямоугольник 22"/>
          <p:cNvSpPr>
            <a:spLocks noChangeArrowheads="1"/>
          </p:cNvSpPr>
          <p:nvPr/>
        </p:nvSpPr>
        <p:spPr bwMode="auto">
          <a:xfrm>
            <a:off x="5357813" y="3714750"/>
            <a:ext cx="19065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- трансверсальна</a:t>
            </a:r>
          </a:p>
        </p:txBody>
      </p:sp>
      <p:sp>
        <p:nvSpPr>
          <p:cNvPr id="4305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3019" name="Object 11"/>
          <p:cNvGraphicFramePr>
            <a:graphicFrameLocks noChangeAspect="1"/>
          </p:cNvGraphicFramePr>
          <p:nvPr/>
        </p:nvGraphicFramePr>
        <p:xfrm>
          <a:off x="5572125" y="4500563"/>
          <a:ext cx="1174750" cy="428625"/>
        </p:xfrm>
        <a:graphic>
          <a:graphicData uri="http://schemas.openxmlformats.org/presentationml/2006/ole">
            <p:oleObj spid="_x0000_s43019" name="Equation" r:id="rId8" imgW="812447" imgH="291973" progId="Equation.DSMT4">
              <p:embed/>
            </p:oleObj>
          </a:graphicData>
        </a:graphic>
      </p:graphicFrame>
      <p:grpSp>
        <p:nvGrpSpPr>
          <p:cNvPr id="43060" name="Group 13"/>
          <p:cNvGrpSpPr>
            <a:grpSpLocks/>
          </p:cNvGrpSpPr>
          <p:nvPr/>
        </p:nvGrpSpPr>
        <p:grpSpPr bwMode="auto">
          <a:xfrm>
            <a:off x="1071563" y="3643313"/>
            <a:ext cx="3343275" cy="2462212"/>
            <a:chOff x="2889" y="4914"/>
            <a:chExt cx="5266" cy="3877"/>
          </a:xfrm>
        </p:grpSpPr>
        <p:sp>
          <p:nvSpPr>
            <p:cNvPr id="43062" name="Line 14"/>
            <p:cNvSpPr>
              <a:spLocks noChangeShapeType="1"/>
            </p:cNvSpPr>
            <p:nvPr/>
          </p:nvSpPr>
          <p:spPr bwMode="auto">
            <a:xfrm>
              <a:off x="4434" y="8515"/>
              <a:ext cx="37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63" name="Line 15"/>
            <p:cNvSpPr>
              <a:spLocks noChangeShapeType="1"/>
            </p:cNvSpPr>
            <p:nvPr/>
          </p:nvSpPr>
          <p:spPr bwMode="auto">
            <a:xfrm flipV="1">
              <a:off x="4434" y="4914"/>
              <a:ext cx="0" cy="36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64" name="Arc 16"/>
            <p:cNvSpPr>
              <a:spLocks/>
            </p:cNvSpPr>
            <p:nvPr/>
          </p:nvSpPr>
          <p:spPr bwMode="auto">
            <a:xfrm rot="2098096">
              <a:off x="4579" y="5825"/>
              <a:ext cx="2515" cy="2690"/>
            </a:xfrm>
            <a:custGeom>
              <a:avLst/>
              <a:gdLst>
                <a:gd name="T0" fmla="*/ 237 w 20577"/>
                <a:gd name="T1" fmla="*/ 0 h 21513"/>
                <a:gd name="T2" fmla="*/ 2515 w 20577"/>
                <a:gd name="T3" fmla="*/ 1869 h 21513"/>
                <a:gd name="T4" fmla="*/ 0 w 20577"/>
                <a:gd name="T5" fmla="*/ 2690 h 21513"/>
                <a:gd name="T6" fmla="*/ 0 60000 65536"/>
                <a:gd name="T7" fmla="*/ 0 60000 65536"/>
                <a:gd name="T8" fmla="*/ 0 60000 65536"/>
                <a:gd name="T9" fmla="*/ 0 w 20577"/>
                <a:gd name="T10" fmla="*/ 0 h 21513"/>
                <a:gd name="T11" fmla="*/ 20577 w 20577"/>
                <a:gd name="T12" fmla="*/ 21513 h 215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77" h="21513" fill="none" extrusionOk="0">
                  <a:moveTo>
                    <a:pt x="1940" y="0"/>
                  </a:moveTo>
                  <a:cubicBezTo>
                    <a:pt x="10593" y="781"/>
                    <a:pt x="17936" y="6669"/>
                    <a:pt x="20577" y="14945"/>
                  </a:cubicBezTo>
                </a:path>
                <a:path w="20577" h="21513" stroke="0" extrusionOk="0">
                  <a:moveTo>
                    <a:pt x="1940" y="0"/>
                  </a:moveTo>
                  <a:cubicBezTo>
                    <a:pt x="10593" y="781"/>
                    <a:pt x="17936" y="6669"/>
                    <a:pt x="20577" y="14945"/>
                  </a:cubicBezTo>
                  <a:lnTo>
                    <a:pt x="0" y="21513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65" name="Line 17"/>
            <p:cNvSpPr>
              <a:spLocks noChangeShapeType="1"/>
            </p:cNvSpPr>
            <p:nvPr/>
          </p:nvSpPr>
          <p:spPr bwMode="auto">
            <a:xfrm flipV="1">
              <a:off x="4434" y="7096"/>
              <a:ext cx="2241" cy="14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66" name="Line 18"/>
            <p:cNvSpPr>
              <a:spLocks noChangeShapeType="1"/>
            </p:cNvSpPr>
            <p:nvPr/>
          </p:nvSpPr>
          <p:spPr bwMode="auto">
            <a:xfrm flipV="1">
              <a:off x="4434" y="8137"/>
              <a:ext cx="592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67" name="Arc 19"/>
            <p:cNvSpPr>
              <a:spLocks/>
            </p:cNvSpPr>
            <p:nvPr/>
          </p:nvSpPr>
          <p:spPr bwMode="auto">
            <a:xfrm>
              <a:off x="5029" y="8144"/>
              <a:ext cx="161" cy="372"/>
            </a:xfrm>
            <a:custGeom>
              <a:avLst/>
              <a:gdLst>
                <a:gd name="T0" fmla="*/ 0 w 21600"/>
                <a:gd name="T1" fmla="*/ 0 h 22504"/>
                <a:gd name="T2" fmla="*/ 161 w 21600"/>
                <a:gd name="T3" fmla="*/ 372 h 22504"/>
                <a:gd name="T4" fmla="*/ 0 w 21600"/>
                <a:gd name="T5" fmla="*/ 357 h 2250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504"/>
                <a:gd name="T11" fmla="*/ 21600 w 21600"/>
                <a:gd name="T12" fmla="*/ 22504 h 225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50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01"/>
                    <a:pt x="21593" y="22202"/>
                    <a:pt x="21581" y="22504"/>
                  </a:cubicBezTo>
                </a:path>
                <a:path w="21600" h="2250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01"/>
                    <a:pt x="21593" y="22202"/>
                    <a:pt x="21581" y="2250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68" name="Line 20"/>
            <p:cNvSpPr>
              <a:spLocks noChangeShapeType="1"/>
            </p:cNvSpPr>
            <p:nvPr/>
          </p:nvSpPr>
          <p:spPr bwMode="auto">
            <a:xfrm flipH="1" flipV="1">
              <a:off x="6417" y="5598"/>
              <a:ext cx="262" cy="14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69" name="Line 21"/>
            <p:cNvSpPr>
              <a:spLocks noChangeShapeType="1"/>
            </p:cNvSpPr>
            <p:nvPr/>
          </p:nvSpPr>
          <p:spPr bwMode="auto">
            <a:xfrm flipH="1" flipV="1">
              <a:off x="5979" y="5888"/>
              <a:ext cx="700" cy="12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70" name="Line 22"/>
            <p:cNvSpPr>
              <a:spLocks noChangeShapeType="1"/>
            </p:cNvSpPr>
            <p:nvPr/>
          </p:nvSpPr>
          <p:spPr bwMode="auto">
            <a:xfrm flipV="1">
              <a:off x="6679" y="6798"/>
              <a:ext cx="463" cy="2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71" name="Line 23"/>
            <p:cNvSpPr>
              <a:spLocks noChangeShapeType="1"/>
            </p:cNvSpPr>
            <p:nvPr/>
          </p:nvSpPr>
          <p:spPr bwMode="auto">
            <a:xfrm flipH="1">
              <a:off x="5967" y="5625"/>
              <a:ext cx="430" cy="2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72" name="Line 24"/>
            <p:cNvSpPr>
              <a:spLocks noChangeShapeType="1"/>
            </p:cNvSpPr>
            <p:nvPr/>
          </p:nvSpPr>
          <p:spPr bwMode="auto">
            <a:xfrm>
              <a:off x="6435" y="5605"/>
              <a:ext cx="703" cy="12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43033" name="Object 25"/>
            <p:cNvGraphicFramePr>
              <a:graphicFrameLocks noChangeAspect="1"/>
            </p:cNvGraphicFramePr>
            <p:nvPr/>
          </p:nvGraphicFramePr>
          <p:xfrm>
            <a:off x="7915" y="8515"/>
            <a:ext cx="177" cy="215"/>
          </p:xfrm>
          <a:graphic>
            <a:graphicData uri="http://schemas.openxmlformats.org/presentationml/2006/ole">
              <p:oleObj spid="_x0000_s43033" name="Equation" r:id="rId9" imgW="126720" imgH="139680" progId="Equation.DSMT4">
                <p:embed/>
              </p:oleObj>
            </a:graphicData>
          </a:graphic>
        </p:graphicFrame>
        <p:graphicFrame>
          <p:nvGraphicFramePr>
            <p:cNvPr id="43034" name="Object 26"/>
            <p:cNvGraphicFramePr>
              <a:graphicFrameLocks noChangeAspect="1"/>
            </p:cNvGraphicFramePr>
            <p:nvPr/>
          </p:nvGraphicFramePr>
          <p:xfrm>
            <a:off x="4194" y="5094"/>
            <a:ext cx="196" cy="255"/>
          </p:xfrm>
          <a:graphic>
            <a:graphicData uri="http://schemas.openxmlformats.org/presentationml/2006/ole">
              <p:oleObj spid="_x0000_s43034" name="Equation" r:id="rId10" imgW="139680" imgH="164880" progId="Equation.DSMT4">
                <p:embed/>
              </p:oleObj>
            </a:graphicData>
          </a:graphic>
        </p:graphicFrame>
        <p:graphicFrame>
          <p:nvGraphicFramePr>
            <p:cNvPr id="43035" name="Object 27"/>
            <p:cNvGraphicFramePr>
              <a:graphicFrameLocks noChangeAspect="1"/>
            </p:cNvGraphicFramePr>
            <p:nvPr/>
          </p:nvGraphicFramePr>
          <p:xfrm>
            <a:off x="5995" y="7074"/>
            <a:ext cx="177" cy="260"/>
          </p:xfrm>
          <a:graphic>
            <a:graphicData uri="http://schemas.openxmlformats.org/presentationml/2006/ole">
              <p:oleObj spid="_x0000_s43035" name="Equation" r:id="rId11" imgW="126720" imgH="164880" progId="Equation.DSMT4">
                <p:embed/>
              </p:oleObj>
            </a:graphicData>
          </a:graphic>
        </p:graphicFrame>
        <p:graphicFrame>
          <p:nvGraphicFramePr>
            <p:cNvPr id="43036" name="Object 28"/>
            <p:cNvGraphicFramePr>
              <a:graphicFrameLocks noChangeAspect="1"/>
            </p:cNvGraphicFramePr>
            <p:nvPr/>
          </p:nvGraphicFramePr>
          <p:xfrm>
            <a:off x="4555" y="7975"/>
            <a:ext cx="196" cy="356"/>
          </p:xfrm>
          <a:graphic>
            <a:graphicData uri="http://schemas.openxmlformats.org/presentationml/2006/ole">
              <p:oleObj spid="_x0000_s43036" name="Equation" r:id="rId12" imgW="139680" imgH="228600" progId="Equation.DSMT4">
                <p:embed/>
              </p:oleObj>
            </a:graphicData>
          </a:graphic>
        </p:graphicFrame>
        <p:graphicFrame>
          <p:nvGraphicFramePr>
            <p:cNvPr id="43037" name="Object 29"/>
            <p:cNvGraphicFramePr>
              <a:graphicFrameLocks noChangeAspect="1"/>
            </p:cNvGraphicFramePr>
            <p:nvPr/>
          </p:nvGraphicFramePr>
          <p:xfrm>
            <a:off x="5275" y="8154"/>
            <a:ext cx="193" cy="257"/>
          </p:xfrm>
          <a:graphic>
            <a:graphicData uri="http://schemas.openxmlformats.org/presentationml/2006/ole">
              <p:oleObj spid="_x0000_s43037" name="Equation" r:id="rId13" imgW="139680" imgH="164880" progId="Equation.DSMT4">
                <p:embed/>
              </p:oleObj>
            </a:graphicData>
          </a:graphic>
        </p:graphicFrame>
        <p:graphicFrame>
          <p:nvGraphicFramePr>
            <p:cNvPr id="43038" name="Object 30"/>
            <p:cNvGraphicFramePr>
              <a:graphicFrameLocks noChangeAspect="1"/>
            </p:cNvGraphicFramePr>
            <p:nvPr/>
          </p:nvGraphicFramePr>
          <p:xfrm>
            <a:off x="6561" y="5274"/>
            <a:ext cx="211" cy="341"/>
          </p:xfrm>
          <a:graphic>
            <a:graphicData uri="http://schemas.openxmlformats.org/presentationml/2006/ole">
              <p:oleObj spid="_x0000_s43038" name="Equation" r:id="rId14" imgW="152280" imgH="215640" progId="Equation.DSMT4">
                <p:embed/>
              </p:oleObj>
            </a:graphicData>
          </a:graphic>
        </p:graphicFrame>
        <p:graphicFrame>
          <p:nvGraphicFramePr>
            <p:cNvPr id="43039" name="Object 31"/>
            <p:cNvGraphicFramePr>
              <a:graphicFrameLocks noChangeAspect="1"/>
            </p:cNvGraphicFramePr>
            <p:nvPr/>
          </p:nvGraphicFramePr>
          <p:xfrm>
            <a:off x="5841" y="6174"/>
            <a:ext cx="243" cy="421"/>
          </p:xfrm>
          <a:graphic>
            <a:graphicData uri="http://schemas.openxmlformats.org/presentationml/2006/ole">
              <p:oleObj spid="_x0000_s43039" name="Equation" r:id="rId15" imgW="177480" imgH="266400" progId="Equation.DSMT4">
                <p:embed/>
              </p:oleObj>
            </a:graphicData>
          </a:graphic>
        </p:graphicFrame>
        <p:graphicFrame>
          <p:nvGraphicFramePr>
            <p:cNvPr id="43040" name="Object 32"/>
            <p:cNvGraphicFramePr>
              <a:graphicFrameLocks noChangeAspect="1"/>
            </p:cNvGraphicFramePr>
            <p:nvPr/>
          </p:nvGraphicFramePr>
          <p:xfrm>
            <a:off x="7329" y="6714"/>
            <a:ext cx="225" cy="382"/>
          </p:xfrm>
          <a:graphic>
            <a:graphicData uri="http://schemas.openxmlformats.org/presentationml/2006/ole">
              <p:oleObj spid="_x0000_s43040" name="Equation" r:id="rId16" imgW="164880" imgH="241200" progId="Equation.DSMT4">
                <p:embed/>
              </p:oleObj>
            </a:graphicData>
          </a:graphic>
        </p:graphicFrame>
        <p:graphicFrame>
          <p:nvGraphicFramePr>
            <p:cNvPr id="43041" name="Object 33"/>
            <p:cNvGraphicFramePr>
              <a:graphicFrameLocks noChangeAspect="1"/>
            </p:cNvGraphicFramePr>
            <p:nvPr/>
          </p:nvGraphicFramePr>
          <p:xfrm>
            <a:off x="4194" y="8515"/>
            <a:ext cx="210" cy="276"/>
          </p:xfrm>
          <a:graphic>
            <a:graphicData uri="http://schemas.openxmlformats.org/presentationml/2006/ole">
              <p:oleObj spid="_x0000_s43041" name="Equation" r:id="rId17" imgW="152280" imgH="177480" progId="Equation.DSMT4">
                <p:embed/>
              </p:oleObj>
            </a:graphicData>
          </a:graphic>
        </p:graphicFrame>
        <p:sp>
          <p:nvSpPr>
            <p:cNvPr id="43073" name="Line 34"/>
            <p:cNvSpPr>
              <a:spLocks noChangeShapeType="1"/>
            </p:cNvSpPr>
            <p:nvPr/>
          </p:nvSpPr>
          <p:spPr bwMode="auto">
            <a:xfrm>
              <a:off x="2889" y="6030"/>
              <a:ext cx="1547" cy="24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074" name="Line 35"/>
            <p:cNvSpPr>
              <a:spLocks noChangeShapeType="1"/>
            </p:cNvSpPr>
            <p:nvPr/>
          </p:nvSpPr>
          <p:spPr bwMode="auto">
            <a:xfrm flipH="1" flipV="1">
              <a:off x="4077" y="7938"/>
              <a:ext cx="351" cy="5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43044" name="Object 36"/>
            <p:cNvGraphicFramePr>
              <a:graphicFrameLocks noChangeAspect="1"/>
            </p:cNvGraphicFramePr>
            <p:nvPr/>
          </p:nvGraphicFramePr>
          <p:xfrm>
            <a:off x="3501" y="7974"/>
            <a:ext cx="267" cy="356"/>
          </p:xfrm>
          <a:graphic>
            <a:graphicData uri="http://schemas.openxmlformats.org/presentationml/2006/ole">
              <p:oleObj spid="_x0000_s43044" name="Equation" r:id="rId18" imgW="190440" imgH="228600" progId="Equation.DSMT4">
                <p:embed/>
              </p:oleObj>
            </a:graphicData>
          </a:graphic>
        </p:graphicFrame>
      </p:grpSp>
      <p:sp>
        <p:nvSpPr>
          <p:cNvPr id="43061" name="Прямоугольник 82"/>
          <p:cNvSpPr>
            <a:spLocks noChangeArrowheads="1"/>
          </p:cNvSpPr>
          <p:nvPr/>
        </p:nvSpPr>
        <p:spPr bwMode="auto">
          <a:xfrm>
            <a:off x="4572000" y="6286500"/>
            <a:ext cx="3959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b="1">
                <a:latin typeface="Corbel" pitchFamily="34" charset="0"/>
              </a:rPr>
              <a:t>§ 4. Секторна швидкість - </a:t>
            </a:r>
            <a:r>
              <a:rPr lang="uk-UA" b="1">
                <a:solidFill>
                  <a:srgbClr val="FF0000"/>
                </a:solidFill>
                <a:latin typeface="Corbel" pitchFamily="34" charset="0"/>
              </a:rPr>
              <a:t>Самостійно</a:t>
            </a:r>
            <a:endParaRPr lang="uk-UA">
              <a:solidFill>
                <a:srgbClr val="FF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sz="3200" b="1" dirty="0" smtClean="0">
                <a:solidFill>
                  <a:schemeClr val="tx2">
                    <a:satMod val="130000"/>
                  </a:schemeClr>
                </a:solidFill>
              </a:rPr>
              <a:t>§ 5. Прискорення матеріальної точки</a:t>
            </a:r>
            <a:endParaRPr lang="uk-UA" sz="3200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440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63" y="1428750"/>
            <a:ext cx="8072437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3429000" y="2214563"/>
          <a:ext cx="2571750" cy="512762"/>
        </p:xfrm>
        <a:graphic>
          <a:graphicData uri="http://schemas.openxmlformats.org/presentationml/2006/ole">
            <p:oleObj spid="_x0000_s44035" name="Equation" r:id="rId4" imgW="2438400" imgH="482600" progId="Equation.DSMT4">
              <p:embed/>
            </p:oleObj>
          </a:graphicData>
        </a:graphic>
      </p:graphicFrame>
      <p:sp>
        <p:nvSpPr>
          <p:cNvPr id="440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4143375" y="2786063"/>
          <a:ext cx="1143000" cy="539750"/>
        </p:xfrm>
        <a:graphic>
          <a:graphicData uri="http://schemas.openxmlformats.org/presentationml/2006/ole">
            <p:oleObj spid="_x0000_s44037" name="Equation" r:id="rId5" imgW="1028254" imgH="482391" progId="Equation.DSMT4">
              <p:embed/>
            </p:oleObj>
          </a:graphicData>
        </a:graphic>
      </p:graphicFrame>
      <p:sp>
        <p:nvSpPr>
          <p:cNvPr id="4405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3929063" y="3357563"/>
          <a:ext cx="1571625" cy="355600"/>
        </p:xfrm>
        <a:graphic>
          <a:graphicData uri="http://schemas.openxmlformats.org/presentationml/2006/ole">
            <p:oleObj spid="_x0000_s44039" name="Equation" r:id="rId6" imgW="1219200" imgH="279400" progId="Equation.DSMT4">
              <p:embed/>
            </p:oleObj>
          </a:graphicData>
        </a:graphic>
      </p:graphicFrame>
      <p:sp>
        <p:nvSpPr>
          <p:cNvPr id="4405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3357563" y="3786188"/>
          <a:ext cx="2781300" cy="500062"/>
        </p:xfrm>
        <a:graphic>
          <a:graphicData uri="http://schemas.openxmlformats.org/presentationml/2006/ole">
            <p:oleObj spid="_x0000_s44041" name="Equation" r:id="rId7" imgW="2171700" imgH="393700" progId="Equation.DSMT4">
              <p:embed/>
            </p:oleObj>
          </a:graphicData>
        </a:graphic>
      </p:graphicFrame>
      <p:sp>
        <p:nvSpPr>
          <p:cNvPr id="440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3071813" y="4357688"/>
          <a:ext cx="3494087" cy="538162"/>
        </p:xfrm>
        <a:graphic>
          <a:graphicData uri="http://schemas.openxmlformats.org/presentationml/2006/ole">
            <p:oleObj spid="_x0000_s44043" name="Equation" r:id="rId8" imgW="3149600" imgH="482600" progId="Equation.DSMT4">
              <p:embed/>
            </p:oleObj>
          </a:graphicData>
        </a:graphic>
      </p:graphicFrame>
      <p:sp>
        <p:nvSpPr>
          <p:cNvPr id="4405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4045" name="Object 13"/>
          <p:cNvGraphicFramePr>
            <a:graphicFrameLocks noChangeAspect="1"/>
          </p:cNvGraphicFramePr>
          <p:nvPr/>
        </p:nvGraphicFramePr>
        <p:xfrm>
          <a:off x="4000500" y="5072063"/>
          <a:ext cx="1652588" cy="357187"/>
        </p:xfrm>
        <a:graphic>
          <a:graphicData uri="http://schemas.openxmlformats.org/presentationml/2006/ole">
            <p:oleObj spid="_x0000_s44045" name="Equation" r:id="rId9" imgW="1409088" imgH="304668" progId="Equation.DSMT4">
              <p:embed/>
            </p:oleObj>
          </a:graphicData>
        </a:graphic>
      </p:graphicFrame>
      <p:sp>
        <p:nvSpPr>
          <p:cNvPr id="4405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4047" name="Object 15"/>
          <p:cNvGraphicFramePr>
            <a:graphicFrameLocks noChangeAspect="1"/>
          </p:cNvGraphicFramePr>
          <p:nvPr/>
        </p:nvGraphicFramePr>
        <p:xfrm>
          <a:off x="3857625" y="5572125"/>
          <a:ext cx="1785938" cy="398463"/>
        </p:xfrm>
        <a:graphic>
          <a:graphicData uri="http://schemas.openxmlformats.org/presentationml/2006/ole">
            <p:oleObj spid="_x0000_s44047" name="Equation" r:id="rId10" imgW="1320227" imgH="291973" progId="Equation.DSMT4">
              <p:embed/>
            </p:oleObj>
          </a:graphicData>
        </a:graphic>
      </p:graphicFrame>
      <p:sp>
        <p:nvSpPr>
          <p:cNvPr id="44059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4049" name="Object 17"/>
          <p:cNvGraphicFramePr>
            <a:graphicFrameLocks noChangeAspect="1"/>
          </p:cNvGraphicFramePr>
          <p:nvPr/>
        </p:nvGraphicFramePr>
        <p:xfrm>
          <a:off x="3214688" y="6143625"/>
          <a:ext cx="3500437" cy="522288"/>
        </p:xfrm>
        <a:graphic>
          <a:graphicData uri="http://schemas.openxmlformats.org/presentationml/2006/ole">
            <p:oleObj spid="_x0000_s44049" name="Equation" r:id="rId11" imgW="2806700" imgH="419100" progId="Equation.DSMT4">
              <p:embed/>
            </p:oleObj>
          </a:graphicData>
        </a:graphic>
      </p:graphicFrame>
      <p:sp>
        <p:nvSpPr>
          <p:cNvPr id="44060" name="Прямоугольник 20"/>
          <p:cNvSpPr>
            <a:spLocks noChangeArrowheads="1"/>
          </p:cNvSpPr>
          <p:nvPr/>
        </p:nvSpPr>
        <p:spPr bwMode="auto">
          <a:xfrm>
            <a:off x="7500938" y="2286000"/>
            <a:ext cx="5445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25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4061" name="Прямоугольник 21"/>
          <p:cNvSpPr>
            <a:spLocks noChangeArrowheads="1"/>
          </p:cNvSpPr>
          <p:nvPr/>
        </p:nvSpPr>
        <p:spPr bwMode="auto">
          <a:xfrm>
            <a:off x="7500938" y="2857500"/>
            <a:ext cx="563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26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4062" name="Прямоугольник 22"/>
          <p:cNvSpPr>
            <a:spLocks noChangeArrowheads="1"/>
          </p:cNvSpPr>
          <p:nvPr/>
        </p:nvSpPr>
        <p:spPr bwMode="auto">
          <a:xfrm>
            <a:off x="7500938" y="3286125"/>
            <a:ext cx="546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(2</a:t>
            </a:r>
            <a:r>
              <a:rPr lang="ru-RU">
                <a:latin typeface="Corbel" pitchFamily="34" charset="0"/>
              </a:rPr>
              <a:t>7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4063" name="Прямоугольник 23"/>
          <p:cNvSpPr>
            <a:spLocks noChangeArrowheads="1"/>
          </p:cNvSpPr>
          <p:nvPr/>
        </p:nvSpPr>
        <p:spPr bwMode="auto">
          <a:xfrm>
            <a:off x="7500938" y="3857625"/>
            <a:ext cx="560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28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4064" name="Прямоугольник 24"/>
          <p:cNvSpPr>
            <a:spLocks noChangeArrowheads="1"/>
          </p:cNvSpPr>
          <p:nvPr/>
        </p:nvSpPr>
        <p:spPr bwMode="auto">
          <a:xfrm>
            <a:off x="7580313" y="4500563"/>
            <a:ext cx="563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29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4065" name="Прямоугольник 25"/>
          <p:cNvSpPr>
            <a:spLocks noChangeArrowheads="1"/>
          </p:cNvSpPr>
          <p:nvPr/>
        </p:nvSpPr>
        <p:spPr bwMode="auto">
          <a:xfrm>
            <a:off x="7572375" y="5072063"/>
            <a:ext cx="546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30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4066" name="Прямоугольник 26"/>
          <p:cNvSpPr>
            <a:spLocks noChangeArrowheads="1"/>
          </p:cNvSpPr>
          <p:nvPr/>
        </p:nvSpPr>
        <p:spPr bwMode="auto">
          <a:xfrm>
            <a:off x="7572375" y="5643563"/>
            <a:ext cx="53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31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4067" name="Прямоугольник 27"/>
          <p:cNvSpPr>
            <a:spLocks noChangeArrowheads="1"/>
          </p:cNvSpPr>
          <p:nvPr/>
        </p:nvSpPr>
        <p:spPr bwMode="auto">
          <a:xfrm>
            <a:off x="7572375" y="6215063"/>
            <a:ext cx="546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32</a:t>
            </a:r>
            <a:r>
              <a:rPr lang="uk-UA">
                <a:latin typeface="Corbel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sz="3200" b="1" dirty="0" smtClean="0">
                <a:solidFill>
                  <a:schemeClr val="tx2">
                    <a:satMod val="130000"/>
                  </a:schemeClr>
                </a:solidFill>
              </a:rPr>
              <a:t>§ 6. Прискорення в полярній системі координат</a:t>
            </a:r>
            <a:endParaRPr lang="uk-UA" sz="3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5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5214938" y="1357313"/>
          <a:ext cx="571500" cy="485775"/>
        </p:xfrm>
        <a:graphic>
          <a:graphicData uri="http://schemas.openxmlformats.org/presentationml/2006/ole">
            <p:oleObj spid="_x0000_s45057" name="Equation" r:id="rId3" imgW="571252" imgH="482391" progId="Equation.DSMT4">
              <p:embed/>
            </p:oleObj>
          </a:graphicData>
        </a:graphic>
      </p:graphicFrame>
      <p:sp>
        <p:nvSpPr>
          <p:cNvPr id="4510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4891088" y="1857375"/>
          <a:ext cx="1038225" cy="266700"/>
        </p:xfrm>
        <a:graphic>
          <a:graphicData uri="http://schemas.openxmlformats.org/presentationml/2006/ole">
            <p:oleObj spid="_x0000_s45059" name="Equation" r:id="rId4" imgW="1040948" imgH="266584" progId="Equation.DSMT4">
              <p:embed/>
            </p:oleObj>
          </a:graphicData>
        </a:graphic>
      </p:graphicFrame>
      <p:sp>
        <p:nvSpPr>
          <p:cNvPr id="4510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5033963" y="2214563"/>
          <a:ext cx="752475" cy="542925"/>
        </p:xfrm>
        <a:graphic>
          <a:graphicData uri="http://schemas.openxmlformats.org/presentationml/2006/ole">
            <p:oleObj spid="_x0000_s45061" name="Equation" r:id="rId5" imgW="748975" imgH="545863" progId="Equation.DSMT4">
              <p:embed/>
            </p:oleObj>
          </a:graphicData>
        </a:graphic>
      </p:graphicFrame>
      <p:sp>
        <p:nvSpPr>
          <p:cNvPr id="4510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3095625" y="2714625"/>
          <a:ext cx="4048125" cy="485775"/>
        </p:xfrm>
        <a:graphic>
          <a:graphicData uri="http://schemas.openxmlformats.org/presentationml/2006/ole">
            <p:oleObj spid="_x0000_s45063" name="Equation" r:id="rId6" imgW="4051300" imgH="482600" progId="Equation.DSMT4">
              <p:embed/>
            </p:oleObj>
          </a:graphicData>
        </a:graphic>
      </p:graphicFrame>
      <p:sp>
        <p:nvSpPr>
          <p:cNvPr id="451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1785938" y="3214688"/>
          <a:ext cx="6096000" cy="457200"/>
        </p:xfrm>
        <a:graphic>
          <a:graphicData uri="http://schemas.openxmlformats.org/presentationml/2006/ole">
            <p:oleObj spid="_x0000_s45065" name="Equation" r:id="rId7" imgW="6096000" imgH="457200" progId="Equation.DSMT4">
              <p:embed/>
            </p:oleObj>
          </a:graphicData>
        </a:graphic>
      </p:graphicFrame>
      <p:sp>
        <p:nvSpPr>
          <p:cNvPr id="4511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2071688" y="3714750"/>
          <a:ext cx="4619625" cy="457200"/>
        </p:xfrm>
        <a:graphic>
          <a:graphicData uri="http://schemas.openxmlformats.org/presentationml/2006/ole">
            <p:oleObj spid="_x0000_s45067" name="Equation" r:id="rId8" imgW="4622800" imgH="457200" progId="Equation.DSMT4">
              <p:embed/>
            </p:oleObj>
          </a:graphicData>
        </a:graphic>
      </p:graphicFrame>
      <p:sp>
        <p:nvSpPr>
          <p:cNvPr id="4511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5069" name="Object 13"/>
          <p:cNvGraphicFramePr>
            <a:graphicFrameLocks noChangeAspect="1"/>
          </p:cNvGraphicFramePr>
          <p:nvPr/>
        </p:nvGraphicFramePr>
        <p:xfrm>
          <a:off x="3929063" y="4214813"/>
          <a:ext cx="1533525" cy="276225"/>
        </p:xfrm>
        <a:graphic>
          <a:graphicData uri="http://schemas.openxmlformats.org/presentationml/2006/ole">
            <p:oleObj spid="_x0000_s45069" name="Equation" r:id="rId9" imgW="1536700" imgH="279400" progId="Equation.DSMT4">
              <p:embed/>
            </p:oleObj>
          </a:graphicData>
        </a:graphic>
      </p:graphicFrame>
      <p:sp>
        <p:nvSpPr>
          <p:cNvPr id="4511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5071" name="Object 15"/>
          <p:cNvGraphicFramePr>
            <a:graphicFrameLocks noChangeAspect="1"/>
          </p:cNvGraphicFramePr>
          <p:nvPr/>
        </p:nvGraphicFramePr>
        <p:xfrm>
          <a:off x="2428875" y="4572000"/>
          <a:ext cx="4810125" cy="266700"/>
        </p:xfrm>
        <a:graphic>
          <a:graphicData uri="http://schemas.openxmlformats.org/presentationml/2006/ole">
            <p:oleObj spid="_x0000_s45071" name="Equation" r:id="rId10" imgW="4813300" imgH="266700" progId="Equation.DSMT4">
              <p:embed/>
            </p:oleObj>
          </a:graphicData>
        </a:graphic>
      </p:graphicFrame>
      <p:sp>
        <p:nvSpPr>
          <p:cNvPr id="4511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5073" name="Object 17"/>
          <p:cNvGraphicFramePr>
            <a:graphicFrameLocks noChangeAspect="1"/>
          </p:cNvGraphicFramePr>
          <p:nvPr/>
        </p:nvGraphicFramePr>
        <p:xfrm>
          <a:off x="3643313" y="4929188"/>
          <a:ext cx="2143125" cy="266700"/>
        </p:xfrm>
        <a:graphic>
          <a:graphicData uri="http://schemas.openxmlformats.org/presentationml/2006/ole">
            <p:oleObj spid="_x0000_s45073" name="Equation" r:id="rId11" imgW="2145369" imgH="266584" progId="Equation.DSMT4">
              <p:embed/>
            </p:oleObj>
          </a:graphicData>
        </a:graphic>
      </p:graphicFrame>
      <p:sp>
        <p:nvSpPr>
          <p:cNvPr id="4511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5075" name="Object 19"/>
          <p:cNvGraphicFramePr>
            <a:graphicFrameLocks noChangeAspect="1"/>
          </p:cNvGraphicFramePr>
          <p:nvPr/>
        </p:nvGraphicFramePr>
        <p:xfrm>
          <a:off x="2214563" y="5286375"/>
          <a:ext cx="1104900" cy="266700"/>
        </p:xfrm>
        <a:graphic>
          <a:graphicData uri="http://schemas.openxmlformats.org/presentationml/2006/ole">
            <p:oleObj spid="_x0000_s45075" name="Equation" r:id="rId12" imgW="1104421" imgH="266584" progId="Equation.DSMT4">
              <p:embed/>
            </p:oleObj>
          </a:graphicData>
        </a:graphic>
      </p:graphicFrame>
      <p:sp>
        <p:nvSpPr>
          <p:cNvPr id="45116" name="Прямоугольник 23"/>
          <p:cNvSpPr>
            <a:spLocks noChangeArrowheads="1"/>
          </p:cNvSpPr>
          <p:nvPr/>
        </p:nvSpPr>
        <p:spPr bwMode="auto">
          <a:xfrm>
            <a:off x="3571875" y="5214938"/>
            <a:ext cx="1397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– радіальне </a:t>
            </a:r>
          </a:p>
        </p:txBody>
      </p:sp>
      <p:sp>
        <p:nvSpPr>
          <p:cNvPr id="451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5077" name="Object 21"/>
          <p:cNvGraphicFramePr>
            <a:graphicFrameLocks noChangeAspect="1"/>
          </p:cNvGraphicFramePr>
          <p:nvPr/>
        </p:nvGraphicFramePr>
        <p:xfrm>
          <a:off x="5000625" y="5286375"/>
          <a:ext cx="1304925" cy="266700"/>
        </p:xfrm>
        <a:graphic>
          <a:graphicData uri="http://schemas.openxmlformats.org/presentationml/2006/ole">
            <p:oleObj spid="_x0000_s45077" name="Equation" r:id="rId13" imgW="1307532" imgH="266584" progId="Equation.DSMT4">
              <p:embed/>
            </p:oleObj>
          </a:graphicData>
        </a:graphic>
      </p:graphicFrame>
      <p:sp>
        <p:nvSpPr>
          <p:cNvPr id="45118" name="Прямоугольник 26"/>
          <p:cNvSpPr>
            <a:spLocks noChangeArrowheads="1"/>
          </p:cNvSpPr>
          <p:nvPr/>
        </p:nvSpPr>
        <p:spPr bwMode="auto">
          <a:xfrm>
            <a:off x="6357938" y="5214938"/>
            <a:ext cx="19891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– трансверсальне </a:t>
            </a:r>
          </a:p>
        </p:txBody>
      </p:sp>
      <p:sp>
        <p:nvSpPr>
          <p:cNvPr id="45119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5079" name="Object 23"/>
          <p:cNvGraphicFramePr>
            <a:graphicFrameLocks noChangeAspect="1"/>
          </p:cNvGraphicFramePr>
          <p:nvPr/>
        </p:nvGraphicFramePr>
        <p:xfrm>
          <a:off x="4000500" y="5643563"/>
          <a:ext cx="790575" cy="266700"/>
        </p:xfrm>
        <a:graphic>
          <a:graphicData uri="http://schemas.openxmlformats.org/presentationml/2006/ole">
            <p:oleObj spid="_x0000_s45079" name="Equation" r:id="rId14" imgW="787058" imgH="266584" progId="Equation.DSMT4">
              <p:embed/>
            </p:oleObj>
          </a:graphicData>
        </a:graphic>
      </p:graphicFrame>
      <p:sp>
        <p:nvSpPr>
          <p:cNvPr id="4512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5081" name="Object 25"/>
          <p:cNvGraphicFramePr>
            <a:graphicFrameLocks noChangeAspect="1"/>
          </p:cNvGraphicFramePr>
          <p:nvPr/>
        </p:nvGraphicFramePr>
        <p:xfrm>
          <a:off x="3786188" y="5929313"/>
          <a:ext cx="952500" cy="342900"/>
        </p:xfrm>
        <a:graphic>
          <a:graphicData uri="http://schemas.openxmlformats.org/presentationml/2006/ole">
            <p:oleObj spid="_x0000_s45081" name="Equation" r:id="rId15" imgW="952087" imgH="342751" progId="Equation.DSMT4">
              <p:embed/>
            </p:oleObj>
          </a:graphicData>
        </a:graphic>
      </p:graphicFrame>
      <p:sp>
        <p:nvSpPr>
          <p:cNvPr id="45121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45083" name="Object 27"/>
          <p:cNvGraphicFramePr>
            <a:graphicFrameLocks noChangeAspect="1"/>
          </p:cNvGraphicFramePr>
          <p:nvPr/>
        </p:nvGraphicFramePr>
        <p:xfrm>
          <a:off x="3929063" y="6281738"/>
          <a:ext cx="676275" cy="504825"/>
        </p:xfrm>
        <a:graphic>
          <a:graphicData uri="http://schemas.openxmlformats.org/presentationml/2006/ole">
            <p:oleObj spid="_x0000_s45083" name="Equation" r:id="rId16" imgW="672808" imgH="507780" progId="Equation.DSMT4">
              <p:embed/>
            </p:oleObj>
          </a:graphicData>
        </a:graphic>
      </p:graphicFrame>
      <p:grpSp>
        <p:nvGrpSpPr>
          <p:cNvPr id="45122" name="Group 29"/>
          <p:cNvGrpSpPr>
            <a:grpSpLocks noChangeAspect="1"/>
          </p:cNvGrpSpPr>
          <p:nvPr/>
        </p:nvGrpSpPr>
        <p:grpSpPr bwMode="auto">
          <a:xfrm>
            <a:off x="1214438" y="1500188"/>
            <a:ext cx="2149475" cy="1371600"/>
            <a:chOff x="1134" y="8004"/>
            <a:chExt cx="3384" cy="2160"/>
          </a:xfrm>
        </p:grpSpPr>
        <p:sp>
          <p:nvSpPr>
            <p:cNvPr id="45136" name="AutoShape 30"/>
            <p:cNvSpPr>
              <a:spLocks noChangeAspect="1" noChangeArrowheads="1"/>
            </p:cNvSpPr>
            <p:nvPr/>
          </p:nvSpPr>
          <p:spPr bwMode="auto">
            <a:xfrm>
              <a:off x="1134" y="8004"/>
              <a:ext cx="3384" cy="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>
                <a:latin typeface="Corbel" pitchFamily="34" charset="0"/>
              </a:endParaRPr>
            </a:p>
          </p:txBody>
        </p:sp>
        <p:sp>
          <p:nvSpPr>
            <p:cNvPr id="45137" name="Arc 31"/>
            <p:cNvSpPr>
              <a:spLocks/>
            </p:cNvSpPr>
            <p:nvPr/>
          </p:nvSpPr>
          <p:spPr bwMode="auto">
            <a:xfrm>
              <a:off x="1614" y="8184"/>
              <a:ext cx="1920" cy="1980"/>
            </a:xfrm>
            <a:custGeom>
              <a:avLst/>
              <a:gdLst>
                <a:gd name="T0" fmla="*/ 0 w 21600"/>
                <a:gd name="T1" fmla="*/ 0 h 21600"/>
                <a:gd name="T2" fmla="*/ 1920 w 21600"/>
                <a:gd name="T3" fmla="*/ 1980 h 21600"/>
                <a:gd name="T4" fmla="*/ 0 w 21600"/>
                <a:gd name="T5" fmla="*/ 198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5138" name="Line 32"/>
            <p:cNvSpPr>
              <a:spLocks noChangeShapeType="1"/>
            </p:cNvSpPr>
            <p:nvPr/>
          </p:nvSpPr>
          <p:spPr bwMode="auto">
            <a:xfrm flipV="1">
              <a:off x="1374" y="8725"/>
              <a:ext cx="1560" cy="12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5139" name="Line 33"/>
            <p:cNvSpPr>
              <a:spLocks noChangeShapeType="1"/>
            </p:cNvSpPr>
            <p:nvPr/>
          </p:nvSpPr>
          <p:spPr bwMode="auto">
            <a:xfrm flipV="1">
              <a:off x="2934" y="8004"/>
              <a:ext cx="840" cy="7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5140" name="Line 34"/>
            <p:cNvSpPr>
              <a:spLocks noChangeShapeType="1"/>
            </p:cNvSpPr>
            <p:nvPr/>
          </p:nvSpPr>
          <p:spPr bwMode="auto">
            <a:xfrm>
              <a:off x="2934" y="8725"/>
              <a:ext cx="600" cy="7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5141" name="Line 35"/>
            <p:cNvSpPr>
              <a:spLocks noChangeShapeType="1"/>
            </p:cNvSpPr>
            <p:nvPr/>
          </p:nvSpPr>
          <p:spPr bwMode="auto">
            <a:xfrm>
              <a:off x="2934" y="8725"/>
              <a:ext cx="743" cy="8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5142" name="Line 36"/>
            <p:cNvSpPr>
              <a:spLocks noChangeShapeType="1"/>
            </p:cNvSpPr>
            <p:nvPr/>
          </p:nvSpPr>
          <p:spPr bwMode="auto">
            <a:xfrm>
              <a:off x="3774" y="8004"/>
              <a:ext cx="741" cy="8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5143" name="Line 37"/>
            <p:cNvSpPr>
              <a:spLocks noChangeShapeType="1"/>
            </p:cNvSpPr>
            <p:nvPr/>
          </p:nvSpPr>
          <p:spPr bwMode="auto">
            <a:xfrm flipV="1">
              <a:off x="3677" y="8888"/>
              <a:ext cx="841" cy="7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5144" name="Line 38"/>
            <p:cNvSpPr>
              <a:spLocks noChangeShapeType="1"/>
            </p:cNvSpPr>
            <p:nvPr/>
          </p:nvSpPr>
          <p:spPr bwMode="auto">
            <a:xfrm>
              <a:off x="2934" y="8725"/>
              <a:ext cx="1575" cy="1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5145" name="Line 39"/>
            <p:cNvSpPr>
              <a:spLocks noChangeShapeType="1"/>
            </p:cNvSpPr>
            <p:nvPr/>
          </p:nvSpPr>
          <p:spPr bwMode="auto">
            <a:xfrm flipV="1">
              <a:off x="1374" y="9655"/>
              <a:ext cx="402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45096" name="Object 40"/>
            <p:cNvGraphicFramePr>
              <a:graphicFrameLocks noChangeAspect="1"/>
            </p:cNvGraphicFramePr>
            <p:nvPr/>
          </p:nvGraphicFramePr>
          <p:xfrm>
            <a:off x="3894" y="8544"/>
            <a:ext cx="177" cy="279"/>
          </p:xfrm>
          <a:graphic>
            <a:graphicData uri="http://schemas.openxmlformats.org/presentationml/2006/ole">
              <p:oleObj spid="_x0000_s45096" name="Equation" r:id="rId17" imgW="126720" imgH="177480" progId="Equation.DSMT4">
                <p:embed/>
              </p:oleObj>
            </a:graphicData>
          </a:graphic>
        </p:graphicFrame>
        <p:graphicFrame>
          <p:nvGraphicFramePr>
            <p:cNvPr id="45097" name="Object 41"/>
            <p:cNvGraphicFramePr>
              <a:graphicFrameLocks noChangeAspect="1"/>
            </p:cNvGraphicFramePr>
            <p:nvPr/>
          </p:nvGraphicFramePr>
          <p:xfrm>
            <a:off x="3114" y="8004"/>
            <a:ext cx="233" cy="340"/>
          </p:xfrm>
          <a:graphic>
            <a:graphicData uri="http://schemas.openxmlformats.org/presentationml/2006/ole">
              <p:oleObj spid="_x0000_s45097" name="Equation" r:id="rId18" imgW="164880" imgH="215640" progId="Equation.DSMT4">
                <p:embed/>
              </p:oleObj>
            </a:graphicData>
          </a:graphic>
        </p:graphicFrame>
        <p:graphicFrame>
          <p:nvGraphicFramePr>
            <p:cNvPr id="45098" name="Object 42"/>
            <p:cNvGraphicFramePr>
              <a:graphicFrameLocks noChangeAspect="1"/>
            </p:cNvGraphicFramePr>
            <p:nvPr/>
          </p:nvGraphicFramePr>
          <p:xfrm>
            <a:off x="3534" y="9624"/>
            <a:ext cx="251" cy="380"/>
          </p:xfrm>
          <a:graphic>
            <a:graphicData uri="http://schemas.openxmlformats.org/presentationml/2006/ole">
              <p:oleObj spid="_x0000_s45098" name="Equation" r:id="rId19" imgW="177480" imgH="241200" progId="Equation.DSMT4">
                <p:embed/>
              </p:oleObj>
            </a:graphicData>
          </a:graphic>
        </p:graphicFrame>
        <p:graphicFrame>
          <p:nvGraphicFramePr>
            <p:cNvPr id="45099" name="Object 43"/>
            <p:cNvGraphicFramePr>
              <a:graphicFrameLocks noChangeAspect="1"/>
            </p:cNvGraphicFramePr>
            <p:nvPr/>
          </p:nvGraphicFramePr>
          <p:xfrm>
            <a:off x="2814" y="8904"/>
            <a:ext cx="215" cy="380"/>
          </p:xfrm>
          <a:graphic>
            <a:graphicData uri="http://schemas.openxmlformats.org/presentationml/2006/ole">
              <p:oleObj spid="_x0000_s45099" name="Equation" r:id="rId20" imgW="152280" imgH="241200" progId="Equation.DSMT4">
                <p:embed/>
              </p:oleObj>
            </a:graphicData>
          </a:graphic>
        </p:graphicFrame>
        <p:graphicFrame>
          <p:nvGraphicFramePr>
            <p:cNvPr id="45100" name="Object 44"/>
            <p:cNvGraphicFramePr>
              <a:graphicFrameLocks noChangeAspect="1"/>
            </p:cNvGraphicFramePr>
            <p:nvPr/>
          </p:nvGraphicFramePr>
          <p:xfrm>
            <a:off x="1374" y="9444"/>
            <a:ext cx="198" cy="361"/>
          </p:xfrm>
          <a:graphic>
            <a:graphicData uri="http://schemas.openxmlformats.org/presentationml/2006/ole">
              <p:oleObj spid="_x0000_s45100" name="Equation" r:id="rId21" imgW="139680" imgH="228600" progId="Equation.DSMT4">
                <p:embed/>
              </p:oleObj>
            </a:graphicData>
          </a:graphic>
        </p:graphicFrame>
        <p:graphicFrame>
          <p:nvGraphicFramePr>
            <p:cNvPr id="45101" name="Object 45"/>
            <p:cNvGraphicFramePr>
              <a:graphicFrameLocks noChangeAspect="1"/>
            </p:cNvGraphicFramePr>
            <p:nvPr/>
          </p:nvGraphicFramePr>
          <p:xfrm>
            <a:off x="2215" y="8725"/>
            <a:ext cx="198" cy="341"/>
          </p:xfrm>
          <a:graphic>
            <a:graphicData uri="http://schemas.openxmlformats.org/presentationml/2006/ole">
              <p:oleObj spid="_x0000_s45101" name="Equation" r:id="rId22" imgW="139680" imgH="215640" progId="Equation.DSMT4">
                <p:embed/>
              </p:oleObj>
            </a:graphicData>
          </a:graphic>
        </p:graphicFrame>
        <p:graphicFrame>
          <p:nvGraphicFramePr>
            <p:cNvPr id="45102" name="Object 46"/>
            <p:cNvGraphicFramePr>
              <a:graphicFrameLocks noChangeAspect="1"/>
            </p:cNvGraphicFramePr>
            <p:nvPr/>
          </p:nvGraphicFramePr>
          <p:xfrm>
            <a:off x="1134" y="9805"/>
            <a:ext cx="216" cy="280"/>
          </p:xfrm>
          <a:graphic>
            <a:graphicData uri="http://schemas.openxmlformats.org/presentationml/2006/ole">
              <p:oleObj spid="_x0000_s45102" name="Equation" r:id="rId23" imgW="152280" imgH="177480" progId="Equation.DSMT4">
                <p:embed/>
              </p:oleObj>
            </a:graphicData>
          </a:graphic>
        </p:graphicFrame>
        <p:sp>
          <p:nvSpPr>
            <p:cNvPr id="45146" name="Arc 47"/>
            <p:cNvSpPr>
              <a:spLocks/>
            </p:cNvSpPr>
            <p:nvPr/>
          </p:nvSpPr>
          <p:spPr bwMode="auto">
            <a:xfrm rot="1150740">
              <a:off x="3129" y="8547"/>
              <a:ext cx="153" cy="193"/>
            </a:xfrm>
            <a:custGeom>
              <a:avLst/>
              <a:gdLst>
                <a:gd name="T0" fmla="*/ 0 w 21600"/>
                <a:gd name="T1" fmla="*/ 0 h 21600"/>
                <a:gd name="T2" fmla="*/ 153 w 21600"/>
                <a:gd name="T3" fmla="*/ 193 h 21600"/>
                <a:gd name="T4" fmla="*/ 0 w 21600"/>
                <a:gd name="T5" fmla="*/ 19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45104" name="Object 48"/>
            <p:cNvGraphicFramePr>
              <a:graphicFrameLocks noChangeAspect="1"/>
            </p:cNvGraphicFramePr>
            <p:nvPr/>
          </p:nvGraphicFramePr>
          <p:xfrm>
            <a:off x="3255" y="8507"/>
            <a:ext cx="216" cy="219"/>
          </p:xfrm>
          <a:graphic>
            <a:graphicData uri="http://schemas.openxmlformats.org/presentationml/2006/ole">
              <p:oleObj spid="_x0000_s45104" name="Equation" r:id="rId24" imgW="152280" imgH="139680" progId="Equation.DSMT4">
                <p:embed/>
              </p:oleObj>
            </a:graphicData>
          </a:graphic>
        </p:graphicFrame>
      </p:grpSp>
      <p:sp>
        <p:nvSpPr>
          <p:cNvPr id="45123" name="Прямоугольник 53"/>
          <p:cNvSpPr>
            <a:spLocks noChangeArrowheads="1"/>
          </p:cNvSpPr>
          <p:nvPr/>
        </p:nvSpPr>
        <p:spPr bwMode="auto">
          <a:xfrm>
            <a:off x="8358188" y="1285875"/>
            <a:ext cx="53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33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5124" name="Прямоугольник 54"/>
          <p:cNvSpPr>
            <a:spLocks noChangeArrowheads="1"/>
          </p:cNvSpPr>
          <p:nvPr/>
        </p:nvSpPr>
        <p:spPr bwMode="auto">
          <a:xfrm>
            <a:off x="8358188" y="1857375"/>
            <a:ext cx="546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34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5125" name="Прямоугольник 55"/>
          <p:cNvSpPr>
            <a:spLocks noChangeArrowheads="1"/>
          </p:cNvSpPr>
          <p:nvPr/>
        </p:nvSpPr>
        <p:spPr bwMode="auto">
          <a:xfrm>
            <a:off x="8358188" y="2286000"/>
            <a:ext cx="549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(36)</a:t>
            </a:r>
          </a:p>
        </p:txBody>
      </p:sp>
      <p:sp>
        <p:nvSpPr>
          <p:cNvPr id="45126" name="Прямоугольник 56"/>
          <p:cNvSpPr>
            <a:spLocks noChangeArrowheads="1"/>
          </p:cNvSpPr>
          <p:nvPr/>
        </p:nvSpPr>
        <p:spPr bwMode="auto">
          <a:xfrm>
            <a:off x="8358188" y="2714625"/>
            <a:ext cx="525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37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5127" name="Прямоугольник 57"/>
          <p:cNvSpPr>
            <a:spLocks noChangeArrowheads="1"/>
          </p:cNvSpPr>
          <p:nvPr/>
        </p:nvSpPr>
        <p:spPr bwMode="auto">
          <a:xfrm>
            <a:off x="8429625" y="3214688"/>
            <a:ext cx="546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38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5128" name="Прямоугольник 58"/>
          <p:cNvSpPr>
            <a:spLocks noChangeArrowheads="1"/>
          </p:cNvSpPr>
          <p:nvPr/>
        </p:nvSpPr>
        <p:spPr bwMode="auto">
          <a:xfrm>
            <a:off x="8358188" y="3643313"/>
            <a:ext cx="549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39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5129" name="Прямоугольник 59"/>
          <p:cNvSpPr>
            <a:spLocks noChangeArrowheads="1"/>
          </p:cNvSpPr>
          <p:nvPr/>
        </p:nvSpPr>
        <p:spPr bwMode="auto">
          <a:xfrm>
            <a:off x="8358188" y="4071938"/>
            <a:ext cx="5603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40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5130" name="Прямоугольник 60"/>
          <p:cNvSpPr>
            <a:spLocks noChangeArrowheads="1"/>
          </p:cNvSpPr>
          <p:nvPr/>
        </p:nvSpPr>
        <p:spPr bwMode="auto">
          <a:xfrm>
            <a:off x="8429625" y="5214938"/>
            <a:ext cx="546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(4</a:t>
            </a:r>
            <a:r>
              <a:rPr lang="ru-RU">
                <a:latin typeface="Corbel" pitchFamily="34" charset="0"/>
              </a:rPr>
              <a:t>3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5131" name="Прямоугольник 61"/>
          <p:cNvSpPr>
            <a:spLocks noChangeArrowheads="1"/>
          </p:cNvSpPr>
          <p:nvPr/>
        </p:nvSpPr>
        <p:spPr bwMode="auto">
          <a:xfrm>
            <a:off x="8358188" y="4487863"/>
            <a:ext cx="5603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41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5132" name="Прямоугольник 62"/>
          <p:cNvSpPr>
            <a:spLocks noChangeArrowheads="1"/>
          </p:cNvSpPr>
          <p:nvPr/>
        </p:nvSpPr>
        <p:spPr bwMode="auto">
          <a:xfrm>
            <a:off x="8358188" y="4845050"/>
            <a:ext cx="560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</a:t>
            </a:r>
            <a:r>
              <a:rPr lang="ru-RU">
                <a:latin typeface="Corbel" pitchFamily="34" charset="0"/>
              </a:rPr>
              <a:t>42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5133" name="Прямоугольник 63"/>
          <p:cNvSpPr>
            <a:spLocks noChangeArrowheads="1"/>
          </p:cNvSpPr>
          <p:nvPr/>
        </p:nvSpPr>
        <p:spPr bwMode="auto">
          <a:xfrm>
            <a:off x="8429625" y="5572125"/>
            <a:ext cx="5603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(4</a:t>
            </a:r>
            <a:r>
              <a:rPr lang="ru-RU">
                <a:latin typeface="Corbel" pitchFamily="34" charset="0"/>
              </a:rPr>
              <a:t>4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5134" name="Прямоугольник 64"/>
          <p:cNvSpPr>
            <a:spLocks noChangeArrowheads="1"/>
          </p:cNvSpPr>
          <p:nvPr/>
        </p:nvSpPr>
        <p:spPr bwMode="auto">
          <a:xfrm>
            <a:off x="8429625" y="5929313"/>
            <a:ext cx="5603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(4</a:t>
            </a:r>
            <a:r>
              <a:rPr lang="ru-RU">
                <a:latin typeface="Corbel" pitchFamily="34" charset="0"/>
              </a:rPr>
              <a:t>5</a:t>
            </a:r>
            <a:r>
              <a:rPr lang="uk-UA">
                <a:latin typeface="Corbel" pitchFamily="34" charset="0"/>
              </a:rPr>
              <a:t>)</a:t>
            </a:r>
          </a:p>
        </p:txBody>
      </p:sp>
      <p:sp>
        <p:nvSpPr>
          <p:cNvPr id="45135" name="Прямоугольник 65"/>
          <p:cNvSpPr>
            <a:spLocks noChangeArrowheads="1"/>
          </p:cNvSpPr>
          <p:nvPr/>
        </p:nvSpPr>
        <p:spPr bwMode="auto">
          <a:xfrm>
            <a:off x="8429625" y="6286500"/>
            <a:ext cx="5603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>
                <a:latin typeface="Corbel" pitchFamily="34" charset="0"/>
              </a:rPr>
              <a:t>(4</a:t>
            </a:r>
            <a:r>
              <a:rPr lang="ru-RU">
                <a:latin typeface="Corbel" pitchFamily="34" charset="0"/>
              </a:rPr>
              <a:t>6</a:t>
            </a:r>
            <a:r>
              <a:rPr lang="uk-UA">
                <a:latin typeface="Corbel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264</TotalTime>
  <Words>1025</Words>
  <Application>Microsoft Office PowerPoint</Application>
  <PresentationFormat>Экран (4:3)</PresentationFormat>
  <Paragraphs>221</Paragraphs>
  <Slides>26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8" baseType="lpstr">
      <vt:lpstr>Солнцестояние</vt:lpstr>
      <vt:lpstr>Equation</vt:lpstr>
      <vt:lpstr>Теоретична фізика (Класична механіка, Електродинаміка)</vt:lpstr>
      <vt:lpstr>План</vt:lpstr>
      <vt:lpstr>§ 1. Кінематика точки. Швидкість точки</vt:lpstr>
      <vt:lpstr>§ 1. Кінематика точки. Швидкість точки</vt:lpstr>
      <vt:lpstr>§ 2. Швидкість в декартовій системі координат</vt:lpstr>
      <vt:lpstr>§ 3. Швидкість у полярній системі координат</vt:lpstr>
      <vt:lpstr>§ 3. Швидкість у полярній системі координат</vt:lpstr>
      <vt:lpstr>§ 5. Прискорення матеріальної точки</vt:lpstr>
      <vt:lpstr>§ 6. Прискорення в полярній системі координат</vt:lpstr>
      <vt:lpstr>§ 7. Природній спосіб задання руху</vt:lpstr>
      <vt:lpstr>§ 8. Швидкість матеріальної точки при природному способі задання руху</vt:lpstr>
      <vt:lpstr>§ 9. Прискорення точки при природному заданні руху</vt:lpstr>
      <vt:lpstr>§ 9. Прискорення точки при природному заданні руху</vt:lpstr>
      <vt:lpstr>§ 10. Ступені вільності твердого тіла та теорема про проекції швидкостей</vt:lpstr>
      <vt:lpstr>§ 10. Ступені вільності твердого тіла та теорема про проекції швидкостей</vt:lpstr>
      <vt:lpstr>§ 11. Поступальний рух твердого тіла</vt:lpstr>
      <vt:lpstr>§ 11. Поступальний рух твердого тіла</vt:lpstr>
      <vt:lpstr>§ 12. Обертальний рух твердого тіла навколо нерухомої осі</vt:lpstr>
      <vt:lpstr>§ 12. Обертальний рух твердого тіла навколо нерухомої осі</vt:lpstr>
      <vt:lpstr>§ 13. Лінійна швидкість при обертовому русі</vt:lpstr>
      <vt:lpstr>§ 14. Лінійне прискорення при обертовому русі</vt:lpstr>
      <vt:lpstr>§ 15. Складний рух точки</vt:lpstr>
      <vt:lpstr>§ 15. Складний рух точки</vt:lpstr>
      <vt:lpstr>§ 15. Складний рух точки</vt:lpstr>
      <vt:lpstr>§ 16. Додавання прискорень точки в загальному випадку переносного руху</vt:lpstr>
      <vt:lpstr>§ 17. Плоский рух твердого тіла та його рівняння руху 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Теоретична фізика (Класична механіка, Електродинаміка)</dc:title>
  <dc:creator>Witalij</dc:creator>
  <cp:lastModifiedBy>User</cp:lastModifiedBy>
  <cp:revision>32</cp:revision>
  <dcterms:created xsi:type="dcterms:W3CDTF">2019-02-17T16:09:13Z</dcterms:created>
  <dcterms:modified xsi:type="dcterms:W3CDTF">2019-03-11T07:38:00Z</dcterms:modified>
</cp:coreProperties>
</file>