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92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12" Type="http://schemas.openxmlformats.org/officeDocument/2006/relationships/image" Target="../media/image141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5" Type="http://schemas.openxmlformats.org/officeDocument/2006/relationships/image" Target="../media/image14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Relationship Id="rId14" Type="http://schemas.openxmlformats.org/officeDocument/2006/relationships/image" Target="../media/image14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5" Type="http://schemas.openxmlformats.org/officeDocument/2006/relationships/image" Target="../media/image176.wmf"/><Relationship Id="rId10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3" Type="http://schemas.openxmlformats.org/officeDocument/2006/relationships/image" Target="../media/image34.wmf"/><Relationship Id="rId21" Type="http://schemas.openxmlformats.org/officeDocument/2006/relationships/image" Target="../media/image52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20" Type="http://schemas.openxmlformats.org/officeDocument/2006/relationships/image" Target="../media/image51.wmf"/><Relationship Id="rId1" Type="http://schemas.openxmlformats.org/officeDocument/2006/relationships/image" Target="../media/image3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18" Type="http://schemas.openxmlformats.org/officeDocument/2006/relationships/image" Target="../media/image7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69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20" Type="http://schemas.openxmlformats.org/officeDocument/2006/relationships/image" Target="../media/image72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19" Type="http://schemas.openxmlformats.org/officeDocument/2006/relationships/image" Target="../media/image71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6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12" Type="http://schemas.openxmlformats.org/officeDocument/2006/relationships/image" Target="../media/image11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4.wmf"/><Relationship Id="rId5" Type="http://schemas.openxmlformats.org/officeDocument/2006/relationships/image" Target="../media/image108.wmf"/><Relationship Id="rId15" Type="http://schemas.openxmlformats.org/officeDocument/2006/relationships/image" Target="../media/image11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Relationship Id="rId14" Type="http://schemas.openxmlformats.org/officeDocument/2006/relationships/image" Target="../media/image1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9384EB-EA78-4849-BD84-6AE8E42C376B}" type="datetimeFigureOut">
              <a:rPr lang="uk-UA" smtClean="0"/>
              <a:pPr/>
              <a:t>17.03.2019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7C6DDC-7F50-46FB-A7F0-E55EAEA5CBD0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45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9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12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6.bin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Relationship Id="rId14" Type="http://schemas.openxmlformats.org/officeDocument/2006/relationships/oleObject" Target="../embeddings/oleObject1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5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8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85.bin"/><Relationship Id="rId5" Type="http://schemas.openxmlformats.org/officeDocument/2006/relationships/oleObject" Target="../embeddings/oleObject184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9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image" Target="../media/image82.png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  <a:t>Теоретична фізика</a:t>
            </a:r>
            <a:br>
              <a:rPr lang="uk-UA" b="1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uk-UA" sz="3300" b="1" dirty="0" smtClean="0">
                <a:solidFill>
                  <a:schemeClr val="tx2">
                    <a:satMod val="130000"/>
                  </a:schemeClr>
                </a:solidFill>
              </a:rPr>
              <a:t>(Класична механіка, Електродинаміка)</a:t>
            </a:r>
            <a:endParaRPr lang="uk-UA" sz="33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50" y="2286000"/>
            <a:ext cx="7407275" cy="4365625"/>
          </a:xfrm>
        </p:spPr>
        <p:txBody>
          <a:bodyPr>
            <a:normAutofit/>
          </a:bodyPr>
          <a:lstStyle/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r>
              <a:rPr lang="uk-UA" b="1" dirty="0" smtClean="0">
                <a:solidFill>
                  <a:srgbClr val="320E04"/>
                </a:solidFill>
              </a:rPr>
              <a:t>Лекція </a:t>
            </a:r>
            <a:r>
              <a:rPr lang="uk-UA" b="1" dirty="0" smtClean="0">
                <a:solidFill>
                  <a:srgbClr val="320E04"/>
                </a:solidFill>
                <a:latin typeface="Corbel" pitchFamily="34" charset="0"/>
              </a:rPr>
              <a:t>3</a:t>
            </a:r>
            <a:r>
              <a:rPr lang="uk-UA" b="1" dirty="0" smtClean="0">
                <a:solidFill>
                  <a:srgbClr val="320E04"/>
                </a:solidFill>
              </a:rPr>
              <a:t>.</a:t>
            </a:r>
          </a:p>
          <a:p>
            <a:pPr marL="26988" algn="ctr"/>
            <a:r>
              <a:rPr lang="uk-UA" b="1" dirty="0" smtClean="0">
                <a:solidFill>
                  <a:srgbClr val="320E04"/>
                </a:solidFill>
              </a:rPr>
              <a:t>Тема: Динаміка</a:t>
            </a:r>
          </a:p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ctr"/>
            <a:endParaRPr lang="uk-UA" b="1" dirty="0" smtClean="0">
              <a:solidFill>
                <a:srgbClr val="320E04"/>
              </a:solidFill>
            </a:endParaRPr>
          </a:p>
          <a:p>
            <a:pPr marL="26988" algn="r"/>
            <a:r>
              <a:rPr lang="uk-UA" b="1" dirty="0" smtClean="0">
                <a:solidFill>
                  <a:srgbClr val="320E04"/>
                </a:solidFill>
              </a:rPr>
              <a:t>Лектор: Кандидат </a:t>
            </a:r>
            <a:r>
              <a:rPr lang="uk-UA" b="1" dirty="0" err="1" smtClean="0">
                <a:solidFill>
                  <a:srgbClr val="320E04"/>
                </a:solidFill>
              </a:rPr>
              <a:t>фіз-мат</a:t>
            </a:r>
            <a:r>
              <a:rPr lang="uk-UA" b="1" dirty="0" smtClean="0">
                <a:solidFill>
                  <a:srgbClr val="320E04"/>
                </a:solidFill>
              </a:rPr>
              <a:t> наук, доцент </a:t>
            </a:r>
            <a:r>
              <a:rPr lang="uk-UA" b="1" dirty="0" err="1" smtClean="0">
                <a:solidFill>
                  <a:srgbClr val="320E04"/>
                </a:solidFill>
              </a:rPr>
              <a:t>Гольський</a:t>
            </a:r>
            <a:r>
              <a:rPr lang="uk-UA" b="1" dirty="0" smtClean="0">
                <a:solidFill>
                  <a:srgbClr val="320E04"/>
                </a:solidFill>
              </a:rPr>
              <a:t> Віталій Богданович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5. Кінетична енергія.</a:t>
            </a:r>
            <a:r>
              <a:rPr lang="uk-UA" sz="3000" dirty="0" smtClean="0"/>
              <a:t> </a:t>
            </a:r>
            <a:r>
              <a:rPr lang="uk-UA" sz="3000" b="1" dirty="0" smtClean="0"/>
              <a:t>Теорема про зміну кінетичної енергії точки та системи матеріальних точок</a:t>
            </a:r>
            <a:endParaRPr lang="uk-UA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1428736"/>
            <a:ext cx="7929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i="1" dirty="0"/>
              <a:t>Кінетичною енергією</a:t>
            </a:r>
            <a:r>
              <a:rPr lang="uk-UA" sz="1600" dirty="0"/>
              <a:t> матеріальної точки називають фізичну величину, яка визначається половиною добутку маси матеріальної точки на квадрат її </a:t>
            </a:r>
            <a:r>
              <a:rPr lang="uk-UA" sz="1600" dirty="0" smtClean="0"/>
              <a:t>швидкості</a:t>
            </a:r>
            <a:r>
              <a:rPr lang="en-US" sz="1600" dirty="0"/>
              <a:t>.</a:t>
            </a:r>
            <a:endParaRPr lang="uk-UA" sz="16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4429124" y="1928802"/>
          <a:ext cx="851424" cy="571504"/>
        </p:xfrm>
        <a:graphic>
          <a:graphicData uri="http://schemas.openxmlformats.org/presentationml/2006/ole">
            <p:oleObj spid="_x0000_s22529" name="Equation" r:id="rId3" imgW="698500" imgH="469900" progId="Equation.DSMT4">
              <p:embed/>
            </p:oleObj>
          </a:graphicData>
        </a:graphic>
      </p:graphicFrame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928662" y="2500306"/>
            <a:ext cx="80010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Кінетичною енергією системи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матеріальних точок називають суму кінетичних енергій всіх точок системи: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357685" y="3071810"/>
          <a:ext cx="1035177" cy="571504"/>
        </p:xfrm>
        <a:graphic>
          <a:graphicData uri="http://schemas.openxmlformats.org/presentationml/2006/ole">
            <p:oleObj spid="_x0000_s22532" name="Equation" r:id="rId4" imgW="914400" imgH="508000" progId="Equation.DSMT4">
              <p:embed/>
            </p:oleObj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71538" y="3571876"/>
          <a:ext cx="995930" cy="642942"/>
        </p:xfrm>
        <a:graphic>
          <a:graphicData uri="http://schemas.openxmlformats.org/presentationml/2006/ole">
            <p:oleObj spid="_x0000_s22534" name="Equation" r:id="rId5" imgW="748975" imgH="482391" progId="Equation.DSMT4">
              <p:embed/>
            </p:oleObj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071538" y="4286256"/>
          <a:ext cx="1288685" cy="571504"/>
        </p:xfrm>
        <a:graphic>
          <a:graphicData uri="http://schemas.openxmlformats.org/presentationml/2006/ole">
            <p:oleObj spid="_x0000_s22536" name="Equation" r:id="rId6" imgW="1091726" imgH="482391" progId="Equation.DSMT4">
              <p:embed/>
            </p:oleObj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142976" y="4929198"/>
          <a:ext cx="1071570" cy="342902"/>
        </p:xfrm>
        <a:graphic>
          <a:graphicData uri="http://schemas.openxmlformats.org/presentationml/2006/ole">
            <p:oleObj spid="_x0000_s22540" name="Equation" r:id="rId7" imgW="711200" imgH="228600" progId="Equation.DSMT4">
              <p:embed/>
            </p:oleObj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071538" y="5469642"/>
          <a:ext cx="1214446" cy="316812"/>
        </p:xfrm>
        <a:graphic>
          <a:graphicData uri="http://schemas.openxmlformats.org/presentationml/2006/ole">
            <p:oleObj spid="_x0000_s22542" name="Equation" r:id="rId8" imgW="876300" imgH="228600" progId="Equation.DSMT4">
              <p:embed/>
            </p:oleObj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071538" y="6000768"/>
          <a:ext cx="1605475" cy="649022"/>
        </p:xfrm>
        <a:graphic>
          <a:graphicData uri="http://schemas.openxmlformats.org/presentationml/2006/ole">
            <p:oleObj spid="_x0000_s22544" name="Equation" r:id="rId9" imgW="1345616" imgH="545863" progId="Equation.DSMT4">
              <p:embed/>
            </p:oleObj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929322" y="3714752"/>
          <a:ext cx="1217948" cy="614363"/>
        </p:xfrm>
        <a:graphic>
          <a:graphicData uri="http://schemas.openxmlformats.org/presentationml/2006/ole">
            <p:oleObj spid="_x0000_s22546" name="Equation" r:id="rId10" imgW="1079032" imgH="545863" progId="Equation.DSMT4">
              <p:embed/>
            </p:oleObj>
          </a:graphicData>
        </a:graphic>
      </p:graphicFrame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5643570" y="5000636"/>
          <a:ext cx="1504572" cy="571504"/>
        </p:xfrm>
        <a:graphic>
          <a:graphicData uri="http://schemas.openxmlformats.org/presentationml/2006/ole">
            <p:oleObj spid="_x0000_s22548" name="Equation" r:id="rId11" imgW="1231366" imgH="469696" progId="Equation.DSMT4">
              <p:embed/>
            </p:oleObj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3786150" y="4286256"/>
            <a:ext cx="535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/>
              <a:t>Диференціал кінетичної енергії точки дорівнює елементарній роботі сили, що діє на цю точку</a:t>
            </a:r>
            <a:r>
              <a:rPr lang="uk-UA" dirty="0"/>
              <a:t>.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000496" y="57150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i="1" dirty="0"/>
              <a:t>Зміна кінетичної енергії точки на деякому переміщенні дорівнює роботі сили, що діє на точку на цьому дж переміщенні.</a:t>
            </a:r>
            <a:endParaRPr lang="uk-UA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5400000">
            <a:off x="2250265" y="5179231"/>
            <a:ext cx="307183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29520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(59)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3071802" y="364331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(61)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3071802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(62)</a:t>
            </a:r>
            <a:endParaRPr lang="uk-UA" dirty="0"/>
          </a:p>
        </p:txBody>
      </p:sp>
      <p:sp>
        <p:nvSpPr>
          <p:cNvPr id="32" name="TextBox 31"/>
          <p:cNvSpPr txBox="1"/>
          <p:nvPr/>
        </p:nvSpPr>
        <p:spPr>
          <a:xfrm>
            <a:off x="3071802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(63)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3071802" y="55007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(64)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757239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(66)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3071802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(65)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7429520" y="314324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(60)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7572396" y="51435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(67)</a:t>
            </a:r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8143900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5. Кінетична енергія.</a:t>
            </a:r>
            <a:r>
              <a:rPr lang="uk-UA" sz="3000" dirty="0" smtClean="0"/>
              <a:t> </a:t>
            </a:r>
            <a:r>
              <a:rPr lang="uk-UA" sz="3000" b="1" dirty="0" smtClean="0"/>
              <a:t>Теорема про зміну кінетичної енергії точки та системи матеріальних точок</a:t>
            </a:r>
            <a:endParaRPr lang="uk-UA" sz="30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000100" y="1785926"/>
          <a:ext cx="2182813" cy="542925"/>
        </p:xfrm>
        <a:graphic>
          <a:graphicData uri="http://schemas.openxmlformats.org/presentationml/2006/ole">
            <p:oleObj spid="_x0000_s23563" name="Equation" r:id="rId3" imgW="2184120" imgH="545760" progId="Equation.DSMT4">
              <p:embed/>
            </p:oleObj>
          </a:graphicData>
        </a:graphic>
      </p:graphicFrame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000100" y="2571744"/>
          <a:ext cx="2819400" cy="542925"/>
        </p:xfrm>
        <a:graphic>
          <a:graphicData uri="http://schemas.openxmlformats.org/presentationml/2006/ole">
            <p:oleObj spid="_x0000_s23565" name="Equation" r:id="rId4" imgW="2819160" imgH="545760" progId="Equation.DSMT4">
              <p:embed/>
            </p:oleObj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000100" y="3357562"/>
          <a:ext cx="2790825" cy="542925"/>
        </p:xfrm>
        <a:graphic>
          <a:graphicData uri="http://schemas.openxmlformats.org/presentationml/2006/ole">
            <p:oleObj spid="_x0000_s23567" name="Equation" r:id="rId5" imgW="2793960" imgH="545760" progId="Equation.DSMT4">
              <p:embed/>
            </p:oleObj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000100" y="4214818"/>
          <a:ext cx="1095375" cy="542925"/>
        </p:xfrm>
        <a:graphic>
          <a:graphicData uri="http://schemas.openxmlformats.org/presentationml/2006/ole">
            <p:oleObj spid="_x0000_s23569" name="Equation" r:id="rId6" imgW="1091726" imgH="545863" progId="Equation.DSMT4">
              <p:embed/>
            </p:oleObj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1000100" y="4857760"/>
          <a:ext cx="1461232" cy="357190"/>
        </p:xfrm>
        <a:graphic>
          <a:graphicData uri="http://schemas.openxmlformats.org/presentationml/2006/ole">
            <p:oleObj spid="_x0000_s23571" name="Equation" r:id="rId7" imgW="1143000" imgH="279360" progId="Equation.DSMT4">
              <p:embed/>
            </p:oleObj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1000100" y="5286388"/>
          <a:ext cx="1656063" cy="357190"/>
        </p:xfrm>
        <a:graphic>
          <a:graphicData uri="http://schemas.openxmlformats.org/presentationml/2006/ole">
            <p:oleObj spid="_x0000_s23573" name="Equation" r:id="rId8" imgW="1295280" imgH="279360" progId="Equation.DSMT4">
              <p:embed/>
            </p:oleObj>
          </a:graphicData>
        </a:graphic>
      </p:graphicFrame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6000759" y="1714488"/>
          <a:ext cx="2066207" cy="571504"/>
        </p:xfrm>
        <a:graphic>
          <a:graphicData uri="http://schemas.openxmlformats.org/presentationml/2006/ole">
            <p:oleObj spid="_x0000_s23575" name="Equation" r:id="rId9" imgW="1790640" imgH="495000" progId="Equation.DSMT4">
              <p:embed/>
            </p:oleObj>
          </a:graphicData>
        </a:graphic>
      </p:graphicFrame>
      <p:sp>
        <p:nvSpPr>
          <p:cNvPr id="41" name="Прямоугольник 40"/>
          <p:cNvSpPr/>
          <p:nvPr/>
        </p:nvSpPr>
        <p:spPr>
          <a:xfrm>
            <a:off x="4572000" y="2500306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1600" b="1" i="1" dirty="0"/>
              <a:t>Диференціал від кінетичної енергії системи дорівнює сумі елементарних робіт всіх зовнішніх і внутрішніх сил, що діють на систему.</a:t>
            </a:r>
            <a:endParaRPr lang="uk-UA" sz="1600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5786438" y="3649663"/>
          <a:ext cx="2371725" cy="568325"/>
        </p:xfrm>
        <a:graphic>
          <a:graphicData uri="http://schemas.openxmlformats.org/presentationml/2006/ole">
            <p:oleObj spid="_x0000_s23577" name="Equation" r:id="rId10" imgW="2374560" imgH="571320" progId="Equation.DSMT4">
              <p:embed/>
            </p:oleObj>
          </a:graphicData>
        </a:graphic>
      </p:graphicFrame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5786446" y="4429132"/>
          <a:ext cx="2275026" cy="571504"/>
        </p:xfrm>
        <a:graphic>
          <a:graphicData uri="http://schemas.openxmlformats.org/presentationml/2006/ole">
            <p:oleObj spid="_x0000_s23579" name="Equation" r:id="rId11" imgW="1968480" imgH="495000" progId="Equation.DSMT4">
              <p:embed/>
            </p:oleObj>
          </a:graphicData>
        </a:graphic>
      </p:graphicFrame>
      <p:sp>
        <p:nvSpPr>
          <p:cNvPr id="46" name="Прямоугольник 45"/>
          <p:cNvSpPr/>
          <p:nvPr/>
        </p:nvSpPr>
        <p:spPr>
          <a:xfrm>
            <a:off x="4643438" y="5143512"/>
            <a:ext cx="4357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Зміна кінетичної енергії системи матеріальних точок при її переміщенні з одного положення в інше дорівнює сумі робіт всіх зовнішніх і внутрішніх сил, що діють на цю систему</a:t>
            </a:r>
            <a:r>
              <a:rPr lang="uk-UA" sz="1600" dirty="0"/>
              <a:t>.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1000125" y="5649913"/>
          <a:ext cx="1095375" cy="568325"/>
        </p:xfrm>
        <a:graphic>
          <a:graphicData uri="http://schemas.openxmlformats.org/presentationml/2006/ole">
            <p:oleObj spid="_x0000_s23581" name="Equation" r:id="rId12" imgW="1091880" imgH="571320" progId="Equation.DSMT4">
              <p:embed/>
            </p:oleObj>
          </a:graphicData>
        </a:graphic>
      </p:graphicFrame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1000125" y="6283325"/>
          <a:ext cx="1247775" cy="568325"/>
        </p:xfrm>
        <a:graphic>
          <a:graphicData uri="http://schemas.openxmlformats.org/presentationml/2006/ole">
            <p:oleObj spid="_x0000_s23583" name="Equation" r:id="rId13" imgW="1244520" imgH="571320" progId="Equation.DSMT4">
              <p:embed/>
            </p:oleObj>
          </a:graphicData>
        </a:graphic>
      </p:graphicFrame>
      <p:cxnSp>
        <p:nvCxnSpPr>
          <p:cNvPr id="51" name="Прямая соединительная линия 50"/>
          <p:cNvCxnSpPr/>
          <p:nvPr/>
        </p:nvCxnSpPr>
        <p:spPr>
          <a:xfrm rot="5400000">
            <a:off x="2036745" y="4178305"/>
            <a:ext cx="507209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0496" y="18452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(68)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8501058" y="185736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(76)</a:t>
            </a:r>
            <a:endParaRPr lang="uk-UA" dirty="0"/>
          </a:p>
        </p:txBody>
      </p:sp>
      <p:sp>
        <p:nvSpPr>
          <p:cNvPr id="40" name="TextBox 39"/>
          <p:cNvSpPr txBox="1"/>
          <p:nvPr/>
        </p:nvSpPr>
        <p:spPr>
          <a:xfrm>
            <a:off x="4000496" y="25717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(69)</a:t>
            </a:r>
            <a:endParaRPr lang="uk-UA" dirty="0"/>
          </a:p>
        </p:txBody>
      </p:sp>
      <p:sp>
        <p:nvSpPr>
          <p:cNvPr id="42" name="TextBox 41"/>
          <p:cNvSpPr txBox="1"/>
          <p:nvPr/>
        </p:nvSpPr>
        <p:spPr>
          <a:xfrm>
            <a:off x="3929058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(70)</a:t>
            </a:r>
            <a:endParaRPr lang="uk-UA" dirty="0"/>
          </a:p>
        </p:txBody>
      </p:sp>
      <p:sp>
        <p:nvSpPr>
          <p:cNvPr id="43" name="TextBox 42"/>
          <p:cNvSpPr txBox="1"/>
          <p:nvPr/>
        </p:nvSpPr>
        <p:spPr>
          <a:xfrm>
            <a:off x="3929058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(74)</a:t>
            </a:r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3929058" y="4214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(71)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3929058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(72)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3929058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(73)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3857620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(75)</a:t>
            </a:r>
            <a:endParaRPr lang="uk-UA" dirty="0"/>
          </a:p>
        </p:txBody>
      </p:sp>
      <p:sp>
        <p:nvSpPr>
          <p:cNvPr id="49" name="TextBox 48"/>
          <p:cNvSpPr txBox="1"/>
          <p:nvPr/>
        </p:nvSpPr>
        <p:spPr>
          <a:xfrm>
            <a:off x="8501058" y="371475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(77)</a:t>
            </a:r>
            <a:endParaRPr lang="uk-UA" dirty="0"/>
          </a:p>
        </p:txBody>
      </p:sp>
      <p:sp>
        <p:nvSpPr>
          <p:cNvPr id="50" name="TextBox 49"/>
          <p:cNvSpPr txBox="1"/>
          <p:nvPr/>
        </p:nvSpPr>
        <p:spPr>
          <a:xfrm>
            <a:off x="8501058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(78)</a:t>
            </a: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14290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6. Потенціальне силове поле. Потенціальна енергія</a:t>
            </a:r>
            <a:endParaRPr lang="uk-UA" sz="32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714480" y="1643050"/>
          <a:ext cx="928694" cy="302608"/>
        </p:xfrm>
        <a:graphic>
          <a:graphicData uri="http://schemas.openxmlformats.org/presentationml/2006/ole">
            <p:oleObj spid="_x0000_s24577" name="Equation" r:id="rId3" imgW="850531" imgH="279279" progId="Equation.DSMT4">
              <p:embed/>
            </p:oleObj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643042" y="2000240"/>
          <a:ext cx="948401" cy="357190"/>
        </p:xfrm>
        <a:graphic>
          <a:graphicData uri="http://schemas.openxmlformats.org/presentationml/2006/ole">
            <p:oleObj spid="_x0000_s24579" name="Equation" r:id="rId4" imgW="736600" imgH="279400" progId="Equation.DSMT4">
              <p:embed/>
            </p:oleObj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143108" y="2928934"/>
          <a:ext cx="1609725" cy="276225"/>
        </p:xfrm>
        <a:graphic>
          <a:graphicData uri="http://schemas.openxmlformats.org/presentationml/2006/ole">
            <p:oleObj spid="_x0000_s24582" name="Equation" r:id="rId5" imgW="1612900" imgH="279400" progId="Equation.DSMT4">
              <p:embed/>
            </p:oleObj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142976" y="3286124"/>
          <a:ext cx="3038475" cy="485775"/>
        </p:xfrm>
        <a:graphic>
          <a:graphicData uri="http://schemas.openxmlformats.org/presentationml/2006/ole">
            <p:oleObj spid="_x0000_s24584" name="Equation" r:id="rId6" imgW="3035300" imgH="482600" progId="Equation.DSMT4">
              <p:embed/>
            </p:oleObj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785918" y="3857628"/>
          <a:ext cx="1600200" cy="485775"/>
        </p:xfrm>
        <a:graphic>
          <a:graphicData uri="http://schemas.openxmlformats.org/presentationml/2006/ole">
            <p:oleObj spid="_x0000_s24586" name="Equation" r:id="rId7" imgW="1600200" imgH="482600" progId="Equation.DSMT4">
              <p:embed/>
            </p:oleObj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500166" y="4357694"/>
          <a:ext cx="647700" cy="457200"/>
        </p:xfrm>
        <a:graphic>
          <a:graphicData uri="http://schemas.openxmlformats.org/presentationml/2006/ole">
            <p:oleObj spid="_x0000_s24588" name="Equation" r:id="rId8" imgW="647700" imgH="457200" progId="Equation.DSMT4">
              <p:embed/>
            </p:oleObj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214546" y="4357694"/>
          <a:ext cx="657225" cy="485775"/>
        </p:xfrm>
        <a:graphic>
          <a:graphicData uri="http://schemas.openxmlformats.org/presentationml/2006/ole">
            <p:oleObj spid="_x0000_s24590" name="Equation" r:id="rId9" imgW="660113" imgH="482391" progId="Equation.DSMT4">
              <p:embed/>
            </p:oleObj>
          </a:graphicData>
        </a:graphic>
      </p:graphicFrame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000364" y="4357694"/>
          <a:ext cx="647700" cy="457200"/>
        </p:xfrm>
        <a:graphic>
          <a:graphicData uri="http://schemas.openxmlformats.org/presentationml/2006/ole">
            <p:oleObj spid="_x0000_s24592" name="Equation" r:id="rId10" imgW="647700" imgH="457200" progId="Equation.DSMT4">
              <p:embed/>
            </p:oleObj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000100" y="4857760"/>
          <a:ext cx="4029075" cy="485775"/>
        </p:xfrm>
        <a:graphic>
          <a:graphicData uri="http://schemas.openxmlformats.org/presentationml/2006/ole">
            <p:oleObj spid="_x0000_s24596" name="Equation" r:id="rId11" imgW="4025900" imgH="482600" progId="Equation.DSMT4">
              <p:embed/>
            </p:oleObj>
          </a:graphicData>
        </a:graphic>
      </p:graphicFrame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2428860" y="5357826"/>
          <a:ext cx="657225" cy="190500"/>
        </p:xfrm>
        <a:graphic>
          <a:graphicData uri="http://schemas.openxmlformats.org/presentationml/2006/ole">
            <p:oleObj spid="_x0000_s24598" name="Equation" r:id="rId12" imgW="660113" imgH="190417" progId="Equation.DSMT4">
              <p:embed/>
            </p:oleObj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071538" y="5643578"/>
            <a:ext cx="4000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Елементарна робота у потенціальному силовому полі дорівнює повному </a:t>
            </a:r>
            <a:r>
              <a:rPr lang="uk-UA" sz="1600" b="1" i="1" dirty="0" err="1" smtClean="0"/>
              <a:t>дифе</a:t>
            </a:r>
            <a:r>
              <a:rPr lang="en-US" sz="1600" b="1" i="1" dirty="0" smtClean="0"/>
              <a:t>-</a:t>
            </a:r>
            <a:r>
              <a:rPr lang="uk-UA" sz="1600" b="1" i="1" dirty="0" err="1" smtClean="0"/>
              <a:t>ренціальному</a:t>
            </a:r>
            <a:r>
              <a:rPr lang="uk-UA" sz="1600" b="1" i="1" dirty="0" smtClean="0"/>
              <a:t> </a:t>
            </a:r>
            <a:r>
              <a:rPr lang="uk-UA" sz="1600" b="1" i="1" dirty="0"/>
              <a:t>полі дорівнює повному диференціалу від силової функції</a:t>
            </a:r>
            <a:r>
              <a:rPr lang="uk-UA" sz="1600" dirty="0"/>
              <a:t>. </a:t>
            </a:r>
          </a:p>
        </p:txBody>
      </p:sp>
      <p:pic>
        <p:nvPicPr>
          <p:cNvPr id="24600" name="Picture 2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71538" y="2357430"/>
            <a:ext cx="61214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Прямая соединительная линия 28"/>
          <p:cNvCxnSpPr/>
          <p:nvPr/>
        </p:nvCxnSpPr>
        <p:spPr>
          <a:xfrm rot="5400000">
            <a:off x="2894001" y="4178305"/>
            <a:ext cx="507209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6858016" y="1714488"/>
          <a:ext cx="809625" cy="238125"/>
        </p:xfrm>
        <a:graphic>
          <a:graphicData uri="http://schemas.openxmlformats.org/presentationml/2006/ole">
            <p:oleObj spid="_x0000_s24601" name="Equation" r:id="rId14" imgW="812447" imgH="241195" progId="Equation.DSMT4">
              <p:embed/>
            </p:oleObj>
          </a:graphicData>
        </a:graphic>
      </p:graphicFrame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6715140" y="2000240"/>
          <a:ext cx="1038225" cy="266700"/>
        </p:xfrm>
        <a:graphic>
          <a:graphicData uri="http://schemas.openxmlformats.org/presentationml/2006/ole">
            <p:oleObj spid="_x0000_s24603" name="Equation" r:id="rId15" imgW="1040948" imgH="266584" progId="Equation.DSMT4">
              <p:embed/>
            </p:oleObj>
          </a:graphicData>
        </a:graphic>
      </p:graphicFrame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6572264" y="2357430"/>
          <a:ext cx="1285875" cy="266700"/>
        </p:xfrm>
        <a:graphic>
          <a:graphicData uri="http://schemas.openxmlformats.org/presentationml/2006/ole">
            <p:oleObj spid="_x0000_s24605" name="Equation" r:id="rId16" imgW="1282700" imgH="266700" progId="Equation.DSMT4">
              <p:embed/>
            </p:oleObj>
          </a:graphicData>
        </a:graphic>
      </p:graphicFrame>
      <p:sp>
        <p:nvSpPr>
          <p:cNvPr id="36" name="Прямоугольник 35"/>
          <p:cNvSpPr/>
          <p:nvPr/>
        </p:nvSpPr>
        <p:spPr>
          <a:xfrm>
            <a:off x="5429288" y="2684688"/>
            <a:ext cx="37147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У потенціальному полі повна робота сили на деякому переміщенні дорівнює різниці значень силової функції в </a:t>
            </a:r>
            <a:r>
              <a:rPr lang="uk-UA" sz="1600" b="1" i="1" dirty="0" smtClean="0"/>
              <a:t>кін</a:t>
            </a:r>
            <a:r>
              <a:rPr lang="en-US" sz="1600" b="1" i="1" dirty="0" smtClean="0"/>
              <a:t>-</a:t>
            </a:r>
            <a:r>
              <a:rPr lang="uk-UA" sz="1600" b="1" i="1" dirty="0" err="1" smtClean="0"/>
              <a:t>цевій</a:t>
            </a:r>
            <a:r>
              <a:rPr lang="uk-UA" sz="1600" b="1" i="1" dirty="0" smtClean="0"/>
              <a:t> </a:t>
            </a:r>
            <a:r>
              <a:rPr lang="uk-UA" sz="1600" b="1" i="1" dirty="0"/>
              <a:t>і початковій точках </a:t>
            </a:r>
            <a:r>
              <a:rPr lang="uk-UA" sz="1600" b="1" i="1" dirty="0" err="1" smtClean="0"/>
              <a:t>переміщен</a:t>
            </a:r>
            <a:r>
              <a:rPr lang="en-US" sz="1600" b="1" i="1" dirty="0" smtClean="0"/>
              <a:t>-</a:t>
            </a:r>
            <a:r>
              <a:rPr lang="uk-UA" sz="1600" b="1" i="1" dirty="0" err="1" smtClean="0"/>
              <a:t>ня</a:t>
            </a:r>
            <a:r>
              <a:rPr lang="uk-UA" sz="1600" b="1" i="1" dirty="0" smtClean="0"/>
              <a:t> </a:t>
            </a:r>
            <a:r>
              <a:rPr lang="uk-UA" sz="1600" b="1" i="1" dirty="0"/>
              <a:t>і не залежить від форми </a:t>
            </a:r>
            <a:r>
              <a:rPr lang="uk-UA" sz="1600" b="1" i="1" dirty="0" err="1" smtClean="0"/>
              <a:t>траєк</a:t>
            </a:r>
            <a:r>
              <a:rPr lang="en-US" sz="1600" b="1" i="1" dirty="0" smtClean="0"/>
              <a:t>-</a:t>
            </a:r>
            <a:r>
              <a:rPr lang="uk-UA" sz="1600" b="1" i="1" dirty="0" smtClean="0"/>
              <a:t>торії</a:t>
            </a:r>
            <a:r>
              <a:rPr lang="uk-UA" sz="1600" b="1" i="1" dirty="0"/>
              <a:t>, по якій здійснюється </a:t>
            </a:r>
            <a:r>
              <a:rPr lang="uk-UA" sz="1600" b="1" i="1" dirty="0" err="1" smtClean="0"/>
              <a:t>перемі</a:t>
            </a:r>
            <a:r>
              <a:rPr lang="en-US" sz="1600" b="1" i="1" dirty="0" smtClean="0"/>
              <a:t>-</a:t>
            </a:r>
            <a:r>
              <a:rPr lang="uk-UA" sz="1600" b="1" i="1" dirty="0" err="1" smtClean="0"/>
              <a:t>щення</a:t>
            </a:r>
            <a:r>
              <a:rPr lang="uk-UA" sz="1600" dirty="0"/>
              <a:t>.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7000892" y="4714884"/>
          <a:ext cx="900119" cy="285752"/>
        </p:xfrm>
        <a:graphic>
          <a:graphicData uri="http://schemas.openxmlformats.org/presentationml/2006/ole">
            <p:oleObj spid="_x0000_s24607" name="Equation" r:id="rId17" imgW="596900" imgH="190500" progId="Equation.DSMT4">
              <p:embed/>
            </p:oleObj>
          </a:graphicData>
        </a:graphic>
      </p:graphicFrame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6572263" y="5143512"/>
          <a:ext cx="1828813" cy="285752"/>
        </p:xfrm>
        <a:graphic>
          <a:graphicData uri="http://schemas.openxmlformats.org/presentationml/2006/ole">
            <p:oleObj spid="_x0000_s24609" name="Equation" r:id="rId18" imgW="1524000" imgH="2413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929190" y="150017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(79)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4857752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(80)</a:t>
            </a:r>
            <a:endParaRPr lang="uk-UA" dirty="0"/>
          </a:p>
        </p:txBody>
      </p:sp>
      <p:sp>
        <p:nvSpPr>
          <p:cNvPr id="40" name="TextBox 39"/>
          <p:cNvSpPr txBox="1"/>
          <p:nvPr/>
        </p:nvSpPr>
        <p:spPr>
          <a:xfrm>
            <a:off x="4857752" y="28574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(81)</a:t>
            </a:r>
            <a:endParaRPr lang="uk-UA" dirty="0"/>
          </a:p>
        </p:txBody>
      </p:sp>
      <p:sp>
        <p:nvSpPr>
          <p:cNvPr id="41" name="TextBox 40"/>
          <p:cNvSpPr txBox="1"/>
          <p:nvPr/>
        </p:nvSpPr>
        <p:spPr>
          <a:xfrm>
            <a:off x="4857752" y="335756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(82)</a:t>
            </a:r>
            <a:endParaRPr lang="uk-UA" dirty="0"/>
          </a:p>
        </p:txBody>
      </p:sp>
      <p:sp>
        <p:nvSpPr>
          <p:cNvPr id="42" name="TextBox 41"/>
          <p:cNvSpPr txBox="1"/>
          <p:nvPr/>
        </p:nvSpPr>
        <p:spPr>
          <a:xfrm>
            <a:off x="4857752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(83)</a:t>
            </a:r>
            <a:endParaRPr lang="uk-UA" dirty="0"/>
          </a:p>
        </p:txBody>
      </p:sp>
      <p:sp>
        <p:nvSpPr>
          <p:cNvPr id="43" name="TextBox 42"/>
          <p:cNvSpPr txBox="1"/>
          <p:nvPr/>
        </p:nvSpPr>
        <p:spPr>
          <a:xfrm>
            <a:off x="4857752" y="435769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(84)</a:t>
            </a:r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4929190" y="48577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(85)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4929190" y="52149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(86)</a:t>
            </a:r>
            <a:endParaRPr lang="uk-UA" dirty="0"/>
          </a:p>
        </p:txBody>
      </p:sp>
      <p:sp>
        <p:nvSpPr>
          <p:cNvPr id="46" name="TextBox 45"/>
          <p:cNvSpPr txBox="1"/>
          <p:nvPr/>
        </p:nvSpPr>
        <p:spPr>
          <a:xfrm>
            <a:off x="8572496" y="51435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(91)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8572496" y="46434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(90)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8572496" y="23574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(89)</a:t>
            </a:r>
            <a:endParaRPr lang="uk-UA" dirty="0"/>
          </a:p>
        </p:txBody>
      </p:sp>
      <p:sp>
        <p:nvSpPr>
          <p:cNvPr id="49" name="TextBox 48"/>
          <p:cNvSpPr txBox="1"/>
          <p:nvPr/>
        </p:nvSpPr>
        <p:spPr>
          <a:xfrm>
            <a:off x="8572496" y="20002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(88)</a:t>
            </a:r>
            <a:endParaRPr lang="uk-UA" dirty="0"/>
          </a:p>
        </p:txBody>
      </p:sp>
      <p:sp>
        <p:nvSpPr>
          <p:cNvPr id="50" name="TextBox 49"/>
          <p:cNvSpPr txBox="1"/>
          <p:nvPr/>
        </p:nvSpPr>
        <p:spPr>
          <a:xfrm>
            <a:off x="8572496" y="1643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(87)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71414"/>
            <a:ext cx="7719274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7. Закон збереження механічної енергії</a:t>
            </a:r>
            <a:endParaRPr lang="uk-UA" sz="32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142976" y="1214422"/>
          <a:ext cx="1357322" cy="515572"/>
        </p:xfrm>
        <a:graphic>
          <a:graphicData uri="http://schemas.openxmlformats.org/presentationml/2006/ole">
            <p:oleObj spid="_x0000_s25601" name="Equation" r:id="rId3" imgW="1231366" imgH="469696" progId="Equation.DSMT4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142976" y="1857364"/>
          <a:ext cx="1271596" cy="357190"/>
        </p:xfrm>
        <a:graphic>
          <a:graphicData uri="http://schemas.openxmlformats.org/presentationml/2006/ole">
            <p:oleObj spid="_x0000_s25603" name="Equation" r:id="rId4" imgW="850531" imgH="241195" progId="Equation.DSMT4">
              <p:embed/>
            </p:oleObj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71538" y="2428868"/>
          <a:ext cx="1994432" cy="571504"/>
        </p:xfrm>
        <a:graphic>
          <a:graphicData uri="http://schemas.openxmlformats.org/presentationml/2006/ole">
            <p:oleObj spid="_x0000_s25605" name="Equation" r:id="rId5" imgW="1625600" imgH="469900" progId="Equation.DSMT4">
              <p:embed/>
            </p:oleObj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71538" y="3143248"/>
          <a:ext cx="2694233" cy="571504"/>
        </p:xfrm>
        <a:graphic>
          <a:graphicData uri="http://schemas.openxmlformats.org/presentationml/2006/ole">
            <p:oleObj spid="_x0000_s25607" name="Equation" r:id="rId6" imgW="2197100" imgH="469900" progId="Equation.DSMT4">
              <p:embed/>
            </p:oleObj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071538" y="3786190"/>
          <a:ext cx="1924452" cy="571504"/>
        </p:xfrm>
        <a:graphic>
          <a:graphicData uri="http://schemas.openxmlformats.org/presentationml/2006/ole">
            <p:oleObj spid="_x0000_s25609" name="Equation" r:id="rId7" imgW="1574800" imgH="469900" progId="Equation.DSMT4">
              <p:embed/>
            </p:oleObj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071538" y="4572008"/>
          <a:ext cx="1985976" cy="285752"/>
        </p:xfrm>
        <a:graphic>
          <a:graphicData uri="http://schemas.openxmlformats.org/presentationml/2006/ole">
            <p:oleObj spid="_x0000_s25611" name="Equation" r:id="rId8" imgW="1320227" imgH="190417" progId="Equation.DSMT4">
              <p:embed/>
            </p:oleObj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071538" y="5143512"/>
            <a:ext cx="4000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При русі точки у потенціальному силовому полі її повна механічна енергія є постійною величиною</a:t>
            </a:r>
            <a:r>
              <a:rPr lang="uk-UA" sz="1600" dirty="0"/>
              <a:t>.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572132" y="1285860"/>
          <a:ext cx="2888184" cy="566738"/>
        </p:xfrm>
        <a:graphic>
          <a:graphicData uri="http://schemas.openxmlformats.org/presentationml/2006/ole">
            <p:oleObj spid="_x0000_s25613" name="Equation" r:id="rId9" imgW="2527200" imgH="495000" progId="Equation.DSMT4">
              <p:embed/>
            </p:oleObj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6215074" y="1928802"/>
          <a:ext cx="1214446" cy="530682"/>
        </p:xfrm>
        <a:graphic>
          <a:graphicData uri="http://schemas.openxmlformats.org/presentationml/2006/ole">
            <p:oleObj spid="_x0000_s25615" name="Equation" r:id="rId10" imgW="1129810" imgH="495085" progId="Equation.DSMT4">
              <p:embed/>
            </p:oleObj>
          </a:graphicData>
        </a:graphic>
      </p:graphicFrame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6143636" y="2571744"/>
          <a:ext cx="1383040" cy="285752"/>
        </p:xfrm>
        <a:graphic>
          <a:graphicData uri="http://schemas.openxmlformats.org/presentationml/2006/ole">
            <p:oleObj spid="_x0000_s25617" name="Equation" r:id="rId11" imgW="1155700" imgH="241300" progId="Equation.DSMT4">
              <p:embed/>
            </p:oleObj>
          </a:graphicData>
        </a:graphic>
      </p:graphicFrame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5857884" y="3071810"/>
          <a:ext cx="2057414" cy="285752"/>
        </p:xfrm>
        <a:graphic>
          <a:graphicData uri="http://schemas.openxmlformats.org/presentationml/2006/ole">
            <p:oleObj spid="_x0000_s25619" name="Equation" r:id="rId12" imgW="1714500" imgH="241300" progId="Equation.DSMT4">
              <p:embed/>
            </p:oleObj>
          </a:graphicData>
        </a:graphic>
      </p:graphicFrame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6072198" y="3643314"/>
          <a:ext cx="1489482" cy="214314"/>
        </p:xfrm>
        <a:graphic>
          <a:graphicData uri="http://schemas.openxmlformats.org/presentationml/2006/ole">
            <p:oleObj spid="_x0000_s25621" name="Equation" r:id="rId13" imgW="1320227" imgH="190417" progId="Equation.DSMT4">
              <p:embed/>
            </p:oleObj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5143504" y="4429132"/>
            <a:ext cx="4000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Повна механічна енергія системи в потенціальному силовому полі зовнішніх і внутрішніх сил є постійною величиною</a:t>
            </a:r>
            <a:r>
              <a:rPr lang="uk-UA" sz="1600" dirty="0"/>
              <a:t>.</a:t>
            </a: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rot="5400000">
            <a:off x="2608249" y="3821115"/>
            <a:ext cx="507209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00562" y="128586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(92)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450056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(93)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8572496" y="13572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(98)</a:t>
            </a:r>
            <a:endParaRPr lang="uk-UA" dirty="0"/>
          </a:p>
        </p:txBody>
      </p:sp>
      <p:sp>
        <p:nvSpPr>
          <p:cNvPr id="32" name="TextBox 31"/>
          <p:cNvSpPr txBox="1"/>
          <p:nvPr/>
        </p:nvSpPr>
        <p:spPr>
          <a:xfrm>
            <a:off x="4500562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(94)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4500562" y="3214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(95)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4500562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(96)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(97)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572496" y="20002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(99)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429652" y="2428868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(100)</a:t>
            </a:r>
            <a:endParaRPr lang="uk-UA" dirty="0"/>
          </a:p>
        </p:txBody>
      </p:sp>
      <p:sp>
        <p:nvSpPr>
          <p:cNvPr id="38" name="TextBox 37"/>
          <p:cNvSpPr txBox="1"/>
          <p:nvPr/>
        </p:nvSpPr>
        <p:spPr>
          <a:xfrm>
            <a:off x="8429652" y="3000372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(101)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8429652" y="3500438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(102)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647836" cy="1203348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8. Кількість руху точки та системи матеріальних точок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1142984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/>
              <a:t>Кількістю руху матеріальної точки</a:t>
            </a:r>
            <a:r>
              <a:rPr lang="uk-UA" dirty="0"/>
              <a:t> називається векторна фізична величина, яка визначається добутком маси матеріальної точки на її швидкість.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928794" y="1857364"/>
          <a:ext cx="600075" cy="266700"/>
        </p:xfrm>
        <a:graphic>
          <a:graphicData uri="http://schemas.openxmlformats.org/presentationml/2006/ole">
            <p:oleObj spid="_x0000_s26625" name="Equation" r:id="rId3" imgW="596641" imgH="266584" progId="Equation.DSMT4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5500694" y="1857364"/>
          <a:ext cx="685800" cy="238125"/>
        </p:xfrm>
        <a:graphic>
          <a:graphicData uri="http://schemas.openxmlformats.org/presentationml/2006/ole">
            <p:oleObj spid="_x0000_s26627" name="Equation" r:id="rId4" imgW="685800" imgH="241300" progId="Equation.DSMT4">
              <p:embed/>
            </p:oleObj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286512" y="1857364"/>
          <a:ext cx="695325" cy="266700"/>
        </p:xfrm>
        <a:graphic>
          <a:graphicData uri="http://schemas.openxmlformats.org/presentationml/2006/ole">
            <p:oleObj spid="_x0000_s26629" name="Equation" r:id="rId5" imgW="698197" imgH="266584" progId="Equation.DSMT4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029472" y="1857364"/>
          <a:ext cx="685800" cy="238125"/>
        </p:xfrm>
        <a:graphic>
          <a:graphicData uri="http://schemas.openxmlformats.org/presentationml/2006/ole">
            <p:oleObj spid="_x0000_s26631" name="Equation" r:id="rId6" imgW="685800" imgH="241300" progId="Equation.DSMT4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785918" y="2857496"/>
          <a:ext cx="838200" cy="495300"/>
        </p:xfrm>
        <a:graphic>
          <a:graphicData uri="http://schemas.openxmlformats.org/presentationml/2006/ole">
            <p:oleObj spid="_x0000_s26633" name="Equation" r:id="rId7" imgW="837836" imgH="495085" progId="Equation.DSMT4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071538" y="2285992"/>
            <a:ext cx="79296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uk-UA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Кількістю руху системи матеріальних точок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називають векторну суму кількостей руху окремих точок цієї системи:</a:t>
            </a: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000628" y="2928934"/>
          <a:ext cx="962025" cy="495300"/>
        </p:xfrm>
        <a:graphic>
          <a:graphicData uri="http://schemas.openxmlformats.org/presentationml/2006/ole">
            <p:oleObj spid="_x0000_s26640" name="Equation" r:id="rId8" imgW="964781" imgH="495085" progId="Equation.DSMT4">
              <p:embed/>
            </p:oleObj>
          </a:graphicData>
        </a:graphic>
      </p:graphicFrame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6072198" y="2928934"/>
          <a:ext cx="981075" cy="495300"/>
        </p:xfrm>
        <a:graphic>
          <a:graphicData uri="http://schemas.openxmlformats.org/presentationml/2006/ole">
            <p:oleObj spid="_x0000_s26642" name="Equation" r:id="rId9" imgW="977476" imgH="495085" progId="Equation.DSMT4">
              <p:embed/>
            </p:oleObj>
          </a:graphicData>
        </a:graphic>
      </p:graphicFrame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7143768" y="2857496"/>
          <a:ext cx="952500" cy="495300"/>
        </p:xfrm>
        <a:graphic>
          <a:graphicData uri="http://schemas.openxmlformats.org/presentationml/2006/ole">
            <p:oleObj spid="_x0000_s26644" name="Equation" r:id="rId10" imgW="952087" imgH="495085" progId="Equation.DSMT4">
              <p:embed/>
            </p:oleObj>
          </a:graphicData>
        </a:graphic>
      </p:graphicFrame>
      <p:pic>
        <p:nvPicPr>
          <p:cNvPr id="26647" name="Picture 2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428728" y="3429000"/>
            <a:ext cx="678661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2071670" y="4357694"/>
          <a:ext cx="828675" cy="952500"/>
        </p:xfrm>
        <a:graphic>
          <a:graphicData uri="http://schemas.openxmlformats.org/presentationml/2006/ole">
            <p:oleObj spid="_x0000_s26648" name="Equation" r:id="rId12" imgW="825500" imgH="952500" progId="Equation.DSMT4">
              <p:embed/>
            </p:oleObj>
          </a:graphicData>
        </a:graphic>
      </p:graphicFrame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4572000" y="4572008"/>
          <a:ext cx="1114425" cy="495300"/>
        </p:xfrm>
        <a:graphic>
          <a:graphicData uri="http://schemas.openxmlformats.org/presentationml/2006/ole">
            <p:oleObj spid="_x0000_s26650" name="Equation" r:id="rId13" imgW="1117115" imgH="495085" progId="Equation.DSMT4">
              <p:embed/>
            </p:oleObj>
          </a:graphicData>
        </a:graphic>
      </p:graphicFrame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5715008" y="4572008"/>
          <a:ext cx="1143000" cy="495300"/>
        </p:xfrm>
        <a:graphic>
          <a:graphicData uri="http://schemas.openxmlformats.org/presentationml/2006/ole">
            <p:oleObj spid="_x0000_s26652" name="Equation" r:id="rId14" imgW="1143000" imgH="495300" progId="Equation.DSMT4">
              <p:embed/>
            </p:oleObj>
          </a:graphicData>
        </a:graphic>
      </p:graphicFrame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7000892" y="4572008"/>
          <a:ext cx="1104900" cy="495300"/>
        </p:xfrm>
        <a:graphic>
          <a:graphicData uri="http://schemas.openxmlformats.org/presentationml/2006/ole">
            <p:oleObj spid="_x0000_s26654" name="Equation" r:id="rId15" imgW="1104421" imgH="495085" progId="Equation.DSMT4">
              <p:embed/>
            </p:oleObj>
          </a:graphicData>
        </a:graphic>
      </p:graphicFrame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928662" y="5500702"/>
          <a:ext cx="2447925" cy="495300"/>
        </p:xfrm>
        <a:graphic>
          <a:graphicData uri="http://schemas.openxmlformats.org/presentationml/2006/ole">
            <p:oleObj spid="_x0000_s26656" name="Equation" r:id="rId16" imgW="2451100" imgH="495300" progId="Equation.DSMT4">
              <p:embed/>
            </p:oleObj>
          </a:graphicData>
        </a:graphic>
      </p:graphicFrame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4500562" y="5572140"/>
          <a:ext cx="942975" cy="495300"/>
        </p:xfrm>
        <a:graphic>
          <a:graphicData uri="http://schemas.openxmlformats.org/presentationml/2006/ole">
            <p:oleObj spid="_x0000_s26658" name="Equation" r:id="rId17" imgW="939392" imgH="495085" progId="Equation.DSMT4">
              <p:embed/>
            </p:oleObj>
          </a:graphicData>
        </a:graphic>
      </p:graphicFrame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6660" name="Object 36"/>
          <p:cNvGraphicFramePr>
            <a:graphicFrameLocks noChangeAspect="1"/>
          </p:cNvGraphicFramePr>
          <p:nvPr/>
        </p:nvGraphicFramePr>
        <p:xfrm>
          <a:off x="6419877" y="5543568"/>
          <a:ext cx="2009775" cy="457200"/>
        </p:xfrm>
        <a:graphic>
          <a:graphicData uri="http://schemas.openxmlformats.org/presentationml/2006/ole">
            <p:oleObj spid="_x0000_s26660" name="Equation" r:id="rId18" imgW="2006600" imgH="457200" progId="Equation.DSMT4">
              <p:embed/>
            </p:oleObj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1000100" y="6072206"/>
            <a:ext cx="814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Отже, </a:t>
            </a:r>
            <a:r>
              <a:rPr lang="uk-UA" i="1" dirty="0"/>
              <a:t>імпульс (кількість руху) системи матеріальних точок визначається добутком маси системи на швидкість центра мас системи</a:t>
            </a:r>
            <a:r>
              <a:rPr lang="uk-UA" dirty="0"/>
              <a:t>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71802" y="178592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(103)</a:t>
            </a:r>
            <a:endParaRPr lang="uk-UA" dirty="0"/>
          </a:p>
        </p:txBody>
      </p:sp>
      <p:sp>
        <p:nvSpPr>
          <p:cNvPr id="46" name="TextBox 45"/>
          <p:cNvSpPr txBox="1"/>
          <p:nvPr/>
        </p:nvSpPr>
        <p:spPr>
          <a:xfrm>
            <a:off x="8286776" y="178592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(103*)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3071802" y="28574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(104)</a:t>
            </a:r>
            <a:endParaRPr lang="uk-UA" dirty="0"/>
          </a:p>
        </p:txBody>
      </p:sp>
      <p:sp>
        <p:nvSpPr>
          <p:cNvPr id="48" name="TextBox 47"/>
          <p:cNvSpPr txBox="1"/>
          <p:nvPr/>
        </p:nvSpPr>
        <p:spPr>
          <a:xfrm>
            <a:off x="8215338" y="2857496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(104*)</a:t>
            </a:r>
            <a:endParaRPr lang="uk-UA" dirty="0"/>
          </a:p>
        </p:txBody>
      </p:sp>
      <p:sp>
        <p:nvSpPr>
          <p:cNvPr id="49" name="TextBox 48"/>
          <p:cNvSpPr txBox="1"/>
          <p:nvPr/>
        </p:nvSpPr>
        <p:spPr>
          <a:xfrm>
            <a:off x="3000364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(105)</a:t>
            </a:r>
            <a:endParaRPr lang="uk-UA" dirty="0"/>
          </a:p>
        </p:txBody>
      </p:sp>
      <p:sp>
        <p:nvSpPr>
          <p:cNvPr id="50" name="TextBox 49"/>
          <p:cNvSpPr txBox="1"/>
          <p:nvPr/>
        </p:nvSpPr>
        <p:spPr>
          <a:xfrm>
            <a:off x="8215338" y="4572008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(105*)</a:t>
            </a:r>
            <a:endParaRPr lang="uk-UA" dirty="0"/>
          </a:p>
        </p:txBody>
      </p:sp>
      <p:sp>
        <p:nvSpPr>
          <p:cNvPr id="51" name="TextBox 50"/>
          <p:cNvSpPr txBox="1"/>
          <p:nvPr/>
        </p:nvSpPr>
        <p:spPr>
          <a:xfrm>
            <a:off x="3571868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(106)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5643570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(107)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572528" y="55721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(108)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8" y="71422"/>
            <a:ext cx="8072462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9. Теорема про зміну кількості руху матеріальної точки та системи матеріальних точок</a:t>
            </a:r>
            <a:endParaRPr lang="uk-UA" sz="30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1214414" y="1428736"/>
          <a:ext cx="752475" cy="485775"/>
        </p:xfrm>
        <a:graphic>
          <a:graphicData uri="http://schemas.openxmlformats.org/presentationml/2006/ole">
            <p:oleObj spid="_x0000_s27649" name="Equation" r:id="rId3" imgW="748975" imgH="482391" progId="Equation.DSMT4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214414" y="2000240"/>
          <a:ext cx="1000125" cy="342900"/>
        </p:xfrm>
        <a:graphic>
          <a:graphicData uri="http://schemas.openxmlformats.org/presentationml/2006/ole">
            <p:oleObj spid="_x0000_s27651" name="Equation" r:id="rId4" imgW="1002865" imgH="342751" progId="Equation.DSMT4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00100" y="2357430"/>
            <a:ext cx="4071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диференціал від кількості руху </a:t>
            </a:r>
            <a:r>
              <a:rPr lang="uk-UA" sz="1600" b="1" i="1" dirty="0" smtClean="0"/>
              <a:t>мате</a:t>
            </a:r>
            <a:r>
              <a:rPr lang="en-US" sz="1600" b="1" i="1" dirty="0" smtClean="0"/>
              <a:t>-</a:t>
            </a:r>
            <a:r>
              <a:rPr lang="uk-UA" sz="1600" b="1" i="1" dirty="0" err="1" smtClean="0"/>
              <a:t>ріальної</a:t>
            </a:r>
            <a:r>
              <a:rPr lang="uk-UA" sz="1600" b="1" i="1" dirty="0" smtClean="0"/>
              <a:t> </a:t>
            </a:r>
            <a:r>
              <a:rPr lang="en-US" sz="1600" b="1" i="1" dirty="0" smtClean="0"/>
              <a:t> </a:t>
            </a:r>
            <a:r>
              <a:rPr lang="uk-UA" sz="1600" b="1" i="1" dirty="0" smtClean="0"/>
              <a:t>точки </a:t>
            </a:r>
            <a:r>
              <a:rPr lang="uk-UA" sz="1600" b="1" i="1" dirty="0"/>
              <a:t>дорівнює елементарному імпульсу сили, що діє на цю точку.</a:t>
            </a:r>
            <a:endParaRPr lang="uk-UA" sz="1600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714480" y="3214686"/>
          <a:ext cx="1545317" cy="642942"/>
        </p:xfrm>
        <a:graphic>
          <a:graphicData uri="http://schemas.openxmlformats.org/presentationml/2006/ole">
            <p:oleObj spid="_x0000_s27653" name="Equation" r:id="rId5" imgW="1307532" imgH="545863" progId="Equation.DSMT4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071670" y="3857628"/>
          <a:ext cx="823417" cy="642942"/>
        </p:xfrm>
        <a:graphic>
          <a:graphicData uri="http://schemas.openxmlformats.org/presentationml/2006/ole">
            <p:oleObj spid="_x0000_s27655" name="Equation" r:id="rId6" imgW="698197" imgH="545863" progId="Equation.DSMT4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928794" y="4572008"/>
          <a:ext cx="1143008" cy="298624"/>
        </p:xfrm>
        <a:graphic>
          <a:graphicData uri="http://schemas.openxmlformats.org/presentationml/2006/ole">
            <p:oleObj spid="_x0000_s27657" name="Equation" r:id="rId7" imgW="1054100" imgH="27940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071538" y="5072074"/>
            <a:ext cx="4214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b="1" i="1" dirty="0"/>
              <a:t>Зміна кількості руху точки за деякий проміжок часу дорівнює імпульсу сили за цей проміжок часу</a:t>
            </a:r>
            <a:r>
              <a:rPr lang="uk-UA" sz="1600" dirty="0"/>
              <a:t>.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000760" y="1214422"/>
          <a:ext cx="1762125" cy="457200"/>
        </p:xfrm>
        <a:graphic>
          <a:graphicData uri="http://schemas.openxmlformats.org/presentationml/2006/ole">
            <p:oleObj spid="_x0000_s27659" name="Equation" r:id="rId8" imgW="1765080" imgH="457200" progId="Equation.DSMT4">
              <p:embed/>
            </p:oleObj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6000760" y="1714488"/>
          <a:ext cx="928694" cy="474900"/>
        </p:xfrm>
        <a:graphic>
          <a:graphicData uri="http://schemas.openxmlformats.org/presentationml/2006/ole">
            <p:oleObj spid="_x0000_s27661" name="Equation" r:id="rId9" imgW="837836" imgH="431613" progId="Equation.DSMT4">
              <p:embed/>
            </p:oleObj>
          </a:graphicData>
        </a:graphic>
      </p:graphicFrame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5715008" y="2143116"/>
          <a:ext cx="2400300" cy="495300"/>
        </p:xfrm>
        <a:graphic>
          <a:graphicData uri="http://schemas.openxmlformats.org/presentationml/2006/ole">
            <p:oleObj spid="_x0000_s27663" name="Equation" r:id="rId10" imgW="2400120" imgH="495000" progId="Equation.DSMT4">
              <p:embed/>
            </p:oleObj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6357950" y="2714620"/>
          <a:ext cx="990600" cy="495300"/>
        </p:xfrm>
        <a:graphic>
          <a:graphicData uri="http://schemas.openxmlformats.org/presentationml/2006/ole">
            <p:oleObj spid="_x0000_s27665" name="Equation" r:id="rId11" imgW="990360" imgH="495000" progId="Equation.DSMT4">
              <p:embed/>
            </p:oleObj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6286512" y="3214686"/>
          <a:ext cx="1095375" cy="495300"/>
        </p:xfrm>
        <a:graphic>
          <a:graphicData uri="http://schemas.openxmlformats.org/presentationml/2006/ole">
            <p:oleObj spid="_x0000_s27667" name="Equation" r:id="rId12" imgW="1091726" imgH="495085" progId="Equation.DSMT4">
              <p:embed/>
            </p:oleObj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857752" y="3714752"/>
            <a:ext cx="44291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600" b="1" i="1" dirty="0"/>
              <a:t>диференціал кількості руху системи матеріальних точок дорівнює векторній сумі елементарних імпульсів всіх зовнішніх сил, що діють на цю систему.</a:t>
            </a:r>
            <a:endParaRPr lang="uk-UA" sz="1600" dirty="0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6357950" y="4786322"/>
          <a:ext cx="1476375" cy="542925"/>
        </p:xfrm>
        <a:graphic>
          <a:graphicData uri="http://schemas.openxmlformats.org/presentationml/2006/ole">
            <p:oleObj spid="_x0000_s27669" name="Equation" r:id="rId13" imgW="1473120" imgH="545760" progId="Equation.DSMT4">
              <p:embed/>
            </p:oleObj>
          </a:graphicData>
        </a:graphic>
      </p:graphicFrame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6429388" y="5286388"/>
          <a:ext cx="1395789" cy="571504"/>
        </p:xfrm>
        <a:graphic>
          <a:graphicData uri="http://schemas.openxmlformats.org/presentationml/2006/ole">
            <p:oleObj spid="_x0000_s27671" name="Equation" r:id="rId14" imgW="1206360" imgH="495000" progId="Equation.DSMT4">
              <p:embed/>
            </p:oleObj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4572000" y="578078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1600" b="1" i="1" dirty="0"/>
              <a:t>зміна імпульсу системи матеріальних точок за деякий проміжок часу дорівнює векторній сумі імпульсів всіх зовнішніх сил, що діють на систему, за цей проміжок часу.</a:t>
            </a:r>
            <a:endParaRPr lang="uk-UA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86182" y="14287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(109)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3786182" y="19288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(110)</a:t>
            </a:r>
            <a:endParaRPr lang="uk-UA" dirty="0"/>
          </a:p>
        </p:txBody>
      </p:sp>
      <p:sp>
        <p:nvSpPr>
          <p:cNvPr id="40" name="TextBox 39"/>
          <p:cNvSpPr txBox="1"/>
          <p:nvPr/>
        </p:nvSpPr>
        <p:spPr>
          <a:xfrm>
            <a:off x="3786182" y="328612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(111)</a:t>
            </a:r>
            <a:endParaRPr lang="uk-UA" dirty="0"/>
          </a:p>
        </p:txBody>
      </p:sp>
      <p:sp>
        <p:nvSpPr>
          <p:cNvPr id="41" name="TextBox 40"/>
          <p:cNvSpPr txBox="1"/>
          <p:nvPr/>
        </p:nvSpPr>
        <p:spPr>
          <a:xfrm>
            <a:off x="3857620" y="40719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(112)</a:t>
            </a:r>
            <a:endParaRPr lang="uk-UA" dirty="0"/>
          </a:p>
        </p:txBody>
      </p:sp>
      <p:sp>
        <p:nvSpPr>
          <p:cNvPr id="42" name="TextBox 41"/>
          <p:cNvSpPr txBox="1"/>
          <p:nvPr/>
        </p:nvSpPr>
        <p:spPr>
          <a:xfrm>
            <a:off x="3857620" y="457200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(113)</a:t>
            </a:r>
            <a:endParaRPr lang="uk-UA" dirty="0"/>
          </a:p>
        </p:txBody>
      </p:sp>
      <p:sp>
        <p:nvSpPr>
          <p:cNvPr id="43" name="TextBox 42"/>
          <p:cNvSpPr txBox="1"/>
          <p:nvPr/>
        </p:nvSpPr>
        <p:spPr>
          <a:xfrm>
            <a:off x="8501090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(114)</a:t>
            </a:r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8501090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(115)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8501090" y="22145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(116)</a:t>
            </a:r>
            <a:endParaRPr lang="uk-UA" dirty="0"/>
          </a:p>
        </p:txBody>
      </p:sp>
      <p:sp>
        <p:nvSpPr>
          <p:cNvPr id="46" name="TextBox 45"/>
          <p:cNvSpPr txBox="1"/>
          <p:nvPr/>
        </p:nvSpPr>
        <p:spPr>
          <a:xfrm>
            <a:off x="8501090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(117)</a:t>
            </a:r>
            <a:endParaRPr lang="uk-UA" dirty="0"/>
          </a:p>
        </p:txBody>
      </p:sp>
      <p:sp>
        <p:nvSpPr>
          <p:cNvPr id="47" name="TextBox 46"/>
          <p:cNvSpPr txBox="1"/>
          <p:nvPr/>
        </p:nvSpPr>
        <p:spPr>
          <a:xfrm>
            <a:off x="8501090" y="328612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(118)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8429652" y="47863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(119)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429652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(120)</a:t>
            </a:r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8" y="71422"/>
            <a:ext cx="8072462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9. Теорема про зміну кількості руху матеріальної точки та системи матеріальних точок</a:t>
            </a:r>
            <a:endParaRPr lang="uk-UA" sz="3000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2786050" y="1571612"/>
          <a:ext cx="1333500" cy="495300"/>
        </p:xfrm>
        <a:graphic>
          <a:graphicData uri="http://schemas.openxmlformats.org/presentationml/2006/ole">
            <p:oleObj spid="_x0000_s28686" name="Equation" r:id="rId3" imgW="1333440" imgH="495000" progId="Equation.DSMT4">
              <p:embed/>
            </p:oleObj>
          </a:graphicData>
        </a:graphic>
      </p:graphicFrame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286248" y="1571612"/>
          <a:ext cx="1343025" cy="495300"/>
        </p:xfrm>
        <a:graphic>
          <a:graphicData uri="http://schemas.openxmlformats.org/presentationml/2006/ole">
            <p:oleObj spid="_x0000_s28688" name="Equation" r:id="rId4" imgW="1346040" imgH="495000" progId="Equation.DSMT4">
              <p:embed/>
            </p:oleObj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5857884" y="1571612"/>
          <a:ext cx="1333500" cy="495300"/>
        </p:xfrm>
        <a:graphic>
          <a:graphicData uri="http://schemas.openxmlformats.org/presentationml/2006/ole">
            <p:oleObj spid="_x0000_s28690" name="Equation" r:id="rId5" imgW="1333440" imgH="495000" progId="Equation.DSMT4">
              <p:embed/>
            </p:oleObj>
          </a:graphicData>
        </a:graphic>
      </p:graphicFrame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4286248" y="2214554"/>
          <a:ext cx="866775" cy="495300"/>
        </p:xfrm>
        <a:graphic>
          <a:graphicData uri="http://schemas.openxmlformats.org/presentationml/2006/ole">
            <p:oleObj spid="_x0000_s28692" name="Equation" r:id="rId6" imgW="863225" imgH="495085" progId="Equation.DSMT4">
              <p:embed/>
            </p:oleObj>
          </a:graphicData>
        </a:graphic>
      </p:graphicFrame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429124" y="2786058"/>
          <a:ext cx="523875" cy="457200"/>
        </p:xfrm>
        <a:graphic>
          <a:graphicData uri="http://schemas.openxmlformats.org/presentationml/2006/ole">
            <p:oleObj spid="_x0000_s28694" name="Equation" r:id="rId7" imgW="520700" imgH="457200" progId="Equation.DSMT4">
              <p:embed/>
            </p:oleObj>
          </a:graphicData>
        </a:graphic>
      </p:graphicFrame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4357686" y="3429000"/>
          <a:ext cx="723900" cy="228600"/>
        </p:xfrm>
        <a:graphic>
          <a:graphicData uri="http://schemas.openxmlformats.org/presentationml/2006/ole">
            <p:oleObj spid="_x0000_s28696" name="Equation" r:id="rId8" imgW="723586" imgH="228501" progId="Equation.DSMT4">
              <p:embed/>
            </p:oleObj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500166" y="3714752"/>
            <a:ext cx="6715172" cy="92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/>
              <a:t>Якщо векторна сума всіх зовнішніх сил, що діють на механічну систему дорівнює нулю, то кількість руху системи є постійною за величиною і напрямом.</a:t>
            </a:r>
            <a:endParaRPr lang="uk-UA" dirty="0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4143372" y="4857760"/>
          <a:ext cx="866775" cy="495300"/>
        </p:xfrm>
        <a:graphic>
          <a:graphicData uri="http://schemas.openxmlformats.org/presentationml/2006/ole">
            <p:oleObj spid="_x0000_s28698" name="Equation" r:id="rId9" imgW="863280" imgH="495000" progId="Equation.DSMT4">
              <p:embed/>
            </p:oleObj>
          </a:graphicData>
        </a:graphic>
      </p:graphicFrame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4143372" y="5643578"/>
          <a:ext cx="790575" cy="238125"/>
        </p:xfrm>
        <a:graphic>
          <a:graphicData uri="http://schemas.openxmlformats.org/presentationml/2006/ole">
            <p:oleObj spid="_x0000_s28700" name="Equation" r:id="rId10" imgW="787400" imgH="2413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286744" y="16430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(120*)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8286744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(121)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8286744" y="26431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(122)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8286744" y="314324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(123)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286744" y="47863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(124)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286744" y="55007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(125)</a:t>
            </a:r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/>
              <a:t>§ 10. Момент кількості руху (кінетичний момент) точки і системи</a:t>
            </a:r>
            <a:endParaRPr lang="uk-UA" sz="32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071538" y="1428736"/>
            <a:ext cx="79296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8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Під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моментом кількості руху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або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кінетичним моментом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матеріальної точки відносно деякого центра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розуміють фізичну величину, яка визначається векторним добутком радіус вектора матеріальної точки на її кількість руху: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714744" y="2285992"/>
          <a:ext cx="1656063" cy="357190"/>
        </p:xfrm>
        <a:graphic>
          <a:graphicData uri="http://schemas.openxmlformats.org/presentationml/2006/ole">
            <p:oleObj spid="_x0000_s29701" name="Equation" r:id="rId3" imgW="1459866" imgH="317362" progId="Equation.DSMT4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643174" y="2643182"/>
          <a:ext cx="4486275" cy="876300"/>
        </p:xfrm>
        <a:graphic>
          <a:graphicData uri="http://schemas.openxmlformats.org/presentationml/2006/ole">
            <p:oleObj spid="_x0000_s29703" name="Equation" r:id="rId4" imgW="4483100" imgH="876300" progId="Equation.DSMT4">
              <p:embed/>
            </p:oleObj>
          </a:graphicData>
        </a:graphic>
      </p:graphicFrame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571876"/>
            <a:ext cx="2003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500430" y="3571876"/>
          <a:ext cx="1990725" cy="276225"/>
        </p:xfrm>
        <a:graphic>
          <a:graphicData uri="http://schemas.openxmlformats.org/presentationml/2006/ole">
            <p:oleObj spid="_x0000_s29706" name="Equation" r:id="rId6" imgW="1993900" imgH="279400" progId="Equation.DSMT4">
              <p:embed/>
            </p:oleObj>
          </a:graphicData>
        </a:graphic>
      </p:graphicFrame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000760" y="3571876"/>
          <a:ext cx="2019300" cy="276225"/>
        </p:xfrm>
        <a:graphic>
          <a:graphicData uri="http://schemas.openxmlformats.org/presentationml/2006/ole">
            <p:oleObj spid="_x0000_s29708" name="Equation" r:id="rId7" imgW="2019300" imgH="279400" progId="Equation.DSMT4">
              <p:embed/>
            </p:oleObj>
          </a:graphicData>
        </a:graphic>
      </p:graphicFrame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000100" y="4071942"/>
            <a:ext cx="8143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88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Під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кінетичним моментом системи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матеріальних точок відносно деякої точки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розуміють векторну суму кінетичних моментів матеріальних точок цієї системи, відносно точки </a:t>
            </a:r>
            <a:r>
              <a:rPr kumimoji="0" lang="uk-UA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714744" y="4929198"/>
          <a:ext cx="2085975" cy="495300"/>
        </p:xfrm>
        <a:graphic>
          <a:graphicData uri="http://schemas.openxmlformats.org/presentationml/2006/ole">
            <p:oleObj spid="_x0000_s29711" name="Equation" r:id="rId8" imgW="2082800" imgH="49530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86744" y="22145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(126)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8286744" y="271462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(127)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8286744" y="350043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(128)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8286744" y="500063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(129)</a:t>
            </a:r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-24"/>
            <a:ext cx="7929618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11. Теорема про зміну кінетичного моменту точки і системи матеріальних точок</a:t>
            </a:r>
            <a:endParaRPr lang="uk-UA" sz="30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1071538" y="1214422"/>
          <a:ext cx="752475" cy="485775"/>
        </p:xfrm>
        <a:graphic>
          <a:graphicData uri="http://schemas.openxmlformats.org/presentationml/2006/ole">
            <p:oleObj spid="_x0000_s30721" name="Equation" r:id="rId3" imgW="748975" imgH="482391" progId="Equation.DSMT4">
              <p:embed/>
            </p:oleObj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071538" y="1785926"/>
          <a:ext cx="1095375" cy="428625"/>
        </p:xfrm>
        <a:graphic>
          <a:graphicData uri="http://schemas.openxmlformats.org/presentationml/2006/ole">
            <p:oleObj spid="_x0000_s30723" name="Equation" r:id="rId4" imgW="1091726" imgH="431613" progId="Equation.DSMT4">
              <p:embed/>
            </p:oleObj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071538" y="2428868"/>
          <a:ext cx="1209675" cy="342900"/>
        </p:xfrm>
        <a:graphic>
          <a:graphicData uri="http://schemas.openxmlformats.org/presentationml/2006/ole">
            <p:oleObj spid="_x0000_s30725" name="Equation" r:id="rId5" imgW="1206500" imgH="342900" progId="Equation.DSMT4">
              <p:embed/>
            </p:oleObj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071538" y="2928934"/>
          <a:ext cx="2705100" cy="1123950"/>
        </p:xfrm>
        <a:graphic>
          <a:graphicData uri="http://schemas.openxmlformats.org/presentationml/2006/ole">
            <p:oleObj spid="_x0000_s30727" name="Equation" r:id="rId6" imgW="2705040" imgH="1130040" progId="Equation.DSMT4">
              <p:embed/>
            </p:oleObj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500166" y="4143380"/>
          <a:ext cx="1533525" cy="457200"/>
        </p:xfrm>
        <a:graphic>
          <a:graphicData uri="http://schemas.openxmlformats.org/presentationml/2006/ole">
            <p:oleObj spid="_x0000_s30729" name="Equation" r:id="rId7" imgW="1536700" imgH="457200" progId="Equation.DSMT4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857356" y="4643446"/>
          <a:ext cx="809625" cy="419100"/>
        </p:xfrm>
        <a:graphic>
          <a:graphicData uri="http://schemas.openxmlformats.org/presentationml/2006/ole">
            <p:oleObj spid="_x0000_s30731" name="Equation" r:id="rId8" imgW="812447" imgH="418918" progId="Equation.DSMT4">
              <p:embed/>
            </p:oleObj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142976" y="50720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i="1" dirty="0"/>
              <a:t>Похідна по часу від кінетичного моменту матеріальної точки відносно якого-небудь центра дорівнює моменту діючої на точку сили відносно цього центра</a:t>
            </a:r>
            <a:r>
              <a:rPr lang="uk-UA" dirty="0"/>
              <a:t>.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4786314" y="1142984"/>
          <a:ext cx="1104900" cy="457200"/>
        </p:xfrm>
        <a:graphic>
          <a:graphicData uri="http://schemas.openxmlformats.org/presentationml/2006/ole">
            <p:oleObj spid="_x0000_s30733" name="Equation" r:id="rId9" imgW="1104900" imgH="457200" progId="Equation.DSMT4">
              <p:embed/>
            </p:oleObj>
          </a:graphicData>
        </a:graphic>
      </p:graphicFrame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6000760" y="1142984"/>
          <a:ext cx="1114425" cy="466725"/>
        </p:xfrm>
        <a:graphic>
          <a:graphicData uri="http://schemas.openxmlformats.org/presentationml/2006/ole">
            <p:oleObj spid="_x0000_s30735" name="Equation" r:id="rId10" imgW="1117600" imgH="469900" progId="Equation.DSMT4">
              <p:embed/>
            </p:oleObj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7215206" y="1142984"/>
          <a:ext cx="1104900" cy="457200"/>
        </p:xfrm>
        <a:graphic>
          <a:graphicData uri="http://schemas.openxmlformats.org/presentationml/2006/ole">
            <p:oleObj spid="_x0000_s30737" name="Equation" r:id="rId11" imgW="1104900" imgH="457200" progId="Equation.DSMT4">
              <p:embed/>
            </p:oleObj>
          </a:graphicData>
        </a:graphic>
      </p:graphicFrame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6357950" y="1785926"/>
          <a:ext cx="523875" cy="485775"/>
        </p:xfrm>
        <a:graphic>
          <a:graphicData uri="http://schemas.openxmlformats.org/presentationml/2006/ole">
            <p:oleObj spid="_x0000_s30739" name="Equation" r:id="rId12" imgW="520474" imgH="482391" progId="Equation.DSMT4">
              <p:embed/>
            </p:oleObj>
          </a:graphicData>
        </a:graphic>
      </p:graphicFrame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6286512" y="2357430"/>
          <a:ext cx="714375" cy="228600"/>
        </p:xfrm>
        <a:graphic>
          <a:graphicData uri="http://schemas.openxmlformats.org/presentationml/2006/ole">
            <p:oleObj spid="_x0000_s30741" name="Equation" r:id="rId13" imgW="711200" imgH="228600" progId="Equation.DSMT4">
              <p:embed/>
            </p:oleObj>
          </a:graphicData>
        </a:graphic>
      </p:graphicFrame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5643570" y="2857496"/>
          <a:ext cx="495300" cy="238125"/>
        </p:xfrm>
        <a:graphic>
          <a:graphicData uri="http://schemas.openxmlformats.org/presentationml/2006/ole">
            <p:oleObj spid="_x0000_s30743" name="Equation" r:id="rId14" imgW="495085" imgH="241195" progId="Equation.DSMT4">
              <p:embed/>
            </p:oleObj>
          </a:graphicData>
        </a:graphic>
      </p:graphicFrame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6429388" y="2857496"/>
          <a:ext cx="523875" cy="266700"/>
        </p:xfrm>
        <a:graphic>
          <a:graphicData uri="http://schemas.openxmlformats.org/presentationml/2006/ole">
            <p:oleObj spid="_x0000_s30745" name="Equation" r:id="rId15" imgW="520474" imgH="266584" progId="Equation.DSMT4">
              <p:embed/>
            </p:oleObj>
          </a:graphicData>
        </a:graphic>
      </p:graphicFrame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7215206" y="2857496"/>
          <a:ext cx="504825" cy="238125"/>
        </p:xfrm>
        <a:graphic>
          <a:graphicData uri="http://schemas.openxmlformats.org/presentationml/2006/ole">
            <p:oleObj spid="_x0000_s30747" name="Equation" r:id="rId16" imgW="508000" imgH="24130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57620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(130)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3857620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(131)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3857620" y="22145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(132)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3857620" y="33575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(133)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3857620" y="414338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(134)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857620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(135)</a:t>
            </a:r>
            <a:endParaRPr lang="uk-UA" dirty="0"/>
          </a:p>
        </p:txBody>
      </p:sp>
      <p:sp>
        <p:nvSpPr>
          <p:cNvPr id="38" name="TextBox 37"/>
          <p:cNvSpPr txBox="1"/>
          <p:nvPr/>
        </p:nvSpPr>
        <p:spPr>
          <a:xfrm>
            <a:off x="8501090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(135*)</a:t>
            </a:r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842965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(136)</a:t>
            </a:r>
            <a:endParaRPr lang="uk-UA" dirty="0"/>
          </a:p>
        </p:txBody>
      </p:sp>
      <p:sp>
        <p:nvSpPr>
          <p:cNvPr id="40" name="TextBox 39"/>
          <p:cNvSpPr txBox="1"/>
          <p:nvPr/>
        </p:nvSpPr>
        <p:spPr>
          <a:xfrm>
            <a:off x="8429652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(137)</a:t>
            </a:r>
            <a:endParaRPr lang="uk-UA" dirty="0"/>
          </a:p>
        </p:txBody>
      </p:sp>
      <p:sp>
        <p:nvSpPr>
          <p:cNvPr id="41" name="TextBox 40"/>
          <p:cNvSpPr txBox="1"/>
          <p:nvPr/>
        </p:nvSpPr>
        <p:spPr>
          <a:xfrm>
            <a:off x="8429652" y="278605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(137*)</a:t>
            </a:r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-24"/>
            <a:ext cx="7929618" cy="1143000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11. Теорема про зміну кінетичного моменту точки і системи матеріальних точок</a:t>
            </a:r>
            <a:endParaRPr lang="uk-UA" sz="30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3000364" y="1071546"/>
          <a:ext cx="3875512" cy="500066"/>
        </p:xfrm>
        <a:graphic>
          <a:graphicData uri="http://schemas.openxmlformats.org/presentationml/2006/ole">
            <p:oleObj spid="_x0000_s31760" name="Equation" r:id="rId3" imgW="3543120" imgH="457200" progId="Equation.DSMT4">
              <p:embed/>
            </p:oleObj>
          </a:graphicData>
        </a:graphic>
      </p:graphicFrame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3143240" y="1643050"/>
          <a:ext cx="3725766" cy="571504"/>
        </p:xfrm>
        <a:graphic>
          <a:graphicData uri="http://schemas.openxmlformats.org/presentationml/2006/ole">
            <p:oleObj spid="_x0000_s31762" name="Equation" r:id="rId4" imgW="3225800" imgH="495300" progId="Equation.DSMT4">
              <p:embed/>
            </p:oleObj>
          </a:graphicData>
        </a:graphic>
      </p:graphicFrame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4143372" y="2285992"/>
          <a:ext cx="1450741" cy="571504"/>
        </p:xfrm>
        <a:graphic>
          <a:graphicData uri="http://schemas.openxmlformats.org/presentationml/2006/ole">
            <p:oleObj spid="_x0000_s31764" name="Equation" r:id="rId5" imgW="1256755" imgH="495085" progId="Equation.DSMT4">
              <p:embed/>
            </p:oleObj>
          </a:graphicData>
        </a:graphic>
      </p:graphicFrame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3929058" y="2857496"/>
          <a:ext cx="1672948" cy="571504"/>
        </p:xfrm>
        <a:graphic>
          <a:graphicData uri="http://schemas.openxmlformats.org/presentationml/2006/ole">
            <p:oleObj spid="_x0000_s31766" name="Equation" r:id="rId6" imgW="1536700" imgH="520700" progId="Equation.DSMT4">
              <p:embed/>
            </p:oleObj>
          </a:graphicData>
        </a:graphic>
      </p:graphicFrame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4000496" y="3429000"/>
          <a:ext cx="1590675" cy="495300"/>
        </p:xfrm>
        <a:graphic>
          <a:graphicData uri="http://schemas.openxmlformats.org/presentationml/2006/ole">
            <p:oleObj spid="_x0000_s31768" name="Equation" r:id="rId7" imgW="1586811" imgH="495085" progId="Equation.DSMT4">
              <p:embed/>
            </p:oleObj>
          </a:graphicData>
        </a:graphic>
      </p:graphicFrame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4357686" y="3929066"/>
          <a:ext cx="942975" cy="495300"/>
        </p:xfrm>
        <a:graphic>
          <a:graphicData uri="http://schemas.openxmlformats.org/presentationml/2006/ole">
            <p:oleObj spid="_x0000_s31770" name="Equation" r:id="rId8" imgW="939392" imgH="495085" progId="Equation.DSMT4">
              <p:embed/>
            </p:oleObj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071538" y="4429132"/>
            <a:ext cx="8072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/>
              <a:t>Похідна за часом від кінетичного моменту системи матеріальних точок відносно деякої точки дорівнює векторній сумі моментів зовнішніх сил, що діють на цю систему, відносно цієї точки.</a:t>
            </a:r>
            <a:endParaRPr lang="uk-UA" dirty="0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1000100" y="6334780"/>
            <a:ext cx="7929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Кінетичний момент системи відносно будь якої координатної осі є постійним, якщо сума моментів зовнішніх сил відносно цієї осі дорівнює нулю.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73" name="Picture 2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7290" y="5357826"/>
            <a:ext cx="61214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8072462" y="11429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(138)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8072462" y="164305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(139)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8072462" y="214311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(140)</a:t>
            </a:r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8072462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(141)</a:t>
            </a:r>
            <a:endParaRPr lang="uk-UA" dirty="0"/>
          </a:p>
        </p:txBody>
      </p:sp>
      <p:sp>
        <p:nvSpPr>
          <p:cNvPr id="36" name="TextBox 35"/>
          <p:cNvSpPr txBox="1"/>
          <p:nvPr/>
        </p:nvSpPr>
        <p:spPr>
          <a:xfrm>
            <a:off x="8001024" y="400050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(143)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8001024" y="342900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(142)</a:t>
            </a: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b="1" dirty="0" smtClean="0"/>
              <a:t>§ 1. Основні поняття та аксіоми класичної механіки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2. Диференціальні рівняння руху й основні задачі динаміки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 3. Прямолінійний рух. Найпростіші випадки інтегрування диференціальних рівнянь руху матеріальних точок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4. Елементарна й повна робота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5. Кінетична енергія.</a:t>
            </a:r>
            <a:r>
              <a:rPr lang="uk-UA" dirty="0" smtClean="0"/>
              <a:t> </a:t>
            </a:r>
            <a:r>
              <a:rPr lang="uk-UA" b="1" dirty="0" smtClean="0"/>
              <a:t>Теорема про зміну кінетичної енергії точки та системи матеріальних точок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6. Потенціальне силове поле. Потенціальна енергія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7. Закон збереження механічної енергії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8. Кількість руху точки та системи матеріальних точок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9. Теорема про зміну кількості руху матеріальної точки й системи матеріальних точок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 10. Момент кількості руху (кінетичний момент) точки й системи матеріальних точок</a:t>
            </a:r>
            <a:endParaRPr lang="uk-UA" dirty="0" smtClean="0"/>
          </a:p>
          <a:p>
            <a:pPr>
              <a:buNone/>
            </a:pPr>
            <a:r>
              <a:rPr lang="uk-UA" b="1" dirty="0" smtClean="0"/>
              <a:t>§ 11. Теорема про зміну кінетичного моменту точки й системи матеріальних точок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1. Основні поняття та аксіоми класичної механіки</a:t>
            </a:r>
            <a:endParaRPr lang="uk-UA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071546"/>
            <a:ext cx="7790712" cy="57864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1600" dirty="0" smtClean="0"/>
              <a:t>Під </a:t>
            </a:r>
            <a:r>
              <a:rPr lang="uk-UA" sz="1600" i="1" dirty="0" err="1" smtClean="0"/>
              <a:t>інерціальними</a:t>
            </a:r>
            <a:r>
              <a:rPr lang="uk-UA" sz="1600" dirty="0" smtClean="0"/>
              <a:t> розуміють такі </a:t>
            </a:r>
            <a:r>
              <a:rPr lang="uk-UA" sz="1600" i="1" dirty="0" smtClean="0"/>
              <a:t>системи</a:t>
            </a:r>
            <a:r>
              <a:rPr lang="uk-UA" sz="1600" dirty="0" smtClean="0"/>
              <a:t>, які рухаються рівномірно і прямолінійно, тобто без прискорень, відносно будь якої іншої нерухомої системи відліку. </a:t>
            </a:r>
          </a:p>
          <a:p>
            <a:pPr marL="0" indent="0" algn="just">
              <a:buNone/>
            </a:pPr>
            <a:r>
              <a:rPr lang="uk-UA" sz="1600" dirty="0" smtClean="0"/>
              <a:t>Матеріальна точка на яку не діють сили, або діє рівноважна система сил, називається </a:t>
            </a:r>
            <a:r>
              <a:rPr lang="uk-UA" sz="1600" i="1" dirty="0" smtClean="0"/>
              <a:t>ізольованою матеріальною точкою</a:t>
            </a:r>
            <a:r>
              <a:rPr lang="uk-UA" sz="1600" dirty="0" smtClean="0"/>
              <a:t>. </a:t>
            </a:r>
          </a:p>
          <a:p>
            <a:pPr marL="0" indent="0" algn="just">
              <a:buNone/>
            </a:pPr>
            <a:endParaRPr lang="uk-UA" sz="400" dirty="0" smtClean="0"/>
          </a:p>
          <a:p>
            <a:pPr marL="0" indent="0" algn="just">
              <a:buNone/>
            </a:pPr>
            <a:r>
              <a:rPr lang="uk-UA" sz="1600" i="1" u="sng" dirty="0" smtClean="0"/>
              <a:t>1-а аксіома (або закон) Ньютона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b="1" i="1" dirty="0" smtClean="0"/>
              <a:t>Існують </a:t>
            </a:r>
            <a:r>
              <a:rPr lang="uk-UA" sz="1600" b="1" i="1" dirty="0" err="1" smtClean="0"/>
              <a:t>інерціальні</a:t>
            </a:r>
            <a:r>
              <a:rPr lang="uk-UA" sz="1600" b="1" i="1" dirty="0" smtClean="0"/>
              <a:t> системи відліку, відносно яких тіло зберігає стан спокою або рівномірного прямолінійного руху, якщо на нього не діють сили або діє рівноважна система сил.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i="1" u="sng" dirty="0" smtClean="0"/>
              <a:t>2-а аксіома Ньютона або основний закон динаміки.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b="1" i="1" dirty="0" smtClean="0"/>
              <a:t>Прискорення тіла (матеріальної точки) відносно </a:t>
            </a:r>
            <a:r>
              <a:rPr lang="uk-UA" sz="1600" b="1" i="1" dirty="0" err="1" smtClean="0"/>
              <a:t>інерціальної</a:t>
            </a:r>
            <a:r>
              <a:rPr lang="uk-UA" sz="1600" b="1" i="1" dirty="0" smtClean="0"/>
              <a:t> системи відліку </a:t>
            </a:r>
            <a:r>
              <a:rPr lang="uk-UA" sz="1600" b="1" i="1" dirty="0" err="1" smtClean="0"/>
              <a:t>прямопропорційне</a:t>
            </a:r>
            <a:r>
              <a:rPr lang="uk-UA" sz="1600" b="1" i="1" dirty="0" smtClean="0"/>
              <a:t> прикладеній до тіла силі і напрямлене вздовж лінії дії сили.</a:t>
            </a:r>
          </a:p>
          <a:p>
            <a:pPr marL="0" indent="0" algn="just">
              <a:buNone/>
            </a:pPr>
            <a:r>
              <a:rPr lang="uk-UA" sz="1600" i="1" u="sng" dirty="0" smtClean="0"/>
              <a:t>3-я аксіома Ньютона, або закон про рівність сил дії і протидії відносно </a:t>
            </a:r>
            <a:r>
              <a:rPr lang="uk-UA" sz="1600" i="1" u="sng" dirty="0" err="1" smtClean="0"/>
              <a:t>інерціальної</a:t>
            </a:r>
            <a:r>
              <a:rPr lang="uk-UA" sz="1600" i="1" u="sng" dirty="0" smtClean="0"/>
              <a:t> системи відліку. 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b="1" i="1" dirty="0" smtClean="0"/>
              <a:t>Сили взаємодії двох тіл (матеріальних точок) рівні за величиною і протилежні за напрямом і діють вздовж однієї прямої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i="1" u="sng" dirty="0" smtClean="0"/>
              <a:t>4-а аксіома або закон незалежної дії сил (закон суперпозиції сил).</a:t>
            </a:r>
            <a:endParaRPr lang="uk-UA" sz="1600" dirty="0" smtClean="0"/>
          </a:p>
          <a:p>
            <a:pPr marL="0" indent="0" algn="just">
              <a:buNone/>
            </a:pPr>
            <a:r>
              <a:rPr lang="uk-UA" sz="1600" b="1" i="1" dirty="0" smtClean="0"/>
              <a:t>При одночасній дії на матеріальну точку декількох сил прискорення точки відносно </a:t>
            </a:r>
            <a:r>
              <a:rPr lang="uk-UA" sz="1600" b="1" i="1" dirty="0" err="1" smtClean="0"/>
              <a:t>інерціальної</a:t>
            </a:r>
            <a:r>
              <a:rPr lang="uk-UA" sz="1600" b="1" i="1" dirty="0" smtClean="0"/>
              <a:t> системи відліку від дії кожної окремої сили не залежить від наявності інших прикладених до точки сил і повне прискорення дорівнює векторній сумі прискорень від дії окремих сил.</a:t>
            </a:r>
            <a:endParaRPr lang="uk-UA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2. Диференціальні рівняння руху та основні задачі динаміки</a:t>
            </a:r>
            <a:endParaRPr lang="uk-UA" sz="3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929058" y="1142984"/>
          <a:ext cx="1038599" cy="642942"/>
        </p:xfrm>
        <a:graphic>
          <a:graphicData uri="http://schemas.openxmlformats.org/presentationml/2006/ole">
            <p:oleObj spid="_x0000_s1025" name="Equation" r:id="rId3" imgW="799753" imgH="495085" progId="Equation.DSMT4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29058" y="1785926"/>
          <a:ext cx="1000132" cy="614539"/>
        </p:xfrm>
        <a:graphic>
          <a:graphicData uri="http://schemas.openxmlformats.org/presentationml/2006/ole">
            <p:oleObj spid="_x0000_s1027" name="Equation" r:id="rId4" imgW="787058" imgH="482391" progId="Equation.DSMT4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000364" y="2500306"/>
          <a:ext cx="952507" cy="571504"/>
        </p:xfrm>
        <a:graphic>
          <a:graphicData uri="http://schemas.openxmlformats.org/presentationml/2006/ole">
            <p:oleObj spid="_x0000_s1029" name="Equation" r:id="rId5" imgW="812447" imgH="482391" progId="Equation.DSMT4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071934" y="2500306"/>
          <a:ext cx="1000132" cy="586284"/>
        </p:xfrm>
        <a:graphic>
          <a:graphicData uri="http://schemas.openxmlformats.org/presentationml/2006/ole">
            <p:oleObj spid="_x0000_s1031" name="Equation" r:id="rId6" imgW="825500" imgH="482600" progId="Equation.DSMT4">
              <p:embed/>
            </p:oleObj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5143504" y="2500306"/>
          <a:ext cx="1000132" cy="607223"/>
        </p:xfrm>
        <a:graphic>
          <a:graphicData uri="http://schemas.openxmlformats.org/presentationml/2006/ole">
            <p:oleObj spid="_x0000_s1033" name="Equation" r:id="rId7" imgW="799753" imgH="482391" progId="Equation.DSMT4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000100" y="3214686"/>
            <a:ext cx="800105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Сили, які діють на механічну систему поділяються на зовнішні і внутрішні.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Зовнішніми</a:t>
            </a:r>
            <a:r>
              <a:rPr kumimoji="0" lang="uk-UA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називаються сили, які зумовлені дією, що не належить до даної системи. </a:t>
            </a:r>
          </a:p>
          <a:p>
            <a:pPr marL="0"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Внутрішні</a:t>
            </a:r>
            <a:r>
              <a:rPr kumimoji="0" lang="uk-UA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сили зумовлені дією тіл, що входять до складу системи.</a:t>
            </a:r>
            <a:endParaRPr kumimoji="0" lang="uk-UA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214678" y="4000504"/>
          <a:ext cx="2559637" cy="642942"/>
        </p:xfrm>
        <a:graphic>
          <a:graphicData uri="http://schemas.openxmlformats.org/presentationml/2006/ole">
            <p:oleObj spid="_x0000_s1036" name="Equation" r:id="rId8" imgW="2006280" imgH="507960" progId="Equation.DSMT4">
              <p:embed/>
            </p:oleObj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500166" y="4702978"/>
          <a:ext cx="500066" cy="322959"/>
        </p:xfrm>
        <a:graphic>
          <a:graphicData uri="http://schemas.openxmlformats.org/presentationml/2006/ole">
            <p:oleObj spid="_x0000_s1038" name="Equation" r:id="rId9" imgW="457200" imgH="292100" progId="Equation.DSMT4">
              <p:embed/>
            </p:oleObj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2071670" y="4714884"/>
            <a:ext cx="5357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– рівнодійна зовнішніх сил, що діють на одну точку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500166" y="5072074"/>
          <a:ext cx="533400" cy="295275"/>
        </p:xfrm>
        <a:graphic>
          <a:graphicData uri="http://schemas.openxmlformats.org/presentationml/2006/ole">
            <p:oleObj spid="_x0000_s1040" name="Equation" r:id="rId10" imgW="533169" imgH="291973" progId="Equation.DSMT4">
              <p:embed/>
            </p:oleObj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2000200" y="5072074"/>
            <a:ext cx="6429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– сила взаємодії першої точки з </a:t>
            </a:r>
            <a:r>
              <a:rPr lang="uk-UA" sz="1600" i="1" dirty="0" err="1"/>
              <a:t>і</a:t>
            </a:r>
            <a:r>
              <a:rPr lang="uk-UA" sz="1600" dirty="0" err="1"/>
              <a:t>-ою</a:t>
            </a:r>
            <a:r>
              <a:rPr lang="uk-UA" sz="1600" dirty="0"/>
              <a:t> точкою даної механічної системи.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3286116" y="5429264"/>
          <a:ext cx="2536698" cy="642942"/>
        </p:xfrm>
        <a:graphic>
          <a:graphicData uri="http://schemas.openxmlformats.org/presentationml/2006/ole">
            <p:oleObj spid="_x0000_s1042" name="Equation" r:id="rId11" imgW="2070000" imgH="520560" progId="Equation.DSMT4">
              <p:embed/>
            </p:oleObj>
          </a:graphicData>
        </a:graphic>
      </p:graphicFrame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3166154" y="6072206"/>
          <a:ext cx="2620292" cy="642942"/>
        </p:xfrm>
        <a:graphic>
          <a:graphicData uri="http://schemas.openxmlformats.org/presentationml/2006/ole">
            <p:oleObj spid="_x0000_s1044" name="Equation" r:id="rId12" imgW="2057400" imgH="507960" progId="Equation.DSMT4">
              <p:embed/>
            </p:oleObj>
          </a:graphicData>
        </a:graphic>
      </p:graphicFrame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7929586" y="128586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7929586" y="17144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(2)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7929586" y="26431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7929586" y="41433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(4)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7929586" y="55007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(5)</a:t>
            </a:r>
            <a:endParaRPr lang="uk-UA" dirty="0"/>
          </a:p>
        </p:txBody>
      </p:sp>
      <p:sp>
        <p:nvSpPr>
          <p:cNvPr id="32" name="TextBox 31"/>
          <p:cNvSpPr txBox="1"/>
          <p:nvPr/>
        </p:nvSpPr>
        <p:spPr>
          <a:xfrm>
            <a:off x="7929586" y="607220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(6)</a:t>
            </a:r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2. Диференціальні рівняння руху та основні задачі динаміки</a:t>
            </a:r>
            <a:endParaRPr lang="uk-UA" sz="32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2786050" y="1142984"/>
          <a:ext cx="2928958" cy="2362063"/>
        </p:xfrm>
        <a:graphic>
          <a:graphicData uri="http://schemas.openxmlformats.org/presentationml/2006/ole">
            <p:oleObj spid="_x0000_s17409" name="Equation" r:id="rId3" imgW="2654280" imgH="2145960" progId="Equation.DSMT4">
              <p:embed/>
            </p:oleObj>
          </a:graphicData>
        </a:graphic>
      </p:graphicFrame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71538" y="3643314"/>
            <a:ext cx="78581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Перша задача (пряма): знаючи масу та закон руху тіла, знайти силу, що діє на дане тіло.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143372" y="4000504"/>
          <a:ext cx="928694" cy="1002567"/>
        </p:xfrm>
        <a:graphic>
          <a:graphicData uri="http://schemas.openxmlformats.org/presentationml/2006/ole">
            <p:oleObj spid="_x0000_s17412" name="Equation" r:id="rId4" imgW="837836" imgH="901309" progId="Equation.DSMT4">
              <p:embed/>
            </p:oleObj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214414" y="5072074"/>
          <a:ext cx="1967293" cy="571504"/>
        </p:xfrm>
        <a:graphic>
          <a:graphicData uri="http://schemas.openxmlformats.org/presentationml/2006/ole">
            <p:oleObj spid="_x0000_s17414" name="Equation" r:id="rId5" imgW="1701800" imgH="495300" progId="Equation.DSMT4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571868" y="5072074"/>
          <a:ext cx="1989274" cy="571504"/>
        </p:xfrm>
        <a:graphic>
          <a:graphicData uri="http://schemas.openxmlformats.org/presentationml/2006/ole">
            <p:oleObj spid="_x0000_s17416" name="Equation" r:id="rId6" imgW="1726451" imgH="495085" progId="Equation.DSMT4">
              <p:embed/>
            </p:oleObj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5857884" y="5072074"/>
          <a:ext cx="1967293" cy="571504"/>
        </p:xfrm>
        <a:graphic>
          <a:graphicData uri="http://schemas.openxmlformats.org/presentationml/2006/ole">
            <p:oleObj spid="_x0000_s17418" name="Equation" r:id="rId7" imgW="1701800" imgH="495300" progId="Equation.DSMT4">
              <p:embed/>
            </p:oleObj>
          </a:graphicData>
        </a:graphic>
      </p:graphicFrame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786182" y="5715016"/>
          <a:ext cx="1797856" cy="428628"/>
        </p:xfrm>
        <a:graphic>
          <a:graphicData uri="http://schemas.openxmlformats.org/presentationml/2006/ole">
            <p:oleObj spid="_x0000_s17420" name="Equation" r:id="rId8" imgW="1435100" imgH="342900" progId="Equation.DSMT4">
              <p:embed/>
            </p:oleObj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571736" y="6215082"/>
          <a:ext cx="1114425" cy="542925"/>
        </p:xfrm>
        <a:graphic>
          <a:graphicData uri="http://schemas.openxmlformats.org/presentationml/2006/ole">
            <p:oleObj spid="_x0000_s17422" name="Equation" r:id="rId9" imgW="1117115" imgH="545863" progId="Equation.DSMT4">
              <p:embed/>
            </p:oleObj>
          </a:graphicData>
        </a:graphic>
      </p:graphicFrame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3929058" y="6215082"/>
          <a:ext cx="1143000" cy="542925"/>
        </p:xfrm>
        <a:graphic>
          <a:graphicData uri="http://schemas.openxmlformats.org/presentationml/2006/ole">
            <p:oleObj spid="_x0000_s17424" name="Equation" r:id="rId10" imgW="1143000" imgH="546100" progId="Equation.DSMT4">
              <p:embed/>
            </p:oleObj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429256" y="6215082"/>
          <a:ext cx="1143000" cy="542925"/>
        </p:xfrm>
        <a:graphic>
          <a:graphicData uri="http://schemas.openxmlformats.org/presentationml/2006/ole">
            <p:oleObj spid="_x0000_s17426" name="Equation" r:id="rId11" imgW="1143000" imgH="54610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29586" y="19288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(7)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7929586" y="428625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(8)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7929586" y="51435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(9)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929586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(10)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7929586" y="628652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(11)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>
            <a:normAutofit/>
          </a:bodyPr>
          <a:lstStyle/>
          <a:p>
            <a:r>
              <a:rPr lang="uk-UA" sz="3200" b="1" dirty="0" smtClean="0"/>
              <a:t>§ 2. Диференціальні рівняння руху та основні задачі динаміки</a:t>
            </a:r>
            <a:endParaRPr lang="uk-UA" sz="3200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142976" y="1142984"/>
            <a:ext cx="78581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Друга (обернена) задача: за даною масою і діючою на тіло силою, визначити рівняння руху тіла.</a:t>
            </a: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929057" y="1500174"/>
          <a:ext cx="1524011" cy="571504"/>
        </p:xfrm>
        <a:graphic>
          <a:graphicData uri="http://schemas.openxmlformats.org/presentationml/2006/ole">
            <p:oleObj spid="_x0000_s18434" name="Equation" r:id="rId3" imgW="1295400" imgH="482600" progId="Equation.DSMT4">
              <p:embed/>
            </p:oleObj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273332" y="2071678"/>
          <a:ext cx="2370238" cy="1143008"/>
        </p:xfrm>
        <a:graphic>
          <a:graphicData uri="http://schemas.openxmlformats.org/presentationml/2006/ole">
            <p:oleObj spid="_x0000_s18436" name="Equation" r:id="rId4" imgW="1879600" imgH="901700" progId="Equation.DSMT4">
              <p:embed/>
            </p:oleObj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285852" y="3429000"/>
          <a:ext cx="2391294" cy="1071570"/>
        </p:xfrm>
        <a:graphic>
          <a:graphicData uri="http://schemas.openxmlformats.org/presentationml/2006/ole">
            <p:oleObj spid="_x0000_s18438" name="Equation" r:id="rId5" imgW="2019300" imgH="901700" progId="Equation.DSMT4">
              <p:embed/>
            </p:oleObj>
          </a:graphicData>
        </a:graphic>
      </p:graphicFrame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429256" y="3429000"/>
          <a:ext cx="2739685" cy="1071570"/>
        </p:xfrm>
        <a:graphic>
          <a:graphicData uri="http://schemas.openxmlformats.org/presentationml/2006/ole">
            <p:oleObj spid="_x0000_s18440" name="Equation" r:id="rId6" imgW="2362200" imgH="927100" progId="Equation.DSMT4">
              <p:embed/>
            </p:oleObj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142976" y="5072074"/>
          <a:ext cx="352425" cy="190500"/>
        </p:xfrm>
        <a:graphic>
          <a:graphicData uri="http://schemas.openxmlformats.org/presentationml/2006/ole">
            <p:oleObj spid="_x0000_s18442" name="Equation" r:id="rId7" imgW="355446" imgH="190417" progId="Equation.DSMT4">
              <p:embed/>
            </p:oleObj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285984" y="5072074"/>
          <a:ext cx="466725" cy="238125"/>
        </p:xfrm>
        <a:graphic>
          <a:graphicData uri="http://schemas.openxmlformats.org/presentationml/2006/ole">
            <p:oleObj spid="_x0000_s18444" name="Equation" r:id="rId8" imgW="469696" imgH="241195" progId="Equation.DSMT4">
              <p:embed/>
            </p:oleObj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928926" y="5072074"/>
          <a:ext cx="447675" cy="238125"/>
        </p:xfrm>
        <a:graphic>
          <a:graphicData uri="http://schemas.openxmlformats.org/presentationml/2006/ole">
            <p:oleObj spid="_x0000_s18446" name="Equation" r:id="rId9" imgW="444307" imgH="241195" progId="Equation.DSMT4">
              <p:embed/>
            </p:oleObj>
          </a:graphicData>
        </a:graphic>
      </p:graphicFrame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643042" y="5357826"/>
          <a:ext cx="504825" cy="238125"/>
        </p:xfrm>
        <a:graphic>
          <a:graphicData uri="http://schemas.openxmlformats.org/presentationml/2006/ole">
            <p:oleObj spid="_x0000_s18448" name="Equation" r:id="rId10" imgW="508000" imgH="241300" progId="Equation.DSMT4">
              <p:embed/>
            </p:oleObj>
          </a:graphicData>
        </a:graphic>
      </p:graphicFrame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1643042" y="5072074"/>
          <a:ext cx="447675" cy="238125"/>
        </p:xfrm>
        <a:graphic>
          <a:graphicData uri="http://schemas.openxmlformats.org/presentationml/2006/ole">
            <p:oleObj spid="_x0000_s18450" name="Equation" r:id="rId11" imgW="444307" imgH="241195" progId="Equation.DSMT4">
              <p:embed/>
            </p:oleObj>
          </a:graphicData>
        </a:graphic>
      </p:graphicFrame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2285984" y="5429264"/>
          <a:ext cx="533400" cy="266700"/>
        </p:xfrm>
        <a:graphic>
          <a:graphicData uri="http://schemas.openxmlformats.org/presentationml/2006/ole">
            <p:oleObj spid="_x0000_s18452" name="Equation" r:id="rId12" imgW="532937" imgH="266469" progId="Equation.DSMT4">
              <p:embed/>
            </p:oleObj>
          </a:graphicData>
        </a:graphic>
      </p:graphicFrame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2928926" y="5429264"/>
          <a:ext cx="495300" cy="238125"/>
        </p:xfrm>
        <a:graphic>
          <a:graphicData uri="http://schemas.openxmlformats.org/presentationml/2006/ole">
            <p:oleObj spid="_x0000_s18454" name="Equation" r:id="rId13" imgW="495085" imgH="241195" progId="Equation.DSMT4">
              <p:embed/>
            </p:oleObj>
          </a:graphicData>
        </a:graphic>
      </p:graphicFrame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5357818" y="4786322"/>
          <a:ext cx="2357454" cy="1974885"/>
        </p:xfrm>
        <a:graphic>
          <a:graphicData uri="http://schemas.openxmlformats.org/presentationml/2006/ole">
            <p:oleObj spid="_x0000_s18456" name="Equation" r:id="rId14" imgW="2171700" imgH="181610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286776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(12)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8286776" y="2428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(13)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4143372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(14)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8358214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(15)</a:t>
            </a:r>
            <a:endParaRPr lang="uk-UA" dirty="0"/>
          </a:p>
        </p:txBody>
      </p:sp>
      <p:sp>
        <p:nvSpPr>
          <p:cNvPr id="32" name="TextBox 31"/>
          <p:cNvSpPr txBox="1"/>
          <p:nvPr/>
        </p:nvSpPr>
        <p:spPr>
          <a:xfrm>
            <a:off x="8286776" y="5429264"/>
            <a:ext cx="7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(17)</a:t>
            </a:r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4214810" y="52149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(16)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3. Найпростіші випадки інтегрування диференціальних рівнянь руху матеріальних точок</a:t>
            </a:r>
            <a:endParaRPr lang="uk-UA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2976" y="1571612"/>
            <a:ext cx="226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Прямолінійний рух. </a:t>
            </a:r>
            <a:endParaRPr lang="uk-UA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3857620" y="1643050"/>
          <a:ext cx="928694" cy="570643"/>
        </p:xfrm>
        <a:graphic>
          <a:graphicData uri="http://schemas.openxmlformats.org/presentationml/2006/ole">
            <p:oleObj spid="_x0000_s19457" name="Equation" r:id="rId3" imgW="787058" imgH="482391" progId="Equation.DSMT4">
              <p:embed/>
            </p:oleObj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71802" y="2285992"/>
          <a:ext cx="697235" cy="285752"/>
        </p:xfrm>
        <a:graphic>
          <a:graphicData uri="http://schemas.openxmlformats.org/presentationml/2006/ole">
            <p:oleObj spid="_x0000_s19459" name="Equation" r:id="rId4" imgW="583947" imgH="241195" progId="Equation.DSMT4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000496" y="2285992"/>
          <a:ext cx="642942" cy="285752"/>
        </p:xfrm>
        <a:graphic>
          <a:graphicData uri="http://schemas.openxmlformats.org/presentationml/2006/ole">
            <p:oleObj spid="_x0000_s19461" name="Equation" r:id="rId5" imgW="596641" imgH="266584" progId="Equation.DSMT4">
              <p:embed/>
            </p:oleObj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857752" y="2214554"/>
          <a:ext cx="697235" cy="285752"/>
        </p:xfrm>
        <a:graphic>
          <a:graphicData uri="http://schemas.openxmlformats.org/presentationml/2006/ole">
            <p:oleObj spid="_x0000_s19463" name="Equation" r:id="rId6" imgW="583947" imgH="241195" progId="Equation.DSMT4">
              <p:embed/>
            </p:oleObj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000364" y="2571744"/>
          <a:ext cx="892975" cy="285752"/>
        </p:xfrm>
        <a:graphic>
          <a:graphicData uri="http://schemas.openxmlformats.org/presentationml/2006/ole">
            <p:oleObj spid="_x0000_s19465" name="Equation" r:id="rId7" imgW="711200" imgH="228600" progId="Equation.DSMT4">
              <p:embed/>
            </p:oleObj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929058" y="2571744"/>
          <a:ext cx="892975" cy="285752"/>
        </p:xfrm>
        <a:graphic>
          <a:graphicData uri="http://schemas.openxmlformats.org/presentationml/2006/ole">
            <p:oleObj spid="_x0000_s19467" name="Equation" r:id="rId8" imgW="711200" imgH="228600" progId="Equation.DSMT4">
              <p:embed/>
            </p:oleObj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929190" y="2571744"/>
          <a:ext cx="892975" cy="285752"/>
        </p:xfrm>
        <a:graphic>
          <a:graphicData uri="http://schemas.openxmlformats.org/presentationml/2006/ole">
            <p:oleObj spid="_x0000_s19469" name="Equation" r:id="rId9" imgW="711200" imgH="228600" progId="Equation.DSMT4">
              <p:embed/>
            </p:oleObj>
          </a:graphicData>
        </a:graphic>
      </p:graphicFrame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643306" y="2857496"/>
          <a:ext cx="1479787" cy="357190"/>
        </p:xfrm>
        <a:graphic>
          <a:graphicData uri="http://schemas.openxmlformats.org/presentationml/2006/ole">
            <p:oleObj spid="_x0000_s19471" name="Equation" r:id="rId10" imgW="1104421" imgH="266584" progId="Equation.DSMT4">
              <p:embed/>
            </p:oleObj>
          </a:graphicData>
        </a:graphic>
      </p:graphicFrame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2071670" y="3357562"/>
          <a:ext cx="1157296" cy="214314"/>
        </p:xfrm>
        <a:graphic>
          <a:graphicData uri="http://schemas.openxmlformats.org/presentationml/2006/ole">
            <p:oleObj spid="_x0000_s19473" name="Equation" r:id="rId11" imgW="1028700" imgH="190500" progId="Equation.DSMT4">
              <p:embed/>
            </p:oleObj>
          </a:graphicData>
        </a:graphic>
      </p:graphicFrame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214546" y="3643314"/>
          <a:ext cx="842968" cy="285752"/>
        </p:xfrm>
        <a:graphic>
          <a:graphicData uri="http://schemas.openxmlformats.org/presentationml/2006/ole">
            <p:oleObj spid="_x0000_s19475" name="Equation" r:id="rId12" imgW="558800" imgH="190500" progId="Equation.DSMT4">
              <p:embed/>
            </p:oleObj>
          </a:graphicData>
        </a:graphic>
      </p:graphicFrame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2285984" y="4000504"/>
          <a:ext cx="802189" cy="500066"/>
        </p:xfrm>
        <a:graphic>
          <a:graphicData uri="http://schemas.openxmlformats.org/presentationml/2006/ole">
            <p:oleObj spid="_x0000_s19477" name="Equation" r:id="rId13" imgW="736600" imgH="457200" progId="Equation.DSMT4">
              <p:embed/>
            </p:oleObj>
          </a:graphicData>
        </a:graphic>
      </p:graphicFrame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357422" y="4572008"/>
          <a:ext cx="631036" cy="571504"/>
        </p:xfrm>
        <a:graphic>
          <a:graphicData uri="http://schemas.openxmlformats.org/presentationml/2006/ole">
            <p:oleObj spid="_x0000_s19479" name="Equation" r:id="rId14" imgW="508000" imgH="457200" progId="Equation.DSMT4">
              <p:embed/>
            </p:oleObj>
          </a:graphicData>
        </a:graphic>
      </p:graphicFrame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2214546" y="5214950"/>
          <a:ext cx="880116" cy="285752"/>
        </p:xfrm>
        <a:graphic>
          <a:graphicData uri="http://schemas.openxmlformats.org/presentationml/2006/ole">
            <p:oleObj spid="_x0000_s19481" name="Equation" r:id="rId15" imgW="736600" imgH="241300" progId="Equation.DSMT4">
              <p:embed/>
            </p:oleObj>
          </a:graphicData>
        </a:graphic>
      </p:graphicFrame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1928794" y="5643578"/>
          <a:ext cx="1518058" cy="357190"/>
        </p:xfrm>
        <a:graphic>
          <a:graphicData uri="http://schemas.openxmlformats.org/presentationml/2006/ole">
            <p:oleObj spid="_x0000_s19483" name="Equation" r:id="rId16" imgW="1129810" imgH="266584" progId="Equation.DSMT4">
              <p:embed/>
            </p:oleObj>
          </a:graphicData>
        </a:graphic>
      </p:graphicFrame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85" name="Object 29"/>
          <p:cNvGraphicFramePr>
            <a:graphicFrameLocks noChangeAspect="1"/>
          </p:cNvGraphicFramePr>
          <p:nvPr/>
        </p:nvGraphicFramePr>
        <p:xfrm>
          <a:off x="1357290" y="6072206"/>
          <a:ext cx="2857520" cy="500066"/>
        </p:xfrm>
        <a:graphic>
          <a:graphicData uri="http://schemas.openxmlformats.org/presentationml/2006/ole">
            <p:oleObj spid="_x0000_s19485" name="Equation" r:id="rId17" imgW="2667000" imgH="469900" progId="Equation.DSMT4">
              <p:embed/>
            </p:oleObj>
          </a:graphicData>
        </a:graphic>
      </p:graphicFrame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5715008" y="3571876"/>
          <a:ext cx="484585" cy="261938"/>
        </p:xfrm>
        <a:graphic>
          <a:graphicData uri="http://schemas.openxmlformats.org/presentationml/2006/ole">
            <p:oleObj spid="_x0000_s19487" name="Equation" r:id="rId18" imgW="355446" imgH="190417" progId="Equation.DSMT4">
              <p:embed/>
            </p:oleObj>
          </a:graphicData>
        </a:graphic>
      </p:graphicFrame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89" name="Object 33"/>
          <p:cNvGraphicFramePr>
            <a:graphicFrameLocks noChangeAspect="1"/>
          </p:cNvGraphicFramePr>
          <p:nvPr/>
        </p:nvGraphicFramePr>
        <p:xfrm>
          <a:off x="6347476" y="3548065"/>
          <a:ext cx="581978" cy="309563"/>
        </p:xfrm>
        <a:graphic>
          <a:graphicData uri="http://schemas.openxmlformats.org/presentationml/2006/ole">
            <p:oleObj spid="_x0000_s19489" name="Equation" r:id="rId19" imgW="444307" imgH="241195" progId="Equation.DSMT4">
              <p:embed/>
            </p:oleObj>
          </a:graphicData>
        </a:graphic>
      </p:graphicFrame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/>
        </p:nvGraphicFramePr>
        <p:xfrm>
          <a:off x="7000892" y="3571876"/>
          <a:ext cx="500066" cy="265993"/>
        </p:xfrm>
        <a:graphic>
          <a:graphicData uri="http://schemas.openxmlformats.org/presentationml/2006/ole">
            <p:oleObj spid="_x0000_s19491" name="Equation" r:id="rId20" imgW="444307" imgH="241195" progId="Equation.DSMT4">
              <p:embed/>
            </p:oleObj>
          </a:graphicData>
        </a:graphic>
      </p:graphicFrame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93" name="Object 37"/>
          <p:cNvGraphicFramePr>
            <a:graphicFrameLocks noChangeAspect="1"/>
          </p:cNvGraphicFramePr>
          <p:nvPr/>
        </p:nvGraphicFramePr>
        <p:xfrm>
          <a:off x="5857884" y="4071942"/>
          <a:ext cx="582934" cy="285752"/>
        </p:xfrm>
        <a:graphic>
          <a:graphicData uri="http://schemas.openxmlformats.org/presentationml/2006/ole">
            <p:oleObj spid="_x0000_s19493" name="Equation" r:id="rId21" imgW="482391" imgH="241195" progId="Equation.DSMT4">
              <p:embed/>
            </p:oleObj>
          </a:graphicData>
        </a:graphic>
      </p:graphicFrame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95" name="Object 39"/>
          <p:cNvGraphicFramePr>
            <a:graphicFrameLocks noChangeAspect="1"/>
          </p:cNvGraphicFramePr>
          <p:nvPr/>
        </p:nvGraphicFramePr>
        <p:xfrm>
          <a:off x="6786578" y="4071942"/>
          <a:ext cx="594364" cy="285752"/>
        </p:xfrm>
        <a:graphic>
          <a:graphicData uri="http://schemas.openxmlformats.org/presentationml/2006/ole">
            <p:oleObj spid="_x0000_s19495" name="Equation" r:id="rId22" imgW="495085" imgH="241195" progId="Equation.DSMT4">
              <p:embed/>
            </p:oleObj>
          </a:graphicData>
        </a:graphic>
      </p:graphicFrame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497" name="Object 41"/>
          <p:cNvGraphicFramePr>
            <a:graphicFrameLocks noChangeAspect="1"/>
          </p:cNvGraphicFramePr>
          <p:nvPr/>
        </p:nvGraphicFramePr>
        <p:xfrm>
          <a:off x="5857884" y="4929198"/>
          <a:ext cx="1909873" cy="714380"/>
        </p:xfrm>
        <a:graphic>
          <a:graphicData uri="http://schemas.openxmlformats.org/presentationml/2006/ole">
            <p:oleObj spid="_x0000_s19497" name="Equation" r:id="rId23" imgW="1244600" imgH="469900" progId="Equation.DSMT4">
              <p:embed/>
            </p:oleObj>
          </a:graphicData>
        </a:graphic>
      </p:graphicFrame>
      <p:cxnSp>
        <p:nvCxnSpPr>
          <p:cNvPr id="48" name="Прямая соединительная линия 47"/>
          <p:cNvCxnSpPr/>
          <p:nvPr/>
        </p:nvCxnSpPr>
        <p:spPr>
          <a:xfrm>
            <a:off x="1000100" y="3214686"/>
            <a:ext cx="8143900" cy="71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71604" y="3286124"/>
            <a:ext cx="3571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І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9586" y="164305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(18)</a:t>
            </a:r>
            <a:endParaRPr lang="uk-UA" dirty="0"/>
          </a:p>
        </p:txBody>
      </p:sp>
      <p:sp>
        <p:nvSpPr>
          <p:cNvPr id="51" name="TextBox 50"/>
          <p:cNvSpPr txBox="1"/>
          <p:nvPr/>
        </p:nvSpPr>
        <p:spPr>
          <a:xfrm>
            <a:off x="7929586" y="214311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(19)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7929586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(20)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8072462" y="3500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(29)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8072462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(30)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072462" y="507207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(31)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7929586" y="278605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(21)</a:t>
            </a:r>
            <a:endParaRPr lang="uk-UA" dirty="0"/>
          </a:p>
        </p:txBody>
      </p:sp>
      <p:sp>
        <p:nvSpPr>
          <p:cNvPr id="57" name="TextBox 56"/>
          <p:cNvSpPr txBox="1"/>
          <p:nvPr/>
        </p:nvSpPr>
        <p:spPr>
          <a:xfrm>
            <a:off x="4429124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(22)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4429124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(23)</a:t>
            </a:r>
            <a:endParaRPr lang="uk-UA" dirty="0"/>
          </a:p>
        </p:txBody>
      </p:sp>
      <p:sp>
        <p:nvSpPr>
          <p:cNvPr id="59" name="TextBox 58"/>
          <p:cNvSpPr txBox="1"/>
          <p:nvPr/>
        </p:nvSpPr>
        <p:spPr>
          <a:xfrm>
            <a:off x="4429124" y="40005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(24)</a:t>
            </a:r>
            <a:endParaRPr lang="uk-UA" dirty="0"/>
          </a:p>
        </p:txBody>
      </p:sp>
      <p:sp>
        <p:nvSpPr>
          <p:cNvPr id="60" name="TextBox 59"/>
          <p:cNvSpPr txBox="1"/>
          <p:nvPr/>
        </p:nvSpPr>
        <p:spPr>
          <a:xfrm>
            <a:off x="4429124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(25)</a:t>
            </a:r>
            <a:endParaRPr lang="uk-UA" dirty="0"/>
          </a:p>
        </p:txBody>
      </p:sp>
      <p:sp>
        <p:nvSpPr>
          <p:cNvPr id="61" name="TextBox 60"/>
          <p:cNvSpPr txBox="1"/>
          <p:nvPr/>
        </p:nvSpPr>
        <p:spPr>
          <a:xfrm>
            <a:off x="4429124" y="51435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(26)</a:t>
            </a:r>
            <a:endParaRPr lang="uk-UA" dirty="0"/>
          </a:p>
        </p:txBody>
      </p:sp>
      <p:sp>
        <p:nvSpPr>
          <p:cNvPr id="62" name="TextBox 61"/>
          <p:cNvSpPr txBox="1"/>
          <p:nvPr/>
        </p:nvSpPr>
        <p:spPr>
          <a:xfrm>
            <a:off x="4429124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(27)</a:t>
            </a:r>
            <a:endParaRPr lang="uk-UA" dirty="0"/>
          </a:p>
        </p:txBody>
      </p:sp>
      <p:sp>
        <p:nvSpPr>
          <p:cNvPr id="63" name="TextBox 62"/>
          <p:cNvSpPr txBox="1"/>
          <p:nvPr/>
        </p:nvSpPr>
        <p:spPr>
          <a:xfrm>
            <a:off x="4429124" y="61436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(28)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8143900" cy="1071562"/>
          </a:xfrm>
        </p:spPr>
        <p:txBody>
          <a:bodyPr>
            <a:noAutofit/>
          </a:bodyPr>
          <a:lstStyle/>
          <a:p>
            <a:r>
              <a:rPr lang="uk-UA" sz="3000" b="1" dirty="0" smtClean="0"/>
              <a:t>§ 3. Найпростіші випадки інтегрування </a:t>
            </a:r>
            <a:r>
              <a:rPr lang="uk-UA" sz="3000" b="1" dirty="0" err="1" smtClean="0"/>
              <a:t>дифе</a:t>
            </a:r>
            <a:r>
              <a:rPr lang="en-US" sz="3000" b="1" dirty="0" smtClean="0"/>
              <a:t>-</a:t>
            </a:r>
            <a:r>
              <a:rPr lang="uk-UA" sz="3000" b="1" dirty="0" err="1" smtClean="0"/>
              <a:t>ренціальних</a:t>
            </a:r>
            <a:r>
              <a:rPr lang="uk-UA" sz="3000" b="1" dirty="0" smtClean="0"/>
              <a:t> рівнянь руху матеріальних точок</a:t>
            </a:r>
            <a:endParaRPr lang="uk-UA" sz="30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928794" y="1142984"/>
          <a:ext cx="931245" cy="357190"/>
        </p:xfrm>
        <a:graphic>
          <a:graphicData uri="http://schemas.openxmlformats.org/presentationml/2006/ole">
            <p:oleObj spid="_x0000_s20481" name="Equation" r:id="rId3" imgW="698197" imgH="266584" progId="Equation.DSMT4">
              <p:embed/>
            </p:oleObj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928794" y="1571612"/>
          <a:ext cx="857256" cy="296335"/>
        </p:xfrm>
        <a:graphic>
          <a:graphicData uri="http://schemas.openxmlformats.org/presentationml/2006/ole">
            <p:oleObj spid="_x0000_s20483" name="Equation" r:id="rId4" imgW="774364" imgH="266584" progId="Equation.DSMT4">
              <p:embed/>
            </p:oleObj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928794" y="1857364"/>
          <a:ext cx="1035851" cy="571504"/>
        </p:xfrm>
        <a:graphic>
          <a:graphicData uri="http://schemas.openxmlformats.org/presentationml/2006/ole">
            <p:oleObj spid="_x0000_s20485" name="Equation" r:id="rId5" imgW="825500" imgH="457200" progId="Equation.DSMT4">
              <p:embed/>
            </p:oleObj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714480" y="2428868"/>
          <a:ext cx="1500198" cy="500066"/>
        </p:xfrm>
        <a:graphic>
          <a:graphicData uri="http://schemas.openxmlformats.org/presentationml/2006/ole">
            <p:oleObj spid="_x0000_s20487" name="Equation" r:id="rId6" imgW="1371600" imgH="457200" progId="Equation.DSMT4">
              <p:embed/>
            </p:oleObj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500166" y="2928934"/>
          <a:ext cx="2253045" cy="571504"/>
        </p:xfrm>
        <a:graphic>
          <a:graphicData uri="http://schemas.openxmlformats.org/presentationml/2006/ole">
            <p:oleObj spid="_x0000_s20489" name="Equation" r:id="rId7" imgW="1954951" imgH="495085" progId="Equation.DSMT4">
              <p:embed/>
            </p:oleObj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429388" y="1142984"/>
          <a:ext cx="982273" cy="357190"/>
        </p:xfrm>
        <a:graphic>
          <a:graphicData uri="http://schemas.openxmlformats.org/presentationml/2006/ole">
            <p:oleObj spid="_x0000_s20491" name="Equation" r:id="rId8" imgW="736280" imgH="266584" progId="Equation.DSMT4">
              <p:embed/>
            </p:oleObj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6429388" y="1571611"/>
          <a:ext cx="928694" cy="305923"/>
        </p:xfrm>
        <a:graphic>
          <a:graphicData uri="http://schemas.openxmlformats.org/presentationml/2006/ole">
            <p:oleObj spid="_x0000_s20493" name="Equation" r:id="rId9" imgW="812447" imgH="266584" progId="Equation.DSMT4">
              <p:embed/>
            </p:oleObj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6429388" y="1928802"/>
          <a:ext cx="1000132" cy="527542"/>
        </p:xfrm>
        <a:graphic>
          <a:graphicData uri="http://schemas.openxmlformats.org/presentationml/2006/ole">
            <p:oleObj spid="_x0000_s20495" name="Equation" r:id="rId10" imgW="863225" imgH="457002" progId="Equation.DSMT4">
              <p:embed/>
            </p:oleObj>
          </a:graphicData>
        </a:graphic>
      </p:graphicFrame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5214942" y="2571744"/>
          <a:ext cx="3000396" cy="518713"/>
        </p:xfrm>
        <a:graphic>
          <a:graphicData uri="http://schemas.openxmlformats.org/presentationml/2006/ole">
            <p:oleObj spid="_x0000_s20497" name="Equation" r:id="rId11" imgW="2806700" imgH="482600" progId="Equation.DSMT4">
              <p:embed/>
            </p:oleObj>
          </a:graphicData>
        </a:graphic>
      </p:graphicFrame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6143636" y="3214686"/>
          <a:ext cx="1285884" cy="510103"/>
        </p:xfrm>
        <a:graphic>
          <a:graphicData uri="http://schemas.openxmlformats.org/presentationml/2006/ole">
            <p:oleObj spid="_x0000_s20499" name="Equation" r:id="rId12" imgW="1155700" imgH="457200" progId="Equation.DSMT4">
              <p:embed/>
            </p:oleObj>
          </a:graphicData>
        </a:graphic>
      </p:graphicFrame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6072198" y="3786190"/>
          <a:ext cx="1848984" cy="571504"/>
        </p:xfrm>
        <a:graphic>
          <a:graphicData uri="http://schemas.openxmlformats.org/presentationml/2006/ole">
            <p:oleObj spid="_x0000_s20501" name="Equation" r:id="rId13" imgW="1574800" imgH="482600" progId="Equation.DSMT4">
              <p:embed/>
            </p:oleObj>
          </a:graphicData>
        </a:graphic>
      </p:graphicFrame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6072198" y="4500570"/>
          <a:ext cx="1609725" cy="504825"/>
        </p:xfrm>
        <a:graphic>
          <a:graphicData uri="http://schemas.openxmlformats.org/presentationml/2006/ole">
            <p:oleObj spid="_x0000_s20503" name="Equation" r:id="rId14" imgW="1612900" imgH="508000" progId="Equation.DSMT4">
              <p:embed/>
            </p:oleObj>
          </a:graphicData>
        </a:graphic>
      </p:graphicFrame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6000760" y="5143512"/>
          <a:ext cx="1908608" cy="571504"/>
        </p:xfrm>
        <a:graphic>
          <a:graphicData uri="http://schemas.openxmlformats.org/presentationml/2006/ole">
            <p:oleObj spid="_x0000_s20505" name="Equation" r:id="rId15" imgW="1689100" imgH="508000" progId="Equation.DSMT4">
              <p:embed/>
            </p:oleObj>
          </a:graphicData>
        </a:graphic>
      </p:graphicFrame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2071669" y="3714752"/>
          <a:ext cx="1020543" cy="357190"/>
        </p:xfrm>
        <a:graphic>
          <a:graphicData uri="http://schemas.openxmlformats.org/presentationml/2006/ole">
            <p:oleObj spid="_x0000_s20507" name="Equation" r:id="rId16" imgW="761669" imgH="266584" progId="Equation.DSMT4">
              <p:embed/>
            </p:oleObj>
          </a:graphicData>
        </a:graphic>
      </p:graphicFrame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2000232" y="4071942"/>
          <a:ext cx="1181100" cy="457200"/>
        </p:xfrm>
        <a:graphic>
          <a:graphicData uri="http://schemas.openxmlformats.org/presentationml/2006/ole">
            <p:oleObj spid="_x0000_s20509" name="Equation" r:id="rId17" imgW="1181100" imgH="457200" progId="Equation.DSMT4">
              <p:embed/>
            </p:oleObj>
          </a:graphicData>
        </a:graphic>
      </p:graphicFrame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2000232" y="4572008"/>
          <a:ext cx="1121442" cy="571504"/>
        </p:xfrm>
        <a:graphic>
          <a:graphicData uri="http://schemas.openxmlformats.org/presentationml/2006/ole">
            <p:oleObj spid="_x0000_s20511" name="Equation" r:id="rId18" imgW="990600" imgH="508000" progId="Equation.DSMT4">
              <p:embed/>
            </p:oleObj>
          </a:graphicData>
        </a:graphic>
      </p:graphicFrame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1928794" y="5214950"/>
          <a:ext cx="1337104" cy="571504"/>
        </p:xfrm>
        <a:graphic>
          <a:graphicData uri="http://schemas.openxmlformats.org/presentationml/2006/ole">
            <p:oleObj spid="_x0000_s20513" name="Equation" r:id="rId19" imgW="1181100" imgH="508000" progId="Equation.DSMT4">
              <p:embed/>
            </p:oleObj>
          </a:graphicData>
        </a:graphic>
      </p:graphicFrame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1928794" y="5786454"/>
          <a:ext cx="1343927" cy="500066"/>
        </p:xfrm>
        <a:graphic>
          <a:graphicData uri="http://schemas.openxmlformats.org/presentationml/2006/ole">
            <p:oleObj spid="_x0000_s20515" name="Equation" r:id="rId20" imgW="1231900" imgH="457200" progId="Equation.DSMT4">
              <p:embed/>
            </p:oleObj>
          </a:graphicData>
        </a:graphic>
      </p:graphicFrame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1857356" y="6357958"/>
          <a:ext cx="1569471" cy="357190"/>
        </p:xfrm>
        <a:graphic>
          <a:graphicData uri="http://schemas.openxmlformats.org/presentationml/2006/ole">
            <p:oleObj spid="_x0000_s20519" name="Equation" r:id="rId21" imgW="1383699" imgH="317362" progId="Equation.DSMT4">
              <p:embed/>
            </p:oleObj>
          </a:graphicData>
        </a:graphic>
      </p:graphicFrame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6858016" y="6357958"/>
          <a:ext cx="1028700" cy="266700"/>
        </p:xfrm>
        <a:graphic>
          <a:graphicData uri="http://schemas.openxmlformats.org/presentationml/2006/ole">
            <p:oleObj spid="_x0000_s20521" name="Equation" r:id="rId22" imgW="1028254" imgH="266584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071538" y="1142984"/>
            <a:ext cx="500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ІІ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4942" y="1142984"/>
            <a:ext cx="500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ІІІ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1538" y="3571876"/>
            <a:ext cx="500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6512" y="6286520"/>
            <a:ext cx="428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6248" y="107154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(32)</a:t>
            </a:r>
            <a:endParaRPr lang="uk-UA" dirty="0"/>
          </a:p>
        </p:txBody>
      </p:sp>
      <p:sp>
        <p:nvSpPr>
          <p:cNvPr id="50" name="TextBox 49"/>
          <p:cNvSpPr txBox="1"/>
          <p:nvPr/>
        </p:nvSpPr>
        <p:spPr>
          <a:xfrm>
            <a:off x="4286248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(33)</a:t>
            </a:r>
            <a:endParaRPr lang="uk-UA" dirty="0"/>
          </a:p>
        </p:txBody>
      </p:sp>
      <p:sp>
        <p:nvSpPr>
          <p:cNvPr id="51" name="TextBox 50"/>
          <p:cNvSpPr txBox="1"/>
          <p:nvPr/>
        </p:nvSpPr>
        <p:spPr>
          <a:xfrm>
            <a:off x="4286248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(34)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4286248" y="22859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(35)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4286248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(36)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8215338" y="11429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(37)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8215338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(38)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8286776" y="200024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(39)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8358214" y="26431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(40)</a:t>
            </a:r>
            <a:endParaRPr lang="uk-UA" dirty="0"/>
          </a:p>
        </p:txBody>
      </p:sp>
      <p:sp>
        <p:nvSpPr>
          <p:cNvPr id="59" name="TextBox 58"/>
          <p:cNvSpPr txBox="1"/>
          <p:nvPr/>
        </p:nvSpPr>
        <p:spPr>
          <a:xfrm>
            <a:off x="8358214" y="321468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(41)</a:t>
            </a:r>
            <a:endParaRPr lang="uk-UA" dirty="0"/>
          </a:p>
        </p:txBody>
      </p:sp>
      <p:sp>
        <p:nvSpPr>
          <p:cNvPr id="60" name="TextBox 59"/>
          <p:cNvSpPr txBox="1"/>
          <p:nvPr/>
        </p:nvSpPr>
        <p:spPr>
          <a:xfrm>
            <a:off x="8358214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(42)</a:t>
            </a:r>
            <a:endParaRPr lang="uk-UA" dirty="0"/>
          </a:p>
        </p:txBody>
      </p:sp>
      <p:sp>
        <p:nvSpPr>
          <p:cNvPr id="61" name="TextBox 60"/>
          <p:cNvSpPr txBox="1"/>
          <p:nvPr/>
        </p:nvSpPr>
        <p:spPr>
          <a:xfrm>
            <a:off x="8429652" y="442913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(43)</a:t>
            </a:r>
            <a:endParaRPr lang="uk-UA" dirty="0"/>
          </a:p>
        </p:txBody>
      </p:sp>
      <p:sp>
        <p:nvSpPr>
          <p:cNvPr id="62" name="TextBox 61"/>
          <p:cNvSpPr txBox="1"/>
          <p:nvPr/>
        </p:nvSpPr>
        <p:spPr>
          <a:xfrm>
            <a:off x="8358214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(44)</a:t>
            </a:r>
            <a:endParaRPr lang="uk-UA" dirty="0"/>
          </a:p>
        </p:txBody>
      </p:sp>
      <p:sp>
        <p:nvSpPr>
          <p:cNvPr id="64" name="TextBox 63"/>
          <p:cNvSpPr txBox="1"/>
          <p:nvPr/>
        </p:nvSpPr>
        <p:spPr>
          <a:xfrm>
            <a:off x="4429124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(45)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4429124" y="40005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(46)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4429124" y="450057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(47)</a:t>
            </a:r>
            <a:endParaRPr lang="uk-UA" dirty="0"/>
          </a:p>
        </p:txBody>
      </p:sp>
      <p:sp>
        <p:nvSpPr>
          <p:cNvPr id="67" name="TextBox 66"/>
          <p:cNvSpPr txBox="1"/>
          <p:nvPr/>
        </p:nvSpPr>
        <p:spPr>
          <a:xfrm>
            <a:off x="4429124" y="51435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(48)</a:t>
            </a:r>
            <a:endParaRPr lang="uk-UA" dirty="0"/>
          </a:p>
        </p:txBody>
      </p:sp>
      <p:sp>
        <p:nvSpPr>
          <p:cNvPr id="68" name="TextBox 67"/>
          <p:cNvSpPr txBox="1"/>
          <p:nvPr/>
        </p:nvSpPr>
        <p:spPr>
          <a:xfrm>
            <a:off x="4429124" y="56435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(49)</a:t>
            </a:r>
            <a:endParaRPr lang="uk-UA" dirty="0"/>
          </a:p>
        </p:txBody>
      </p:sp>
      <p:sp>
        <p:nvSpPr>
          <p:cNvPr id="69" name="TextBox 68"/>
          <p:cNvSpPr txBox="1"/>
          <p:nvPr/>
        </p:nvSpPr>
        <p:spPr>
          <a:xfrm>
            <a:off x="4429124" y="614364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(50)</a:t>
            </a:r>
            <a:endParaRPr lang="uk-UA" dirty="0"/>
          </a:p>
        </p:txBody>
      </p:sp>
      <p:sp>
        <p:nvSpPr>
          <p:cNvPr id="70" name="TextBox 69"/>
          <p:cNvSpPr txBox="1"/>
          <p:nvPr/>
        </p:nvSpPr>
        <p:spPr>
          <a:xfrm>
            <a:off x="8286776" y="621508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(51)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428728" y="142852"/>
            <a:ext cx="7498080" cy="1143000"/>
          </a:xfrm>
        </p:spPr>
        <p:txBody>
          <a:bodyPr>
            <a:noAutofit/>
          </a:bodyPr>
          <a:lstStyle/>
          <a:p>
            <a:r>
              <a:rPr lang="uk-UA" sz="3200" b="1" dirty="0" smtClean="0"/>
              <a:t>§ 4. Елементарна і повна робота</a:t>
            </a:r>
            <a:endParaRPr lang="uk-UA" sz="3200" dirty="0"/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3"/>
          <a:srcRect l="51172" t="68056" r="30078" b="14583"/>
          <a:stretch>
            <a:fillRect/>
          </a:stretch>
        </p:blipFill>
        <p:spPr bwMode="auto">
          <a:xfrm>
            <a:off x="1000100" y="1285860"/>
            <a:ext cx="342902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429256" y="1285860"/>
          <a:ext cx="1440190" cy="428628"/>
        </p:xfrm>
        <a:graphic>
          <a:graphicData uri="http://schemas.openxmlformats.org/presentationml/2006/ole">
            <p:oleObj spid="_x0000_s21520" name="Equation" r:id="rId4" imgW="799753" imgH="241195" progId="Equation.DSMT4">
              <p:embed/>
            </p:oleObj>
          </a:graphicData>
        </a:graphic>
      </p:graphicFrame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2214554"/>
            <a:ext cx="6300787" cy="944563"/>
          </a:xfrm>
          <a:prstGeom prst="rect">
            <a:avLst/>
          </a:prstGeom>
          <a:noFill/>
        </p:spPr>
      </p:pic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572132" y="2857496"/>
          <a:ext cx="1083476" cy="428628"/>
        </p:xfrm>
        <a:graphic>
          <a:graphicData uri="http://schemas.openxmlformats.org/presentationml/2006/ole">
            <p:oleObj spid="_x0000_s21523" name="Equation" r:id="rId6" imgW="863225" imgH="342751" progId="Equation.DSMT4">
              <p:embed/>
            </p:oleObj>
          </a:graphicData>
        </a:graphic>
      </p:graphicFrame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786446" y="3500438"/>
          <a:ext cx="1143008" cy="428628"/>
        </p:xfrm>
        <a:graphic>
          <a:graphicData uri="http://schemas.openxmlformats.org/presentationml/2006/ole">
            <p:oleObj spid="_x0000_s21525" name="Equation" r:id="rId7" imgW="914400" imgH="342900" progId="Equation.DSMT4">
              <p:embed/>
            </p:oleObj>
          </a:graphicData>
        </a:graphic>
      </p:graphicFrame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5643570" y="3929066"/>
          <a:ext cx="1594195" cy="571504"/>
        </p:xfrm>
        <a:graphic>
          <a:graphicData uri="http://schemas.openxmlformats.org/presentationml/2006/ole">
            <p:oleObj spid="_x0000_s21527" name="Equation" r:id="rId8" imgW="1511300" imgH="546100" progId="Equation.DSMT4">
              <p:embed/>
            </p:oleObj>
          </a:graphicData>
        </a:graphic>
      </p:graphicFrame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5857884" y="4572008"/>
          <a:ext cx="1071570" cy="616965"/>
        </p:xfrm>
        <a:graphic>
          <a:graphicData uri="http://schemas.openxmlformats.org/presentationml/2006/ole">
            <p:oleObj spid="_x0000_s21529" name="Equation" r:id="rId9" imgW="939392" imgH="545863" progId="Equation.DSMT4">
              <p:embed/>
            </p:oleObj>
          </a:graphicData>
        </a:graphic>
      </p:graphicFrame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5429256" y="5286388"/>
          <a:ext cx="2226484" cy="428628"/>
        </p:xfrm>
        <a:graphic>
          <a:graphicData uri="http://schemas.openxmlformats.org/presentationml/2006/ole">
            <p:oleObj spid="_x0000_s21531" name="Equation" r:id="rId10" imgW="1777229" imgH="342751" progId="Equation.DSMT4">
              <p:embed/>
            </p:oleObj>
          </a:graphicData>
        </a:graphic>
      </p:graphicFrame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33" name="Object 29"/>
          <p:cNvGraphicFramePr>
            <a:graphicFrameLocks noChangeAspect="1"/>
          </p:cNvGraphicFramePr>
          <p:nvPr/>
        </p:nvGraphicFramePr>
        <p:xfrm>
          <a:off x="1214414" y="5429264"/>
          <a:ext cx="304800" cy="228600"/>
        </p:xfrm>
        <a:graphic>
          <a:graphicData uri="http://schemas.openxmlformats.org/presentationml/2006/ole">
            <p:oleObj spid="_x0000_s21533" name="Equation" r:id="rId11" imgW="304668" imgH="228501" progId="Equation.DSMT4">
              <p:embed/>
            </p:oleObj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571604" y="5357826"/>
            <a:ext cx="310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– називають </a:t>
            </a:r>
            <a:r>
              <a:rPr lang="uk-UA" i="1" dirty="0"/>
              <a:t>імпульсом сили</a:t>
            </a:r>
            <a:r>
              <a:rPr lang="uk-UA" dirty="0"/>
              <a:t>. 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35" name="Object 31"/>
          <p:cNvGraphicFramePr>
            <a:graphicFrameLocks noChangeAspect="1"/>
          </p:cNvGraphicFramePr>
          <p:nvPr/>
        </p:nvGraphicFramePr>
        <p:xfrm>
          <a:off x="5929322" y="5786454"/>
          <a:ext cx="1252045" cy="642942"/>
        </p:xfrm>
        <a:graphic>
          <a:graphicData uri="http://schemas.openxmlformats.org/presentationml/2006/ole">
            <p:oleObj spid="_x0000_s21535" name="Equation" r:id="rId12" imgW="1053643" imgH="545863" progId="Equation.DSMT4">
              <p:embed/>
            </p:oleObj>
          </a:graphicData>
        </a:graphic>
      </p:graphicFrame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1537" name="Object 33"/>
          <p:cNvGraphicFramePr>
            <a:graphicFrameLocks noChangeAspect="1"/>
          </p:cNvGraphicFramePr>
          <p:nvPr/>
        </p:nvGraphicFramePr>
        <p:xfrm>
          <a:off x="1142976" y="5929330"/>
          <a:ext cx="495300" cy="342900"/>
        </p:xfrm>
        <a:graphic>
          <a:graphicData uri="http://schemas.openxmlformats.org/presentationml/2006/ole">
            <p:oleObj spid="_x0000_s21537" name="Equation" r:id="rId13" imgW="495085" imgH="342751" progId="Equation.DSMT4">
              <p:embed/>
            </p:oleObj>
          </a:graphicData>
        </a:graphic>
      </p:graphicFrame>
      <p:sp>
        <p:nvSpPr>
          <p:cNvPr id="40" name="Прямоугольник 39"/>
          <p:cNvSpPr/>
          <p:nvPr/>
        </p:nvSpPr>
        <p:spPr>
          <a:xfrm>
            <a:off x="1714480" y="5929330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– </a:t>
            </a:r>
            <a:r>
              <a:rPr lang="uk-UA" dirty="0" smtClean="0"/>
              <a:t>називають </a:t>
            </a:r>
            <a:r>
              <a:rPr lang="uk-UA" i="1" dirty="0" smtClean="0"/>
              <a:t>потужністю</a:t>
            </a:r>
            <a:r>
              <a:rPr lang="en-US" i="1" dirty="0"/>
              <a:t>.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8358214" y="135729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(52)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8215338" y="29289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(53)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8286776" y="350043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(54)</a:t>
            </a:r>
            <a:endParaRPr lang="uk-UA" dirty="0"/>
          </a:p>
        </p:txBody>
      </p:sp>
      <p:sp>
        <p:nvSpPr>
          <p:cNvPr id="28" name="TextBox 27"/>
          <p:cNvSpPr txBox="1"/>
          <p:nvPr/>
        </p:nvSpPr>
        <p:spPr>
          <a:xfrm>
            <a:off x="8215338" y="40719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(55)</a:t>
            </a:r>
            <a:endParaRPr lang="uk-UA" dirty="0"/>
          </a:p>
        </p:txBody>
      </p:sp>
      <p:sp>
        <p:nvSpPr>
          <p:cNvPr id="29" name="TextBox 28"/>
          <p:cNvSpPr txBox="1"/>
          <p:nvPr/>
        </p:nvSpPr>
        <p:spPr>
          <a:xfrm>
            <a:off x="8215338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(56)</a:t>
            </a:r>
            <a:endParaRPr lang="uk-UA" dirty="0"/>
          </a:p>
        </p:txBody>
      </p:sp>
      <p:sp>
        <p:nvSpPr>
          <p:cNvPr id="30" name="TextBox 29"/>
          <p:cNvSpPr txBox="1"/>
          <p:nvPr/>
        </p:nvSpPr>
        <p:spPr>
          <a:xfrm>
            <a:off x="8215338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(57)</a:t>
            </a:r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8215338" y="60007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(58)</a:t>
            </a:r>
            <a:endParaRPr lang="uk-U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</TotalTime>
  <Words>1495</Words>
  <Application>Microsoft Office PowerPoint</Application>
  <PresentationFormat>Экран (4:3)</PresentationFormat>
  <Paragraphs>234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Солнцестояние</vt:lpstr>
      <vt:lpstr>Equation</vt:lpstr>
      <vt:lpstr>MathType 4.0 Equation</vt:lpstr>
      <vt:lpstr>Теоретична фізика (Класична механіка, Електродинаміка)</vt:lpstr>
      <vt:lpstr>План</vt:lpstr>
      <vt:lpstr>§ 1. Основні поняття та аксіоми класичної механіки</vt:lpstr>
      <vt:lpstr>§ 2. Диференціальні рівняння руху та основні задачі динаміки</vt:lpstr>
      <vt:lpstr>§ 2. Диференціальні рівняння руху та основні задачі динаміки</vt:lpstr>
      <vt:lpstr>§ 2. Диференціальні рівняння руху та основні задачі динаміки</vt:lpstr>
      <vt:lpstr>§ 3. Найпростіші випадки інтегрування диференціальних рівнянь руху матеріальних точок</vt:lpstr>
      <vt:lpstr>§ 3. Найпростіші випадки інтегрування дифе-ренціальних рівнянь руху матеріальних точок</vt:lpstr>
      <vt:lpstr>§ 4. Елементарна і повна робота</vt:lpstr>
      <vt:lpstr>§ 5. Кінетична енергія. Теорема про зміну кінетичної енергії точки та системи матеріальних точок</vt:lpstr>
      <vt:lpstr>§ 5. Кінетична енергія. Теорема про зміну кінетичної енергії точки та системи матеріальних точок</vt:lpstr>
      <vt:lpstr>§ 6. Потенціальне силове поле. Потенціальна енергія</vt:lpstr>
      <vt:lpstr>§ 7. Закон збереження механічної енергії</vt:lpstr>
      <vt:lpstr>§ 8. Кількість руху точки та системи матеріальних точок</vt:lpstr>
      <vt:lpstr>§ 9. Теорема про зміну кількості руху матеріальної точки та системи матеріальних точок</vt:lpstr>
      <vt:lpstr>§ 9. Теорема про зміну кількості руху матеріальної точки та системи матеріальних точок</vt:lpstr>
      <vt:lpstr>§ 10. Момент кількості руху (кінетичний момент) точки і системи</vt:lpstr>
      <vt:lpstr>§ 11. Теорема про зміну кінетичного моменту точки і системи матеріальних точок</vt:lpstr>
      <vt:lpstr>§ 11. Теорема про зміну кінетичного моменту точки і системи матеріальних точок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Теоретична фізика (Класична механіка, Електродинаміка)</dc:title>
  <dc:creator>Witalij</dc:creator>
  <cp:lastModifiedBy>Witalij</cp:lastModifiedBy>
  <cp:revision>23</cp:revision>
  <dcterms:created xsi:type="dcterms:W3CDTF">2019-03-17T10:29:55Z</dcterms:created>
  <dcterms:modified xsi:type="dcterms:W3CDTF">2019-03-17T17:32:58Z</dcterms:modified>
</cp:coreProperties>
</file>