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77" r:id="rId11"/>
    <p:sldId id="26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2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9384EB-EA78-4849-BD84-6AE8E42C376B}" type="datetimeFigureOut">
              <a:rPr lang="uk-UA" smtClean="0"/>
              <a:pPr/>
              <a:t>07.04.2019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68.bin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image" Target="../media/image37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b="1" dirty="0" smtClean="0">
                <a:solidFill>
                  <a:schemeClr val="tx2">
                    <a:satMod val="130000"/>
                  </a:schemeClr>
                </a:solidFill>
              </a:rPr>
              <a:t>Теоретична фізика</a:t>
            </a:r>
            <a:br>
              <a:rPr lang="uk-UA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uk-UA" sz="3300" b="1" dirty="0" smtClean="0">
                <a:solidFill>
                  <a:schemeClr val="tx2">
                    <a:satMod val="130000"/>
                  </a:schemeClr>
                </a:solidFill>
              </a:rPr>
              <a:t>(Класична механіка, Електродинаміка)</a:t>
            </a:r>
            <a:endParaRPr lang="uk-UA" sz="33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50" y="2286000"/>
            <a:ext cx="7407275" cy="4365625"/>
          </a:xfrm>
        </p:spPr>
        <p:txBody>
          <a:bodyPr>
            <a:normAutofit/>
          </a:bodyPr>
          <a:lstStyle/>
          <a:p>
            <a:pPr marL="26988" algn="ctr"/>
            <a:endParaRPr lang="uk-UA" b="1" dirty="0" smtClean="0">
              <a:solidFill>
                <a:srgbClr val="320E04"/>
              </a:solidFill>
            </a:endParaRPr>
          </a:p>
          <a:p>
            <a:pPr marL="26988" algn="ctr"/>
            <a:r>
              <a:rPr lang="uk-UA" b="1" smtClean="0">
                <a:solidFill>
                  <a:srgbClr val="320E04"/>
                </a:solidFill>
              </a:rPr>
              <a:t>Лекція </a:t>
            </a:r>
            <a:r>
              <a:rPr lang="uk-UA" b="1" smtClean="0">
                <a:solidFill>
                  <a:srgbClr val="320E04"/>
                </a:solidFill>
                <a:latin typeface="Corbel" pitchFamily="34" charset="0"/>
              </a:rPr>
              <a:t>5</a:t>
            </a:r>
            <a:r>
              <a:rPr lang="uk-UA" b="1" smtClean="0">
                <a:solidFill>
                  <a:srgbClr val="320E04"/>
                </a:solidFill>
              </a:rPr>
              <a:t>.</a:t>
            </a:r>
            <a:endParaRPr lang="uk-UA" b="1" dirty="0" smtClean="0">
              <a:solidFill>
                <a:srgbClr val="320E04"/>
              </a:solidFill>
            </a:endParaRPr>
          </a:p>
          <a:p>
            <a:pPr marL="26988" algn="ctr"/>
            <a:r>
              <a:rPr lang="uk-UA" b="1" dirty="0" smtClean="0">
                <a:solidFill>
                  <a:srgbClr val="320E04"/>
                </a:solidFill>
              </a:rPr>
              <a:t>Тема: </a:t>
            </a:r>
            <a:r>
              <a:rPr lang="uk-UA" b="1" dirty="0" smtClean="0"/>
              <a:t>Основи аналітичної механіки</a:t>
            </a:r>
            <a:endParaRPr lang="uk-UA" b="1" dirty="0" smtClean="0">
              <a:solidFill>
                <a:srgbClr val="320E04"/>
              </a:solidFill>
            </a:endParaRPr>
          </a:p>
          <a:p>
            <a:pPr marL="26988" algn="ctr"/>
            <a:endParaRPr lang="uk-UA" b="1" dirty="0" smtClean="0">
              <a:solidFill>
                <a:srgbClr val="320E04"/>
              </a:solidFill>
            </a:endParaRPr>
          </a:p>
          <a:p>
            <a:pPr marL="26988" algn="ctr"/>
            <a:endParaRPr lang="uk-UA" b="1" dirty="0" smtClean="0">
              <a:solidFill>
                <a:srgbClr val="320E04"/>
              </a:solidFill>
            </a:endParaRPr>
          </a:p>
          <a:p>
            <a:pPr marL="26988" algn="r"/>
            <a:r>
              <a:rPr lang="uk-UA" b="1" dirty="0" smtClean="0">
                <a:solidFill>
                  <a:srgbClr val="320E04"/>
                </a:solidFill>
              </a:rPr>
              <a:t>Лектор: Кандидат </a:t>
            </a:r>
            <a:r>
              <a:rPr lang="uk-UA" b="1" dirty="0" err="1" smtClean="0">
                <a:solidFill>
                  <a:srgbClr val="320E04"/>
                </a:solidFill>
              </a:rPr>
              <a:t>фіз-мат</a:t>
            </a:r>
            <a:r>
              <a:rPr lang="uk-UA" b="1" dirty="0" smtClean="0">
                <a:solidFill>
                  <a:srgbClr val="320E04"/>
                </a:solidFill>
              </a:rPr>
              <a:t> наук, доцент </a:t>
            </a:r>
            <a:r>
              <a:rPr lang="uk-UA" b="1" dirty="0" err="1" smtClean="0">
                <a:solidFill>
                  <a:srgbClr val="320E04"/>
                </a:solidFill>
              </a:rPr>
              <a:t>Гольський</a:t>
            </a:r>
            <a:r>
              <a:rPr lang="uk-UA" b="1" dirty="0" smtClean="0">
                <a:solidFill>
                  <a:srgbClr val="320E04"/>
                </a:solidFill>
              </a:rPr>
              <a:t> Віталій Богданович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49808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4. Рівняння Лагранжа в узагальнених координатах</a:t>
            </a:r>
            <a:endParaRPr lang="uk-UA" sz="3200" dirty="0" smtClean="0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TextBox 24"/>
          <p:cNvSpPr txBox="1"/>
          <p:nvPr/>
        </p:nvSpPr>
        <p:spPr>
          <a:xfrm>
            <a:off x="8358214" y="13572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(33)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8358214" y="24288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(34)</a:t>
            </a:r>
            <a:endParaRPr lang="uk-UA" dirty="0"/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0" y="59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3857620" y="1285860"/>
          <a:ext cx="1710880" cy="642942"/>
        </p:xfrm>
        <a:graphic>
          <a:graphicData uri="http://schemas.openxmlformats.org/presentationml/2006/ole">
            <p:oleObj spid="_x0000_s32779" name="Equation" r:id="rId3" imgW="1143000" imgH="431800" progId="Equation.DSMT4">
              <p:embed/>
            </p:oleObj>
          </a:graphicData>
        </a:graphic>
      </p:graphicFrame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1500174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4000495" y="2285992"/>
          <a:ext cx="1674075" cy="642942"/>
        </p:xfrm>
        <a:graphic>
          <a:graphicData uri="http://schemas.openxmlformats.org/presentationml/2006/ole">
            <p:oleObj spid="_x0000_s32782" name="Equation" r:id="rId5" imgW="1104900" imgH="431800" progId="Equation.DSMT4">
              <p:embed/>
            </p:oleObj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500306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814390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5. Функція Лагранжа та енергія механічної системи</a:t>
            </a:r>
            <a:endParaRPr lang="uk-UA" sz="3200" dirty="0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8358214" y="14287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(35)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8358214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(39)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8358214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(38)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8358214" y="55007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(40)</a:t>
            </a:r>
            <a:endParaRPr lang="uk-UA" dirty="0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4214810" y="1285860"/>
          <a:ext cx="981942" cy="666751"/>
        </p:xfrm>
        <a:graphic>
          <a:graphicData uri="http://schemas.openxmlformats.org/presentationml/2006/ole">
            <p:oleObj spid="_x0000_s22549" name="Equation" r:id="rId3" imgW="634725" imgH="431613" progId="Equation.DSMT4">
              <p:embed/>
            </p:oleObj>
          </a:graphicData>
        </a:graphic>
      </p:graphicFrame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4251178" y="2000240"/>
          <a:ext cx="963764" cy="646427"/>
        </p:xfrm>
        <a:graphic>
          <a:graphicData uri="http://schemas.openxmlformats.org/presentationml/2006/ole">
            <p:oleObj spid="_x0000_s22551" name="Equation" r:id="rId4" imgW="647700" imgH="431800" progId="Equation.DSMT4">
              <p:embed/>
            </p:oleObj>
          </a:graphicData>
        </a:graphic>
      </p:graphicFrame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3714744" y="2643182"/>
          <a:ext cx="2475311" cy="642938"/>
        </p:xfrm>
        <a:graphic>
          <a:graphicData uri="http://schemas.openxmlformats.org/presentationml/2006/ole">
            <p:oleObj spid="_x0000_s22553" name="Equation" r:id="rId5" imgW="1663700" imgH="431800" progId="Equation.DSMT4">
              <p:embed/>
            </p:oleObj>
          </a:graphicData>
        </a:graphic>
      </p:graphicFrame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1071537" y="3253942"/>
          <a:ext cx="8061173" cy="651307"/>
        </p:xfrm>
        <a:graphic>
          <a:graphicData uri="http://schemas.openxmlformats.org/presentationml/2006/ole">
            <p:oleObj spid="_x0000_s22555" name="Equation" r:id="rId6" imgW="5943600" imgH="482400" progId="Equation.DSMT4">
              <p:embed/>
            </p:oleObj>
          </a:graphicData>
        </a:graphic>
      </p:graphicFrame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3071802" y="4000504"/>
          <a:ext cx="3609975" cy="647700"/>
        </p:xfrm>
        <a:graphic>
          <a:graphicData uri="http://schemas.openxmlformats.org/presentationml/2006/ole">
            <p:oleObj spid="_x0000_s22557" name="Equation" r:id="rId7" imgW="3479800" imgH="609600" progId="Equation.DSMT4">
              <p:embed/>
            </p:oleObj>
          </a:graphicData>
        </a:graphic>
      </p:graphicFrame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4071934" y="4786322"/>
          <a:ext cx="1424348" cy="576263"/>
        </p:xfrm>
        <a:graphic>
          <a:graphicData uri="http://schemas.openxmlformats.org/presentationml/2006/ole">
            <p:oleObj spid="_x0000_s22560" name="Equation" r:id="rId8" imgW="863225" imgH="342751" progId="Equation.DSMT4">
              <p:embed/>
            </p:oleObj>
          </a:graphicData>
        </a:graphic>
      </p:graphicFrame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3286116" y="5357826"/>
          <a:ext cx="3420009" cy="657226"/>
        </p:xfrm>
        <a:graphic>
          <a:graphicData uri="http://schemas.openxmlformats.org/presentationml/2006/ole">
            <p:oleObj spid="_x0000_s22562" name="Equation" r:id="rId9" imgW="2247900" imgH="431800" progId="Equation.DSMT4">
              <p:embed/>
            </p:oleObj>
          </a:graphicData>
        </a:graphic>
      </p:graphicFrame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4214810" y="6143644"/>
          <a:ext cx="1378333" cy="571504"/>
        </p:xfrm>
        <a:graphic>
          <a:graphicData uri="http://schemas.openxmlformats.org/presentationml/2006/ole">
            <p:oleObj spid="_x0000_s22564" name="Equation" r:id="rId10" imgW="952087" imgH="393529" progId="Equation.DSMT4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358214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(36)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8358214" y="2786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(37)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8429652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(41)</a:t>
            </a:r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814390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5. Функція Лагранжа та енергія механічної системи</a:t>
            </a:r>
            <a:endParaRPr lang="uk-UA" sz="3200" dirty="0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8429652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(42)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8429652" y="49291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(43)</a:t>
            </a:r>
            <a:endParaRPr lang="uk-UA" dirty="0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5" name="TextBox 54"/>
          <p:cNvSpPr txBox="1"/>
          <p:nvPr/>
        </p:nvSpPr>
        <p:spPr>
          <a:xfrm>
            <a:off x="8429652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(44)</a:t>
            </a:r>
            <a:endParaRPr lang="uk-UA" dirty="0"/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1500174"/>
            <a:ext cx="61198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928662" y="2143116"/>
            <a:ext cx="80010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Такі системи, для яких функція Лагранжа не залежить явно від часу, називають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консервативними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Це означає, що сили, які діють в цих системах є потенціальними і не залежними від часу, їх також називають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консервативними силами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3214686"/>
            <a:ext cx="71438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4357686" y="4572008"/>
          <a:ext cx="923925" cy="238125"/>
        </p:xfrm>
        <a:graphic>
          <a:graphicData uri="http://schemas.openxmlformats.org/presentationml/2006/ole">
            <p:oleObj spid="_x0000_s33805" name="Equation" r:id="rId5" imgW="672516" imgH="177646" progId="Equation.DSMT4">
              <p:embed/>
            </p:oleObj>
          </a:graphicData>
        </a:graphic>
      </p:graphicFrame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522530" y="4929198"/>
          <a:ext cx="2168654" cy="357190"/>
        </p:xfrm>
        <a:graphic>
          <a:graphicData uri="http://schemas.openxmlformats.org/presentationml/2006/ole">
            <p:oleObj spid="_x0000_s33807" name="Equation" r:id="rId6" imgW="1422400" imgH="228600" progId="Equation.DSMT4">
              <p:embed/>
            </p:oleObj>
          </a:graphicData>
        </a:graphic>
      </p:graphicFrame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0826" y="5000636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3500430" y="5429264"/>
          <a:ext cx="2140542" cy="571504"/>
        </p:xfrm>
        <a:graphic>
          <a:graphicData uri="http://schemas.openxmlformats.org/presentationml/2006/ole">
            <p:oleObj spid="_x0000_s33810" name="Equation" r:id="rId8" imgW="1637589" imgH="444307" progId="Equation.DSMT4">
              <p:embed/>
            </p:oleObj>
          </a:graphicData>
        </a:graphic>
      </p:graphicFrame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1000100" y="6072206"/>
          <a:ext cx="6978651" cy="571500"/>
        </p:xfrm>
        <a:graphic>
          <a:graphicData uri="http://schemas.openxmlformats.org/presentationml/2006/ole">
            <p:oleObj spid="_x0000_s33812" name="Equation" r:id="rId9" imgW="6057720" imgH="507960" progId="Equation.DSMT4">
              <p:embed/>
            </p:oleObj>
          </a:graphicData>
        </a:graphic>
      </p:graphicFrame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1" name="TextBox 50"/>
          <p:cNvSpPr txBox="1"/>
          <p:nvPr/>
        </p:nvSpPr>
        <p:spPr>
          <a:xfrm>
            <a:off x="8429652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(45)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814390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5. Функція Лагранжа та енергія механічної системи</a:t>
            </a:r>
            <a:endParaRPr lang="uk-UA" sz="3200" dirty="0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8358214" y="13572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(46)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8358214" y="47148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(51)</a:t>
            </a:r>
            <a:endParaRPr lang="uk-UA" dirty="0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5" name="TextBox 54"/>
          <p:cNvSpPr txBox="1"/>
          <p:nvPr/>
        </p:nvSpPr>
        <p:spPr>
          <a:xfrm>
            <a:off x="8429652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(53)</a:t>
            </a:r>
            <a:endParaRPr lang="uk-UA" dirty="0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1" name="TextBox 50"/>
          <p:cNvSpPr txBox="1"/>
          <p:nvPr/>
        </p:nvSpPr>
        <p:spPr>
          <a:xfrm>
            <a:off x="8429652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(54)</a:t>
            </a:r>
            <a:endParaRPr lang="uk-UA" dirty="0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428992" y="1285860"/>
          <a:ext cx="1724025" cy="571500"/>
        </p:xfrm>
        <a:graphic>
          <a:graphicData uri="http://schemas.openxmlformats.org/presentationml/2006/ole">
            <p:oleObj spid="_x0000_s34822" name="Equation" r:id="rId3" imgW="1473200" imgH="482600" progId="Equation.DSMT4">
              <p:embed/>
            </p:oleObj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143108" y="2000240"/>
          <a:ext cx="4505325" cy="600075"/>
        </p:xfrm>
        <a:graphic>
          <a:graphicData uri="http://schemas.openxmlformats.org/presentationml/2006/ole">
            <p:oleObj spid="_x0000_s34824" name="Equation" r:id="rId4" imgW="3657600" imgH="482600" progId="Equation.DSMT4">
              <p:embed/>
            </p:oleObj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3857620" y="2714620"/>
          <a:ext cx="1381125" cy="504825"/>
        </p:xfrm>
        <a:graphic>
          <a:graphicData uri="http://schemas.openxmlformats.org/presentationml/2006/ole">
            <p:oleObj spid="_x0000_s34826" name="Equation" r:id="rId5" imgW="1167893" imgH="431613" progId="Equation.DSMT4">
              <p:embed/>
            </p:oleObj>
          </a:graphicData>
        </a:graphic>
      </p:graphicFrame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142976" y="3357562"/>
          <a:ext cx="6942137" cy="647700"/>
        </p:xfrm>
        <a:graphic>
          <a:graphicData uri="http://schemas.openxmlformats.org/presentationml/2006/ole">
            <p:oleObj spid="_x0000_s34828" name="Equation" r:id="rId6" imgW="5435280" imgH="507960" progId="Equation.DSMT4">
              <p:embed/>
            </p:oleObj>
          </a:graphicData>
        </a:graphic>
      </p:graphicFrame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3643306" y="4071942"/>
          <a:ext cx="2019300" cy="552450"/>
        </p:xfrm>
        <a:graphic>
          <a:graphicData uri="http://schemas.openxmlformats.org/presentationml/2006/ole">
            <p:oleObj spid="_x0000_s34830" name="Equation" r:id="rId7" imgW="1637589" imgH="444307" progId="Equation.DSMT4">
              <p:embed/>
            </p:oleObj>
          </a:graphicData>
        </a:graphic>
      </p:graphicFrame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2714612" y="4714884"/>
          <a:ext cx="3695700" cy="476250"/>
        </p:xfrm>
        <a:graphic>
          <a:graphicData uri="http://schemas.openxmlformats.org/presentationml/2006/ole">
            <p:oleObj spid="_x0000_s34832" name="Equation" r:id="rId8" imgW="2794000" imgH="355600" progId="Equation.DSMT4">
              <p:embed/>
            </p:oleObj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2786050" y="5357826"/>
          <a:ext cx="2228850" cy="295275"/>
        </p:xfrm>
        <a:graphic>
          <a:graphicData uri="http://schemas.openxmlformats.org/presentationml/2006/ole">
            <p:oleObj spid="_x0000_s34834" name="Equation" r:id="rId9" imgW="1765300" imgH="228600" progId="Equation.DSMT4">
              <p:embed/>
            </p:oleObj>
          </a:graphicData>
        </a:graphic>
      </p:graphicFrame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3286116" y="6000768"/>
          <a:ext cx="923925" cy="285750"/>
        </p:xfrm>
        <a:graphic>
          <a:graphicData uri="http://schemas.openxmlformats.org/presentationml/2006/ole">
            <p:oleObj spid="_x0000_s34836" name="Equation" r:id="rId10" imgW="723586" imgH="228501" progId="Equation.DSMT4">
              <p:embed/>
            </p:oleObj>
          </a:graphicData>
        </a:graphic>
      </p:graphicFrame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38" name="Object 22"/>
          <p:cNvGraphicFramePr>
            <a:graphicFrameLocks noChangeAspect="1"/>
          </p:cNvGraphicFramePr>
          <p:nvPr/>
        </p:nvGraphicFramePr>
        <p:xfrm>
          <a:off x="4429124" y="6000768"/>
          <a:ext cx="942975" cy="276225"/>
        </p:xfrm>
        <a:graphic>
          <a:graphicData uri="http://schemas.openxmlformats.org/presentationml/2006/ole">
            <p:oleObj spid="_x0000_s34838" name="Equation" r:id="rId11" imgW="787400" imgH="228600" progId="Equation.DSMT4">
              <p:embed/>
            </p:oleObj>
          </a:graphicData>
        </a:graphic>
      </p:graphicFrame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40" name="Object 24"/>
          <p:cNvGraphicFramePr>
            <a:graphicFrameLocks noChangeAspect="1"/>
          </p:cNvGraphicFramePr>
          <p:nvPr/>
        </p:nvGraphicFramePr>
        <p:xfrm>
          <a:off x="2143108" y="5929330"/>
          <a:ext cx="495300" cy="409575"/>
        </p:xfrm>
        <a:graphic>
          <a:graphicData uri="http://schemas.openxmlformats.org/presentationml/2006/ole">
            <p:oleObj spid="_x0000_s34840" name="Equation" r:id="rId12" imgW="494870" imgH="406048" progId="Equation.DSMT4">
              <p:embed/>
            </p:oleObj>
          </a:graphicData>
        </a:graphic>
      </p:graphicFrame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5786446" y="5857892"/>
          <a:ext cx="1609725" cy="314325"/>
        </p:xfrm>
        <a:graphic>
          <a:graphicData uri="http://schemas.openxmlformats.org/presentationml/2006/ole">
            <p:oleObj spid="_x0000_s34842" name="Equation" r:id="rId13" imgW="1206500" imgH="241300" progId="Equation.DSMT4">
              <p:embed/>
            </p:oleObj>
          </a:graphicData>
        </a:graphic>
      </p:graphicFrame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3571868" y="6381750"/>
          <a:ext cx="1533525" cy="476250"/>
        </p:xfrm>
        <a:graphic>
          <a:graphicData uri="http://schemas.openxmlformats.org/presentationml/2006/ole">
            <p:oleObj spid="_x0000_s34844" name="Equation" r:id="rId14" imgW="1155199" imgH="355446" progId="Equation.DSMT4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8358214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(47)</a:t>
            </a:r>
            <a:endParaRPr lang="uk-UA" dirty="0"/>
          </a:p>
        </p:txBody>
      </p:sp>
      <p:sp>
        <p:nvSpPr>
          <p:cNvPr id="64" name="TextBox 63"/>
          <p:cNvSpPr txBox="1"/>
          <p:nvPr/>
        </p:nvSpPr>
        <p:spPr>
          <a:xfrm>
            <a:off x="8358214" y="2786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(48)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8358214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(49)</a:t>
            </a:r>
            <a:endParaRPr lang="uk-UA" dirty="0"/>
          </a:p>
        </p:txBody>
      </p:sp>
      <p:sp>
        <p:nvSpPr>
          <p:cNvPr id="66" name="TextBox 65"/>
          <p:cNvSpPr txBox="1"/>
          <p:nvPr/>
        </p:nvSpPr>
        <p:spPr>
          <a:xfrm>
            <a:off x="8358214" y="42148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(50)</a:t>
            </a:r>
            <a:endParaRPr lang="uk-UA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14" y="52149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(52)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400" b="1" dirty="0" smtClean="0"/>
              <a:t>§ 5. Функція Лагранжа та енергія механічної системи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429652" y="17144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(55)</a:t>
            </a:r>
            <a:endParaRPr lang="uk-UA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428992" y="1571612"/>
          <a:ext cx="2247900" cy="523875"/>
        </p:xfrm>
        <a:graphic>
          <a:graphicData uri="http://schemas.openxmlformats.org/presentationml/2006/ole">
            <p:oleObj spid="_x0000_s35841" name="Equation" r:id="rId3" imgW="2476500" imgH="571500" progId="Equation.DSMT4">
              <p:embed/>
            </p:oleObj>
          </a:graphicData>
        </a:graphic>
      </p:graphicFrame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643306" y="2285992"/>
          <a:ext cx="2028825" cy="295275"/>
        </p:xfrm>
        <a:graphic>
          <a:graphicData uri="http://schemas.openxmlformats.org/presentationml/2006/ole">
            <p:oleObj spid="_x0000_s35844" name="Equation" r:id="rId4" imgW="1562100" imgH="228600" progId="Equation.DSMT4">
              <p:embed/>
            </p:oleObj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143372" y="2714620"/>
          <a:ext cx="1295400" cy="304800"/>
        </p:xfrm>
        <a:graphic>
          <a:graphicData uri="http://schemas.openxmlformats.org/presentationml/2006/ole">
            <p:oleObj spid="_x0000_s35846" name="Equation" r:id="rId5" imgW="965200" imgH="228600" progId="Equation.DSMT4">
              <p:embed/>
            </p:oleObj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571868" y="3143248"/>
          <a:ext cx="2667000" cy="304800"/>
        </p:xfrm>
        <a:graphic>
          <a:graphicData uri="http://schemas.openxmlformats.org/presentationml/2006/ole">
            <p:oleObj spid="_x0000_s35848" name="Equation" r:id="rId6" imgW="201930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429652" y="22145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(56)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8429652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(57)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8358214" y="30718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(58)</a:t>
            </a:r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/>
              <a:t>§ 6. Закони збереження. Зв’язок функції Лагранжа із законами збереження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 algn="just">
              <a:buNone/>
            </a:pPr>
            <a:r>
              <a:rPr lang="uk-UA" dirty="0" smtClean="0">
                <a:latin typeface="Arial" pitchFamily="34" charset="0"/>
                <a:cs typeface="Arial" pitchFamily="34" charset="0"/>
              </a:rPr>
              <a:t>В основі законів збереження, які розглядаються в механіці, лежать властивості простору і часу. </a:t>
            </a:r>
          </a:p>
          <a:p>
            <a:r>
              <a:rPr lang="uk-UA" dirty="0" smtClean="0">
                <a:latin typeface="Arial" pitchFamily="34" charset="0"/>
                <a:cs typeface="Arial" pitchFamily="34" charset="0"/>
              </a:rPr>
              <a:t>Збереження енергії зв’язане з однорідністю часу, </a:t>
            </a:r>
          </a:p>
          <a:p>
            <a:r>
              <a:rPr lang="uk-UA" dirty="0" smtClean="0">
                <a:latin typeface="Arial" pitchFamily="34" charset="0"/>
                <a:cs typeface="Arial" pitchFamily="34" charset="0"/>
              </a:rPr>
              <a:t>збереження імпульсу – з однорідністю простору</a:t>
            </a:r>
          </a:p>
          <a:p>
            <a:r>
              <a:rPr lang="uk-UA" dirty="0" smtClean="0">
                <a:latin typeface="Arial" pitchFamily="34" charset="0"/>
                <a:cs typeface="Arial" pitchFamily="34" charset="0"/>
              </a:rPr>
              <a:t>збереження моменту імпульсу зв’язане з ізотропністю простору. </a:t>
            </a:r>
          </a:p>
          <a:p>
            <a:pPr indent="0" algn="just">
              <a:buNone/>
            </a:pPr>
            <a:r>
              <a:rPr lang="uk-UA" dirty="0" smtClean="0">
                <a:latin typeface="Arial" pitchFamily="34" charset="0"/>
                <a:cs typeface="Arial" pitchFamily="34" charset="0"/>
              </a:rPr>
              <a:t>Однорідність означає однорідність властивостей у всіх точках. Ізотропія означає однаковість властивостей в кожній точці по всіх напрямках. Однорідність та ізотропія незалежні одне від одного.</a:t>
            </a:r>
          </a:p>
          <a:p>
            <a:pPr>
              <a:buNone/>
            </a:pPr>
            <a:r>
              <a:rPr lang="uk-UA" dirty="0" smtClean="0">
                <a:latin typeface="Arial" pitchFamily="34" charset="0"/>
                <a:cs typeface="Arial" pitchFamily="34" charset="0"/>
              </a:rPr>
              <a:t>Зокрема: </a:t>
            </a:r>
          </a:p>
          <a:p>
            <a:pPr lvl="0"/>
            <a:r>
              <a:rPr lang="uk-UA" dirty="0" smtClean="0">
                <a:latin typeface="Arial" pitchFamily="34" charset="0"/>
                <a:cs typeface="Arial" pitchFamily="34" charset="0"/>
              </a:rPr>
              <a:t>однорідність часу означає, що механічні властивості замкнутої системи не залежать від вибору потоку відліку часу;</a:t>
            </a:r>
          </a:p>
          <a:p>
            <a:pPr lvl="0"/>
            <a:r>
              <a:rPr lang="uk-UA" dirty="0" smtClean="0">
                <a:latin typeface="Arial" pitchFamily="34" charset="0"/>
                <a:cs typeface="Arial" pitchFamily="34" charset="0"/>
              </a:rPr>
              <a:t>однорідність простору означає, що при будь-якому паралельному переносі замкнутої системи як цілого в просторі, її механічні властивості не змінюються;</a:t>
            </a:r>
          </a:p>
          <a:p>
            <a:pPr lvl="0"/>
            <a:r>
              <a:rPr lang="uk-UA" dirty="0" smtClean="0">
                <a:latin typeface="Arial" pitchFamily="34" charset="0"/>
                <a:cs typeface="Arial" pitchFamily="34" charset="0"/>
              </a:rPr>
              <a:t>ізотропність простору означає, що властивості замкнутої механічної системи не залежать від її повороту як цілого в просторі.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b="1" dirty="0" smtClean="0"/>
              <a:t>§ 6. Закони збереження. Зв’язок функції Лагранжа із законами збереження</a:t>
            </a:r>
            <a:br>
              <a:rPr lang="uk-UA" sz="3200" b="1" dirty="0" smtClean="0"/>
            </a:br>
            <a:r>
              <a:rPr lang="uk-UA" sz="2800" u="sng" dirty="0" smtClean="0"/>
              <a:t> А. Закон збереження енергії.</a:t>
            </a:r>
            <a:endParaRPr lang="uk-UA" sz="3200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071934" y="1500174"/>
          <a:ext cx="642942" cy="533969"/>
        </p:xfrm>
        <a:graphic>
          <a:graphicData uri="http://schemas.openxmlformats.org/presentationml/2006/ole">
            <p:oleObj spid="_x0000_s36865" name="Equation" r:id="rId3" imgW="469696" imgH="393529" progId="Equation.DSMT4">
              <p:embed/>
            </p:oleObj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714744" y="2000240"/>
          <a:ext cx="1457325" cy="352425"/>
        </p:xfrm>
        <a:graphic>
          <a:graphicData uri="http://schemas.openxmlformats.org/presentationml/2006/ole">
            <p:oleObj spid="_x0000_s36867" name="Equation" r:id="rId4" imgW="1269449" imgH="304668" progId="Equation.DSMT4">
              <p:embed/>
            </p:oleObj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52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357554" y="2357430"/>
          <a:ext cx="2124075" cy="552450"/>
        </p:xfrm>
        <a:graphic>
          <a:graphicData uri="http://schemas.openxmlformats.org/presentationml/2006/ole">
            <p:oleObj spid="_x0000_s36870" name="Equation" r:id="rId5" imgW="1637589" imgH="431613" progId="Equation.DSMT4">
              <p:embed/>
            </p:oleObj>
          </a:graphicData>
        </a:graphic>
      </p:graphicFrame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643306" y="2928934"/>
          <a:ext cx="1390650" cy="542925"/>
        </p:xfrm>
        <a:graphic>
          <a:graphicData uri="http://schemas.openxmlformats.org/presentationml/2006/ole">
            <p:oleObj spid="_x0000_s36872" name="Equation" r:id="rId6" imgW="1079032" imgH="431613" progId="Equation.DSMT4">
              <p:embed/>
            </p:oleObj>
          </a:graphicData>
        </a:graphic>
      </p:graphicFrame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57884" y="3000372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3714744" y="3500438"/>
          <a:ext cx="1214446" cy="591653"/>
        </p:xfrm>
        <a:graphic>
          <a:graphicData uri="http://schemas.openxmlformats.org/presentationml/2006/ole">
            <p:oleObj spid="_x0000_s36875" name="Equation" r:id="rId8" imgW="863225" imgH="431613" progId="Equation.DSMT4">
              <p:embed/>
            </p:oleObj>
          </a:graphicData>
        </a:graphic>
      </p:graphicFrame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357422" y="4071942"/>
          <a:ext cx="3752850" cy="638175"/>
        </p:xfrm>
        <a:graphic>
          <a:graphicData uri="http://schemas.openxmlformats.org/presentationml/2006/ole">
            <p:oleObj spid="_x0000_s36877" name="Equation" r:id="rId9" imgW="2819400" imgH="482600" progId="Equation.DSMT4">
              <p:embed/>
            </p:oleObj>
          </a:graphicData>
        </a:graphic>
      </p:graphicFrame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1785918" y="4929198"/>
          <a:ext cx="1685925" cy="533400"/>
        </p:xfrm>
        <a:graphic>
          <a:graphicData uri="http://schemas.openxmlformats.org/presentationml/2006/ole">
            <p:oleObj spid="_x0000_s36879" name="Equation" r:id="rId10" imgW="1358310" imgH="431613" progId="Equation.DSMT4">
              <p:embed/>
            </p:oleObj>
          </a:graphicData>
        </a:graphic>
      </p:graphicFrame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5643570" y="4786322"/>
          <a:ext cx="1752600" cy="590550"/>
        </p:xfrm>
        <a:graphic>
          <a:graphicData uri="http://schemas.openxmlformats.org/presentationml/2006/ole">
            <p:oleObj spid="_x0000_s36881" name="Equation" r:id="rId11" imgW="1409088" imgH="482391" progId="Equation.DSMT4">
              <p:embed/>
            </p:oleObj>
          </a:graphicData>
        </a:graphic>
      </p:graphicFrame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1071538" y="5572140"/>
          <a:ext cx="1371600" cy="533400"/>
        </p:xfrm>
        <a:graphic>
          <a:graphicData uri="http://schemas.openxmlformats.org/presentationml/2006/ole">
            <p:oleObj spid="_x0000_s36883" name="Equation" r:id="rId12" imgW="1091726" imgH="431613" progId="Equation.DSMT4">
              <p:embed/>
            </p:oleObj>
          </a:graphicData>
        </a:graphic>
      </p:graphicFrame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4214810" y="5643578"/>
          <a:ext cx="676275" cy="476250"/>
        </p:xfrm>
        <a:graphic>
          <a:graphicData uri="http://schemas.openxmlformats.org/presentationml/2006/ole">
            <p:oleObj spid="_x0000_s36885" name="Equation" r:id="rId13" imgW="660400" imgH="457200" progId="Equation.DSMT4">
              <p:embed/>
            </p:oleObj>
          </a:graphicData>
        </a:graphic>
      </p:graphicFrame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6429388" y="5643578"/>
          <a:ext cx="866775" cy="238125"/>
        </p:xfrm>
        <a:graphic>
          <a:graphicData uri="http://schemas.openxmlformats.org/presentationml/2006/ole">
            <p:oleObj spid="_x0000_s36888" name="Equation" r:id="rId14" imgW="647419" imgH="177723" progId="Equation.DSMT4">
              <p:embed/>
            </p:oleObj>
          </a:graphicData>
        </a:graphic>
      </p:graphicFrame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1000132" y="6143644"/>
            <a:ext cx="81439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Отже, із однорідності часу випливає закон: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енергія  замкнутої системи частинок (або системи, що знаходиться в стаціонарному зовнішньому силовому полі) залишається сталою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Тобто енергія є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інтеграл руху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29652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(62)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29652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(59)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29652" y="200024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(60)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29652" y="25003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(61)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29652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(63)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29652" y="42148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(64)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4810" y="50720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86776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(66)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4678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(67)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72132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(68)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8214" y="56435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(69)</a:t>
            </a:r>
            <a:endParaRPr lang="uk-U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 smtClean="0"/>
              <a:t>§ 6. Закони збереження. Зв’язок функції Лагранжа із законами збереження</a:t>
            </a:r>
            <a:br>
              <a:rPr lang="uk-UA" sz="3200" b="1" dirty="0" smtClean="0"/>
            </a:br>
            <a:r>
              <a:rPr lang="he-IL" sz="3200" u="sng" dirty="0" smtClean="0"/>
              <a:t> Б</a:t>
            </a:r>
            <a:r>
              <a:rPr lang="uk-UA" sz="3200" u="sng" dirty="0" smtClean="0"/>
              <a:t>. Збереження імпульсу.</a:t>
            </a:r>
            <a:endParaRPr lang="uk-UA" sz="32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3571868" y="1643050"/>
          <a:ext cx="2200275" cy="514350"/>
        </p:xfrm>
        <a:graphic>
          <a:graphicData uri="http://schemas.openxmlformats.org/presentationml/2006/ole">
            <p:oleObj spid="_x0000_s38913" name="Equation" r:id="rId3" imgW="2094591" imgH="495085" progId="Equation.DSMT4">
              <p:embed/>
            </p:oleObj>
          </a:graphicData>
        </a:graphic>
      </p:graphicFrame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785918" y="2357430"/>
          <a:ext cx="571500" cy="266700"/>
        </p:xfrm>
        <a:graphic>
          <a:graphicData uri="http://schemas.openxmlformats.org/presentationml/2006/ole">
            <p:oleObj spid="_x0000_s38916" name="Equation" r:id="rId4" imgW="507960" imgH="241200" progId="Equation.DSMT4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071934" y="2214554"/>
          <a:ext cx="742950" cy="495300"/>
        </p:xfrm>
        <a:graphic>
          <a:graphicData uri="http://schemas.openxmlformats.org/presentationml/2006/ole">
            <p:oleObj spid="_x0000_s38918" name="Equation" r:id="rId5" imgW="634725" imgH="431613" progId="Equation.DSMT4">
              <p:embed/>
            </p:oleObj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357554" y="2786058"/>
          <a:ext cx="2124075" cy="619125"/>
        </p:xfrm>
        <a:graphic>
          <a:graphicData uri="http://schemas.openxmlformats.org/presentationml/2006/ole">
            <p:oleObj spid="_x0000_s38920" name="Equation" r:id="rId6" imgW="1663700" imgH="482600" progId="Equation.DSMT4">
              <p:embed/>
            </p:oleObj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357554" y="3643314"/>
          <a:ext cx="2333625" cy="2152650"/>
        </p:xfrm>
        <a:graphic>
          <a:graphicData uri="http://schemas.openxmlformats.org/presentationml/2006/ole">
            <p:oleObj spid="_x0000_s38922" name="Equation" r:id="rId7" imgW="1892300" imgH="1752600" progId="Equation.DSMT4">
              <p:embed/>
            </p:oleObj>
          </a:graphicData>
        </a:graphic>
      </p:graphicFrame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3714744" y="5929330"/>
          <a:ext cx="1123950" cy="695325"/>
        </p:xfrm>
        <a:graphic>
          <a:graphicData uri="http://schemas.openxmlformats.org/presentationml/2006/ole">
            <p:oleObj spid="_x0000_s38925" name="Equation" r:id="rId8" imgW="901309" imgH="558558" progId="Equation.DSMT4">
              <p:embed/>
            </p:oleObj>
          </a:graphicData>
        </a:graphic>
      </p:graphicFrame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8286776" y="1643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(70)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8286776" y="22145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(71)</a:t>
            </a:r>
            <a:endParaRPr lang="uk-UA" dirty="0"/>
          </a:p>
        </p:txBody>
      </p:sp>
      <p:sp>
        <p:nvSpPr>
          <p:cNvPr id="21" name="TextBox 20"/>
          <p:cNvSpPr txBox="1"/>
          <p:nvPr/>
        </p:nvSpPr>
        <p:spPr>
          <a:xfrm>
            <a:off x="8286776" y="2786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(72)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8215338" y="428625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(73)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8215338" y="60007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(74)</a:t>
            </a:r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 smtClean="0"/>
              <a:t>§ 6. Закони збереження. Зв’язок функції Лагранжа із законами збереження</a:t>
            </a:r>
            <a:br>
              <a:rPr lang="uk-UA" sz="3200" b="1" dirty="0" smtClean="0"/>
            </a:br>
            <a:r>
              <a:rPr lang="he-IL" sz="3200" u="sng" dirty="0" smtClean="0"/>
              <a:t> Б</a:t>
            </a:r>
            <a:r>
              <a:rPr lang="uk-UA" sz="3200" u="sng" dirty="0" smtClean="0"/>
              <a:t>. Збереження імпульсу.</a:t>
            </a:r>
            <a:endParaRPr lang="uk-UA" sz="32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929058" y="1714488"/>
          <a:ext cx="1114425" cy="647700"/>
        </p:xfrm>
        <a:graphic>
          <a:graphicData uri="http://schemas.openxmlformats.org/presentationml/2006/ole">
            <p:oleObj spid="_x0000_s39944" name="Equation" r:id="rId3" imgW="977900" imgH="558800" progId="Equation.DSMT4">
              <p:embed/>
            </p:oleObj>
          </a:graphicData>
        </a:graphic>
      </p:graphicFrame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2643174" y="2571744"/>
          <a:ext cx="828675" cy="676275"/>
        </p:xfrm>
        <a:graphic>
          <a:graphicData uri="http://schemas.openxmlformats.org/presentationml/2006/ole">
            <p:oleObj spid="_x0000_s39947" name="Equation" r:id="rId4" imgW="609336" imgH="495085" progId="Equation.DSMT4">
              <p:embed/>
            </p:oleObj>
          </a:graphicData>
        </a:graphic>
      </p:graphicFrame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4" name="Прямоугольник 23"/>
          <p:cNvSpPr/>
          <p:nvPr/>
        </p:nvSpPr>
        <p:spPr>
          <a:xfrm>
            <a:off x="6669668" y="2714620"/>
            <a:ext cx="2474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– імпульс </a:t>
            </a:r>
            <a:r>
              <a:rPr lang="uk-UA" dirty="0" err="1" smtClean="0"/>
              <a:t>і-ої</a:t>
            </a:r>
            <a:r>
              <a:rPr lang="uk-UA" dirty="0" smtClean="0"/>
              <a:t> частинки.</a:t>
            </a:r>
            <a:endParaRPr lang="uk-UA" dirty="0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2643174" y="3286124"/>
          <a:ext cx="1009650" cy="647700"/>
        </p:xfrm>
        <a:graphic>
          <a:graphicData uri="http://schemas.openxmlformats.org/presentationml/2006/ole">
            <p:oleObj spid="_x0000_s39950" name="Equation" r:id="rId5" imgW="787058" imgH="495085" progId="Equation.DSMT4">
              <p:embed/>
            </p:oleObj>
          </a:graphicData>
        </a:graphic>
      </p:graphicFrame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" name="Прямоугольник 27"/>
          <p:cNvSpPr/>
          <p:nvPr/>
        </p:nvSpPr>
        <p:spPr>
          <a:xfrm>
            <a:off x="6000760" y="3286124"/>
            <a:ext cx="304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– сумарний імпульс системи.</a:t>
            </a:r>
            <a:endParaRPr lang="uk-UA" dirty="0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2857488" y="4143380"/>
          <a:ext cx="2514600" cy="533400"/>
        </p:xfrm>
        <a:graphic>
          <a:graphicData uri="http://schemas.openxmlformats.org/presentationml/2006/ole">
            <p:oleObj spid="_x0000_s39953" name="Equation" r:id="rId6" imgW="2298700" imgH="482600" progId="Equation.DSMT4">
              <p:embed/>
            </p:oleObj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1000100" y="5429264"/>
            <a:ext cx="8143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Отже, виходячи з однорідності простору, ми встановили закон: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сумарний імпульс замкненої системи частинок залишається сталим, тобто є інтегралом рух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3900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(75)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5072066" y="27146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(76)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5072066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(77)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8143900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(78)</a:t>
            </a:r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 smtClean="0"/>
              <a:t>§ 6. Закони збереження. Зв’язок функції Лагранжа із законами збереження</a:t>
            </a:r>
            <a:br>
              <a:rPr lang="uk-UA" sz="3200" b="1" dirty="0" smtClean="0"/>
            </a:br>
            <a:r>
              <a:rPr lang="he-IL" sz="3200" u="sng" dirty="0" smtClean="0"/>
              <a:t> В</a:t>
            </a:r>
            <a:r>
              <a:rPr lang="uk-UA" sz="3200" u="sng" dirty="0" smtClean="0"/>
              <a:t>. Збереження моменту імпульсу.</a:t>
            </a:r>
            <a:endParaRPr lang="uk-UA" sz="32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8143900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(79)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8143900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(82)</a:t>
            </a:r>
            <a:endParaRPr lang="uk-UA" dirty="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000364" y="1857364"/>
          <a:ext cx="1200150" cy="304800"/>
        </p:xfrm>
        <a:graphic>
          <a:graphicData uri="http://schemas.openxmlformats.org/presentationml/2006/ole">
            <p:oleObj spid="_x0000_s40966" name="Equation" r:id="rId3" imgW="939392" imgH="241195" progId="Equation.DSMT4">
              <p:embed/>
            </p:oleObj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5214942" y="1857364"/>
          <a:ext cx="1266825" cy="304800"/>
        </p:xfrm>
        <a:graphic>
          <a:graphicData uri="http://schemas.openxmlformats.org/presentationml/2006/ole">
            <p:oleObj spid="_x0000_s40968" name="Equation" r:id="rId4" imgW="990170" imgH="241195" progId="Equation.DSMT4">
              <p:embed/>
            </p:oleObj>
          </a:graphicData>
        </a:graphic>
      </p:graphicFrame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3500430" y="2285992"/>
          <a:ext cx="2352675" cy="590550"/>
        </p:xfrm>
        <a:graphic>
          <a:graphicData uri="http://schemas.openxmlformats.org/presentationml/2006/ole">
            <p:oleObj spid="_x0000_s40970" name="Equation" r:id="rId5" imgW="1954951" imgH="495085" progId="Equation.DSMT4">
              <p:embed/>
            </p:oleObj>
          </a:graphicData>
        </a:graphic>
      </p:graphicFrame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59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4143372" y="2928934"/>
          <a:ext cx="1133475" cy="342900"/>
        </p:xfrm>
        <a:graphic>
          <a:graphicData uri="http://schemas.openxmlformats.org/presentationml/2006/ole">
            <p:oleObj spid="_x0000_s40973" name="Equation" r:id="rId6" imgW="901309" imgH="266584" progId="Equation.DSMT4">
              <p:embed/>
            </p:oleObj>
          </a:graphicData>
        </a:graphic>
      </p:graphicFrame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3071802" y="3357562"/>
          <a:ext cx="3076575" cy="600075"/>
        </p:xfrm>
        <a:graphic>
          <a:graphicData uri="http://schemas.openxmlformats.org/presentationml/2006/ole">
            <p:oleObj spid="_x0000_s40975" name="Equation" r:id="rId7" imgW="2451100" imgH="495300" progId="Equation.DSMT4">
              <p:embed/>
            </p:oleObj>
          </a:graphicData>
        </a:graphic>
      </p:graphicFrame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1857356" y="4000504"/>
          <a:ext cx="5514975" cy="657225"/>
        </p:xfrm>
        <a:graphic>
          <a:graphicData uri="http://schemas.openxmlformats.org/presentationml/2006/ole">
            <p:oleObj spid="_x0000_s40978" name="Equation" r:id="rId8" imgW="4610100" imgH="571500" progId="Equation.DSMT4">
              <p:embed/>
            </p:oleObj>
          </a:graphicData>
        </a:graphic>
      </p:graphicFrame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3286116" y="4857760"/>
          <a:ext cx="2914650" cy="619125"/>
        </p:xfrm>
        <a:graphic>
          <a:graphicData uri="http://schemas.openxmlformats.org/presentationml/2006/ole">
            <p:oleObj spid="_x0000_s40981" name="Equation" r:id="rId9" imgW="2260600" imgH="495300" progId="Equation.DSMT4">
              <p:embed/>
            </p:oleObj>
          </a:graphicData>
        </a:graphic>
      </p:graphicFrame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2500298" y="5715016"/>
          <a:ext cx="4772025" cy="695325"/>
        </p:xfrm>
        <a:graphic>
          <a:graphicData uri="http://schemas.openxmlformats.org/presentationml/2006/ole">
            <p:oleObj spid="_x0000_s40984" name="Equation" r:id="rId10" imgW="3860800" imgH="571500" progId="Equation.DSMT4">
              <p:embed/>
            </p:oleObj>
          </a:graphicData>
        </a:graphic>
      </p:graphicFrame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2" name="TextBox 51"/>
          <p:cNvSpPr txBox="1"/>
          <p:nvPr/>
        </p:nvSpPr>
        <p:spPr>
          <a:xfrm>
            <a:off x="8143900" y="24288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(80)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814390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(81)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8215338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(83)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8215338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(84)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8215338" y="59293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(85)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uk-UA" b="1" dirty="0" smtClean="0"/>
              <a:t>§ 1. Варіаційний принцип в механіці</a:t>
            </a:r>
            <a:endParaRPr lang="uk-UA" dirty="0" smtClean="0"/>
          </a:p>
          <a:p>
            <a:pPr algn="just">
              <a:buNone/>
            </a:pPr>
            <a:r>
              <a:rPr lang="uk-UA" b="1" dirty="0" smtClean="0"/>
              <a:t>§ 2. Зв’язки</a:t>
            </a:r>
            <a:endParaRPr lang="uk-UA" dirty="0" smtClean="0"/>
          </a:p>
          <a:p>
            <a:pPr algn="just">
              <a:buNone/>
            </a:pPr>
            <a:r>
              <a:rPr lang="uk-UA" b="1" dirty="0" smtClean="0"/>
              <a:t>§ 3. Рівняння Лагранжа в </a:t>
            </a:r>
            <a:r>
              <a:rPr lang="uk-UA" b="1" dirty="0" err="1" smtClean="0"/>
              <a:t>декартових</a:t>
            </a:r>
            <a:r>
              <a:rPr lang="uk-UA" b="1" dirty="0" smtClean="0"/>
              <a:t> координатах</a:t>
            </a:r>
            <a:endParaRPr lang="uk-UA" dirty="0" smtClean="0"/>
          </a:p>
          <a:p>
            <a:pPr algn="just">
              <a:buNone/>
            </a:pPr>
            <a:r>
              <a:rPr lang="uk-UA" b="1" dirty="0" smtClean="0"/>
              <a:t>§ 4. Рівняння Лагранжа в узагальнених координатах</a:t>
            </a:r>
            <a:endParaRPr lang="uk-UA" dirty="0" smtClean="0"/>
          </a:p>
          <a:p>
            <a:pPr algn="just">
              <a:buNone/>
            </a:pPr>
            <a:r>
              <a:rPr lang="uk-UA" b="1" dirty="0" smtClean="0"/>
              <a:t>§ 5. Функція Лагранжа та енергія механічної системи</a:t>
            </a:r>
            <a:endParaRPr lang="uk-UA" dirty="0" smtClean="0"/>
          </a:p>
          <a:p>
            <a:pPr algn="just">
              <a:buNone/>
            </a:pPr>
            <a:r>
              <a:rPr lang="uk-UA" b="1" dirty="0" smtClean="0"/>
              <a:t>§ 6. Закони збереження. Зв’язок функції Лагранжа із законами збереження</a:t>
            </a:r>
            <a:endParaRPr lang="uk-UA" dirty="0" smtClean="0"/>
          </a:p>
          <a:p>
            <a:pPr algn="just">
              <a:buNone/>
            </a:pPr>
            <a:r>
              <a:rPr lang="uk-UA" b="1" dirty="0" smtClean="0"/>
              <a:t>§ 7. Канонічні рівняння Гамільтона</a:t>
            </a:r>
            <a:endParaRPr lang="uk-UA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 smtClean="0"/>
              <a:t>§ 6. Закони збереження. Зв’язок функції Лагранжа із законами збереження</a:t>
            </a:r>
            <a:br>
              <a:rPr lang="uk-UA" sz="3200" b="1" dirty="0" smtClean="0"/>
            </a:br>
            <a:r>
              <a:rPr lang="he-IL" sz="3200" u="sng" dirty="0" smtClean="0"/>
              <a:t> В</a:t>
            </a:r>
            <a:r>
              <a:rPr lang="uk-UA" sz="3200" u="sng" dirty="0" smtClean="0"/>
              <a:t>. Збереження моменту імпульсу.</a:t>
            </a:r>
            <a:endParaRPr lang="uk-UA" sz="32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8143900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(86)</a:t>
            </a:r>
            <a:endParaRPr lang="uk-UA" dirty="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59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2" name="TextBox 51"/>
          <p:cNvSpPr txBox="1"/>
          <p:nvPr/>
        </p:nvSpPr>
        <p:spPr>
          <a:xfrm>
            <a:off x="8143900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(87)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8143900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(88)</a:t>
            </a:r>
            <a:endParaRPr lang="uk-UA" dirty="0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1142976" y="1785926"/>
          <a:ext cx="1609725" cy="533400"/>
        </p:xfrm>
        <a:graphic>
          <a:graphicData uri="http://schemas.openxmlformats.org/presentationml/2006/ole">
            <p:oleObj spid="_x0000_s41994" name="Equation" r:id="rId3" imgW="1485255" imgH="495085" progId="Equation.DSMT4">
              <p:embed/>
            </p:oleObj>
          </a:graphicData>
        </a:graphic>
      </p:graphicFrame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1" name="Прямоугольник 50"/>
          <p:cNvSpPr/>
          <p:nvPr/>
        </p:nvSpPr>
        <p:spPr>
          <a:xfrm>
            <a:off x="3071802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i="1" dirty="0" smtClean="0"/>
              <a:t>– </a:t>
            </a:r>
            <a:r>
              <a:rPr lang="uk-UA" dirty="0" smtClean="0"/>
              <a:t>момент імпульсу частинки відносно початку координат</a:t>
            </a:r>
            <a:endParaRPr lang="uk-UA" dirty="0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1142976" y="2786058"/>
          <a:ext cx="495300" cy="219075"/>
        </p:xfrm>
        <a:graphic>
          <a:graphicData uri="http://schemas.openxmlformats.org/presentationml/2006/ole">
            <p:oleObj spid="_x0000_s41997" name="Equation" r:id="rId4" imgW="457002" imgH="203112" progId="Equation.DSMT4">
              <p:embed/>
            </p:oleObj>
          </a:graphicData>
        </a:graphic>
      </p:graphicFrame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3786182" y="2643182"/>
          <a:ext cx="1095375" cy="552450"/>
        </p:xfrm>
        <a:graphic>
          <a:graphicData uri="http://schemas.openxmlformats.org/presentationml/2006/ole">
            <p:oleObj spid="_x0000_s41999" name="Equation" r:id="rId5" imgW="965200" imgH="482600" progId="Equation.DSMT4">
              <p:embed/>
            </p:oleObj>
          </a:graphicData>
        </a:graphic>
      </p:graphicFrame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552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3571868" y="3429000"/>
          <a:ext cx="1638300" cy="457200"/>
        </p:xfrm>
        <a:graphic>
          <a:graphicData uri="http://schemas.openxmlformats.org/presentationml/2006/ole">
            <p:oleObj spid="_x0000_s42002" name="Equation" r:id="rId6" imgW="1409088" imgH="393529" progId="Equation.DSMT4">
              <p:embed/>
            </p:oleObj>
          </a:graphicData>
        </a:graphic>
      </p:graphicFrame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071506" y="4143380"/>
            <a:ext cx="807249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Виходячи з ізотропії простору, ми показали, що виконується закон збереження моменту імпульсу (1.5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результуючий (сумарний) момент імпульсу замкненої системи частинок залишається постійним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8" y="71422"/>
            <a:ext cx="8072462" cy="1143000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7. </a:t>
            </a:r>
            <a:r>
              <a:rPr lang="uk-UA" sz="3200" b="1" dirty="0" smtClean="0"/>
              <a:t>Канонічні рівняння Гамільтона</a:t>
            </a:r>
            <a:endParaRPr lang="uk-UA" sz="30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8286744" y="107154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(89)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8286744" y="150017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(90)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8286744" y="200024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(91)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8286744" y="27860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(92)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8286744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(93)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8286744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(94)</a:t>
            </a:r>
            <a:endParaRPr lang="uk-UA" dirty="0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3357554" y="928670"/>
          <a:ext cx="2543175" cy="619125"/>
        </p:xfrm>
        <a:graphic>
          <a:graphicData uri="http://schemas.openxmlformats.org/presentationml/2006/ole">
            <p:oleObj spid="_x0000_s28701" name="Equation" r:id="rId3" imgW="1904174" imgH="495085" progId="Equation.DSMT4">
              <p:embed/>
            </p:oleObj>
          </a:graphicData>
        </a:graphic>
      </p:graphicFrame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4143372" y="1500174"/>
          <a:ext cx="790575" cy="533400"/>
        </p:xfrm>
        <a:graphic>
          <a:graphicData uri="http://schemas.openxmlformats.org/presentationml/2006/ole">
            <p:oleObj spid="_x0000_s28704" name="Equation" r:id="rId4" imgW="634725" imgH="431613" progId="Equation.DSMT4">
              <p:embed/>
            </p:oleObj>
          </a:graphicData>
        </a:graphic>
      </p:graphicFrame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706" name="Object 34"/>
          <p:cNvGraphicFramePr>
            <a:graphicFrameLocks noChangeAspect="1"/>
          </p:cNvGraphicFramePr>
          <p:nvPr/>
        </p:nvGraphicFramePr>
        <p:xfrm>
          <a:off x="3286116" y="2000240"/>
          <a:ext cx="2495550" cy="409575"/>
        </p:xfrm>
        <a:graphic>
          <a:graphicData uri="http://schemas.openxmlformats.org/presentationml/2006/ole">
            <p:oleObj spid="_x0000_s28706" name="Equation" r:id="rId5" imgW="2159000" imgH="342900" progId="Equation.DSMT4">
              <p:embed/>
            </p:oleObj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1071538" y="2428868"/>
            <a:ext cx="785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/>
              <a:t>Характеристичну функцію </a:t>
            </a:r>
            <a:r>
              <a:rPr lang="uk-UA" sz="1600" i="1" dirty="0" smtClean="0"/>
              <a:t>Н</a:t>
            </a:r>
            <a:r>
              <a:rPr lang="uk-UA" sz="1600" dirty="0" smtClean="0"/>
              <a:t> називають </a:t>
            </a:r>
            <a:r>
              <a:rPr lang="uk-UA" sz="1600" i="1" dirty="0" smtClean="0"/>
              <a:t>функцією Гамільтона</a:t>
            </a:r>
            <a:r>
              <a:rPr lang="uk-UA" sz="1600" dirty="0" smtClean="0"/>
              <a:t> або </a:t>
            </a:r>
            <a:r>
              <a:rPr lang="uk-UA" sz="1600" i="1" dirty="0" err="1" smtClean="0"/>
              <a:t>гамільтоніаном</a:t>
            </a:r>
            <a:r>
              <a:rPr lang="uk-UA" sz="1600" i="1" dirty="0" smtClean="0"/>
              <a:t>.</a:t>
            </a:r>
            <a:r>
              <a:rPr lang="uk-UA" sz="1600" dirty="0" smtClean="0"/>
              <a:t> </a:t>
            </a:r>
            <a:endParaRPr lang="uk-UA" sz="1600" dirty="0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708" name="Object 36"/>
          <p:cNvGraphicFramePr>
            <a:graphicFrameLocks noChangeAspect="1"/>
          </p:cNvGraphicFramePr>
          <p:nvPr/>
        </p:nvGraphicFramePr>
        <p:xfrm>
          <a:off x="3500430" y="2786058"/>
          <a:ext cx="2943225" cy="495300"/>
        </p:xfrm>
        <a:graphic>
          <a:graphicData uri="http://schemas.openxmlformats.org/presentationml/2006/ole">
            <p:oleObj spid="_x0000_s28708" name="Equation" r:id="rId6" imgW="2324100" imgH="393700" progId="Equation.DSMT4">
              <p:embed/>
            </p:oleObj>
          </a:graphicData>
        </a:graphic>
      </p:graphicFrame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710" name="Object 38"/>
          <p:cNvGraphicFramePr>
            <a:graphicFrameLocks noChangeAspect="1"/>
          </p:cNvGraphicFramePr>
          <p:nvPr/>
        </p:nvGraphicFramePr>
        <p:xfrm>
          <a:off x="3643306" y="3286124"/>
          <a:ext cx="2409825" cy="571500"/>
        </p:xfrm>
        <a:graphic>
          <a:graphicData uri="http://schemas.openxmlformats.org/presentationml/2006/ole">
            <p:oleObj spid="_x0000_s28710" name="Equation" r:id="rId7" imgW="2094591" imgH="495085" progId="Equation.DSMT4">
              <p:embed/>
            </p:oleObj>
          </a:graphicData>
        </a:graphic>
      </p:graphicFrame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713" name="Object 41"/>
          <p:cNvGraphicFramePr>
            <a:graphicFrameLocks noChangeAspect="1"/>
          </p:cNvGraphicFramePr>
          <p:nvPr/>
        </p:nvGraphicFramePr>
        <p:xfrm>
          <a:off x="1071538" y="3857628"/>
          <a:ext cx="6778625" cy="571500"/>
        </p:xfrm>
        <a:graphic>
          <a:graphicData uri="http://schemas.openxmlformats.org/presentationml/2006/ole">
            <p:oleObj spid="_x0000_s28713" name="Equation" r:id="rId8" imgW="5308560" imgH="495000" progId="Equation.DSMT4">
              <p:embed/>
            </p:oleObj>
          </a:graphicData>
        </a:graphic>
      </p:graphicFrame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716" name="Object 44"/>
          <p:cNvGraphicFramePr>
            <a:graphicFrameLocks noChangeAspect="1"/>
          </p:cNvGraphicFramePr>
          <p:nvPr/>
        </p:nvGraphicFramePr>
        <p:xfrm>
          <a:off x="2857488" y="4500570"/>
          <a:ext cx="4029075" cy="590550"/>
        </p:xfrm>
        <a:graphic>
          <a:graphicData uri="http://schemas.openxmlformats.org/presentationml/2006/ole">
            <p:oleObj spid="_x0000_s28716" name="Equation" r:id="rId9" imgW="3263900" imgH="495300" progId="Equation.DSMT4">
              <p:embed/>
            </p:oleObj>
          </a:graphicData>
        </a:graphic>
      </p:graphicFrame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0" y="59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7" name="TextBox 56"/>
          <p:cNvSpPr txBox="1"/>
          <p:nvPr/>
        </p:nvSpPr>
        <p:spPr>
          <a:xfrm>
            <a:off x="8286744" y="45720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(95)</a:t>
            </a:r>
            <a:endParaRPr lang="uk-UA" dirty="0"/>
          </a:p>
        </p:txBody>
      </p:sp>
      <p:graphicFrame>
        <p:nvGraphicFramePr>
          <p:cNvPr id="28719" name="Object 47"/>
          <p:cNvGraphicFramePr>
            <a:graphicFrameLocks noChangeAspect="1"/>
          </p:cNvGraphicFramePr>
          <p:nvPr/>
        </p:nvGraphicFramePr>
        <p:xfrm>
          <a:off x="3000364" y="5143512"/>
          <a:ext cx="3962400" cy="609600"/>
        </p:xfrm>
        <a:graphic>
          <a:graphicData uri="http://schemas.openxmlformats.org/presentationml/2006/ole">
            <p:oleObj spid="_x0000_s28719" name="Equation" r:id="rId10" imgW="3213100" imgH="495300" progId="Equation.DSMT4">
              <p:embed/>
            </p:oleObj>
          </a:graphicData>
        </a:graphic>
      </p:graphicFrame>
      <p:graphicFrame>
        <p:nvGraphicFramePr>
          <p:cNvPr id="28720" name="Object 48"/>
          <p:cNvGraphicFramePr>
            <a:graphicFrameLocks noChangeAspect="1"/>
          </p:cNvGraphicFramePr>
          <p:nvPr/>
        </p:nvGraphicFramePr>
        <p:xfrm>
          <a:off x="3143240" y="6000768"/>
          <a:ext cx="876300" cy="619125"/>
        </p:xfrm>
        <a:graphic>
          <a:graphicData uri="http://schemas.openxmlformats.org/presentationml/2006/ole">
            <p:oleObj spid="_x0000_s28720" name="Equation" r:id="rId11" imgW="609336" imgH="431613" progId="Equation.DSMT4">
              <p:embed/>
            </p:oleObj>
          </a:graphicData>
        </a:graphic>
      </p:graphicFrame>
      <p:graphicFrame>
        <p:nvGraphicFramePr>
          <p:cNvPr id="28721" name="Object 49"/>
          <p:cNvGraphicFramePr>
            <a:graphicFrameLocks noChangeAspect="1"/>
          </p:cNvGraphicFramePr>
          <p:nvPr/>
        </p:nvGraphicFramePr>
        <p:xfrm>
          <a:off x="5643553" y="6000768"/>
          <a:ext cx="914400" cy="609600"/>
        </p:xfrm>
        <a:graphic>
          <a:graphicData uri="http://schemas.openxmlformats.org/presentationml/2006/ole">
            <p:oleObj spid="_x0000_s28721" name="Equation" r:id="rId12" imgW="634725" imgH="431613" progId="Equation.DSMT4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286744" y="52149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(96)</a:t>
            </a:r>
            <a:endParaRPr lang="uk-UA" dirty="0"/>
          </a:p>
        </p:txBody>
      </p:sp>
      <p:sp>
        <p:nvSpPr>
          <p:cNvPr id="62" name="TextBox 61"/>
          <p:cNvSpPr txBox="1"/>
          <p:nvPr/>
        </p:nvSpPr>
        <p:spPr>
          <a:xfrm>
            <a:off x="8286744" y="607220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(97)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1. Варіаційний принцип в механіці</a:t>
            </a:r>
            <a:endParaRPr lang="uk-UA" sz="32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928670"/>
            <a:ext cx="7790712" cy="57864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1600" dirty="0" smtClean="0"/>
              <a:t>Під </a:t>
            </a:r>
            <a:r>
              <a:rPr lang="uk-UA" sz="1600" i="1" dirty="0" smtClean="0"/>
              <a:t>механічною системою</a:t>
            </a:r>
            <a:r>
              <a:rPr lang="uk-UA" sz="1600" dirty="0" smtClean="0"/>
              <a:t> ми будемо розуміти сукупність матеріальних точок, рух яких може бути вільним або обмеженим зв’язками. </a:t>
            </a:r>
          </a:p>
          <a:p>
            <a:pPr marL="0" indent="0">
              <a:buNone/>
            </a:pPr>
            <a:r>
              <a:rPr lang="uk-UA" sz="1600" dirty="0" smtClean="0"/>
              <a:t>В аналітичній механіці кожній механічній системі </a:t>
            </a:r>
            <a:r>
              <a:rPr lang="uk-UA" sz="1600" dirty="0" err="1" smtClean="0"/>
              <a:t>співставляється</a:t>
            </a:r>
            <a:r>
              <a:rPr lang="uk-UA" sz="1600" dirty="0" smtClean="0"/>
              <a:t> деяка функція узагальнених координат і узагальнених швидкостей системи, а також часу:</a:t>
            </a:r>
          </a:p>
          <a:p>
            <a:pPr algn="ctr">
              <a:buNone/>
            </a:pPr>
            <a:r>
              <a:rPr lang="uk-UA" sz="1600" dirty="0" smtClean="0"/>
              <a:t> </a:t>
            </a:r>
            <a:r>
              <a:rPr lang="uk-UA" sz="1600" i="1" dirty="0" smtClean="0"/>
              <a:t>L</a:t>
            </a:r>
            <a:r>
              <a:rPr lang="uk-UA" sz="1600" dirty="0" smtClean="0"/>
              <a:t>=</a:t>
            </a:r>
            <a:r>
              <a:rPr lang="uk-UA" sz="1600" i="1" dirty="0" smtClean="0"/>
              <a:t>L</a:t>
            </a:r>
            <a:r>
              <a:rPr lang="uk-UA" sz="1600" dirty="0" smtClean="0"/>
              <a:t>(координат, швидкостей, часу),</a:t>
            </a:r>
          </a:p>
          <a:p>
            <a:pPr>
              <a:buNone/>
            </a:pPr>
            <a:r>
              <a:rPr lang="uk-UA" sz="1600" dirty="0" smtClean="0"/>
              <a:t> яка називається </a:t>
            </a:r>
            <a:r>
              <a:rPr lang="uk-UA" sz="1600" i="1" dirty="0" smtClean="0"/>
              <a:t>функцією Лагранжа</a:t>
            </a:r>
            <a:r>
              <a:rPr lang="uk-UA" sz="1600" dirty="0" smtClean="0"/>
              <a:t>. </a:t>
            </a:r>
            <a:endParaRPr lang="uk-UA" sz="1600" dirty="0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14620"/>
            <a:ext cx="7143800" cy="151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5572140"/>
            <a:ext cx="7357880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1569" y="4273565"/>
            <a:ext cx="6931025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2. Зв’язки</a:t>
            </a:r>
            <a:endParaRPr lang="uk-UA" sz="3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8001024" y="41433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(1)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8001024" y="557214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(2)</a:t>
            </a:r>
            <a:endParaRPr lang="uk-UA" dirty="0"/>
          </a:p>
        </p:txBody>
      </p:sp>
      <p:sp>
        <p:nvSpPr>
          <p:cNvPr id="29" name="TextBox 28"/>
          <p:cNvSpPr txBox="1"/>
          <p:nvPr/>
        </p:nvSpPr>
        <p:spPr>
          <a:xfrm>
            <a:off x="8001024" y="60007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(3)</a:t>
            </a:r>
            <a:endParaRPr lang="uk-UA" dirty="0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1000100" y="1214422"/>
            <a:ext cx="80010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Обмеження геометричного або кінематичного характеру, які накладаються на координати (тобто положення) і швидкості частиною називають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зв’язками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endParaRPr lang="uk-UA" sz="1600" dirty="0" smtClean="0"/>
          </a:p>
          <a:p>
            <a:r>
              <a:rPr lang="uk-UA" sz="1600" dirty="0" smtClean="0"/>
              <a:t>Приклади систем із зв’язками геометричного характеру:</a:t>
            </a:r>
          </a:p>
          <a:p>
            <a:pPr lvl="0"/>
            <a:r>
              <a:rPr lang="uk-UA" sz="1600" dirty="0" smtClean="0"/>
              <a:t>1. Частинка, яка при своєму русі не може покинути, задану поверхню або криву. </a:t>
            </a:r>
          </a:p>
          <a:p>
            <a:endParaRPr lang="uk-UA" sz="1600" dirty="0" smtClean="0"/>
          </a:p>
          <a:p>
            <a:r>
              <a:rPr lang="uk-UA" sz="1600" dirty="0" smtClean="0"/>
              <a:t>Якщо поверхня або крива є нерухомими, то зв’язок називають </a:t>
            </a:r>
            <a:r>
              <a:rPr lang="uk-UA" sz="1600" u="sng" dirty="0" smtClean="0"/>
              <a:t>стаціонарним</a:t>
            </a:r>
            <a:r>
              <a:rPr lang="uk-UA" sz="1600" dirty="0" smtClean="0"/>
              <a:t>; якщо поверхня або крива рухається, то це </a:t>
            </a:r>
            <a:r>
              <a:rPr lang="uk-UA" sz="1600" u="sng" dirty="0" smtClean="0"/>
              <a:t>нестаціонарний</a:t>
            </a:r>
            <a:r>
              <a:rPr lang="uk-UA" sz="1600" dirty="0" smtClean="0"/>
              <a:t> зв’язок. </a:t>
            </a:r>
          </a:p>
          <a:p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r>
              <a:rPr lang="uk-UA" sz="1600" dirty="0" smtClean="0"/>
              <a:t>2. Дві частинки, які зв’язані невагомим жорстким стержнем </a:t>
            </a:r>
            <a:r>
              <a:rPr lang="uk-UA" sz="1600" i="1" dirty="0" smtClean="0"/>
              <a:t>l</a:t>
            </a:r>
            <a:r>
              <a:rPr lang="uk-UA" sz="1600" dirty="0" smtClean="0"/>
              <a:t> (Рис. 1.). В цьому випадку обмеження, яке накладене зв’язком, може бути записане у вигляді рівняння:</a:t>
            </a:r>
          </a:p>
          <a:p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3143240" y="4143380"/>
          <a:ext cx="3107553" cy="357190"/>
        </p:xfrm>
        <a:graphic>
          <a:graphicData uri="http://schemas.openxmlformats.org/presentationml/2006/ole">
            <p:oleObj spid="_x0000_s1054" name="Equation" r:id="rId3" imgW="2933700" imgH="342900" progId="Equation.DSMT4">
              <p:embed/>
            </p:oleObj>
          </a:graphicData>
        </a:graphic>
      </p:graphicFrame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1071538" y="4643446"/>
            <a:ext cx="79296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Обмеження кінематичного характеру полягає в тому, що швидкість точки дотику повинна дорівнювати нулю.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Приклад: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диск, який котиться без ковзання по жорсткій поверхні.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3286116" y="5572140"/>
          <a:ext cx="3036115" cy="357190"/>
        </p:xfrm>
        <a:graphic>
          <a:graphicData uri="http://schemas.openxmlformats.org/presentationml/2006/ole">
            <p:oleObj spid="_x0000_s1057" name="Equation" r:id="rId4" imgW="2133600" imgH="254000" progId="Equation.DSMT4">
              <p:embed/>
            </p:oleObj>
          </a:graphicData>
        </a:graphic>
      </p:graphicFrame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2285984" y="6072206"/>
          <a:ext cx="5277194" cy="357190"/>
        </p:xfrm>
        <a:graphic>
          <a:graphicData uri="http://schemas.openxmlformats.org/presentationml/2006/ole">
            <p:oleObj spid="_x0000_s1059" name="Equation" r:id="rId5" imgW="3670300" imgH="254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2. Зв’язки</a:t>
            </a:r>
            <a:endParaRPr lang="uk-UA" sz="3200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8501090" y="378619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(4)</a:t>
            </a:r>
            <a:endParaRPr lang="uk-UA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1071538" y="1071546"/>
            <a:ext cx="78581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Зв’язки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що задаються рівняннями (2) і інтегрованими по часу рівняннями (3) називаються </a:t>
            </a:r>
            <a:r>
              <a:rPr kumimoji="0" lang="uk-UA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голономними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(або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інтегруючими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 У випадку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голономних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зв’язків накладені ними обмеження виражаються рівняннями, що пов’язують координати частинок і час. 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Неінтегровані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зв’язки (1.3) і зв’язки, що виражаються у вигляді нерівностей називаються </a:t>
            </a:r>
            <a:r>
              <a:rPr kumimoji="0" lang="uk-UA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неголономними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Зв’язки, які не змінюються з часом називаються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стаціонарними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3286116" y="3786190"/>
          <a:ext cx="3549576" cy="428628"/>
        </p:xfrm>
        <a:graphic>
          <a:graphicData uri="http://schemas.openxmlformats.org/presentationml/2006/ole">
            <p:oleObj spid="_x0000_s17428" name="Equation" r:id="rId3" imgW="2057400" imgH="254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3. Рівняння Лагранжа в </a:t>
            </a:r>
            <a:r>
              <a:rPr lang="uk-UA" sz="3200" b="1" dirty="0" err="1" smtClean="0"/>
              <a:t>декартових</a:t>
            </a:r>
            <a:r>
              <a:rPr lang="uk-UA" sz="3200" b="1" dirty="0" smtClean="0"/>
              <a:t> координатах</a:t>
            </a:r>
            <a:endParaRPr lang="uk-UA" sz="3200" dirty="0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Object 25"/>
          <p:cNvGraphicFramePr>
            <a:graphicFrameLocks noChangeAspect="1"/>
          </p:cNvGraphicFramePr>
          <p:nvPr/>
        </p:nvGraphicFramePr>
        <p:xfrm>
          <a:off x="3714744" y="1357298"/>
          <a:ext cx="1533525" cy="523875"/>
        </p:xfrm>
        <a:graphic>
          <a:graphicData uri="http://schemas.openxmlformats.org/presentationml/2006/ole">
            <p:oleObj spid="_x0000_s18457" name="Equation" r:id="rId3" imgW="1536700" imgH="520700" progId="Equation.DSMT4">
              <p:embed/>
            </p:oleObj>
          </a:graphicData>
        </a:graphic>
      </p:graphicFrame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3214678" y="2000240"/>
          <a:ext cx="3152775" cy="285750"/>
        </p:xfrm>
        <a:graphic>
          <a:graphicData uri="http://schemas.openxmlformats.org/presentationml/2006/ole">
            <p:oleObj spid="_x0000_s18460" name="Equation" r:id="rId4" imgW="3162300" imgH="279400" progId="Equation.DSMT4">
              <p:embed/>
            </p:oleObj>
          </a:graphicData>
        </a:graphic>
      </p:graphicFrame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3929058" y="2571744"/>
          <a:ext cx="1352550" cy="285750"/>
        </p:xfrm>
        <a:graphic>
          <a:graphicData uri="http://schemas.openxmlformats.org/presentationml/2006/ole">
            <p:oleObj spid="_x0000_s18463" name="Equation" r:id="rId5" imgW="1079500" imgH="228600" progId="Equation.DSMT4">
              <p:embed/>
            </p:oleObj>
          </a:graphicData>
        </a:graphic>
      </p:graphicFrame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071538" y="2928934"/>
            <a:ext cx="8001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функція координат частинок і часу, яка називається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потенціалом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системи (сила (1.5) називається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потенціальною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9652" y="1285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(5)</a:t>
            </a:r>
            <a:endParaRPr lang="uk-UA" dirty="0"/>
          </a:p>
        </p:txBody>
      </p:sp>
      <p:sp>
        <p:nvSpPr>
          <p:cNvPr id="44" name="TextBox 43"/>
          <p:cNvSpPr txBox="1"/>
          <p:nvPr/>
        </p:nvSpPr>
        <p:spPr>
          <a:xfrm>
            <a:off x="8429652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(6)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8429652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(7)</a:t>
            </a:r>
            <a:endParaRPr lang="uk-UA" dirty="0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000100" y="3500438"/>
            <a:ext cx="79296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Якщо у функцію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не входять явно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то вона є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потенціальною енергією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системи, а сила, яка виражається формулою (1.5) називається </a:t>
            </a: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потенціальною і стаціонарною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3857620" y="4286256"/>
          <a:ext cx="1638300" cy="485775"/>
        </p:xfrm>
        <a:graphic>
          <a:graphicData uri="http://schemas.openxmlformats.org/presentationml/2006/ole">
            <p:oleObj spid="_x0000_s18467" name="Equation" r:id="rId6" imgW="2362200" imgH="711200" progId="Equation.DSMT4">
              <p:embed/>
            </p:oleObj>
          </a:graphicData>
        </a:graphic>
      </p:graphicFrame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8358214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(8)</a:t>
            </a:r>
            <a:endParaRPr lang="uk-UA" dirty="0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70" name="Object 38"/>
          <p:cNvGraphicFramePr>
            <a:graphicFrameLocks noChangeAspect="1"/>
          </p:cNvGraphicFramePr>
          <p:nvPr/>
        </p:nvGraphicFramePr>
        <p:xfrm>
          <a:off x="3857620" y="4929198"/>
          <a:ext cx="1343025" cy="1638300"/>
        </p:xfrm>
        <a:graphic>
          <a:graphicData uri="http://schemas.openxmlformats.org/presentationml/2006/ole">
            <p:oleObj spid="_x0000_s18470" name="Equation" r:id="rId7" imgW="1765300" imgH="2159000" progId="Equation.DSMT4">
              <p:embed/>
            </p:oleObj>
          </a:graphicData>
        </a:graphic>
      </p:graphicFrame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4" name="TextBox 53"/>
          <p:cNvSpPr txBox="1"/>
          <p:nvPr/>
        </p:nvSpPr>
        <p:spPr>
          <a:xfrm>
            <a:off x="8429652" y="53578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(9)</a:t>
            </a:r>
            <a:endParaRPr lang="uk-UA" dirty="0"/>
          </a:p>
        </p:txBody>
      </p:sp>
      <p:pic>
        <p:nvPicPr>
          <p:cNvPr id="18473" name="Picture 4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0694" y="6496050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49808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3. Рівняння Лагранжа в </a:t>
            </a:r>
            <a:r>
              <a:rPr lang="uk-UA" sz="3200" b="1" dirty="0" err="1" smtClean="0"/>
              <a:t>декартових</a:t>
            </a:r>
            <a:r>
              <a:rPr lang="uk-UA" sz="3200" b="1" dirty="0" smtClean="0"/>
              <a:t> координатах</a:t>
            </a:r>
            <a:endParaRPr lang="uk-UA" sz="32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9" name="TextBox 48"/>
          <p:cNvSpPr txBox="1"/>
          <p:nvPr/>
        </p:nvSpPr>
        <p:spPr>
          <a:xfrm>
            <a:off x="8215338" y="1285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(10)</a:t>
            </a:r>
            <a:endParaRPr lang="uk-UA" dirty="0"/>
          </a:p>
        </p:txBody>
      </p:sp>
      <p:sp>
        <p:nvSpPr>
          <p:cNvPr id="51" name="TextBox 50"/>
          <p:cNvSpPr txBox="1"/>
          <p:nvPr/>
        </p:nvSpPr>
        <p:spPr>
          <a:xfrm>
            <a:off x="8215338" y="19288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(11)</a:t>
            </a:r>
            <a:endParaRPr lang="uk-UA" dirty="0"/>
          </a:p>
        </p:txBody>
      </p:sp>
      <p:sp>
        <p:nvSpPr>
          <p:cNvPr id="52" name="TextBox 51"/>
          <p:cNvSpPr txBox="1"/>
          <p:nvPr/>
        </p:nvSpPr>
        <p:spPr>
          <a:xfrm>
            <a:off x="8215338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(12)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8215338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(13)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8072462" y="43576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(14)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8072462" y="56435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(15)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8072462" y="63579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(16)</a:t>
            </a:r>
            <a:endParaRPr lang="uk-UA" dirty="0"/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Object 42"/>
          <p:cNvGraphicFramePr>
            <a:graphicFrameLocks noChangeAspect="1"/>
          </p:cNvGraphicFramePr>
          <p:nvPr/>
        </p:nvGraphicFramePr>
        <p:xfrm>
          <a:off x="2285984" y="1214422"/>
          <a:ext cx="5204190" cy="642942"/>
        </p:xfrm>
        <a:graphic>
          <a:graphicData uri="http://schemas.openxmlformats.org/presentationml/2006/ole">
            <p:oleObj spid="_x0000_s19498" name="Equation" r:id="rId3" imgW="3606800" imgH="444500" progId="Equation.DSMT4">
              <p:embed/>
            </p:oleObj>
          </a:graphicData>
        </a:graphic>
      </p:graphicFrame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00" name="Object 44"/>
          <p:cNvGraphicFramePr>
            <a:graphicFrameLocks noChangeAspect="1"/>
          </p:cNvGraphicFramePr>
          <p:nvPr/>
        </p:nvGraphicFramePr>
        <p:xfrm>
          <a:off x="4286248" y="1857364"/>
          <a:ext cx="1010158" cy="625859"/>
        </p:xfrm>
        <a:graphic>
          <a:graphicData uri="http://schemas.openxmlformats.org/presentationml/2006/ole">
            <p:oleObj spid="_x0000_s19500" name="Equation" r:id="rId4" imgW="787058" imgH="495085" progId="Equation.DSMT4">
              <p:embed/>
            </p:oleObj>
          </a:graphicData>
        </a:graphic>
      </p:graphicFrame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0" y="54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03" name="Object 47"/>
          <p:cNvGraphicFramePr>
            <a:graphicFrameLocks noChangeAspect="1"/>
          </p:cNvGraphicFramePr>
          <p:nvPr/>
        </p:nvGraphicFramePr>
        <p:xfrm>
          <a:off x="3714744" y="2428868"/>
          <a:ext cx="2309343" cy="642942"/>
        </p:xfrm>
        <a:graphic>
          <a:graphicData uri="http://schemas.openxmlformats.org/presentationml/2006/ole">
            <p:oleObj spid="_x0000_s19503" name="Equation" r:id="rId5" imgW="1536700" imgH="431800" progId="Equation.DSMT4">
              <p:embed/>
            </p:oleObj>
          </a:graphicData>
        </a:graphic>
      </p:graphicFrame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05" name="Object 49"/>
          <p:cNvGraphicFramePr>
            <a:graphicFrameLocks noChangeAspect="1"/>
          </p:cNvGraphicFramePr>
          <p:nvPr/>
        </p:nvGraphicFramePr>
        <p:xfrm>
          <a:off x="4000496" y="3143248"/>
          <a:ext cx="1374042" cy="571504"/>
        </p:xfrm>
        <a:graphic>
          <a:graphicData uri="http://schemas.openxmlformats.org/presentationml/2006/ole">
            <p:oleObj spid="_x0000_s19505" name="Equation" r:id="rId6" imgW="1016000" imgH="431800" progId="Equation.DSMT4">
              <p:embed/>
            </p:oleObj>
          </a:graphicData>
        </a:graphic>
      </p:graphicFrame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07" name="Object 51"/>
          <p:cNvGraphicFramePr>
            <a:graphicFrameLocks noChangeAspect="1"/>
          </p:cNvGraphicFramePr>
          <p:nvPr/>
        </p:nvGraphicFramePr>
        <p:xfrm>
          <a:off x="4071934" y="3786190"/>
          <a:ext cx="1377960" cy="500066"/>
        </p:xfrm>
        <a:graphic>
          <a:graphicData uri="http://schemas.openxmlformats.org/presentationml/2006/ole">
            <p:oleObj spid="_x0000_s19507" name="Equation" r:id="rId7" imgW="1345616" imgH="495085" progId="Equation.DSMT4">
              <p:embed/>
            </p:oleObj>
          </a:graphicData>
        </a:graphic>
      </p:graphicFrame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09" name="Object 53"/>
          <p:cNvGraphicFramePr>
            <a:graphicFrameLocks noChangeAspect="1"/>
          </p:cNvGraphicFramePr>
          <p:nvPr/>
        </p:nvGraphicFramePr>
        <p:xfrm>
          <a:off x="4071934" y="4357694"/>
          <a:ext cx="1285884" cy="505922"/>
        </p:xfrm>
        <a:graphic>
          <a:graphicData uri="http://schemas.openxmlformats.org/presentationml/2006/ole">
            <p:oleObj spid="_x0000_s19509" name="Equation" r:id="rId8" imgW="1358310" imgH="533169" progId="Equation.DSMT4">
              <p:embed/>
            </p:oleObj>
          </a:graphicData>
        </a:graphic>
      </p:graphicFrame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11" name="Object 55"/>
          <p:cNvGraphicFramePr>
            <a:graphicFrameLocks noChangeAspect="1"/>
          </p:cNvGraphicFramePr>
          <p:nvPr/>
        </p:nvGraphicFramePr>
        <p:xfrm>
          <a:off x="4071934" y="4857760"/>
          <a:ext cx="1358875" cy="500066"/>
        </p:xfrm>
        <a:graphic>
          <a:graphicData uri="http://schemas.openxmlformats.org/presentationml/2006/ole">
            <p:oleObj spid="_x0000_s19511" name="Equation" r:id="rId9" imgW="1333500" imgH="495300" progId="Equation.DSMT4">
              <p:embed/>
            </p:oleObj>
          </a:graphicData>
        </a:graphic>
      </p:graphicFrame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13" name="Object 57"/>
          <p:cNvGraphicFramePr>
            <a:graphicFrameLocks noChangeAspect="1"/>
          </p:cNvGraphicFramePr>
          <p:nvPr/>
        </p:nvGraphicFramePr>
        <p:xfrm>
          <a:off x="1214414" y="5643578"/>
          <a:ext cx="1238259" cy="285752"/>
        </p:xfrm>
        <a:graphic>
          <a:graphicData uri="http://schemas.openxmlformats.org/presentationml/2006/ole">
            <p:oleObj spid="_x0000_s19513" name="Equation" r:id="rId10" imgW="990600" imgH="228600" progId="Equation.DSMT4">
              <p:embed/>
            </p:oleObj>
          </a:graphicData>
        </a:graphic>
      </p:graphicFrame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15" name="Object 59"/>
          <p:cNvGraphicFramePr>
            <a:graphicFrameLocks noChangeAspect="1"/>
          </p:cNvGraphicFramePr>
          <p:nvPr/>
        </p:nvGraphicFramePr>
        <p:xfrm>
          <a:off x="4071934" y="5572140"/>
          <a:ext cx="1467981" cy="571504"/>
        </p:xfrm>
        <a:graphic>
          <a:graphicData uri="http://schemas.openxmlformats.org/presentationml/2006/ole">
            <p:oleObj spid="_x0000_s19515" name="Equation" r:id="rId11" imgW="1193800" imgH="457200" progId="Equation.DSMT4">
              <p:embed/>
            </p:oleObj>
          </a:graphicData>
        </a:graphic>
      </p:graphicFrame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517" name="Object 61"/>
          <p:cNvGraphicFramePr>
            <a:graphicFrameLocks noChangeAspect="1"/>
          </p:cNvGraphicFramePr>
          <p:nvPr/>
        </p:nvGraphicFramePr>
        <p:xfrm>
          <a:off x="4071934" y="6215082"/>
          <a:ext cx="1285884" cy="557596"/>
        </p:xfrm>
        <a:graphic>
          <a:graphicData uri="http://schemas.openxmlformats.org/presentationml/2006/ole">
            <p:oleObj spid="_x0000_s19517" name="Equation" r:id="rId12" imgW="1002865" imgH="431613" progId="Equation.DSMT4">
              <p:embed/>
            </p:oleObj>
          </a:graphicData>
        </a:graphic>
      </p:graphicFrame>
      <p:pic>
        <p:nvPicPr>
          <p:cNvPr id="19519" name="Picture 6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57884" y="6357958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71562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4. Рівняння Лагранжа в узагальнених координатах</a:t>
            </a:r>
            <a:endParaRPr lang="uk-UA" sz="3200" dirty="0" smtClean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4" name="TextBox 53"/>
          <p:cNvSpPr txBox="1"/>
          <p:nvPr/>
        </p:nvSpPr>
        <p:spPr>
          <a:xfrm>
            <a:off x="8215338" y="11429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(17)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8215338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(18)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8286776" y="200024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(19)</a:t>
            </a:r>
            <a:endParaRPr lang="uk-UA" dirty="0"/>
          </a:p>
        </p:txBody>
      </p:sp>
      <p:sp>
        <p:nvSpPr>
          <p:cNvPr id="58" name="TextBox 57"/>
          <p:cNvSpPr txBox="1"/>
          <p:nvPr/>
        </p:nvSpPr>
        <p:spPr>
          <a:xfrm>
            <a:off x="8215338" y="257174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(20)</a:t>
            </a:r>
            <a:endParaRPr lang="uk-UA" dirty="0"/>
          </a:p>
        </p:txBody>
      </p:sp>
      <p:sp>
        <p:nvSpPr>
          <p:cNvPr id="59" name="TextBox 58"/>
          <p:cNvSpPr txBox="1"/>
          <p:nvPr/>
        </p:nvSpPr>
        <p:spPr>
          <a:xfrm>
            <a:off x="8358214" y="32146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(21)</a:t>
            </a:r>
            <a:endParaRPr lang="uk-UA" dirty="0"/>
          </a:p>
        </p:txBody>
      </p:sp>
      <p:sp>
        <p:nvSpPr>
          <p:cNvPr id="60" name="TextBox 59"/>
          <p:cNvSpPr txBox="1"/>
          <p:nvPr/>
        </p:nvSpPr>
        <p:spPr>
          <a:xfrm>
            <a:off x="835821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(22)</a:t>
            </a:r>
            <a:endParaRPr lang="uk-UA" dirty="0"/>
          </a:p>
        </p:txBody>
      </p:sp>
      <p:sp>
        <p:nvSpPr>
          <p:cNvPr id="61" name="TextBox 60"/>
          <p:cNvSpPr txBox="1"/>
          <p:nvPr/>
        </p:nvSpPr>
        <p:spPr>
          <a:xfrm>
            <a:off x="8429652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(23)</a:t>
            </a:r>
            <a:endParaRPr lang="uk-UA" dirty="0"/>
          </a:p>
        </p:txBody>
      </p:sp>
      <p:sp>
        <p:nvSpPr>
          <p:cNvPr id="62" name="TextBox 61"/>
          <p:cNvSpPr txBox="1"/>
          <p:nvPr/>
        </p:nvSpPr>
        <p:spPr>
          <a:xfrm>
            <a:off x="8358214" y="52149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(24)</a:t>
            </a:r>
            <a:endParaRPr lang="uk-UA" dirty="0"/>
          </a:p>
        </p:txBody>
      </p:sp>
      <p:sp>
        <p:nvSpPr>
          <p:cNvPr id="70" name="TextBox 69"/>
          <p:cNvSpPr txBox="1"/>
          <p:nvPr/>
        </p:nvSpPr>
        <p:spPr>
          <a:xfrm>
            <a:off x="8358214" y="60007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(25)</a:t>
            </a:r>
            <a:endParaRPr lang="uk-UA" dirty="0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" name="Object 42"/>
          <p:cNvGraphicFramePr>
            <a:graphicFrameLocks noChangeAspect="1"/>
          </p:cNvGraphicFramePr>
          <p:nvPr/>
        </p:nvGraphicFramePr>
        <p:xfrm>
          <a:off x="3500430" y="1000108"/>
          <a:ext cx="1928826" cy="575618"/>
        </p:xfrm>
        <a:graphic>
          <a:graphicData uri="http://schemas.openxmlformats.org/presentationml/2006/ole">
            <p:oleObj spid="_x0000_s20522" name="Equation" r:id="rId3" imgW="1447800" imgH="431800" progId="Equation.DSMT4">
              <p:embed/>
            </p:oleObj>
          </a:graphicData>
        </a:graphic>
      </p:graphicFrame>
      <p:pic>
        <p:nvPicPr>
          <p:cNvPr id="71" name="Picture 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093" y="1142984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24" name="Object 44"/>
          <p:cNvGraphicFramePr>
            <a:graphicFrameLocks noChangeAspect="1"/>
          </p:cNvGraphicFramePr>
          <p:nvPr/>
        </p:nvGraphicFramePr>
        <p:xfrm>
          <a:off x="3571868" y="1643050"/>
          <a:ext cx="1714500" cy="333375"/>
        </p:xfrm>
        <a:graphic>
          <a:graphicData uri="http://schemas.openxmlformats.org/presentationml/2006/ole">
            <p:oleObj spid="_x0000_s20524" name="Equation" r:id="rId5" imgW="1168400" imgH="228600" progId="Equation.DSMT4">
              <p:embed/>
            </p:oleObj>
          </a:graphicData>
        </a:graphic>
      </p:graphicFrame>
      <p:pic>
        <p:nvPicPr>
          <p:cNvPr id="20526" name="Picture 4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093" y="1643050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27" name="Object 47"/>
          <p:cNvGraphicFramePr>
            <a:graphicFrameLocks noChangeAspect="1"/>
          </p:cNvGraphicFramePr>
          <p:nvPr/>
        </p:nvGraphicFramePr>
        <p:xfrm>
          <a:off x="3643306" y="2143116"/>
          <a:ext cx="1602252" cy="285752"/>
        </p:xfrm>
        <a:graphic>
          <a:graphicData uri="http://schemas.openxmlformats.org/presentationml/2006/ole">
            <p:oleObj spid="_x0000_s20527" name="Equation" r:id="rId7" imgW="1308100" imgH="228600" progId="Equation.DSMT4">
              <p:embed/>
            </p:oleObj>
          </a:graphicData>
        </a:graphic>
      </p:graphicFrame>
      <p:pic>
        <p:nvPicPr>
          <p:cNvPr id="20529" name="Picture 4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74" y="2143116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30" name="Object 50"/>
          <p:cNvGraphicFramePr>
            <a:graphicFrameLocks noChangeAspect="1"/>
          </p:cNvGraphicFramePr>
          <p:nvPr/>
        </p:nvGraphicFramePr>
        <p:xfrm>
          <a:off x="3643306" y="2643182"/>
          <a:ext cx="2190750" cy="257175"/>
        </p:xfrm>
        <a:graphic>
          <a:graphicData uri="http://schemas.openxmlformats.org/presentationml/2006/ole">
            <p:oleObj spid="_x0000_s20530" name="Equation" r:id="rId9" imgW="1714500" imgH="241300" progId="Equation.DSMT4">
              <p:embed/>
            </p:oleObj>
          </a:graphicData>
        </a:graphic>
      </p:graphicFrame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32" name="Object 52"/>
          <p:cNvGraphicFramePr>
            <a:graphicFrameLocks noChangeAspect="1"/>
          </p:cNvGraphicFramePr>
          <p:nvPr/>
        </p:nvGraphicFramePr>
        <p:xfrm>
          <a:off x="3397250" y="3143250"/>
          <a:ext cx="2159000" cy="552450"/>
        </p:xfrm>
        <a:graphic>
          <a:graphicData uri="http://schemas.openxmlformats.org/presentationml/2006/ole">
            <p:oleObj spid="_x0000_s20532" name="Equation" r:id="rId10" imgW="1676160" imgH="431640" progId="Equation.DSMT4">
              <p:embed/>
            </p:oleObj>
          </a:graphicData>
        </a:graphic>
      </p:graphicFrame>
      <p:pic>
        <p:nvPicPr>
          <p:cNvPr id="20534" name="Picture 5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15074" y="3357562"/>
            <a:ext cx="6119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35" name="Object 55"/>
          <p:cNvGraphicFramePr>
            <a:graphicFrameLocks noChangeAspect="1"/>
          </p:cNvGraphicFramePr>
          <p:nvPr/>
        </p:nvGraphicFramePr>
        <p:xfrm>
          <a:off x="4286248" y="3786190"/>
          <a:ext cx="771525" cy="552450"/>
        </p:xfrm>
        <a:graphic>
          <a:graphicData uri="http://schemas.openxmlformats.org/presentationml/2006/ole">
            <p:oleObj spid="_x0000_s20535" name="Equation" r:id="rId12" imgW="672808" imgH="431613" progId="Equation.DSMT4">
              <p:embed/>
            </p:oleObj>
          </a:graphicData>
        </a:graphic>
      </p:graphicFrame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37" name="Object 57"/>
          <p:cNvGraphicFramePr>
            <a:graphicFrameLocks noChangeAspect="1"/>
          </p:cNvGraphicFramePr>
          <p:nvPr/>
        </p:nvGraphicFramePr>
        <p:xfrm>
          <a:off x="4357686" y="4429132"/>
          <a:ext cx="647700" cy="561975"/>
        </p:xfrm>
        <a:graphic>
          <a:graphicData uri="http://schemas.openxmlformats.org/presentationml/2006/ole">
            <p:oleObj spid="_x0000_s20537" name="Equation" r:id="rId13" imgW="533169" imgH="444307" progId="Equation.DSMT4">
              <p:embed/>
            </p:oleObj>
          </a:graphicData>
        </a:graphic>
      </p:graphicFrame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39" name="Object 59"/>
          <p:cNvGraphicFramePr>
            <a:graphicFrameLocks noChangeAspect="1"/>
          </p:cNvGraphicFramePr>
          <p:nvPr/>
        </p:nvGraphicFramePr>
        <p:xfrm>
          <a:off x="3500430" y="5072074"/>
          <a:ext cx="2943225" cy="647700"/>
        </p:xfrm>
        <a:graphic>
          <a:graphicData uri="http://schemas.openxmlformats.org/presentationml/2006/ole">
            <p:oleObj spid="_x0000_s20539" name="Equation" r:id="rId14" imgW="2247900" imgH="482600" progId="Equation.DSMT4">
              <p:embed/>
            </p:oleObj>
          </a:graphicData>
        </a:graphic>
      </p:graphicFrame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41" name="Object 61"/>
          <p:cNvGraphicFramePr>
            <a:graphicFrameLocks noChangeAspect="1"/>
          </p:cNvGraphicFramePr>
          <p:nvPr/>
        </p:nvGraphicFramePr>
        <p:xfrm>
          <a:off x="2928926" y="5929330"/>
          <a:ext cx="4181475" cy="628650"/>
        </p:xfrm>
        <a:graphic>
          <a:graphicData uri="http://schemas.openxmlformats.org/presentationml/2006/ole">
            <p:oleObj spid="_x0000_s20541" name="Equation" r:id="rId15" imgW="3225800" imgH="482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49808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4. Рівняння Лагранжа в узагальнених координатах</a:t>
            </a:r>
            <a:endParaRPr lang="uk-UA" sz="3200" dirty="0" smtClean="0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TextBox 24"/>
          <p:cNvSpPr txBox="1"/>
          <p:nvPr/>
        </p:nvSpPr>
        <p:spPr>
          <a:xfrm>
            <a:off x="8358214" y="13572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(26)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8358214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(28)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8429652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(29)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8358214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(30)</a:t>
            </a:r>
            <a:endParaRPr lang="uk-UA" dirty="0"/>
          </a:p>
        </p:txBody>
      </p:sp>
      <p:sp>
        <p:nvSpPr>
          <p:cNvPr id="29" name="TextBox 28"/>
          <p:cNvSpPr txBox="1"/>
          <p:nvPr/>
        </p:nvSpPr>
        <p:spPr>
          <a:xfrm>
            <a:off x="8358214" y="46434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(31)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8358214" y="56435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(32)</a:t>
            </a:r>
            <a:endParaRPr lang="uk-UA" dirty="0"/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" name="Object 34"/>
          <p:cNvGraphicFramePr>
            <a:graphicFrameLocks noChangeAspect="1"/>
          </p:cNvGraphicFramePr>
          <p:nvPr/>
        </p:nvGraphicFramePr>
        <p:xfrm>
          <a:off x="3857620" y="1285860"/>
          <a:ext cx="1133475" cy="571500"/>
        </p:xfrm>
        <a:graphic>
          <a:graphicData uri="http://schemas.openxmlformats.org/presentationml/2006/ole">
            <p:oleObj spid="_x0000_s21538" name="Equation" r:id="rId3" imgW="850531" imgH="431613" progId="Equation.DSMT4">
              <p:embed/>
            </p:oleObj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2643174" y="2000240"/>
          <a:ext cx="3933825" cy="590550"/>
        </p:xfrm>
        <a:graphic>
          <a:graphicData uri="http://schemas.openxmlformats.org/presentationml/2006/ole">
            <p:oleObj spid="_x0000_s21540" name="Equation" r:id="rId4" imgW="3251200" imgH="482600" progId="Equation.DSMT4">
              <p:embed/>
            </p:oleObj>
          </a:graphicData>
        </a:graphic>
      </p:graphicFrame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3000364" y="2786058"/>
          <a:ext cx="3629025" cy="571500"/>
        </p:xfrm>
        <a:graphic>
          <a:graphicData uri="http://schemas.openxmlformats.org/presentationml/2006/ole">
            <p:oleObj spid="_x0000_s21542" name="Equation" r:id="rId5" imgW="3441700" imgH="546100" progId="Equation.DSMT4">
              <p:embed/>
            </p:oleObj>
          </a:graphicData>
        </a:graphic>
      </p:graphicFrame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45" name="Object 41"/>
          <p:cNvGraphicFramePr>
            <a:graphicFrameLocks noChangeAspect="1"/>
          </p:cNvGraphicFramePr>
          <p:nvPr/>
        </p:nvGraphicFramePr>
        <p:xfrm>
          <a:off x="3071802" y="3429000"/>
          <a:ext cx="3571875" cy="590550"/>
        </p:xfrm>
        <a:graphic>
          <a:graphicData uri="http://schemas.openxmlformats.org/presentationml/2006/ole">
            <p:oleObj spid="_x0000_s21545" name="Equation" r:id="rId6" imgW="3289300" imgH="546100" progId="Equation.DSMT4">
              <p:embed/>
            </p:oleObj>
          </a:graphicData>
        </a:graphic>
      </p:graphicFrame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0" y="59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48" name="Object 44"/>
          <p:cNvGraphicFramePr>
            <a:graphicFrameLocks noChangeAspect="1"/>
          </p:cNvGraphicFramePr>
          <p:nvPr/>
        </p:nvGraphicFramePr>
        <p:xfrm>
          <a:off x="4143372" y="4143380"/>
          <a:ext cx="1114425" cy="485775"/>
        </p:xfrm>
        <a:graphic>
          <a:graphicData uri="http://schemas.openxmlformats.org/presentationml/2006/ole">
            <p:oleObj spid="_x0000_s21548" name="Equation" r:id="rId7" imgW="1244600" imgH="558800" progId="Equation.DSMT4">
              <p:embed/>
            </p:oleObj>
          </a:graphicData>
        </a:graphic>
      </p:graphicFrame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51" name="Object 47"/>
          <p:cNvGraphicFramePr>
            <a:graphicFrameLocks noChangeAspect="1"/>
          </p:cNvGraphicFramePr>
          <p:nvPr/>
        </p:nvGraphicFramePr>
        <p:xfrm>
          <a:off x="4286248" y="4670114"/>
          <a:ext cx="785818" cy="492446"/>
        </p:xfrm>
        <a:graphic>
          <a:graphicData uri="http://schemas.openxmlformats.org/presentationml/2006/ole">
            <p:oleObj spid="_x0000_s21551" name="Equation" r:id="rId8" imgW="888840" imgH="558720" progId="Equation.DSMT4">
              <p:embed/>
            </p:oleObj>
          </a:graphicData>
        </a:graphic>
      </p:graphicFrame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54" name="Object 50"/>
          <p:cNvGraphicFramePr>
            <a:graphicFrameLocks noChangeAspect="1"/>
          </p:cNvGraphicFramePr>
          <p:nvPr/>
        </p:nvGraphicFramePr>
        <p:xfrm>
          <a:off x="1142976" y="5214950"/>
          <a:ext cx="4581525" cy="609600"/>
        </p:xfrm>
        <a:graphic>
          <a:graphicData uri="http://schemas.openxmlformats.org/presentationml/2006/ole">
            <p:oleObj spid="_x0000_s21554" name="Equation" r:id="rId9" imgW="3594100" imgH="482600" progId="Equation.DSMT4">
              <p:embed/>
            </p:oleObj>
          </a:graphicData>
        </a:graphic>
      </p:graphicFrame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56" name="Object 52"/>
          <p:cNvGraphicFramePr>
            <a:graphicFrameLocks noChangeAspect="1"/>
          </p:cNvGraphicFramePr>
          <p:nvPr/>
        </p:nvGraphicFramePr>
        <p:xfrm>
          <a:off x="1785918" y="5857892"/>
          <a:ext cx="4895850" cy="600075"/>
        </p:xfrm>
        <a:graphic>
          <a:graphicData uri="http://schemas.openxmlformats.org/presentationml/2006/ole">
            <p:oleObj spid="_x0000_s21556" name="Equation" r:id="rId10" imgW="3911600" imgH="482600" progId="Equation.DSMT4">
              <p:embed/>
            </p:oleObj>
          </a:graphicData>
        </a:graphic>
      </p:graphicFrame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58" name="Object 54"/>
          <p:cNvGraphicFramePr>
            <a:graphicFrameLocks noChangeAspect="1"/>
          </p:cNvGraphicFramePr>
          <p:nvPr/>
        </p:nvGraphicFramePr>
        <p:xfrm>
          <a:off x="6643702" y="5929330"/>
          <a:ext cx="1200150" cy="542925"/>
        </p:xfrm>
        <a:graphic>
          <a:graphicData uri="http://schemas.openxmlformats.org/presentationml/2006/ole">
            <p:oleObj spid="_x0000_s21558" name="Equation" r:id="rId11" imgW="952087" imgH="431613" progId="Equation.DSMT4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58214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(27)</a:t>
            </a:r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272</TotalTime>
  <Words>1091</Words>
  <Application>Microsoft Office PowerPoint</Application>
  <PresentationFormat>Экран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Солнцестояние</vt:lpstr>
      <vt:lpstr>Equation</vt:lpstr>
      <vt:lpstr>Теоретична фізика (Класична механіка, Електродинаміка)</vt:lpstr>
      <vt:lpstr>План</vt:lpstr>
      <vt:lpstr>§ 1. Варіаційний принцип в механіці</vt:lpstr>
      <vt:lpstr>§ 2. Зв’язки</vt:lpstr>
      <vt:lpstr>§ 2. Зв’язки</vt:lpstr>
      <vt:lpstr>§ 3. Рівняння Лагранжа в декартових координатах</vt:lpstr>
      <vt:lpstr>§ 3. Рівняння Лагранжа в декартових координатах</vt:lpstr>
      <vt:lpstr>§ 4. Рівняння Лагранжа в узагальнених координатах</vt:lpstr>
      <vt:lpstr>§ 4. Рівняння Лагранжа в узагальнених координатах</vt:lpstr>
      <vt:lpstr>§ 4. Рівняння Лагранжа в узагальнених координатах</vt:lpstr>
      <vt:lpstr>§ 5. Функція Лагранжа та енергія механічної системи</vt:lpstr>
      <vt:lpstr>§ 5. Функція Лагранжа та енергія механічної системи</vt:lpstr>
      <vt:lpstr>§ 5. Функція Лагранжа та енергія механічної системи</vt:lpstr>
      <vt:lpstr>§ 5. Функція Лагранжа та енергія механічної системи</vt:lpstr>
      <vt:lpstr>§ 6. Закони збереження. Зв’язок функції Лагранжа із законами збереження</vt:lpstr>
      <vt:lpstr>§ 6. Закони збереження. Зв’язок функції Лагранжа із законами збереження  А. Закон збереження енергії.</vt:lpstr>
      <vt:lpstr>§ 6. Закони збереження. Зв’язок функції Лагранжа із законами збереження  Б. Збереження імпульсу.</vt:lpstr>
      <vt:lpstr>§ 6. Закони збереження. Зв’язок функції Лагранжа із законами збереження  Б. Збереження імпульсу.</vt:lpstr>
      <vt:lpstr>§ 6. Закони збереження. Зв’язок функції Лагранжа із законами збереження  В. Збереження моменту імпульсу.</vt:lpstr>
      <vt:lpstr>§ 6. Закони збереження. Зв’язок функції Лагранжа із законами збереження  В. Збереження моменту імпульсу.</vt:lpstr>
      <vt:lpstr>§ 7. Канонічні рівняння Гамільтона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Теоретична фізика (Класична механіка, Електродинаміка)</dc:title>
  <dc:creator>Witalij</dc:creator>
  <cp:lastModifiedBy>Witalij</cp:lastModifiedBy>
  <cp:revision>44</cp:revision>
  <dcterms:created xsi:type="dcterms:W3CDTF">2019-03-17T10:29:55Z</dcterms:created>
  <dcterms:modified xsi:type="dcterms:W3CDTF">2019-04-07T06:36:55Z</dcterms:modified>
</cp:coreProperties>
</file>