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95"/>
    <a:srgbClr val="F1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Villy_Custom_Luxury_Fashion_Bicycle,_Dallas_Hall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rchive.ics.uci.edu/ml/datasets/Bike+Sharing+Data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ike+sharing+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icycle parked on the side of a road&#10;&#10;Description automatically generated">
            <a:extLst>
              <a:ext uri="{FF2B5EF4-FFF2-40B4-BE49-F238E27FC236}">
                <a16:creationId xmlns:a16="http://schemas.microsoft.com/office/drawing/2014/main" id="{4E8AE956-B83D-4C5F-8064-CF56B9FDD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407" b="200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53" name="Rectangle 4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ED995-0EE7-48EF-95F7-B3519A4AD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451993"/>
            <a:ext cx="11548532" cy="4099044"/>
          </a:xfrm>
        </p:spPr>
        <p:txBody>
          <a:bodyPr anchor="t">
            <a:normAutofit/>
          </a:bodyPr>
          <a:lstStyle/>
          <a:p>
            <a:r>
              <a:rPr lang="en-US" sz="96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Bike Sharing</a:t>
            </a:r>
            <a:br>
              <a:rPr lang="en-US" sz="96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</a:br>
            <a:r>
              <a:rPr lang="en-US" sz="96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Data Exploration </a:t>
            </a:r>
            <a:endParaRPr lang="en-US" sz="9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78515-74F0-4B34-A35A-E023A29C3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943" y="4895382"/>
            <a:ext cx="10634738" cy="1175039"/>
          </a:xfrm>
        </p:spPr>
        <p:txBody>
          <a:bodyPr anchor="b">
            <a:normAutofit fontScale="77500" lnSpcReduction="20000"/>
          </a:bodyPr>
          <a:lstStyle/>
          <a:p>
            <a:r>
              <a:rPr lang="en-US" sz="1800">
                <a:solidFill>
                  <a:schemeClr val="bg1"/>
                </a:solidFill>
              </a:rPr>
              <a:t>Northeastern, ALY 6015</a:t>
            </a:r>
          </a:p>
          <a:p>
            <a:r>
              <a:rPr lang="en-US" sz="1800">
                <a:solidFill>
                  <a:schemeClr val="bg1"/>
                </a:solidFill>
              </a:rPr>
              <a:t>6/23/2020</a:t>
            </a:r>
          </a:p>
          <a:p>
            <a:r>
              <a:rPr lang="en-US" sz="1800">
                <a:solidFill>
                  <a:schemeClr val="bg1"/>
                </a:solidFill>
              </a:rPr>
              <a:t>g. Holt Williams &amp;</a:t>
            </a:r>
          </a:p>
          <a:p>
            <a:r>
              <a:rPr lang="en-US" sz="1800">
                <a:solidFill>
                  <a:schemeClr val="bg1"/>
                </a:solidFill>
              </a:rPr>
              <a:t>Aniruddha Sanjay Pazare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CA38-2436-4233-8AB5-648AF4BBC926}"/>
              </a:ext>
            </a:extLst>
          </p:cNvPr>
          <p:cNvSpPr txBox="1"/>
          <p:nvPr/>
        </p:nvSpPr>
        <p:spPr>
          <a:xfrm>
            <a:off x="9508411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Villy_Custom_Luxury_Fashion_Bicycle,_Dallas_Hall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1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36071-0176-4CC9-B4D0-24899BE1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79" y="525257"/>
            <a:ext cx="4999528" cy="1467873"/>
          </a:xfrm>
        </p:spPr>
        <p:txBody>
          <a:bodyPr anchor="b">
            <a:normAutofit/>
          </a:bodyPr>
          <a:lstStyle/>
          <a:p>
            <a:r>
              <a:rPr lang="en-US" dirty="0"/>
              <a:t>Modelling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2A1D6-6816-4BB1-A274-354DE9C3359A}"/>
              </a:ext>
            </a:extLst>
          </p:cNvPr>
          <p:cNvSpPr/>
          <p:nvPr/>
        </p:nvSpPr>
        <p:spPr>
          <a:xfrm>
            <a:off x="3674126" y="964221"/>
            <a:ext cx="8288323" cy="492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#Nest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long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(Type)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#Define Model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ALL_model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(df)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(Count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Year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season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Month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Weekday</a:t>
            </a:r>
            <a:r>
              <a:rPr lang="en-US" b="1" dirty="0" err="1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df)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#Use Model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ALL_model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(data,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ALL_model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#Retrieve Data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glance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ALL_model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broom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glance))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unnest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(glance,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.drop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r.squared,adj.r.squared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AIC, BIC)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ALL_model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broom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tidy)) 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unnest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(tidy,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.drop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F5902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solidFill>
                  <a:srgbClr val="CE5C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%&gt;%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term,estimate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3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A4ABB-6309-40FB-AE83-7CB551E8E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3158"/>
            <a:ext cx="4614334" cy="280670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0BCCA-866B-4CE8-B6CF-47AD948FB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86940"/>
            <a:ext cx="4614334" cy="14678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Web Source: </a:t>
            </a:r>
            <a:r>
              <a:rPr lang="en-US" sz="1000">
                <a:hlinkClick r:id="rId2"/>
              </a:rPr>
              <a:t>http://archive.ics.uci.edu/ml/datasets/Bike+Sharing+Dataset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[1] </a:t>
            </a:r>
            <a:r>
              <a:rPr lang="en-US" sz="1000" err="1"/>
              <a:t>Dua</a:t>
            </a:r>
            <a:r>
              <a:rPr lang="en-US" sz="1000"/>
              <a:t>, D. and Graff, C. (2019). UCI Machine Learning Repository [http://archive.ics.uci.edu/ml]. Irvine, CA: University of California, School of Information and Computer Science.</a:t>
            </a:r>
          </a:p>
          <a:p>
            <a:pPr>
              <a:lnSpc>
                <a:spcPct val="90000"/>
              </a:lnSpc>
            </a:pPr>
            <a:r>
              <a:rPr lang="en-US" sz="1000"/>
              <a:t>[2] </a:t>
            </a:r>
            <a:r>
              <a:rPr lang="en-US" sz="1000" err="1"/>
              <a:t>Fanaee</a:t>
            </a:r>
            <a:r>
              <a:rPr lang="en-US" sz="1000"/>
              <a:t>-T, </a:t>
            </a:r>
            <a:r>
              <a:rPr lang="en-US" sz="1000" err="1"/>
              <a:t>Hadi</a:t>
            </a:r>
            <a:r>
              <a:rPr lang="en-US" sz="1000"/>
              <a:t>, and Gama, Joao, 'Event labeling combining ensemble detectors and background knowledge', Progress in Artificial Intelligence (2013): pp. 1-15, Springer Berlin Heidelberg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ED919CC5-6A7E-420D-B062-BA9224AB6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4470" y="678201"/>
            <a:ext cx="5482167" cy="54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43EEC-CD2B-433F-A40C-A156EC47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n>
                  <a:solidFill>
                    <a:sysClr val="windowText" lastClr="000000"/>
                  </a:solidFill>
                </a:ln>
              </a:rPr>
              <a:t>Pertinent Questions</a:t>
            </a:r>
            <a:endParaRPr lang="en-US" sz="40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 descr="A picture containing food, white, bed, room&#10;&#10;Description automatically generated">
            <a:extLst>
              <a:ext uri="{FF2B5EF4-FFF2-40B4-BE49-F238E27FC236}">
                <a16:creationId xmlns:a16="http://schemas.microsoft.com/office/drawing/2014/main" id="{78203BDE-518E-490D-81D2-12C88DABE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94" r="2" b="2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677C6B-F09B-48E0-842E-56806148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788" y="2333297"/>
            <a:ext cx="4840010" cy="313405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How is ridership, by segment, impacted over different sized time periods?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What Information about the two groups is discernable from the patterns of the data?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Which time periods (Hour, weekday, Month, Season, Year) have the largest impact on ridership?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A0869E8E-D19B-4786-9103-CAC3300E3FCC}"/>
              </a:ext>
            </a:extLst>
          </p:cNvPr>
          <p:cNvPicPr/>
          <p:nvPr/>
        </p:nvPicPr>
        <p:blipFill rotWithShape="1">
          <a:blip r:embed="rId2"/>
          <a:srcRect t="11608" r="-4" b="-4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8CA01-FC71-43B6-97EC-12681038A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86" y="226970"/>
            <a:ext cx="11548532" cy="4099044"/>
          </a:xfrm>
        </p:spPr>
        <p:txBody>
          <a:bodyPr anchor="t">
            <a:normAutofit/>
          </a:bodyPr>
          <a:lstStyle/>
          <a:p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2FF9-4AC8-4CD1-A675-923CC1EE9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8297" y="6634767"/>
            <a:ext cx="5025006" cy="226960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</a:t>
            </a:r>
            <a:r>
              <a:rPr lang="en-US" sz="1100" dirty="0">
                <a:hlinkClick r:id="rId3"/>
              </a:rPr>
              <a:t>https://archive.ics.uci.edu/ml/datasets/bike+sharing+dataset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CB909-B1A5-47FC-848B-9E8DFDBCB8DD}"/>
              </a:ext>
            </a:extLst>
          </p:cNvPr>
          <p:cNvSpPr txBox="1"/>
          <p:nvPr/>
        </p:nvSpPr>
        <p:spPr>
          <a:xfrm>
            <a:off x="-31305" y="5270919"/>
            <a:ext cx="5151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 Bike Share data from 2011 to the end of 2012, segmented into Casual, Registered, and Total users. The data is recorded hourly and the set includes weather data.</a:t>
            </a:r>
          </a:p>
        </p:txBody>
      </p:sp>
    </p:spTree>
    <p:extLst>
      <p:ext uri="{BB962C8B-B14F-4D97-AF65-F5344CB8AC3E}">
        <p14:creationId xmlns:p14="http://schemas.microsoft.com/office/powerpoint/2010/main" val="197031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2730C1A6-4578-48F9-A45E-216A66B92916}"/>
              </a:ext>
            </a:extLst>
          </p:cNvPr>
          <p:cNvPicPr/>
          <p:nvPr/>
        </p:nvPicPr>
        <p:blipFill rotWithShape="1">
          <a:blip r:embed="rId2"/>
          <a:srcRect t="1898" r="-3" b="167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53AB-6120-462F-A317-BD4790C8D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55" y="2970751"/>
            <a:ext cx="9949439" cy="916497"/>
          </a:xfrm>
        </p:spPr>
        <p:txBody>
          <a:bodyPr anchor="t">
            <a:noAutofit/>
          </a:bodyPr>
          <a:lstStyle/>
          <a:p>
            <a:r>
              <a:rPr 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Seasonal Variations</a:t>
            </a:r>
            <a:r>
              <a:rPr lang="en-US" sz="1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: by year</a:t>
            </a:r>
            <a:endParaRPr lang="en-US" sz="6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5FC6E-21F4-4DCF-AC53-EC68C7CFC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4718033"/>
            <a:ext cx="10634738" cy="1175039"/>
          </a:xfrm>
        </p:spPr>
        <p:txBody>
          <a:bodyPr anchor="b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5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B5A37-08B2-45F6-9EFB-5A3AAB41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51" y="3752464"/>
            <a:ext cx="4620584" cy="21198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Takeaways: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 trend is 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Registered Winter December values are significantly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8588B-EC0C-44E1-9AD3-A6E9694E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51" y="2191071"/>
            <a:ext cx="4620584" cy="1561393"/>
          </a:xfrm>
        </p:spPr>
        <p:txBody>
          <a:bodyPr>
            <a:normAutofit/>
          </a:bodyPr>
          <a:lstStyle/>
          <a:p>
            <a:r>
              <a:rPr lang="en-US" dirty="0"/>
              <a:t>Monthly Variations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33C518-5DEA-42AA-8F2B-9A1C4404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5" y="0"/>
            <a:ext cx="6226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ACF80-B166-49D3-868A-90171B77A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28AA8-D3E7-45F9-8CE8-BC3CD8FF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108" y="597907"/>
            <a:ext cx="7574492" cy="915484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Weekday Variations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7E285-FFC0-48AD-B176-D313CBC9E61E}"/>
              </a:ext>
            </a:extLst>
          </p:cNvPr>
          <p:cNvSpPr/>
          <p:nvPr/>
        </p:nvSpPr>
        <p:spPr>
          <a:xfrm>
            <a:off x="790575" y="13396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Discernable population differences: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Casual Ridership Spikes on weekends</a:t>
            </a:r>
          </a:p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Registered Ridership is about average Monday through Friday and low on the weekends</a:t>
            </a:r>
          </a:p>
        </p:txBody>
      </p:sp>
    </p:spTree>
    <p:extLst>
      <p:ext uri="{BB962C8B-B14F-4D97-AF65-F5344CB8AC3E}">
        <p14:creationId xmlns:p14="http://schemas.microsoft.com/office/powerpoint/2010/main" val="399095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E28BE-DF84-4FBA-9AE7-9E28367F1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" y="1381043"/>
            <a:ext cx="1933575" cy="228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Hourly Variations By Holiday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4EF39-743D-456C-9F7B-70763CAD4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116"/>
            <a:ext cx="4620584" cy="1493411"/>
          </a:xfrm>
        </p:spPr>
        <p:txBody>
          <a:bodyPr>
            <a:normAutofit/>
          </a:bodyPr>
          <a:lstStyle/>
          <a:p>
            <a:r>
              <a:rPr lang="en-US" dirty="0"/>
              <a:t>Hourly Variations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AEDA3-6250-4839-AC94-43C968FD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8607553" cy="6832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0A1E3-FF14-4074-A1F5-EF1B551FE5DF}"/>
              </a:ext>
            </a:extLst>
          </p:cNvPr>
          <p:cNvSpPr txBox="1"/>
          <p:nvPr/>
        </p:nvSpPr>
        <p:spPr>
          <a:xfrm>
            <a:off x="231998" y="2289594"/>
            <a:ext cx="3117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Registered Users Spike during work commute time frames, which is not as present during Holidays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6ACC4-6C23-4653-80D2-2434568CD7A8}"/>
              </a:ext>
            </a:extLst>
          </p:cNvPr>
          <p:cNvSpPr txBox="1"/>
          <p:nvPr/>
        </p:nvSpPr>
        <p:spPr>
          <a:xfrm>
            <a:off x="231998" y="4149571"/>
            <a:ext cx="3117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Casual Ridership is on average higher in the late morning through Mid-afternoon on Holidays</a:t>
            </a:r>
          </a:p>
        </p:txBody>
      </p:sp>
    </p:spTree>
    <p:extLst>
      <p:ext uri="{BB962C8B-B14F-4D97-AF65-F5344CB8AC3E}">
        <p14:creationId xmlns:p14="http://schemas.microsoft.com/office/powerpoint/2010/main" val="23811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5555A39-EC7E-4801-A02A-D0A34A418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9AA81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4D474-174B-4DED-8C97-20EFCCD0C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750667"/>
            <a:ext cx="5602705" cy="2678333"/>
          </a:xfrm>
        </p:spPr>
        <p:txBody>
          <a:bodyPr anchor="b">
            <a:normAutofit/>
          </a:bodyPr>
          <a:lstStyle/>
          <a:p>
            <a:r>
              <a:rPr lang="en-US" sz="6000" dirty="0"/>
              <a:t>Sample Visualization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3CCD5-86CD-4D5A-87D3-5EE689AC2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1094" y="3572614"/>
            <a:ext cx="5602705" cy="890204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906EA-096D-434F-A09C-BEEB4994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5" y="137123"/>
            <a:ext cx="5374857" cy="1952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96DA21-586A-4BD1-AF46-70A2224A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6" y="4192362"/>
            <a:ext cx="5374857" cy="2246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2CF54-EE03-43CC-AF98-E9DCE1B6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66" y="2201271"/>
            <a:ext cx="5374857" cy="18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8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D517D21-289D-4850-929A-9D0A854EA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mask">
            <a:extLst>
              <a:ext uri="{FF2B5EF4-FFF2-40B4-BE49-F238E27FC236}">
                <a16:creationId xmlns:a16="http://schemas.microsoft.com/office/drawing/2014/main" id="{69F2D923-FC6D-402C-AF7F-48E07A89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" y="-1"/>
            <a:ext cx="12188952" cy="6858000"/>
          </a:xfrm>
          <a:custGeom>
            <a:avLst/>
            <a:gdLst>
              <a:gd name="connsiteX0" fmla="*/ 10360682 w 12188952"/>
              <a:gd name="connsiteY0" fmla="*/ 1582951 h 6858000"/>
              <a:gd name="connsiteX1" fmla="*/ 9965970 w 12188952"/>
              <a:gd name="connsiteY1" fmla="*/ 1755290 h 6858000"/>
              <a:gd name="connsiteX2" fmla="*/ 9601833 w 12188952"/>
              <a:gd name="connsiteY2" fmla="*/ 1855358 h 6858000"/>
              <a:gd name="connsiteX3" fmla="*/ 9032001 w 12188952"/>
              <a:gd name="connsiteY3" fmla="*/ 1899833 h 6858000"/>
              <a:gd name="connsiteX4" fmla="*/ 8453831 w 12188952"/>
              <a:gd name="connsiteY4" fmla="*/ 1933189 h 6858000"/>
              <a:gd name="connsiteX5" fmla="*/ 7883999 w 12188952"/>
              <a:gd name="connsiteY5" fmla="*/ 1944308 h 6858000"/>
              <a:gd name="connsiteX6" fmla="*/ 7311387 w 12188952"/>
              <a:gd name="connsiteY6" fmla="*/ 1941528 h 6858000"/>
              <a:gd name="connsiteX7" fmla="*/ 7047319 w 12188952"/>
              <a:gd name="connsiteY7" fmla="*/ 1938749 h 6858000"/>
              <a:gd name="connsiteX8" fmla="*/ 6335724 w 12188952"/>
              <a:gd name="connsiteY8" fmla="*/ 1913732 h 6858000"/>
              <a:gd name="connsiteX9" fmla="*/ 6332945 w 12188952"/>
              <a:gd name="connsiteY9" fmla="*/ 1913732 h 6858000"/>
              <a:gd name="connsiteX10" fmla="*/ 6168943 w 12188952"/>
              <a:gd name="connsiteY10" fmla="*/ 1908172 h 6858000"/>
              <a:gd name="connsiteX11" fmla="*/ 5596332 w 12188952"/>
              <a:gd name="connsiteY11" fmla="*/ 1908172 h 6858000"/>
              <a:gd name="connsiteX12" fmla="*/ 5023720 w 12188952"/>
              <a:gd name="connsiteY12" fmla="*/ 1977664 h 6858000"/>
              <a:gd name="connsiteX13" fmla="*/ 4453890 w 12188952"/>
              <a:gd name="connsiteY13" fmla="*/ 2058275 h 6858000"/>
              <a:gd name="connsiteX14" fmla="*/ 4028600 w 12188952"/>
              <a:gd name="connsiteY14" fmla="*/ 2113868 h 6858000"/>
              <a:gd name="connsiteX15" fmla="*/ 3956328 w 12188952"/>
              <a:gd name="connsiteY15" fmla="*/ 2347360 h 6858000"/>
              <a:gd name="connsiteX16" fmla="*/ 4209278 w 12188952"/>
              <a:gd name="connsiteY16" fmla="*/ 2525259 h 6858000"/>
              <a:gd name="connsiteX17" fmla="*/ 4053617 w 12188952"/>
              <a:gd name="connsiteY17" fmla="*/ 2644784 h 6858000"/>
              <a:gd name="connsiteX18" fmla="*/ 4278770 w 12188952"/>
              <a:gd name="connsiteY18" fmla="*/ 2789327 h 6858000"/>
              <a:gd name="connsiteX19" fmla="*/ 4412194 w 12188952"/>
              <a:gd name="connsiteY19" fmla="*/ 2914412 h 6858000"/>
              <a:gd name="connsiteX20" fmla="*/ 4920873 w 12188952"/>
              <a:gd name="connsiteY20" fmla="*/ 2970006 h 6858000"/>
              <a:gd name="connsiteX21" fmla="*/ 5051518 w 12188952"/>
              <a:gd name="connsiteY21" fmla="*/ 3045057 h 6858000"/>
              <a:gd name="connsiteX22" fmla="*/ 4920873 w 12188952"/>
              <a:gd name="connsiteY22" fmla="*/ 3092311 h 6858000"/>
              <a:gd name="connsiteX23" fmla="*/ 4137007 w 12188952"/>
              <a:gd name="connsiteY23" fmla="*/ 3075633 h 6858000"/>
              <a:gd name="connsiteX24" fmla="*/ 4034159 w 12188952"/>
              <a:gd name="connsiteY24" fmla="*/ 3136786 h 6858000"/>
              <a:gd name="connsiteX25" fmla="*/ 5296129 w 12188952"/>
              <a:gd name="connsiteY25" fmla="*/ 3286888 h 6858000"/>
              <a:gd name="connsiteX26" fmla="*/ 4517821 w 12188952"/>
              <a:gd name="connsiteY26" fmla="*/ 3589872 h 6858000"/>
              <a:gd name="connsiteX27" fmla="*/ 4754094 w 12188952"/>
              <a:gd name="connsiteY27" fmla="*/ 3648245 h 6858000"/>
              <a:gd name="connsiteX28" fmla="*/ 5218298 w 12188952"/>
              <a:gd name="connsiteY28" fmla="*/ 3890077 h 6858000"/>
              <a:gd name="connsiteX29" fmla="*/ 4806907 w 12188952"/>
              <a:gd name="connsiteY29" fmla="*/ 4067975 h 6858000"/>
              <a:gd name="connsiteX30" fmla="*/ 5137687 w 12188952"/>
              <a:gd name="connsiteY30" fmla="*/ 4173602 h 6858000"/>
              <a:gd name="connsiteX31" fmla="*/ 5218298 w 12188952"/>
              <a:gd name="connsiteY31" fmla="*/ 4240314 h 6858000"/>
              <a:gd name="connsiteX32" fmla="*/ 5176602 w 12188952"/>
              <a:gd name="connsiteY32" fmla="*/ 4256992 h 6858000"/>
              <a:gd name="connsiteX33" fmla="*/ 5913214 w 12188952"/>
              <a:gd name="connsiteY33" fmla="*/ 4384858 h 6858000"/>
              <a:gd name="connsiteX34" fmla="*/ 5607451 w 12188952"/>
              <a:gd name="connsiteY34" fmla="*/ 4443230 h 6858000"/>
              <a:gd name="connsiteX35" fmla="*/ 7586575 w 12188952"/>
              <a:gd name="connsiteY35" fmla="*/ 4924113 h 6858000"/>
              <a:gd name="connsiteX36" fmla="*/ 10471869 w 12188952"/>
              <a:gd name="connsiteY36" fmla="*/ 4985265 h 6858000"/>
              <a:gd name="connsiteX37" fmla="*/ 10916616 w 12188952"/>
              <a:gd name="connsiteY37" fmla="*/ 4687841 h 6858000"/>
              <a:gd name="connsiteX38" fmla="*/ 11333566 w 12188952"/>
              <a:gd name="connsiteY38" fmla="*/ 3392515 h 6858000"/>
              <a:gd name="connsiteX39" fmla="*/ 11289091 w 12188952"/>
              <a:gd name="connsiteY39" fmla="*/ 2300106 h 6858000"/>
              <a:gd name="connsiteX40" fmla="*/ 10747056 w 12188952"/>
              <a:gd name="connsiteY40" fmla="*/ 1816443 h 6858000"/>
              <a:gd name="connsiteX41" fmla="*/ 10360682 w 12188952"/>
              <a:gd name="connsiteY41" fmla="*/ 1582951 h 6858000"/>
              <a:gd name="connsiteX42" fmla="*/ 0 w 12188952"/>
              <a:gd name="connsiteY42" fmla="*/ 0 h 6858000"/>
              <a:gd name="connsiteX43" fmla="*/ 12188952 w 12188952"/>
              <a:gd name="connsiteY43" fmla="*/ 0 h 6858000"/>
              <a:gd name="connsiteX44" fmla="*/ 12188952 w 12188952"/>
              <a:gd name="connsiteY44" fmla="*/ 6858000 h 6858000"/>
              <a:gd name="connsiteX45" fmla="*/ 0 w 12188952"/>
              <a:gd name="connsiteY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88952" h="6858000">
                <a:moveTo>
                  <a:pt x="10360682" y="1582951"/>
                </a:moveTo>
                <a:cubicBezTo>
                  <a:pt x="10227259" y="1638544"/>
                  <a:pt x="10118852" y="1796986"/>
                  <a:pt x="9965970" y="1755290"/>
                </a:cubicBezTo>
                <a:cubicBezTo>
                  <a:pt x="9813089" y="1716375"/>
                  <a:pt x="9743597" y="1916511"/>
                  <a:pt x="9601833" y="1855358"/>
                </a:cubicBezTo>
                <a:cubicBezTo>
                  <a:pt x="9415596" y="1910952"/>
                  <a:pt x="9223799" y="1910952"/>
                  <a:pt x="9032001" y="1899833"/>
                </a:cubicBezTo>
                <a:cubicBezTo>
                  <a:pt x="8840205" y="1924850"/>
                  <a:pt x="8648407" y="1952647"/>
                  <a:pt x="8453831" y="1933189"/>
                </a:cubicBezTo>
                <a:cubicBezTo>
                  <a:pt x="8262034" y="1949868"/>
                  <a:pt x="8075796" y="1960986"/>
                  <a:pt x="7883999" y="1944308"/>
                </a:cubicBezTo>
                <a:cubicBezTo>
                  <a:pt x="7692202" y="1963765"/>
                  <a:pt x="7500405" y="1955426"/>
                  <a:pt x="7311387" y="1941528"/>
                </a:cubicBezTo>
                <a:cubicBezTo>
                  <a:pt x="7222438" y="1941528"/>
                  <a:pt x="7136268" y="1938749"/>
                  <a:pt x="7047319" y="1938749"/>
                </a:cubicBezTo>
                <a:cubicBezTo>
                  <a:pt x="6811047" y="1927630"/>
                  <a:pt x="6574776" y="1922071"/>
                  <a:pt x="6335724" y="1913732"/>
                </a:cubicBezTo>
                <a:cubicBezTo>
                  <a:pt x="6335724" y="1913732"/>
                  <a:pt x="6332945" y="1913732"/>
                  <a:pt x="6332945" y="1913732"/>
                </a:cubicBezTo>
                <a:cubicBezTo>
                  <a:pt x="6277350" y="1910952"/>
                  <a:pt x="6224538" y="1910952"/>
                  <a:pt x="6168943" y="1908172"/>
                </a:cubicBezTo>
                <a:cubicBezTo>
                  <a:pt x="5977147" y="1908172"/>
                  <a:pt x="5785350" y="1908172"/>
                  <a:pt x="5596332" y="1908172"/>
                </a:cubicBezTo>
                <a:cubicBezTo>
                  <a:pt x="5410094" y="1983223"/>
                  <a:pt x="5207180" y="1919291"/>
                  <a:pt x="5023720" y="1977664"/>
                </a:cubicBezTo>
                <a:cubicBezTo>
                  <a:pt x="4829144" y="1974885"/>
                  <a:pt x="4645687" y="2033257"/>
                  <a:pt x="4453890" y="2058275"/>
                </a:cubicBezTo>
                <a:cubicBezTo>
                  <a:pt x="4309346" y="2069393"/>
                  <a:pt x="4162024" y="2055495"/>
                  <a:pt x="4028600" y="2113868"/>
                </a:cubicBezTo>
                <a:cubicBezTo>
                  <a:pt x="3925752" y="2161122"/>
                  <a:pt x="3845142" y="2222275"/>
                  <a:pt x="3956328" y="2347360"/>
                </a:cubicBezTo>
                <a:cubicBezTo>
                  <a:pt x="4089753" y="2344581"/>
                  <a:pt x="4075854" y="2555835"/>
                  <a:pt x="4209278" y="2525259"/>
                </a:cubicBezTo>
                <a:cubicBezTo>
                  <a:pt x="4181482" y="2622548"/>
                  <a:pt x="4086973" y="2572513"/>
                  <a:pt x="4053617" y="2644784"/>
                </a:cubicBezTo>
                <a:cubicBezTo>
                  <a:pt x="4123109" y="2705937"/>
                  <a:pt x="4256532" y="2661463"/>
                  <a:pt x="4278770" y="2789327"/>
                </a:cubicBezTo>
                <a:cubicBezTo>
                  <a:pt x="4250974" y="2922751"/>
                  <a:pt x="4339924" y="2906073"/>
                  <a:pt x="4412194" y="2914412"/>
                </a:cubicBezTo>
                <a:cubicBezTo>
                  <a:pt x="4584534" y="2931091"/>
                  <a:pt x="4751314" y="2942209"/>
                  <a:pt x="4920873" y="2970006"/>
                </a:cubicBezTo>
                <a:cubicBezTo>
                  <a:pt x="4962568" y="2978345"/>
                  <a:pt x="5059857" y="2958887"/>
                  <a:pt x="5051518" y="3045057"/>
                </a:cubicBezTo>
                <a:cubicBezTo>
                  <a:pt x="5043179" y="3114548"/>
                  <a:pt x="4968127" y="3089532"/>
                  <a:pt x="4920873" y="3092311"/>
                </a:cubicBezTo>
                <a:cubicBezTo>
                  <a:pt x="4659584" y="3125668"/>
                  <a:pt x="4395517" y="3072854"/>
                  <a:pt x="4137007" y="3075633"/>
                </a:cubicBezTo>
                <a:cubicBezTo>
                  <a:pt x="4106431" y="3075633"/>
                  <a:pt x="4100871" y="3167362"/>
                  <a:pt x="4034159" y="3136786"/>
                </a:cubicBezTo>
                <a:cubicBezTo>
                  <a:pt x="4209278" y="3220176"/>
                  <a:pt x="5023720" y="3242414"/>
                  <a:pt x="5296129" y="3286888"/>
                </a:cubicBezTo>
                <a:cubicBezTo>
                  <a:pt x="5012602" y="3603771"/>
                  <a:pt x="4742974" y="3411974"/>
                  <a:pt x="4517821" y="3589872"/>
                </a:cubicBezTo>
                <a:cubicBezTo>
                  <a:pt x="4517821" y="3589872"/>
                  <a:pt x="4562296" y="3589872"/>
                  <a:pt x="4754094" y="3648245"/>
                </a:cubicBezTo>
                <a:cubicBezTo>
                  <a:pt x="4906975" y="3695499"/>
                  <a:pt x="4831925" y="3762211"/>
                  <a:pt x="5218298" y="3890077"/>
                </a:cubicBezTo>
                <a:cubicBezTo>
                  <a:pt x="5070976" y="3931771"/>
                  <a:pt x="4879178" y="3851161"/>
                  <a:pt x="4806907" y="4067975"/>
                </a:cubicBezTo>
                <a:cubicBezTo>
                  <a:pt x="4920873" y="4106891"/>
                  <a:pt x="5057077" y="4070755"/>
                  <a:pt x="5137687" y="4173602"/>
                </a:cubicBezTo>
                <a:cubicBezTo>
                  <a:pt x="5162704" y="4204179"/>
                  <a:pt x="5187722" y="4223637"/>
                  <a:pt x="5218298" y="4240314"/>
                </a:cubicBezTo>
                <a:cubicBezTo>
                  <a:pt x="5204400" y="4245874"/>
                  <a:pt x="5187722" y="4251433"/>
                  <a:pt x="5176602" y="4256992"/>
                </a:cubicBezTo>
                <a:cubicBezTo>
                  <a:pt x="5198840" y="4276451"/>
                  <a:pt x="5768673" y="4382077"/>
                  <a:pt x="5913214" y="4384858"/>
                </a:cubicBezTo>
                <a:cubicBezTo>
                  <a:pt x="5813146" y="4418213"/>
                  <a:pt x="5607451" y="4443230"/>
                  <a:pt x="5607451" y="4443230"/>
                </a:cubicBezTo>
                <a:cubicBezTo>
                  <a:pt x="5607451" y="4443230"/>
                  <a:pt x="5651926" y="4571095"/>
                  <a:pt x="7586575" y="4924113"/>
                </a:cubicBezTo>
                <a:cubicBezTo>
                  <a:pt x="7942372" y="4988046"/>
                  <a:pt x="10310649" y="4996385"/>
                  <a:pt x="10471869" y="4985265"/>
                </a:cubicBezTo>
                <a:cubicBezTo>
                  <a:pt x="10624751" y="4974147"/>
                  <a:pt x="10827667" y="4668383"/>
                  <a:pt x="10916616" y="4687841"/>
                </a:cubicBezTo>
                <a:cubicBezTo>
                  <a:pt x="10944413" y="4660044"/>
                  <a:pt x="11250176" y="3981806"/>
                  <a:pt x="11333566" y="3392515"/>
                </a:cubicBezTo>
                <a:cubicBezTo>
                  <a:pt x="11355803" y="3156244"/>
                  <a:pt x="11378041" y="2483564"/>
                  <a:pt x="11289091" y="2300106"/>
                </a:cubicBezTo>
                <a:cubicBezTo>
                  <a:pt x="11239057" y="2194478"/>
                  <a:pt x="10874921" y="1872037"/>
                  <a:pt x="10747056" y="1816443"/>
                </a:cubicBezTo>
                <a:cubicBezTo>
                  <a:pt x="10616412" y="1744172"/>
                  <a:pt x="10463531" y="1708036"/>
                  <a:pt x="10360682" y="1582951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36071-0176-4CC9-B4D0-24899BE1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308" y="525597"/>
            <a:ext cx="4999528" cy="1467873"/>
          </a:xfrm>
        </p:spPr>
        <p:txBody>
          <a:bodyPr anchor="b">
            <a:normAutofit/>
          </a:bodyPr>
          <a:lstStyle/>
          <a:p>
            <a:r>
              <a:rPr lang="en-US" dirty="0"/>
              <a:t>Modelling: Time Variables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CC491C-A50F-4FA3-9280-0719B992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89362"/>
              </p:ext>
            </p:extLst>
          </p:nvPr>
        </p:nvGraphicFramePr>
        <p:xfrm>
          <a:off x="5770620" y="759000"/>
          <a:ext cx="5482170" cy="5149133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890735">
                  <a:extLst>
                    <a:ext uri="{9D8B030D-6E8A-4147-A177-3AD203B41FA5}">
                      <a16:colId xmlns:a16="http://schemas.microsoft.com/office/drawing/2014/main" val="1925643597"/>
                    </a:ext>
                  </a:extLst>
                </a:gridCol>
                <a:gridCol w="1009717">
                  <a:extLst>
                    <a:ext uri="{9D8B030D-6E8A-4147-A177-3AD203B41FA5}">
                      <a16:colId xmlns:a16="http://schemas.microsoft.com/office/drawing/2014/main" val="2478636780"/>
                    </a:ext>
                  </a:extLst>
                </a:gridCol>
                <a:gridCol w="1029884">
                  <a:extLst>
                    <a:ext uri="{9D8B030D-6E8A-4147-A177-3AD203B41FA5}">
                      <a16:colId xmlns:a16="http://schemas.microsoft.com/office/drawing/2014/main" val="3330648863"/>
                    </a:ext>
                  </a:extLst>
                </a:gridCol>
                <a:gridCol w="1275917">
                  <a:extLst>
                    <a:ext uri="{9D8B030D-6E8A-4147-A177-3AD203B41FA5}">
                      <a16:colId xmlns:a16="http://schemas.microsoft.com/office/drawing/2014/main" val="3588729670"/>
                    </a:ext>
                  </a:extLst>
                </a:gridCol>
                <a:gridCol w="1275917">
                  <a:extLst>
                    <a:ext uri="{9D8B030D-6E8A-4147-A177-3AD203B41FA5}">
                      <a16:colId xmlns:a16="http://schemas.microsoft.com/office/drawing/2014/main" val="792824323"/>
                    </a:ext>
                  </a:extLst>
                </a:gridCol>
              </a:tblGrid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R^2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19403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0.540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171,402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171,759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4193993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Registered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0.656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205,338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205,695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9707749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0.652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211,824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212,182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92832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Year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0.020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184,454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184,477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4303155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Registered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0.064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222,641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222,665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47974389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0.063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228,962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228,985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300347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Season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0.083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183,317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183,356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7933311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Season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Registered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0.049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222,927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222,965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64965246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Season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0.066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228,906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228,945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63487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0.105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182,902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183,003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9353886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Month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Registered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0.052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222,884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222,984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5934996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Month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0.075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228,752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228,853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80022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Weekday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0.092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183,140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183,202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5253560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Weekday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Registered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0.016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223,533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223,595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7283550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Weekday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0.001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230,077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230,139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898300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Hour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Casual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0.314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178,304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178,498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5850775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Registered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0.513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211,354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211,548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1057783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0.501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218,034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218,228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583" marR="11583" marT="1158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58265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927AFEB-EB0A-4D39-B8BD-F15B9485C7BF}"/>
              </a:ext>
            </a:extLst>
          </p:cNvPr>
          <p:cNvSpPr/>
          <p:nvPr/>
        </p:nvSpPr>
        <p:spPr>
          <a:xfrm>
            <a:off x="5327010" y="385268"/>
            <a:ext cx="6645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= Count ~ Year + Season + Month + Weekday + Hour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B0AC3-8A5D-45C8-A7F9-9BC8015331CC}"/>
              </a:ext>
            </a:extLst>
          </p:cNvPr>
          <p:cNvSpPr txBox="1"/>
          <p:nvPr/>
        </p:nvSpPr>
        <p:spPr>
          <a:xfrm>
            <a:off x="386308" y="2624347"/>
            <a:ext cx="2767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Interpretation from the Hour Model:</a:t>
            </a:r>
          </a:p>
          <a:p>
            <a:r>
              <a:rPr lang="en-US" sz="1100" dirty="0"/>
              <a:t>Note Hour 24 is the reference point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765D67-8B22-4C55-BB3B-8F558F81A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88098"/>
              </p:ext>
            </p:extLst>
          </p:nvPr>
        </p:nvGraphicFramePr>
        <p:xfrm>
          <a:off x="386307" y="3470024"/>
          <a:ext cx="2767953" cy="10629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31377">
                  <a:extLst>
                    <a:ext uri="{9D8B030D-6E8A-4147-A177-3AD203B41FA5}">
                      <a16:colId xmlns:a16="http://schemas.microsoft.com/office/drawing/2014/main" val="1903174390"/>
                    </a:ext>
                  </a:extLst>
                </a:gridCol>
                <a:gridCol w="561449">
                  <a:extLst>
                    <a:ext uri="{9D8B030D-6E8A-4147-A177-3AD203B41FA5}">
                      <a16:colId xmlns:a16="http://schemas.microsoft.com/office/drawing/2014/main" val="2931477618"/>
                    </a:ext>
                  </a:extLst>
                </a:gridCol>
                <a:gridCol w="587229">
                  <a:extLst>
                    <a:ext uri="{9D8B030D-6E8A-4147-A177-3AD203B41FA5}">
                      <a16:colId xmlns:a16="http://schemas.microsoft.com/office/drawing/2014/main" val="3333350838"/>
                    </a:ext>
                  </a:extLst>
                </a:gridCol>
                <a:gridCol w="687898">
                  <a:extLst>
                    <a:ext uri="{9D8B030D-6E8A-4147-A177-3AD203B41FA5}">
                      <a16:colId xmlns:a16="http://schemas.microsoft.com/office/drawing/2014/main" val="853794402"/>
                    </a:ext>
                  </a:extLst>
                </a:gridCol>
              </a:tblGrid>
              <a:tr h="836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119070"/>
                  </a:ext>
                </a:extLst>
              </a:tr>
              <a:tr h="83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147977"/>
                  </a:ext>
                </a:extLst>
              </a:tr>
              <a:tr h="83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4.6E-147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924737"/>
                  </a:ext>
                </a:extLst>
              </a:tr>
              <a:tr h="83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8.29E-51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84376"/>
                  </a:ext>
                </a:extLst>
              </a:tr>
              <a:tr h="83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Registered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hr11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7.08E-79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4129672"/>
                  </a:ext>
                </a:extLst>
              </a:tr>
              <a:tr h="83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2278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85ED49C-6B8D-487F-A9B8-9686F393BB81}"/>
              </a:ext>
            </a:extLst>
          </p:cNvPr>
          <p:cNvSpPr txBox="1"/>
          <p:nvPr/>
        </p:nvSpPr>
        <p:spPr>
          <a:xfrm>
            <a:off x="386306" y="4602921"/>
            <a:ext cx="276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“The model predicts 144 more riders in hour 9 (9am) compared to hour 0 (12am) at a 95% confidence level”</a:t>
            </a:r>
          </a:p>
        </p:txBody>
      </p:sp>
    </p:spTree>
    <p:extLst>
      <p:ext uri="{BB962C8B-B14F-4D97-AF65-F5344CB8AC3E}">
        <p14:creationId xmlns:p14="http://schemas.microsoft.com/office/powerpoint/2010/main" val="378884646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841"/>
      </a:dk2>
      <a:lt2>
        <a:srgbClr val="E3E2E8"/>
      </a:lt2>
      <a:accent1>
        <a:srgbClr val="9AA81E"/>
      </a:accent1>
      <a:accent2>
        <a:srgbClr val="D09517"/>
      </a:accent2>
      <a:accent3>
        <a:srgbClr val="E75C29"/>
      </a:accent3>
      <a:accent4>
        <a:srgbClr val="D51734"/>
      </a:accent4>
      <a:accent5>
        <a:srgbClr val="E72995"/>
      </a:accent5>
      <a:accent6>
        <a:srgbClr val="D517D2"/>
      </a:accent6>
      <a:hlink>
        <a:srgbClr val="C85A8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558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Elephant</vt:lpstr>
      <vt:lpstr>BrushVTI</vt:lpstr>
      <vt:lpstr>Bike Sharing Data Exploration </vt:lpstr>
      <vt:lpstr>Pertinent Questions</vt:lpstr>
      <vt:lpstr>Data</vt:lpstr>
      <vt:lpstr>Seasonal Variations: by year</vt:lpstr>
      <vt:lpstr>Monthly Variations</vt:lpstr>
      <vt:lpstr>Weekday Variations</vt:lpstr>
      <vt:lpstr>Hourly Variations</vt:lpstr>
      <vt:lpstr>Sample Visualization Code</vt:lpstr>
      <vt:lpstr>Modelling: Time Variables</vt:lpstr>
      <vt:lpstr>Modelling Code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Data Exploration </dc:title>
  <dc:creator>Garland Williams</dc:creator>
  <cp:lastModifiedBy>Garland Williams</cp:lastModifiedBy>
  <cp:revision>1</cp:revision>
  <dcterms:created xsi:type="dcterms:W3CDTF">2020-06-24T15:36:08Z</dcterms:created>
  <dcterms:modified xsi:type="dcterms:W3CDTF">2020-06-24T15:38:22Z</dcterms:modified>
</cp:coreProperties>
</file>