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bls.gov/oes/tables.ht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Showcase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industries</a:t>
            </a:r>
            <a:r>
              <a:rPr/>
              <a:t> </a:t>
            </a:r>
            <a:r>
              <a:rPr/>
              <a:t>recruiting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Professionals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G.</a:t>
            </a:r>
            <a:r>
              <a:rPr/>
              <a:t> </a:t>
            </a:r>
            <a:r>
              <a:rPr/>
              <a:t>Holt</a:t>
            </a:r>
            <a:r>
              <a:rPr/>
              <a:t> </a:t>
            </a:r>
            <a:r>
              <a:rPr/>
              <a:t>Williams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4/30/2020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U.S.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Labor</a:t>
            </a:r>
            <a:r>
              <a:rPr/>
              <a:t> </a:t>
            </a:r>
            <a:r>
              <a:rPr/>
              <a:t>Statistics:</a:t>
            </a:r>
            <a:r>
              <a:rPr/>
              <a:t> </a:t>
            </a:r>
            <a:r>
              <a:rPr/>
              <a:t>Occupational</a:t>
            </a:r>
            <a:r>
              <a:rPr/>
              <a:t> </a:t>
            </a:r>
            <a:r>
              <a:rPr/>
              <a:t>Employment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data set used for this presentation can be foudn at: </a:t>
            </a:r>
            <a:r>
              <a:rPr>
                <a:hlinkClick r:id="rId2"/>
              </a:rPr>
              <a:t>https://www.bls.gov/oes/tables.htm</a:t>
            </a:r>
          </a:p>
          <a:p>
            <a:pPr lvl="0" marL="0" indent="0">
              <a:buNone/>
            </a:pPr>
            <a:r>
              <a:rPr/>
              <a:t>The code used to import and clean the dataset is as follows: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 Import</a:t>
            </a:r>
            <a:br/>
            <a:r>
              <a:rPr sz="1800">
                <a:latin typeface="Courier"/>
              </a:rPr>
              <a:t>df&lt;-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"state_M2019_dl.csv"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Pull out important rows</a:t>
            </a:r>
            <a:br/>
            <a:r>
              <a:rPr sz="1800">
                <a:latin typeface="Courier"/>
              </a:rPr>
              <a:t>df&lt;-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(area,area_title,occ_title,tot_emp, h_mean, a_mean)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##Clean numbers</a:t>
            </a:r>
            <a:br/>
            <a:r>
              <a:rPr sz="1800">
                <a:latin typeface="Courier"/>
              </a:rPr>
              <a:t>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tot_emp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gsub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","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tot_emp))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NAs introduced by coercion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h_mean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gsub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","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h_mean))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NAs introduced by coercion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a_mean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gsub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","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a_mean))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NAs introduced by coercion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 Subset to Virginia only values</a:t>
            </a:r>
            <a:br/>
            <a:r>
              <a:rPr sz="1800">
                <a:latin typeface="Courier"/>
              </a:rPr>
              <a:t>va&lt;-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(area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"51"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VA</a:t>
            </a:r>
            <a:r>
              <a:rPr/>
              <a:t> </a:t>
            </a:r>
            <a:r>
              <a:rPr/>
              <a:t>Occupations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 Virginia Employment as of May 2019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tot_emp
## 1 3878770</a:t>
            </a:r>
          </a:p>
          <a:p>
            <a:pPr lvl="0" marL="0" indent="0">
              <a:buNone/>
            </a:pPr>
            <a:r>
              <a:rPr/>
              <a:t>Top Occupations by Total Employment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tes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Specefic</a:t>
            </a:r>
            <a:r>
              <a:rPr/>
              <a:t> </a:t>
            </a:r>
            <a:r>
              <a:rPr/>
              <a:t>Professionals</a:t>
            </a:r>
            <a:r>
              <a:rPr/>
              <a:t> </a:t>
            </a:r>
            <a:r>
              <a:rPr/>
              <a:t>(Table)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 lets look at possible careers in Data Analytics and Data Science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occ_title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Management</a:t>
                      </a:r>
                      <a:r>
                        <a:rPr/>
                        <a:t> </a:t>
                      </a:r>
                      <a:r>
                        <a:rPr/>
                        <a:t>Analysts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Market</a:t>
                      </a:r>
                      <a:r>
                        <a:rPr/>
                        <a:t> </a:t>
                      </a:r>
                      <a:r>
                        <a:rPr/>
                        <a:t>Research</a:t>
                      </a:r>
                      <a:r>
                        <a:rPr/>
                        <a:t> </a:t>
                      </a:r>
                      <a:r>
                        <a:rPr/>
                        <a:t>Analysts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Marketing</a:t>
                      </a:r>
                      <a:r>
                        <a:rPr/>
                        <a:t> </a:t>
                      </a:r>
                      <a:r>
                        <a:rPr/>
                        <a:t>Specialists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Budget</a:t>
                      </a:r>
                      <a:r>
                        <a:rPr/>
                        <a:t> </a:t>
                      </a:r>
                      <a:r>
                        <a:rPr/>
                        <a:t>Analysts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Credit</a:t>
                      </a:r>
                      <a:r>
                        <a:rPr/>
                        <a:t> </a:t>
                      </a:r>
                      <a:r>
                        <a:rPr/>
                        <a:t>Analysts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Financial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Investment</a:t>
                      </a:r>
                      <a:r>
                        <a:rPr/>
                        <a:t> </a:t>
                      </a:r>
                      <a:r>
                        <a:rPr/>
                        <a:t>Analysts,</a:t>
                      </a:r>
                      <a:r>
                        <a:rPr/>
                        <a:t> </a:t>
                      </a:r>
                      <a:r>
                        <a:rPr/>
                        <a:t>Financial</a:t>
                      </a:r>
                      <a:r>
                        <a:rPr/>
                        <a:t> </a:t>
                      </a:r>
                      <a:r>
                        <a:rPr/>
                        <a:t>Risk</a:t>
                      </a:r>
                      <a:r>
                        <a:rPr/>
                        <a:t> </a:t>
                      </a:r>
                      <a:r>
                        <a:rPr/>
                        <a:t>Specialists,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Financial</a:t>
                      </a:r>
                      <a:r>
                        <a:rPr/>
                        <a:t> </a:t>
                      </a:r>
                      <a:r>
                        <a:rPr/>
                        <a:t>Specialists,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Other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Computer</a:t>
                      </a:r>
                      <a:r>
                        <a:rPr/>
                        <a:t> </a:t>
                      </a:r>
                      <a:r>
                        <a:rPr/>
                        <a:t>Systems</a:t>
                      </a:r>
                      <a:r>
                        <a:rPr/>
                        <a:t> </a:t>
                      </a:r>
                      <a:r>
                        <a:rPr/>
                        <a:t>Analysts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Information</a:t>
                      </a:r>
                      <a:r>
                        <a:rPr/>
                        <a:t> </a:t>
                      </a:r>
                      <a:r>
                        <a:rPr/>
                        <a:t>Security</a:t>
                      </a:r>
                      <a:r>
                        <a:rPr/>
                        <a:t> </a:t>
                      </a:r>
                      <a:r>
                        <a:rPr/>
                        <a:t>Analysts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Database</a:t>
                      </a:r>
                      <a:r>
                        <a:rPr/>
                        <a:t> </a:t>
                      </a:r>
                      <a:r>
                        <a:rPr/>
                        <a:t>Administrators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Architects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Developers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Quality</a:t>
                      </a:r>
                      <a:r>
                        <a:rPr/>
                        <a:t> </a:t>
                      </a:r>
                      <a:r>
                        <a:rPr/>
                        <a:t>Assurance</a:t>
                      </a:r>
                      <a:r>
                        <a:rPr/>
                        <a:t> </a:t>
                      </a:r>
                      <a:r>
                        <a:rPr/>
                        <a:t>Analysts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Testers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Operations</a:t>
                      </a:r>
                      <a:r>
                        <a:rPr/>
                        <a:t> </a:t>
                      </a:r>
                      <a:r>
                        <a:rPr/>
                        <a:t>Research</a:t>
                      </a:r>
                      <a:r>
                        <a:rPr/>
                        <a:t> </a:t>
                      </a:r>
                      <a:r>
                        <a:rPr/>
                        <a:t>Analysts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Scientists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Mathematical</a:t>
                      </a:r>
                      <a:r>
                        <a:rPr/>
                        <a:t> </a:t>
                      </a:r>
                      <a:r>
                        <a:rPr/>
                        <a:t>Science</a:t>
                      </a:r>
                      <a:r>
                        <a:rPr/>
                        <a:t> </a:t>
                      </a:r>
                      <a:r>
                        <a:rPr/>
                        <a:t>Occupations,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Other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News</a:t>
                      </a:r>
                      <a:r>
                        <a:rPr/>
                        <a:t> </a:t>
                      </a:r>
                      <a:r>
                        <a:rPr/>
                        <a:t>Analysts,</a:t>
                      </a:r>
                      <a:r>
                        <a:rPr/>
                        <a:t> </a:t>
                      </a:r>
                      <a:r>
                        <a:rPr/>
                        <a:t>Reporters,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Journalists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 of these posotions are possible careers in the areas we are looking at. We removed the Data Entry Keyer as it is not a job position in the professiosn we are considering.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Specefic</a:t>
            </a:r>
            <a:r>
              <a:rPr/>
              <a:t> </a:t>
            </a:r>
            <a:r>
              <a:rPr/>
              <a:t>Professionals</a:t>
            </a:r>
            <a:r>
              <a:rPr/>
              <a:t> </a:t>
            </a:r>
            <a:r>
              <a:rPr/>
              <a:t>(Graph)</a:t>
            </a:r>
          </a:p>
        </p:txBody>
      </p:sp>
      <p:pic>
        <p:nvPicPr>
          <p:cNvPr descr="powerpoint_tes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sum
## 1 220170</a:t>
            </a:r>
          </a:p>
          <a:p>
            <a:pPr lvl="0" marL="0" indent="0">
              <a:buNone/>
            </a:pPr>
            <a:r>
              <a:rPr/>
              <a:t>In Virginia we can see there are 220K postiions as of May 2019 that relate to the use of data. This is roughly 5.7% of all working professionals in Virginia.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the industries recruiting Data Analytics and Data Science Professionals in VA</dc:title>
  <dc:creator>G. Holt Williams</dc:creator>
  <cp:keywords/>
  <dcterms:created xsi:type="dcterms:W3CDTF">2020-04-30T12:41:52Z</dcterms:created>
  <dcterms:modified xsi:type="dcterms:W3CDTF">2020-04-30T12:41:52Z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4/30/2020</vt:lpwstr>
  </property>
  <property fmtid="{D5CDD505-2E9C-101B-9397-08002B2CF9AE}" pid="3" name="output">
    <vt:lpwstr/>
  </property>
</Properties>
</file>