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60" r:id="rId5"/>
    <p:sldId id="263" r:id="rId6"/>
    <p:sldId id="269" r:id="rId7"/>
    <p:sldId id="268" r:id="rId8"/>
    <p:sldId id="270" r:id="rId9"/>
    <p:sldId id="271" r:id="rId10"/>
    <p:sldId id="273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5095" autoAdjust="0"/>
  </p:normalViewPr>
  <p:slideViewPr>
    <p:cSldViewPr snapToGrid="0" snapToObjects="1">
      <p:cViewPr varScale="1">
        <p:scale>
          <a:sx n="80" d="100"/>
          <a:sy n="80" d="100"/>
        </p:scale>
        <p:origin x="72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215C5-4726-4CE8-B48C-DEAA9CACBD73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AAB53-51B0-4F3D-B7F0-F89935F8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0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As.numeric</a:t>
            </a:r>
            <a:r>
              <a:rPr lang="en-US" dirty="0"/>
              <a:t> used to coerce NA as the values for the NAs are not consistent with R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AAB53-51B0-4F3D-B7F0-F89935F829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45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Virginia we can see there are 220K </a:t>
            </a:r>
            <a:r>
              <a:rPr lang="en-US" dirty="0" err="1"/>
              <a:t>postiions</a:t>
            </a:r>
            <a:r>
              <a:rPr lang="en-US" dirty="0"/>
              <a:t> as of May 2019 that relate to the use of data. This is roughly 5.7% of all working professionals in Virginia.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AAB53-51B0-4F3D-B7F0-F89935F829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91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of these </a:t>
            </a:r>
            <a:r>
              <a:rPr lang="en-US" dirty="0" err="1"/>
              <a:t>posotions</a:t>
            </a:r>
            <a:r>
              <a:rPr lang="en-US" dirty="0"/>
              <a:t> are possible careers in the areas we are looking at. We removed the Data Entry </a:t>
            </a:r>
            <a:r>
              <a:rPr lang="en-US" dirty="0" err="1"/>
              <a:t>Keyer</a:t>
            </a:r>
            <a:r>
              <a:rPr lang="en-US" dirty="0"/>
              <a:t> as it is not a job position in the </a:t>
            </a:r>
            <a:r>
              <a:rPr lang="en-US" dirty="0" err="1"/>
              <a:t>professiosn</a:t>
            </a:r>
            <a:r>
              <a:rPr lang="en-US" dirty="0"/>
              <a:t> we are considering.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AAB53-51B0-4F3D-B7F0-F89935F829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84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Virginia we can see there are 220K positions as of May 2019 that relate to the use of data. This is roughly 5.7% of all working professionals in Virginia.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AAB53-51B0-4F3D-B7F0-F89935F829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19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AAB53-51B0-4F3D-B7F0-F89935F829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13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AAB53-51B0-4F3D-B7F0-F89935F829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5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s.gov/oes/tables.ht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olt-Williams" TargetMode="External"/><Relationship Id="rId5" Type="http://schemas.openxmlformats.org/officeDocument/2006/relationships/hyperlink" Target="https://www.bls.gov/oes/tables.htm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4026" y="2043663"/>
            <a:ext cx="4578895" cy="2031055"/>
          </a:xfrm>
        </p:spPr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3400">
                <a:solidFill>
                  <a:srgbClr val="FFFFFF"/>
                </a:solidFill>
              </a:rPr>
              <a:t>Showcase Data Analytics and Data Science Employment in VA</a:t>
            </a:r>
            <a:endParaRPr lang="en-US" sz="34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4026" y="4074718"/>
            <a:ext cx="4578895" cy="682079"/>
          </a:xfrm>
        </p:spPr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br>
              <a:rPr lang="en-US" sz="1300">
                <a:solidFill>
                  <a:srgbClr val="FFFFFF"/>
                </a:solidFill>
              </a:rPr>
            </a:br>
            <a:br>
              <a:rPr lang="en-US" sz="1300">
                <a:solidFill>
                  <a:srgbClr val="FFFFFF"/>
                </a:solidFill>
              </a:rPr>
            </a:br>
            <a:r>
              <a:rPr lang="en-US" sz="1300">
                <a:solidFill>
                  <a:srgbClr val="FFFFFF"/>
                </a:solidFill>
              </a:rPr>
              <a:t>G. Holt Williams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65603" y="6223702"/>
            <a:ext cx="2331049" cy="314067"/>
          </a:xfrm>
        </p:spPr>
        <p:txBody>
          <a:bodyPr>
            <a:normAutofit/>
          </a:bodyPr>
          <a:lstStyle/>
          <a:p>
            <a:pPr marL="0" lvl="0" indent="0" algn="r">
              <a:spcAft>
                <a:spcPts val="600"/>
              </a:spcAft>
              <a:buNone/>
            </a:pPr>
            <a:r>
              <a:rPr lang="en-US" sz="900">
                <a:solidFill>
                  <a:srgbClr val="898989"/>
                </a:solidFill>
              </a:rPr>
              <a:t>4/30/2020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6012E2-2E5E-4208-B59C-DA4FC44DC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1476" y="0"/>
            <a:ext cx="9165475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F94A0D-DB2E-4487-BA31-9105C14D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477" y="0"/>
            <a:ext cx="9165477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718" y="1670987"/>
            <a:ext cx="2702145" cy="2335752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lv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600" dirty="0">
                <a:solidFill>
                  <a:srgbClr val="FFFFFF"/>
                </a:solidFill>
              </a:rPr>
              <a:t>Projected Employment Growth: 2018 - 2028</a:t>
            </a:r>
            <a:endParaRPr lang="en-US" sz="36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523F9-481C-46C0-8D03-AA44652FB00B}"/>
              </a:ext>
            </a:extLst>
          </p:cNvPr>
          <p:cNvSpPr txBox="1"/>
          <p:nvPr/>
        </p:nvSpPr>
        <p:spPr>
          <a:xfrm>
            <a:off x="4705165" y="5081806"/>
            <a:ext cx="424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is limited due to the data source and how occupation titles are coded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301885-BBC2-4864-B7A2-7F51B1C64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999" y="988916"/>
            <a:ext cx="4688014" cy="343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43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1084747"/>
            <a:ext cx="9141714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9143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CA5A-E42B-4721-97B6-8A13681AD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43" y="2076450"/>
            <a:ext cx="8013114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49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29EF8-AFBE-43F3-9EB1-A1839DAD0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8681" y="4473360"/>
            <a:ext cx="7101908" cy="865639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G. Holt Williams</a:t>
            </a:r>
            <a:endParaRPr lang="en-US" sz="2400" dirty="0">
              <a:solidFill>
                <a:srgbClr val="000000"/>
              </a:solidFill>
            </a:endParaRPr>
          </a:p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Data Source: </a:t>
            </a:r>
            <a:r>
              <a:rPr lang="en-US" sz="2400" dirty="0">
                <a:hlinkClick r:id="rId3"/>
              </a:rPr>
              <a:t>https://www.bls.gov/oes/tables.htm</a:t>
            </a:r>
            <a:endParaRPr lang="en-US" sz="24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559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506" y="1867210"/>
            <a:ext cx="2751871" cy="2760098"/>
          </a:xfrm>
        </p:spPr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3100" dirty="0">
                <a:solidFill>
                  <a:srgbClr val="FFFFFF"/>
                </a:solidFill>
              </a:rPr>
              <a:t>U.S. Bureau of Labor Statistics: Occupational Employment Statistics (VA)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9" y="1473624"/>
            <a:ext cx="3979563" cy="778359"/>
          </a:xfrm>
        </p:spPr>
        <p:txBody>
          <a:bodyPr anchor="ctr"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000000"/>
                </a:solidFill>
              </a:rPr>
              <a:t>The code used to import and clean the dataset is as follows: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C5452D-1479-4F84-9440-6BD7746DC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1583" y="2563293"/>
            <a:ext cx="4663182" cy="173141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27481B0-5A8C-403A-A470-BFE27B46EB21}"/>
              </a:ext>
            </a:extLst>
          </p:cNvPr>
          <p:cNvSpPr txBox="1">
            <a:spLocks/>
          </p:cNvSpPr>
          <p:nvPr/>
        </p:nvSpPr>
        <p:spPr>
          <a:xfrm>
            <a:off x="4488918" y="4706996"/>
            <a:ext cx="4416162" cy="199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000000"/>
                </a:solidFill>
              </a:rPr>
              <a:t>Data for all 50 states is available and can be found at: </a:t>
            </a:r>
            <a:r>
              <a:rPr lang="en-US" sz="2000" dirty="0">
                <a:solidFill>
                  <a:srgbClr val="000000"/>
                </a:solidFill>
                <a:hlinkClick r:id="rId5"/>
              </a:rPr>
              <a:t>https://www.bls.gov/oes/tables.html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2000" dirty="0">
              <a:solidFill>
                <a:srgbClr val="000000"/>
              </a:solidFill>
              <a:hlinkClick r:id="rId5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000000"/>
                </a:solidFill>
              </a:rPr>
              <a:t>Code developed for this analysis can be found at: </a:t>
            </a:r>
            <a:r>
              <a:rPr lang="en-US" sz="2000" dirty="0">
                <a:hlinkClick r:id="rId6"/>
              </a:rPr>
              <a:t>https://github.com/Holt-Williams</a:t>
            </a:r>
            <a:endParaRPr lang="en-US" sz="2000" dirty="0">
              <a:solidFill>
                <a:srgbClr val="000000"/>
              </a:solidFill>
              <a:hlinkClick r:id="rId5"/>
            </a:endParaRPr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810EA4A-D297-4DD2-93C5-31115F58E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FF42514-8879-4726-A5DC-9181A01AE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3" t="45716" r="30135" b="9820"/>
          <a:stretch>
            <a:fillRect/>
          </a:stretch>
        </p:blipFill>
        <p:spPr>
          <a:xfrm rot="5400000">
            <a:off x="1956808" y="2372159"/>
            <a:ext cx="6858000" cy="2113683"/>
          </a:xfrm>
          <a:custGeom>
            <a:avLst/>
            <a:gdLst>
              <a:gd name="connsiteX0" fmla="*/ 0 w 6858000"/>
              <a:gd name="connsiteY0" fmla="*/ 2818244 h 2818244"/>
              <a:gd name="connsiteX1" fmla="*/ 0 w 6858000"/>
              <a:gd name="connsiteY1" fmla="*/ 0 h 2818244"/>
              <a:gd name="connsiteX2" fmla="*/ 6858000 w 6858000"/>
              <a:gd name="connsiteY2" fmla="*/ 0 h 2818244"/>
              <a:gd name="connsiteX3" fmla="*/ 6857999 w 6858000"/>
              <a:gd name="connsiteY3" fmla="*/ 2818244 h 2818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2818244">
                <a:moveTo>
                  <a:pt x="0" y="2818244"/>
                </a:moveTo>
                <a:lnTo>
                  <a:pt x="0" y="0"/>
                </a:lnTo>
                <a:lnTo>
                  <a:pt x="6858000" y="0"/>
                </a:lnTo>
                <a:lnTo>
                  <a:pt x="6857999" y="2818244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4388" y="1118937"/>
            <a:ext cx="2743747" cy="26831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algn="l" defTabSz="91440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All VA Occupations</a:t>
            </a: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3ED40-E880-48D2-B66E-1983DE5BBF38}"/>
              </a:ext>
            </a:extLst>
          </p:cNvPr>
          <p:cNvSpPr txBox="1"/>
          <p:nvPr/>
        </p:nvSpPr>
        <p:spPr>
          <a:xfrm>
            <a:off x="6244389" y="3802124"/>
            <a:ext cx="2553702" cy="896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1700" dirty="0">
                <a:solidFill>
                  <a:srgbClr val="FFFFFF"/>
                </a:solidFill>
              </a:rPr>
              <a:t>Total Virginia Employment as of May 2019 = 3,878,770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</a:pPr>
            <a:endParaRPr lang="en-US" sz="17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4709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510E7E-A36F-4042-B7EB-8899CD70E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00" y="1600280"/>
            <a:ext cx="5347096" cy="417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2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6012E2-2E5E-4208-B59C-DA4FC44DC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1476" y="0"/>
            <a:ext cx="9165475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F94A0D-DB2E-4487-BA31-9105C14D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477" y="0"/>
            <a:ext cx="916547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1047" y="96391"/>
            <a:ext cx="6317673" cy="21601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l" defTabSz="914400">
              <a:lnSpc>
                <a:spcPct val="90000"/>
              </a:lnSpc>
            </a:pPr>
            <a:r>
              <a:rPr lang="en-US" sz="3500" kern="1200" dirty="0">
                <a:latin typeface="+mj-lt"/>
                <a:ea typeface="+mj-ea"/>
                <a:cs typeface="+mj-cs"/>
              </a:rPr>
              <a:t>Titles Filtered on “Data | Analyst”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481" y="2256553"/>
            <a:ext cx="2702145" cy="2335752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lv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Data Analytics and Data Science professionals (VA)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AE7C742E-7A54-4B0C-8E1D-81ACF2199C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0960219"/>
              </p:ext>
            </p:extLst>
          </p:nvPr>
        </p:nvGraphicFramePr>
        <p:xfrm>
          <a:off x="4778040" y="1144351"/>
          <a:ext cx="3773886" cy="4560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83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100" dirty="0"/>
                        <a:t>Occupation Title</a:t>
                      </a:r>
                      <a:endParaRPr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8094" marR="64047" marT="64047" marB="640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83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100"/>
                        <a:t>Management Analysts</a:t>
                      </a:r>
                      <a:endParaRPr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8094" marR="64047" marT="64047" marB="640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83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100"/>
                        <a:t>Market Research Analysts and Marketing Specialists</a:t>
                      </a:r>
                      <a:endParaRPr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8094" marR="64047" marT="64047" marB="640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83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100" dirty="0"/>
                        <a:t>Budget Analysts</a:t>
                      </a:r>
                      <a:endParaRPr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8094" marR="64047" marT="64047" marB="640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83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100"/>
                        <a:t>Credit Analysts</a:t>
                      </a:r>
                      <a:endParaRPr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8094" marR="64047" marT="64047" marB="640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949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100"/>
                        <a:t>Financial and Investment Analysts, Financial Risk Specialists, and Financial Specialists, All Other</a:t>
                      </a:r>
                      <a:endParaRPr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8094" marR="64047" marT="64047" marB="640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83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100"/>
                        <a:t>Computer Systems Analysts</a:t>
                      </a:r>
                      <a:endParaRPr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8094" marR="64047" marT="64047" marB="6404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83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100"/>
                        <a:t>Information Security Analysts</a:t>
                      </a:r>
                      <a:endParaRPr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8094" marR="64047" marT="64047" marB="6404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83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100"/>
                        <a:t>Database Administrators and Architects</a:t>
                      </a:r>
                      <a:endParaRPr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8094" marR="64047" marT="64047" marB="6404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3949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100"/>
                        <a:t>Software Developers and Software Quality Assurance Analysts and Testers</a:t>
                      </a:r>
                      <a:endParaRPr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8094" marR="64047" marT="64047" marB="6404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383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100"/>
                        <a:t>Operations Research Analysts</a:t>
                      </a:r>
                      <a:endParaRPr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8094" marR="64047" marT="64047" marB="6404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3949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100"/>
                        <a:t>Data Scientists and Mathematical Science Occupations, All Other</a:t>
                      </a:r>
                      <a:endParaRPr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8094" marR="64047" marT="64047" marB="64047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383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100" dirty="0"/>
                        <a:t>News Analysts, Reporters, and Journalists</a:t>
                      </a:r>
                      <a:endParaRPr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8094" marR="64047" marT="64047" marB="64047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810EA4A-D297-4DD2-93C5-31115F58E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FF42514-8879-4726-A5DC-9181A01AE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3" t="45716" r="30135" b="9820"/>
          <a:stretch>
            <a:fillRect/>
          </a:stretch>
        </p:blipFill>
        <p:spPr>
          <a:xfrm rot="5400000">
            <a:off x="1956808" y="2372159"/>
            <a:ext cx="6858000" cy="2113683"/>
          </a:xfrm>
          <a:custGeom>
            <a:avLst/>
            <a:gdLst>
              <a:gd name="connsiteX0" fmla="*/ 0 w 6858000"/>
              <a:gd name="connsiteY0" fmla="*/ 2818244 h 2818244"/>
              <a:gd name="connsiteX1" fmla="*/ 0 w 6858000"/>
              <a:gd name="connsiteY1" fmla="*/ 0 h 2818244"/>
              <a:gd name="connsiteX2" fmla="*/ 6858000 w 6858000"/>
              <a:gd name="connsiteY2" fmla="*/ 0 h 2818244"/>
              <a:gd name="connsiteX3" fmla="*/ 6857999 w 6858000"/>
              <a:gd name="connsiteY3" fmla="*/ 2818244 h 2818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2818244">
                <a:moveTo>
                  <a:pt x="0" y="2818244"/>
                </a:moveTo>
                <a:lnTo>
                  <a:pt x="0" y="0"/>
                </a:lnTo>
                <a:lnTo>
                  <a:pt x="6858000" y="0"/>
                </a:lnTo>
                <a:lnTo>
                  <a:pt x="6857999" y="2818244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4389" y="1118937"/>
            <a:ext cx="2553702" cy="26831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algn="l" defTabSz="914400">
              <a:lnSpc>
                <a:spcPct val="90000"/>
              </a:lnSpc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Specific Professionals: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3ED40-E880-48D2-B66E-1983DE5BBF38}"/>
              </a:ext>
            </a:extLst>
          </p:cNvPr>
          <p:cNvSpPr txBox="1"/>
          <p:nvPr/>
        </p:nvSpPr>
        <p:spPr>
          <a:xfrm>
            <a:off x="6244389" y="4025019"/>
            <a:ext cx="2553702" cy="17140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Total VA Data Professional Employment = 220,170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</a:pPr>
            <a:endParaRPr lang="en-US" sz="17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4709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FCEC41-EFB2-4C0B-9D2B-40675F5E1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45248"/>
            <a:ext cx="5737195" cy="39675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1084747"/>
            <a:ext cx="9141714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9143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CA5A-E42B-4721-97B6-8A13681AD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43" y="2076450"/>
            <a:ext cx="8013114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49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Salary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29EF8-AFBE-43F3-9EB1-A1839DAD0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8681" y="4473360"/>
            <a:ext cx="7101908" cy="8656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endParaRPr lang="en-US" sz="24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95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139D1-76AB-4F44-9D90-932B94495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B52353-AE56-4EEE-B7FA-B6053DEBF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5" y="0"/>
            <a:ext cx="902051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6D5144-1772-4AF1-8D6B-15F3796B0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217" y="3294742"/>
            <a:ext cx="1864037" cy="295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0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9143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0" y="2404067"/>
            <a:ext cx="9144000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B5BF36-9617-49F4-8594-1C9879624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09" y="4322716"/>
            <a:ext cx="8742217" cy="14269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 Average Annual Salary = $97,000</a:t>
            </a:r>
            <a:b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 Weighted (Total Employment) Average Annual Salary = $105,000</a:t>
            </a:r>
            <a:b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9143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40EA41-5D18-4FB7-9600-623584804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76" y="493120"/>
            <a:ext cx="7943248" cy="2958859"/>
          </a:xfrm>
          <a:prstGeom prst="rect">
            <a:avLst/>
          </a:prstGeom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468DE92E-CDAB-4627-B248-30D1B06C2F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38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1084747"/>
            <a:ext cx="9141714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9143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CA5A-E42B-4721-97B6-8A13681AD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43" y="2076450"/>
            <a:ext cx="8013114" cy="134513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49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Projected Employment Growth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29EF8-AFBE-43F3-9EB1-A1839DAD0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8681" y="4473360"/>
            <a:ext cx="7101908" cy="8656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endParaRPr lang="en-US" sz="24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917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369</Words>
  <Application>Microsoft Office PowerPoint</Application>
  <PresentationFormat>On-screen Show (4:3)</PresentationFormat>
  <Paragraphs>45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Showcase Data Analytics and Data Science Employment in VA</vt:lpstr>
      <vt:lpstr>U.S. Bureau of Labor Statistics: Occupational Employment Statistics (VA)</vt:lpstr>
      <vt:lpstr>All VA Occupations</vt:lpstr>
      <vt:lpstr>Titles Filtered on “Data | Analyst”</vt:lpstr>
      <vt:lpstr>Data Specific Professionals:</vt:lpstr>
      <vt:lpstr>Salary</vt:lpstr>
      <vt:lpstr>PowerPoint Presentation</vt:lpstr>
      <vt:lpstr>VA Average Annual Salary = $97,000 VA Weighted (Total Employment) Average Annual Salary = $105,000 </vt:lpstr>
      <vt:lpstr>Projected Employment Growth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Showcase Data Analytics and Data Science Employment in VA</dc:title>
  <dc:creator>Garland Williams</dc:creator>
  <cp:lastModifiedBy>Garland Williams</cp:lastModifiedBy>
  <cp:revision>10</cp:revision>
  <dcterms:created xsi:type="dcterms:W3CDTF">2020-04-30T15:13:57Z</dcterms:created>
  <dcterms:modified xsi:type="dcterms:W3CDTF">2020-05-02T22:30:12Z</dcterms:modified>
</cp:coreProperties>
</file>