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0" r:id="rId1"/>
  </p:sldMasterIdLst>
  <p:sldIdLst>
    <p:sldId id="268" r:id="rId2"/>
    <p:sldId id="256" r:id="rId3"/>
    <p:sldId id="257" r:id="rId4"/>
    <p:sldId id="277" r:id="rId5"/>
    <p:sldId id="269" r:id="rId6"/>
    <p:sldId id="258" r:id="rId7"/>
    <p:sldId id="259" r:id="rId8"/>
    <p:sldId id="270" r:id="rId9"/>
    <p:sldId id="260" r:id="rId10"/>
    <p:sldId id="261" r:id="rId11"/>
    <p:sldId id="262" r:id="rId12"/>
    <p:sldId id="274" r:id="rId13"/>
    <p:sldId id="275" r:id="rId14"/>
    <p:sldId id="276" r:id="rId15"/>
    <p:sldId id="263" r:id="rId16"/>
    <p:sldId id="264" r:id="rId17"/>
    <p:sldId id="265" r:id="rId18"/>
    <p:sldId id="266" r:id="rId19"/>
    <p:sldId id="267" r:id="rId20"/>
    <p:sldId id="273" r:id="rId21"/>
    <p:sldId id="271"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28" autoAdjust="0"/>
    <p:restoredTop sz="94513" autoAdjust="0"/>
  </p:normalViewPr>
  <p:slideViewPr>
    <p:cSldViewPr snapToGrid="0">
      <p:cViewPr varScale="1">
        <p:scale>
          <a:sx n="71" d="100"/>
          <a:sy n="71" d="100"/>
        </p:scale>
        <p:origin x="708"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07DAC4C-D644-45FC-BAD9-768787E21685}" type="datetimeFigureOut">
              <a:rPr lang="en-US" smtClean="0"/>
              <a:t>08-Jun-22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FA182-A03F-461D-925E-7BE6D24E6434}" type="slidenum">
              <a:rPr lang="en-US" smtClean="0"/>
              <a:t>‹#›</a:t>
            </a:fld>
            <a:endParaRPr lang="en-US"/>
          </a:p>
        </p:txBody>
      </p:sp>
    </p:spTree>
    <p:extLst>
      <p:ext uri="{BB962C8B-B14F-4D97-AF65-F5344CB8AC3E}">
        <p14:creationId xmlns:p14="http://schemas.microsoft.com/office/powerpoint/2010/main" val="237329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7DAC4C-D644-45FC-BAD9-768787E21685}" type="datetimeFigureOut">
              <a:rPr lang="en-US" smtClean="0"/>
              <a:t>08-Jun-22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FA182-A03F-461D-925E-7BE6D24E6434}" type="slidenum">
              <a:rPr lang="en-US" smtClean="0"/>
              <a:t>‹#›</a:t>
            </a:fld>
            <a:endParaRPr lang="en-US"/>
          </a:p>
        </p:txBody>
      </p:sp>
    </p:spTree>
    <p:extLst>
      <p:ext uri="{BB962C8B-B14F-4D97-AF65-F5344CB8AC3E}">
        <p14:creationId xmlns:p14="http://schemas.microsoft.com/office/powerpoint/2010/main" val="3443618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7DAC4C-D644-45FC-BAD9-768787E21685}" type="datetimeFigureOut">
              <a:rPr lang="en-US" smtClean="0"/>
              <a:t>08-Jun-22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FA182-A03F-461D-925E-7BE6D24E6434}" type="slidenum">
              <a:rPr lang="en-US" smtClean="0"/>
              <a:t>‹#›</a:t>
            </a:fld>
            <a:endParaRPr lang="en-US"/>
          </a:p>
        </p:txBody>
      </p:sp>
    </p:spTree>
    <p:extLst>
      <p:ext uri="{BB962C8B-B14F-4D97-AF65-F5344CB8AC3E}">
        <p14:creationId xmlns:p14="http://schemas.microsoft.com/office/powerpoint/2010/main" val="199657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7DAC4C-D644-45FC-BAD9-768787E21685}" type="datetimeFigureOut">
              <a:rPr lang="en-US" smtClean="0"/>
              <a:t>08-Jun-22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FA182-A03F-461D-925E-7BE6D24E6434}"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50073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7DAC4C-D644-45FC-BAD9-768787E21685}" type="datetimeFigureOut">
              <a:rPr lang="en-US" smtClean="0"/>
              <a:t>08-Jun-22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FA182-A03F-461D-925E-7BE6D24E6434}" type="slidenum">
              <a:rPr lang="en-US" smtClean="0"/>
              <a:t>‹#›</a:t>
            </a:fld>
            <a:endParaRPr lang="en-US"/>
          </a:p>
        </p:txBody>
      </p:sp>
    </p:spTree>
    <p:extLst>
      <p:ext uri="{BB962C8B-B14F-4D97-AF65-F5344CB8AC3E}">
        <p14:creationId xmlns:p14="http://schemas.microsoft.com/office/powerpoint/2010/main" val="38847330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07DAC4C-D644-45FC-BAD9-768787E21685}" type="datetimeFigureOut">
              <a:rPr lang="en-US" smtClean="0"/>
              <a:t>08-Jun-22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9FA182-A03F-461D-925E-7BE6D24E6434}" type="slidenum">
              <a:rPr lang="en-US" smtClean="0"/>
              <a:t>‹#›</a:t>
            </a:fld>
            <a:endParaRPr lang="en-US"/>
          </a:p>
        </p:txBody>
      </p:sp>
    </p:spTree>
    <p:extLst>
      <p:ext uri="{BB962C8B-B14F-4D97-AF65-F5344CB8AC3E}">
        <p14:creationId xmlns:p14="http://schemas.microsoft.com/office/powerpoint/2010/main" val="1552073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07DAC4C-D644-45FC-BAD9-768787E21685}" type="datetimeFigureOut">
              <a:rPr lang="en-US" smtClean="0"/>
              <a:t>08-Jun-22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9FA182-A03F-461D-925E-7BE6D24E6434}" type="slidenum">
              <a:rPr lang="en-US" smtClean="0"/>
              <a:t>‹#›</a:t>
            </a:fld>
            <a:endParaRPr lang="en-US"/>
          </a:p>
        </p:txBody>
      </p:sp>
    </p:spTree>
    <p:extLst>
      <p:ext uri="{BB962C8B-B14F-4D97-AF65-F5344CB8AC3E}">
        <p14:creationId xmlns:p14="http://schemas.microsoft.com/office/powerpoint/2010/main" val="600727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7DAC4C-D644-45FC-BAD9-768787E21685}" type="datetimeFigureOut">
              <a:rPr lang="en-US" smtClean="0"/>
              <a:t>08-Jun-22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FA182-A03F-461D-925E-7BE6D24E6434}" type="slidenum">
              <a:rPr lang="en-US" smtClean="0"/>
              <a:t>‹#›</a:t>
            </a:fld>
            <a:endParaRPr lang="en-US"/>
          </a:p>
        </p:txBody>
      </p:sp>
    </p:spTree>
    <p:extLst>
      <p:ext uri="{BB962C8B-B14F-4D97-AF65-F5344CB8AC3E}">
        <p14:creationId xmlns:p14="http://schemas.microsoft.com/office/powerpoint/2010/main" val="42759138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7DAC4C-D644-45FC-BAD9-768787E21685}" type="datetimeFigureOut">
              <a:rPr lang="en-US" smtClean="0"/>
              <a:t>08-Jun-22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FA182-A03F-461D-925E-7BE6D24E6434}" type="slidenum">
              <a:rPr lang="en-US" smtClean="0"/>
              <a:t>‹#›</a:t>
            </a:fld>
            <a:endParaRPr lang="en-US"/>
          </a:p>
        </p:txBody>
      </p:sp>
    </p:spTree>
    <p:extLst>
      <p:ext uri="{BB962C8B-B14F-4D97-AF65-F5344CB8AC3E}">
        <p14:creationId xmlns:p14="http://schemas.microsoft.com/office/powerpoint/2010/main" val="271273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07DAC4C-D644-45FC-BAD9-768787E21685}" type="datetimeFigureOut">
              <a:rPr lang="en-US" smtClean="0"/>
              <a:t>08-Jun-22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FA182-A03F-461D-925E-7BE6D24E6434}" type="slidenum">
              <a:rPr lang="en-US" smtClean="0"/>
              <a:t>‹#›</a:t>
            </a:fld>
            <a:endParaRPr lang="en-US"/>
          </a:p>
        </p:txBody>
      </p:sp>
    </p:spTree>
    <p:extLst>
      <p:ext uri="{BB962C8B-B14F-4D97-AF65-F5344CB8AC3E}">
        <p14:creationId xmlns:p14="http://schemas.microsoft.com/office/powerpoint/2010/main" val="3961702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7DAC4C-D644-45FC-BAD9-768787E21685}" type="datetimeFigureOut">
              <a:rPr lang="en-US" smtClean="0"/>
              <a:t>08-Jun-22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FA182-A03F-461D-925E-7BE6D24E6434}" type="slidenum">
              <a:rPr lang="en-US" smtClean="0"/>
              <a:t>‹#›</a:t>
            </a:fld>
            <a:endParaRPr lang="en-US"/>
          </a:p>
        </p:txBody>
      </p:sp>
    </p:spTree>
    <p:extLst>
      <p:ext uri="{BB962C8B-B14F-4D97-AF65-F5344CB8AC3E}">
        <p14:creationId xmlns:p14="http://schemas.microsoft.com/office/powerpoint/2010/main" val="4106509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07DAC4C-D644-45FC-BAD9-768787E21685}" type="datetimeFigureOut">
              <a:rPr lang="en-US" smtClean="0"/>
              <a:t>08-Jun-22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FA182-A03F-461D-925E-7BE6D24E6434}" type="slidenum">
              <a:rPr lang="en-US" smtClean="0"/>
              <a:t>‹#›</a:t>
            </a:fld>
            <a:endParaRPr lang="en-US"/>
          </a:p>
        </p:txBody>
      </p:sp>
    </p:spTree>
    <p:extLst>
      <p:ext uri="{BB962C8B-B14F-4D97-AF65-F5344CB8AC3E}">
        <p14:creationId xmlns:p14="http://schemas.microsoft.com/office/powerpoint/2010/main" val="1736811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07DAC4C-D644-45FC-BAD9-768787E21685}" type="datetimeFigureOut">
              <a:rPr lang="en-US" smtClean="0"/>
              <a:t>08-Jun-22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9FA182-A03F-461D-925E-7BE6D24E6434}" type="slidenum">
              <a:rPr lang="en-US" smtClean="0"/>
              <a:t>‹#›</a:t>
            </a:fld>
            <a:endParaRPr lang="en-US"/>
          </a:p>
        </p:txBody>
      </p:sp>
    </p:spTree>
    <p:extLst>
      <p:ext uri="{BB962C8B-B14F-4D97-AF65-F5344CB8AC3E}">
        <p14:creationId xmlns:p14="http://schemas.microsoft.com/office/powerpoint/2010/main" val="370415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7DAC4C-D644-45FC-BAD9-768787E21685}" type="datetimeFigureOut">
              <a:rPr lang="en-US" smtClean="0"/>
              <a:t>08-Jun-22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9FA182-A03F-461D-925E-7BE6D24E6434}" type="slidenum">
              <a:rPr lang="en-US" smtClean="0"/>
              <a:t>‹#›</a:t>
            </a:fld>
            <a:endParaRPr lang="en-US"/>
          </a:p>
        </p:txBody>
      </p:sp>
    </p:spTree>
    <p:extLst>
      <p:ext uri="{BB962C8B-B14F-4D97-AF65-F5344CB8AC3E}">
        <p14:creationId xmlns:p14="http://schemas.microsoft.com/office/powerpoint/2010/main" val="1961106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7DAC4C-D644-45FC-BAD9-768787E21685}" type="datetimeFigureOut">
              <a:rPr lang="en-US" smtClean="0"/>
              <a:t>08-Jun-22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9FA182-A03F-461D-925E-7BE6D24E6434}" type="slidenum">
              <a:rPr lang="en-US" smtClean="0"/>
              <a:t>‹#›</a:t>
            </a:fld>
            <a:endParaRPr lang="en-US"/>
          </a:p>
        </p:txBody>
      </p:sp>
    </p:spTree>
    <p:extLst>
      <p:ext uri="{BB962C8B-B14F-4D97-AF65-F5344CB8AC3E}">
        <p14:creationId xmlns:p14="http://schemas.microsoft.com/office/powerpoint/2010/main" val="31600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7DAC4C-D644-45FC-BAD9-768787E21685}" type="datetimeFigureOut">
              <a:rPr lang="en-US" smtClean="0"/>
              <a:t>08-Jun-22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FA182-A03F-461D-925E-7BE6D24E6434}" type="slidenum">
              <a:rPr lang="en-US" smtClean="0"/>
              <a:t>‹#›</a:t>
            </a:fld>
            <a:endParaRPr lang="en-US"/>
          </a:p>
        </p:txBody>
      </p:sp>
    </p:spTree>
    <p:extLst>
      <p:ext uri="{BB962C8B-B14F-4D97-AF65-F5344CB8AC3E}">
        <p14:creationId xmlns:p14="http://schemas.microsoft.com/office/powerpoint/2010/main" val="2919240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7DAC4C-D644-45FC-BAD9-768787E21685}" type="datetimeFigureOut">
              <a:rPr lang="en-US" smtClean="0"/>
              <a:t>08-Jun-22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FA182-A03F-461D-925E-7BE6D24E6434}" type="slidenum">
              <a:rPr lang="en-US" smtClean="0"/>
              <a:t>‹#›</a:t>
            </a:fld>
            <a:endParaRPr lang="en-US"/>
          </a:p>
        </p:txBody>
      </p:sp>
    </p:spTree>
    <p:extLst>
      <p:ext uri="{BB962C8B-B14F-4D97-AF65-F5344CB8AC3E}">
        <p14:creationId xmlns:p14="http://schemas.microsoft.com/office/powerpoint/2010/main" val="442083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07DAC4C-D644-45FC-BAD9-768787E21685}" type="datetimeFigureOut">
              <a:rPr lang="en-US" smtClean="0"/>
              <a:t>08-Jun-22</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19FA182-A03F-461D-925E-7BE6D24E6434}" type="slidenum">
              <a:rPr lang="en-US" smtClean="0"/>
              <a:t>‹#›</a:t>
            </a:fld>
            <a:endParaRPr lang="en-US"/>
          </a:p>
        </p:txBody>
      </p:sp>
    </p:spTree>
    <p:extLst>
      <p:ext uri="{BB962C8B-B14F-4D97-AF65-F5344CB8AC3E}">
        <p14:creationId xmlns:p14="http://schemas.microsoft.com/office/powerpoint/2010/main" val="1320233959"/>
      </p:ext>
    </p:extLst>
  </p:cSld>
  <p:clrMap bg1="dk1" tx1="lt1" bg2="dk2" tx2="lt2" accent1="accent1" accent2="accent2" accent3="accent3" accent4="accent4" accent5="accent5" accent6="accent6" hlink="hlink" folHlink="folHlink"/>
  <p:sldLayoutIdLst>
    <p:sldLayoutId id="2147484041" r:id="rId1"/>
    <p:sldLayoutId id="2147484042" r:id="rId2"/>
    <p:sldLayoutId id="2147484043" r:id="rId3"/>
    <p:sldLayoutId id="2147484044" r:id="rId4"/>
    <p:sldLayoutId id="2147484045" r:id="rId5"/>
    <p:sldLayoutId id="2147484046" r:id="rId6"/>
    <p:sldLayoutId id="2147484047" r:id="rId7"/>
    <p:sldLayoutId id="2147484048" r:id="rId8"/>
    <p:sldLayoutId id="2147484049" r:id="rId9"/>
    <p:sldLayoutId id="2147484050" r:id="rId10"/>
    <p:sldLayoutId id="2147484051" r:id="rId11"/>
    <p:sldLayoutId id="2147484052" r:id="rId12"/>
    <p:sldLayoutId id="2147484053" r:id="rId13"/>
    <p:sldLayoutId id="2147484054" r:id="rId14"/>
    <p:sldLayoutId id="2147484055" r:id="rId15"/>
    <p:sldLayoutId id="2147484056" r:id="rId16"/>
    <p:sldLayoutId id="214748405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9.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24175" y="403411"/>
            <a:ext cx="10058400" cy="1407100"/>
          </a:xfrm>
        </p:spPr>
        <p:txBody>
          <a:bodyPr>
            <a:normAutofit fontScale="90000"/>
          </a:bodyPr>
          <a:lstStyle/>
          <a:p>
            <a:r>
              <a:rPr lang="en-US" sz="3600" b="1" dirty="0">
                <a:latin typeface="+mn-lt"/>
                <a:cs typeface="Times New Roman" panose="02020603050405020304" pitchFamily="18" charset="0"/>
              </a:rPr>
              <a:t>IMPACT OF INFORMATION AND COMMUNICATION</a:t>
            </a:r>
            <a:r>
              <a:rPr lang="en-US" sz="3600" dirty="0">
                <a:latin typeface="+mn-lt"/>
                <a:cs typeface="Times New Roman" panose="02020603050405020304" pitchFamily="18" charset="0"/>
              </a:rPr>
              <a:t/>
            </a:r>
            <a:br>
              <a:rPr lang="en-US" sz="3600" dirty="0">
                <a:latin typeface="+mn-lt"/>
                <a:cs typeface="Times New Roman" panose="02020603050405020304" pitchFamily="18" charset="0"/>
              </a:rPr>
            </a:br>
            <a:r>
              <a:rPr lang="en-US" sz="3600" b="1" dirty="0" smtClean="0">
                <a:latin typeface="+mn-lt"/>
                <a:cs typeface="Times New Roman" panose="02020603050405020304" pitchFamily="18" charset="0"/>
              </a:rPr>
              <a:t>TECHNOLOGY (ICT) </a:t>
            </a:r>
            <a:r>
              <a:rPr lang="en-US" sz="3600" b="1" dirty="0">
                <a:latin typeface="+mn-lt"/>
                <a:cs typeface="Times New Roman" panose="02020603050405020304" pitchFamily="18" charset="0"/>
              </a:rPr>
              <a:t>IN BANKING</a:t>
            </a:r>
            <a:endParaRPr lang="en-US" sz="3600" dirty="0">
              <a:latin typeface="+mn-lt"/>
            </a:endParaRPr>
          </a:p>
        </p:txBody>
      </p:sp>
      <p:sp>
        <p:nvSpPr>
          <p:cNvPr id="5" name="Subtitle 4"/>
          <p:cNvSpPr>
            <a:spLocks noGrp="1"/>
          </p:cNvSpPr>
          <p:nvPr>
            <p:ph type="subTitle" idx="1"/>
          </p:nvPr>
        </p:nvSpPr>
        <p:spPr>
          <a:xfrm>
            <a:off x="1124175" y="2690016"/>
            <a:ext cx="10058400" cy="3818965"/>
          </a:xfrm>
        </p:spPr>
        <p:txBody>
          <a:bodyPr/>
          <a:lstStyle/>
          <a:p>
            <a:endParaRPr lang="en-US" dirty="0"/>
          </a:p>
        </p:txBody>
      </p:sp>
      <p:pic>
        <p:nvPicPr>
          <p:cNvPr id="1027" name="Picture 3" descr="Masters in ICT – Crawford Univers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4175" y="2811895"/>
            <a:ext cx="10058400" cy="2978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619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700" y="389779"/>
            <a:ext cx="10515600" cy="790575"/>
          </a:xfrm>
        </p:spPr>
        <p:txBody>
          <a:bodyPr>
            <a:normAutofit/>
          </a:bodyPr>
          <a:lstStyle/>
          <a:p>
            <a:r>
              <a:rPr lang="en-US" sz="2800" b="1" dirty="0" smtClean="0">
                <a:latin typeface="+mn-lt"/>
              </a:rPr>
              <a:t>                             IMPACT </a:t>
            </a:r>
            <a:r>
              <a:rPr lang="en-US" sz="2800" b="1" dirty="0">
                <a:latin typeface="+mn-lt"/>
              </a:rPr>
              <a:t>OF ICT ON BANKING </a:t>
            </a:r>
            <a:endParaRPr lang="en-US" sz="2800" dirty="0">
              <a:latin typeface="+mn-lt"/>
            </a:endParaRPr>
          </a:p>
        </p:txBody>
      </p:sp>
      <p:sp>
        <p:nvSpPr>
          <p:cNvPr id="3" name="Content Placeholder 2"/>
          <p:cNvSpPr>
            <a:spLocks noGrp="1"/>
          </p:cNvSpPr>
          <p:nvPr>
            <p:ph sz="half" idx="1"/>
          </p:nvPr>
        </p:nvSpPr>
        <p:spPr>
          <a:xfrm>
            <a:off x="0" y="1180354"/>
            <a:ext cx="5651500" cy="5969000"/>
          </a:xfrm>
        </p:spPr>
        <p:txBody>
          <a:bodyPr>
            <a:noAutofit/>
          </a:bodyPr>
          <a:lstStyle/>
          <a:p>
            <a:pPr marL="0" indent="0">
              <a:buNone/>
            </a:pPr>
            <a:r>
              <a:rPr lang="en-US" sz="1600" b="1" dirty="0" smtClean="0">
                <a:effectLst>
                  <a:outerShdw blurRad="38100" dist="38100" dir="2700000" algn="tl">
                    <a:srgbClr val="000000">
                      <a:alpha val="43137"/>
                    </a:srgbClr>
                  </a:outerShdw>
                </a:effectLst>
              </a:rPr>
              <a:t>                                POSITIVE IMPACT </a:t>
            </a:r>
            <a:endParaRPr lang="en-US" sz="1600" b="1" dirty="0">
              <a:effectLst>
                <a:outerShdw blurRad="38100" dist="38100" dir="2700000" algn="tl">
                  <a:srgbClr val="000000">
                    <a:alpha val="43137"/>
                  </a:srgbClr>
                </a:outerShdw>
              </a:effectLst>
            </a:endParaRPr>
          </a:p>
          <a:p>
            <a:pPr lvl="0" algn="just"/>
            <a:r>
              <a:rPr lang="en-US" sz="1600" dirty="0" smtClean="0"/>
              <a:t>Banking</a:t>
            </a:r>
            <a:r>
              <a:rPr lang="en-US" sz="1600" dirty="0"/>
              <a:t> process is faster than before and more reliable. Maintenance and retrieval of documents and records have become much faster and easier.</a:t>
            </a:r>
          </a:p>
          <a:p>
            <a:pPr lvl="0" algn="just"/>
            <a:r>
              <a:rPr lang="en-US" sz="1600" dirty="0"/>
              <a:t>Computerized banking also improves the core banking system. With CBS (core banking system) all branches have access to common centralized data and are interconnected.</a:t>
            </a:r>
          </a:p>
          <a:p>
            <a:pPr lvl="0" algn="just"/>
            <a:r>
              <a:rPr lang="en-US" sz="1600" dirty="0"/>
              <a:t>With the innovation of MICR </a:t>
            </a:r>
            <a:r>
              <a:rPr lang="en-US" sz="1600" dirty="0" err="1"/>
              <a:t>cheque</a:t>
            </a:r>
            <a:r>
              <a:rPr lang="en-US" sz="1600" dirty="0"/>
              <a:t> processing system, the processing of </a:t>
            </a:r>
            <a:r>
              <a:rPr lang="en-US" sz="1600" dirty="0" err="1"/>
              <a:t>cheques</a:t>
            </a:r>
            <a:r>
              <a:rPr lang="en-US" sz="1600" dirty="0"/>
              <a:t> becomes more faster and efficient h than before.</a:t>
            </a:r>
          </a:p>
          <a:p>
            <a:pPr lvl="0" algn="just"/>
            <a:r>
              <a:rPr lang="en-US" sz="1600" dirty="0"/>
              <a:t>USSD (Unstructured supplementary service data) was launched by Government, so people with no internet-connectivity too can access their bank accounts without visiting the branch.</a:t>
            </a:r>
          </a:p>
          <a:p>
            <a:pPr lvl="0" algn="just"/>
            <a:endParaRPr lang="en-US" sz="1600" dirty="0" smtClean="0"/>
          </a:p>
        </p:txBody>
      </p:sp>
      <p:sp>
        <p:nvSpPr>
          <p:cNvPr id="5" name="Content Placeholder 4"/>
          <p:cNvSpPr>
            <a:spLocks noGrp="1"/>
          </p:cNvSpPr>
          <p:nvPr>
            <p:ph sz="half" idx="2"/>
          </p:nvPr>
        </p:nvSpPr>
        <p:spPr>
          <a:xfrm>
            <a:off x="5842000" y="2197100"/>
            <a:ext cx="6184900" cy="4660899"/>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p:txBody>
      </p:sp>
      <p:pic>
        <p:nvPicPr>
          <p:cNvPr id="3076" name="Picture 4" descr="Sequoia-backed PagarBook diversifies into offering digital banking services  for SMEs - The Economic Tim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5200" y="1180354"/>
            <a:ext cx="2264431" cy="203349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6001929" y="3473916"/>
            <a:ext cx="2358559" cy="2107265"/>
          </a:xfrm>
          <a:prstGeom prst="rect">
            <a:avLst/>
          </a:prstGeom>
        </p:spPr>
      </p:pic>
      <p:pic>
        <p:nvPicPr>
          <p:cNvPr id="6154" name="Picture 10" descr="Digital Banking: The Key to Working with Disruption - ICS Financial System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7043" y="785066"/>
            <a:ext cx="3635375" cy="5521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754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2175"/>
          </a:xfrm>
        </p:spPr>
        <p:txBody>
          <a:bodyPr>
            <a:normAutofit/>
          </a:bodyPr>
          <a:lstStyle/>
          <a:p>
            <a:pPr algn="ctr"/>
            <a:r>
              <a:rPr lang="en-US" b="1" dirty="0"/>
              <a:t> </a:t>
            </a:r>
            <a:r>
              <a:rPr lang="en-US" sz="2800" b="1" dirty="0">
                <a:latin typeface="+mn-lt"/>
              </a:rPr>
              <a:t>IMPACT OF ICT ON BANKING </a:t>
            </a:r>
            <a:r>
              <a:rPr lang="en-US" sz="2800" dirty="0" smtClean="0">
                <a:latin typeface="+mn-lt"/>
              </a:rPr>
              <a:t>(CONT’D)</a:t>
            </a:r>
            <a:endParaRPr lang="en-US" sz="2800" dirty="0">
              <a:latin typeface="+mn-lt"/>
            </a:endParaRPr>
          </a:p>
        </p:txBody>
      </p:sp>
      <p:sp>
        <p:nvSpPr>
          <p:cNvPr id="3" name="Content Placeholder 2"/>
          <p:cNvSpPr>
            <a:spLocks noGrp="1"/>
          </p:cNvSpPr>
          <p:nvPr>
            <p:ph sz="half" idx="1"/>
          </p:nvPr>
        </p:nvSpPr>
        <p:spPr>
          <a:xfrm>
            <a:off x="514866" y="1257300"/>
            <a:ext cx="5885934" cy="4940389"/>
          </a:xfrm>
        </p:spPr>
        <p:txBody>
          <a:bodyPr>
            <a:noAutofit/>
          </a:bodyPr>
          <a:lstStyle/>
          <a:p>
            <a:pPr marL="0" lvl="0" indent="0" algn="ctr">
              <a:buNone/>
            </a:pPr>
            <a:r>
              <a:rPr lang="en-US" sz="1700" b="1" dirty="0" smtClean="0">
                <a:effectLst>
                  <a:outerShdw blurRad="38100" dist="38100" dir="2700000" algn="tl">
                    <a:srgbClr val="000000">
                      <a:alpha val="43137"/>
                    </a:srgbClr>
                  </a:outerShdw>
                </a:effectLst>
              </a:rPr>
              <a:t>                         NEGATIVE IMPACT</a:t>
            </a:r>
          </a:p>
          <a:p>
            <a:pPr lvl="0" algn="just"/>
            <a:r>
              <a:rPr lang="en-US" sz="1700" b="1" dirty="0" smtClean="0">
                <a:effectLst>
                  <a:outerShdw blurRad="38100" dist="38100" dir="2700000" algn="tl">
                    <a:srgbClr val="000000">
                      <a:alpha val="43137"/>
                    </a:srgbClr>
                  </a:outerShdw>
                </a:effectLst>
              </a:rPr>
              <a:t> </a:t>
            </a:r>
            <a:r>
              <a:rPr lang="en-US" sz="1700" dirty="0" smtClean="0"/>
              <a:t>The </a:t>
            </a:r>
            <a:r>
              <a:rPr lang="en-US" sz="1700" dirty="0"/>
              <a:t>biggest negative impact of technology is loss of Jobs as automation has replaced number of jobs in banking sector.</a:t>
            </a:r>
          </a:p>
          <a:p>
            <a:pPr lvl="0" algn="just">
              <a:lnSpc>
                <a:spcPct val="150000"/>
              </a:lnSpc>
            </a:pPr>
            <a:r>
              <a:rPr lang="en-US" sz="1700" dirty="0"/>
              <a:t>Through technology comes the threat of Cyber Attack, a loophole in the system, millions of data can be lost in the blink of an eye.</a:t>
            </a:r>
          </a:p>
          <a:p>
            <a:pPr lvl="0" algn="just">
              <a:lnSpc>
                <a:spcPct val="150000"/>
              </a:lnSpc>
            </a:pPr>
            <a:r>
              <a:rPr lang="en-US" sz="1700" dirty="0"/>
              <a:t>These technologies consumes less time, it also sometimes makes people careless-which causes loss of personal details as happened last year in 2016,many debit cards details of big banks were compromised.</a:t>
            </a:r>
          </a:p>
          <a:p>
            <a:pPr algn="just">
              <a:lnSpc>
                <a:spcPct val="150000"/>
              </a:lnSpc>
            </a:pPr>
            <a:endParaRPr lang="en-US" sz="1700" dirty="0">
              <a:effectLst>
                <a:outerShdw blurRad="38100" dist="38100" dir="2700000" algn="tl">
                  <a:srgbClr val="000000">
                    <a:alpha val="43137"/>
                  </a:srgbClr>
                </a:outerShdw>
              </a:effectLst>
            </a:endParaRPr>
          </a:p>
        </p:txBody>
      </p:sp>
      <p:pic>
        <p:nvPicPr>
          <p:cNvPr id="1026" name="Picture 2" descr="10 cases about hacking that everybody should know - iPleaders"/>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tretch>
            <a:fillRect/>
          </a:stretch>
        </p:blipFill>
        <p:spPr bwMode="auto">
          <a:xfrm>
            <a:off x="7172498" y="1257300"/>
            <a:ext cx="4181302" cy="2238935"/>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12 Tools Scammers Use to Commit Online and Phone Frau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2498" y="3727494"/>
            <a:ext cx="4284396" cy="2462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823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53520" y="281920"/>
            <a:ext cx="11841256" cy="6428162"/>
          </a:xfrm>
          <a:prstGeom prst="rect">
            <a:avLst/>
          </a:prstGeom>
        </p:spPr>
      </p:pic>
    </p:spTree>
    <p:extLst>
      <p:ext uri="{BB962C8B-B14F-4D97-AF65-F5344CB8AC3E}">
        <p14:creationId xmlns:p14="http://schemas.microsoft.com/office/powerpoint/2010/main" val="275922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7575" y="0"/>
            <a:ext cx="11712389" cy="6763871"/>
          </a:xfrm>
          <a:prstGeom prst="rect">
            <a:avLst/>
          </a:prstGeom>
        </p:spPr>
      </p:pic>
    </p:spTree>
    <p:extLst>
      <p:ext uri="{BB962C8B-B14F-4D97-AF65-F5344CB8AC3E}">
        <p14:creationId xmlns:p14="http://schemas.microsoft.com/office/powerpoint/2010/main" val="2844580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Internet fraudsters now target corporate accounts - National Daily Newspa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1994776" cy="6763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678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07067" y="397934"/>
            <a:ext cx="7766936" cy="1363631"/>
          </a:xfrm>
        </p:spPr>
        <p:txBody>
          <a:bodyPr>
            <a:normAutofit fontScale="90000"/>
          </a:bodyPr>
          <a:lstStyle/>
          <a:p>
            <a:r>
              <a:rPr lang="en-US" b="1" dirty="0" smtClean="0"/>
              <a:t> </a:t>
            </a:r>
            <a:r>
              <a:rPr lang="en-US" sz="3600" b="1" dirty="0" smtClean="0">
                <a:latin typeface="+mn-lt"/>
              </a:rPr>
              <a:t>IMPORTANCE </a:t>
            </a:r>
            <a:r>
              <a:rPr lang="en-US" sz="3600" b="1" dirty="0">
                <a:latin typeface="+mn-lt"/>
              </a:rPr>
              <a:t>OF COMPUTER IN BANKING SECTOR</a:t>
            </a:r>
            <a:r>
              <a:rPr lang="en-US" sz="3600" dirty="0">
                <a:latin typeface="+mn-lt"/>
              </a:rPr>
              <a:t/>
            </a:r>
            <a:br>
              <a:rPr lang="en-US" sz="3600" dirty="0">
                <a:latin typeface="+mn-lt"/>
              </a:rPr>
            </a:br>
            <a:endParaRPr lang="en-US" sz="3600" dirty="0">
              <a:latin typeface="+mn-lt"/>
            </a:endParaRPr>
          </a:p>
        </p:txBody>
      </p:sp>
      <p:sp>
        <p:nvSpPr>
          <p:cNvPr id="6" name="Subtitle 5"/>
          <p:cNvSpPr>
            <a:spLocks noGrp="1"/>
          </p:cNvSpPr>
          <p:nvPr>
            <p:ph type="subTitle" idx="1"/>
          </p:nvPr>
        </p:nvSpPr>
        <p:spPr>
          <a:xfrm>
            <a:off x="686797" y="1926197"/>
            <a:ext cx="7766936" cy="4434261"/>
          </a:xfrm>
        </p:spPr>
        <p:txBody>
          <a:bodyPr>
            <a:noAutofit/>
          </a:bodyPr>
          <a:lstStyle/>
          <a:p>
            <a:pPr algn="just"/>
            <a:r>
              <a:rPr lang="en-US" sz="1800" dirty="0" smtClean="0">
                <a:cs typeface="Calibri" panose="020F0502020204030204" pitchFamily="34" charset="0"/>
              </a:rPr>
              <a:t>     Information </a:t>
            </a:r>
            <a:r>
              <a:rPr lang="en-US" sz="1800" dirty="0">
                <a:cs typeface="Calibri" panose="020F0502020204030204" pitchFamily="34" charset="0"/>
              </a:rPr>
              <a:t>technology is the term which generally covers the use of electronic technology for the information needs of a business at all levels. It has made it possible for banks to:</a:t>
            </a:r>
          </a:p>
          <a:p>
            <a:pPr lvl="1" algn="just"/>
            <a:endParaRPr lang="en-US" sz="1800" dirty="0" smtClean="0">
              <a:cs typeface="Calibri" panose="020F0502020204030204" pitchFamily="34" charset="0"/>
            </a:endParaRPr>
          </a:p>
          <a:p>
            <a:pPr marL="742950" lvl="1" indent="-285750" algn="just">
              <a:buFont typeface="Arial" panose="020B0604020202020204" pitchFamily="34" charset="0"/>
              <a:buChar char="•"/>
            </a:pPr>
            <a:r>
              <a:rPr lang="en-US" sz="1800" dirty="0" smtClean="0">
                <a:cs typeface="Calibri" panose="020F0502020204030204" pitchFamily="34" charset="0"/>
              </a:rPr>
              <a:t>Improve </a:t>
            </a:r>
            <a:r>
              <a:rPr lang="en-US" sz="1800" dirty="0">
                <a:cs typeface="Calibri" panose="020F0502020204030204" pitchFamily="34" charset="0"/>
              </a:rPr>
              <a:t>in service delivery with the availability of online, real-time transactions.</a:t>
            </a:r>
          </a:p>
          <a:p>
            <a:pPr marL="742950" lvl="1" indent="-285750" algn="just">
              <a:buFont typeface="Arial" panose="020B0604020202020204" pitchFamily="34" charset="0"/>
              <a:buChar char="•"/>
            </a:pPr>
            <a:r>
              <a:rPr lang="en-US" sz="1800" dirty="0">
                <a:cs typeface="Calibri" panose="020F0502020204030204" pitchFamily="34" charset="0"/>
              </a:rPr>
              <a:t>Funds transfer will be faster, more accurate and cheaper in charges.</a:t>
            </a:r>
          </a:p>
          <a:p>
            <a:pPr marL="742950" lvl="1" indent="-285750" algn="just">
              <a:buFont typeface="Arial" panose="020B0604020202020204" pitchFamily="34" charset="0"/>
              <a:buChar char="•"/>
            </a:pPr>
            <a:r>
              <a:rPr lang="en-US" sz="1800" dirty="0">
                <a:cs typeface="Calibri" panose="020F0502020204030204" pitchFamily="34" charset="0"/>
              </a:rPr>
              <a:t>Capacity to process large volume of transactions which will require lower administrative cost.</a:t>
            </a:r>
          </a:p>
          <a:p>
            <a:pPr marL="742950" lvl="1" indent="-285750" algn="just">
              <a:buFont typeface="Arial" panose="020B0604020202020204" pitchFamily="34" charset="0"/>
              <a:buChar char="•"/>
            </a:pPr>
            <a:r>
              <a:rPr lang="en-US" sz="1800" dirty="0">
                <a:cs typeface="Calibri" panose="020F0502020204030204" pitchFamily="34" charset="0"/>
              </a:rPr>
              <a:t>Reduction of cash transactions with long term prospects of minimal cash handling.</a:t>
            </a:r>
          </a:p>
          <a:p>
            <a:pPr marL="514350" indent="-514350">
              <a:buFont typeface="+mj-lt"/>
              <a:buAutoNum type="romanLcPeriod"/>
            </a:pPr>
            <a:endParaRPr lang="en-US" sz="1800" dirty="0"/>
          </a:p>
        </p:txBody>
      </p:sp>
    </p:spTree>
    <p:extLst>
      <p:ext uri="{BB962C8B-B14F-4D97-AF65-F5344CB8AC3E}">
        <p14:creationId xmlns:p14="http://schemas.microsoft.com/office/powerpoint/2010/main" val="1764108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4341" y="822792"/>
            <a:ext cx="9144000" cy="820737"/>
          </a:xfrm>
        </p:spPr>
        <p:txBody>
          <a:bodyPr>
            <a:normAutofit fontScale="90000"/>
          </a:bodyPr>
          <a:lstStyle/>
          <a:p>
            <a:pPr algn="ctr"/>
            <a:r>
              <a:rPr lang="en-US" dirty="0"/>
              <a:t> </a:t>
            </a:r>
            <a:br>
              <a:rPr lang="en-US" dirty="0"/>
            </a:br>
            <a:r>
              <a:rPr lang="en-US" sz="3600" b="1" dirty="0">
                <a:latin typeface="+mn-lt"/>
              </a:rPr>
              <a:t>ADVANTAGES OF </a:t>
            </a:r>
            <a:r>
              <a:rPr lang="en-US" sz="3600" b="1" dirty="0" smtClean="0">
                <a:latin typeface="+mn-lt"/>
              </a:rPr>
              <a:t>COMPUTER </a:t>
            </a:r>
            <a:r>
              <a:rPr lang="en-US" sz="3600" b="1" dirty="0">
                <a:latin typeface="+mn-lt"/>
              </a:rPr>
              <a:t>IN BANKING SECTOR </a:t>
            </a:r>
            <a:endParaRPr lang="en-US" sz="3600" dirty="0">
              <a:latin typeface="+mn-lt"/>
            </a:endParaRPr>
          </a:p>
        </p:txBody>
      </p:sp>
      <p:sp>
        <p:nvSpPr>
          <p:cNvPr id="3" name="Subtitle 2"/>
          <p:cNvSpPr>
            <a:spLocks noGrp="1"/>
          </p:cNvSpPr>
          <p:nvPr>
            <p:ph type="subTitle" idx="1"/>
          </p:nvPr>
        </p:nvSpPr>
        <p:spPr>
          <a:xfrm>
            <a:off x="1416423" y="2194859"/>
            <a:ext cx="9144000" cy="3937000"/>
          </a:xfrm>
        </p:spPr>
        <p:txBody>
          <a:bodyPr/>
          <a:lstStyle/>
          <a:p>
            <a:pPr marL="514350" indent="-514350" algn="l">
              <a:buFont typeface="Wingdings" panose="05000000000000000000" pitchFamily="2" charset="2"/>
              <a:buChar char="§"/>
            </a:pPr>
            <a:r>
              <a:rPr lang="en-US" dirty="0"/>
              <a:t>Electronic </a:t>
            </a:r>
            <a:r>
              <a:rPr lang="en-US" dirty="0" smtClean="0"/>
              <a:t>Banking</a:t>
            </a:r>
          </a:p>
          <a:p>
            <a:pPr marL="514350" indent="-514350" algn="l">
              <a:buFont typeface="Wingdings" panose="05000000000000000000" pitchFamily="2" charset="2"/>
              <a:buChar char="§"/>
            </a:pPr>
            <a:r>
              <a:rPr lang="en-US" dirty="0"/>
              <a:t>Banking anytime and </a:t>
            </a:r>
            <a:r>
              <a:rPr lang="en-US" dirty="0" smtClean="0"/>
              <a:t>anywhere</a:t>
            </a:r>
          </a:p>
          <a:p>
            <a:pPr marL="514350" indent="-514350" algn="l">
              <a:buFont typeface="Wingdings" panose="05000000000000000000" pitchFamily="2" charset="2"/>
              <a:buChar char="§"/>
            </a:pPr>
            <a:r>
              <a:rPr lang="en-US" dirty="0"/>
              <a:t>Telebanking</a:t>
            </a:r>
            <a:r>
              <a:rPr lang="en-US" dirty="0" smtClean="0"/>
              <a:t>:</a:t>
            </a:r>
          </a:p>
          <a:p>
            <a:pPr marL="514350" indent="-514350" algn="l">
              <a:buFont typeface="Wingdings" panose="05000000000000000000" pitchFamily="2" charset="2"/>
              <a:buChar char="§"/>
            </a:pPr>
            <a:r>
              <a:rPr lang="en-US" dirty="0"/>
              <a:t>Self-inquire </a:t>
            </a:r>
            <a:r>
              <a:rPr lang="en-US" dirty="0" smtClean="0"/>
              <a:t>facility</a:t>
            </a:r>
          </a:p>
          <a:p>
            <a:pPr marL="514350" indent="-514350" algn="l">
              <a:buFont typeface="Wingdings" panose="05000000000000000000" pitchFamily="2" charset="2"/>
              <a:buChar char="§"/>
            </a:pPr>
            <a:r>
              <a:rPr lang="en-US" dirty="0"/>
              <a:t>Remote Banking</a:t>
            </a:r>
          </a:p>
        </p:txBody>
      </p:sp>
    </p:spTree>
    <p:extLst>
      <p:ext uri="{BB962C8B-B14F-4D97-AF65-F5344CB8AC3E}">
        <p14:creationId xmlns:p14="http://schemas.microsoft.com/office/powerpoint/2010/main" val="3106815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mn-lt"/>
              </a:rPr>
              <a:t>DISADVANTAGES OF </a:t>
            </a:r>
            <a:r>
              <a:rPr lang="en-US" sz="3200" b="1" dirty="0" smtClean="0">
                <a:latin typeface="+mn-lt"/>
              </a:rPr>
              <a:t>COMPUTERS </a:t>
            </a:r>
            <a:r>
              <a:rPr lang="en-US" sz="3200" b="1" dirty="0">
                <a:latin typeface="+mn-lt"/>
              </a:rPr>
              <a:t>IN BANKING SECTOR</a:t>
            </a:r>
            <a:endParaRPr lang="en-US" sz="3200" dirty="0">
              <a:latin typeface="+mn-lt"/>
            </a:endParaRPr>
          </a:p>
        </p:txBody>
      </p:sp>
      <p:sp>
        <p:nvSpPr>
          <p:cNvPr id="3" name="Content Placeholder 2"/>
          <p:cNvSpPr>
            <a:spLocks noGrp="1"/>
          </p:cNvSpPr>
          <p:nvPr>
            <p:ph idx="1"/>
          </p:nvPr>
        </p:nvSpPr>
        <p:spPr/>
        <p:txBody>
          <a:bodyPr/>
          <a:lstStyle/>
          <a:p>
            <a:pPr algn="just"/>
            <a:r>
              <a:rPr lang="en-US" b="1" dirty="0"/>
              <a:t>Technology and service </a:t>
            </a:r>
            <a:r>
              <a:rPr lang="en-US" b="1" dirty="0" smtClean="0"/>
              <a:t>interruptions</a:t>
            </a:r>
          </a:p>
          <a:p>
            <a:pPr algn="just"/>
            <a:r>
              <a:rPr lang="en-US" b="1" dirty="0"/>
              <a:t>Security and Identity Theft </a:t>
            </a:r>
            <a:r>
              <a:rPr lang="en-US" b="1" dirty="0" smtClean="0"/>
              <a:t>Concerns</a:t>
            </a:r>
          </a:p>
          <a:p>
            <a:pPr algn="just"/>
            <a:r>
              <a:rPr lang="en-US" b="1" dirty="0"/>
              <a:t>Limitations on </a:t>
            </a:r>
            <a:r>
              <a:rPr lang="en-US" b="1" dirty="0" smtClean="0"/>
              <a:t>Deposits</a:t>
            </a:r>
          </a:p>
          <a:p>
            <a:pPr algn="just"/>
            <a:r>
              <a:rPr lang="en-US" b="1" dirty="0"/>
              <a:t>Convenient but Not Always </a:t>
            </a:r>
            <a:r>
              <a:rPr lang="en-US" b="1" dirty="0" smtClean="0"/>
              <a:t>Faster</a:t>
            </a:r>
          </a:p>
          <a:p>
            <a:pPr algn="just"/>
            <a:r>
              <a:rPr lang="en-US" b="1" dirty="0"/>
              <a:t>Lack of Personal Banker </a:t>
            </a:r>
            <a:r>
              <a:rPr lang="en-US" b="1" dirty="0" smtClean="0"/>
              <a:t>Relationship</a:t>
            </a:r>
          </a:p>
          <a:p>
            <a:pPr algn="just"/>
            <a:r>
              <a:rPr lang="en-US" b="1" dirty="0"/>
              <a:t>A Limited Scope of Services</a:t>
            </a:r>
            <a:endParaRPr lang="en-US" dirty="0"/>
          </a:p>
        </p:txBody>
      </p:sp>
    </p:spTree>
    <p:extLst>
      <p:ext uri="{BB962C8B-B14F-4D97-AF65-F5344CB8AC3E}">
        <p14:creationId xmlns:p14="http://schemas.microsoft.com/office/powerpoint/2010/main" val="3293902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mn-lt"/>
              </a:rPr>
              <a:t>FUTURE TRENDS</a:t>
            </a:r>
            <a:endParaRPr lang="en-US" sz="2800" dirty="0">
              <a:latin typeface="+mn-lt"/>
            </a:endParaRPr>
          </a:p>
        </p:txBody>
      </p:sp>
      <p:sp>
        <p:nvSpPr>
          <p:cNvPr id="3" name="Content Placeholder 2"/>
          <p:cNvSpPr>
            <a:spLocks noGrp="1"/>
          </p:cNvSpPr>
          <p:nvPr>
            <p:ph idx="1"/>
          </p:nvPr>
        </p:nvSpPr>
        <p:spPr/>
        <p:txBody>
          <a:bodyPr>
            <a:normAutofit/>
          </a:bodyPr>
          <a:lstStyle/>
          <a:p>
            <a:r>
              <a:rPr lang="en-US" b="1" dirty="0">
                <a:effectLst>
                  <a:outerShdw blurRad="38100" dist="38100" dir="2700000" algn="tl">
                    <a:srgbClr val="000000">
                      <a:alpha val="43137"/>
                    </a:srgbClr>
                  </a:outerShdw>
                </a:effectLst>
              </a:rPr>
              <a:t>Digital money</a:t>
            </a:r>
            <a:endParaRPr lang="en-US" dirty="0">
              <a:effectLst>
                <a:outerShdw blurRad="38100" dist="38100" dir="2700000" algn="tl">
                  <a:srgbClr val="000000">
                    <a:alpha val="43137"/>
                  </a:srgbClr>
                </a:outerShdw>
              </a:effectLst>
            </a:endParaRPr>
          </a:p>
          <a:p>
            <a:r>
              <a:rPr lang="en-US" b="1" dirty="0">
                <a:effectLst>
                  <a:outerShdw blurRad="38100" dist="38100" dir="2700000" algn="tl">
                    <a:srgbClr val="000000">
                      <a:alpha val="43137"/>
                    </a:srgbClr>
                  </a:outerShdw>
                </a:effectLst>
              </a:rPr>
              <a:t>The future of money – will physical money disappear?</a:t>
            </a:r>
            <a:endParaRPr lang="en-US" dirty="0">
              <a:effectLst>
                <a:outerShdw blurRad="38100" dist="38100" dir="2700000" algn="tl">
                  <a:srgbClr val="000000">
                    <a:alpha val="43137"/>
                  </a:srgbClr>
                </a:outerShdw>
              </a:effectLst>
            </a:endParaRPr>
          </a:p>
          <a:p>
            <a:r>
              <a:rPr lang="en-US" b="1" dirty="0">
                <a:effectLst>
                  <a:outerShdw blurRad="38100" dist="38100" dir="2700000" algn="tl">
                    <a:srgbClr val="000000">
                      <a:alpha val="43137"/>
                    </a:srgbClr>
                  </a:outerShdw>
                </a:effectLst>
              </a:rPr>
              <a:t>The rise of finance apps</a:t>
            </a:r>
            <a:endParaRPr lang="en-US" dirty="0">
              <a:effectLst>
                <a:outerShdw blurRad="38100" dist="38100" dir="2700000" algn="tl">
                  <a:srgbClr val="000000">
                    <a:alpha val="43137"/>
                  </a:srgbClr>
                </a:outerShdw>
              </a:effectLst>
            </a:endParaRPr>
          </a:p>
          <a:p>
            <a:r>
              <a:rPr lang="en-US" b="1" dirty="0">
                <a:effectLst>
                  <a:outerShdw blurRad="38100" dist="38100" dir="2700000" algn="tl">
                    <a:srgbClr val="000000">
                      <a:alpha val="43137"/>
                    </a:srgbClr>
                  </a:outerShdw>
                </a:effectLst>
              </a:rPr>
              <a:t>Consumer expectations for more personalized, intelligent services</a:t>
            </a:r>
            <a:endParaRPr lang="en-US" dirty="0">
              <a:effectLst>
                <a:outerShdw blurRad="38100" dist="38100" dir="2700000" algn="tl">
                  <a:srgbClr val="000000">
                    <a:alpha val="43137"/>
                  </a:srgbClr>
                </a:outerShdw>
              </a:effectLst>
            </a:endParaRPr>
          </a:p>
          <a:p>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47067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34963"/>
            <a:ext cx="9144000" cy="1036637"/>
          </a:xfrm>
        </p:spPr>
        <p:txBody>
          <a:bodyPr>
            <a:normAutofit/>
          </a:bodyPr>
          <a:lstStyle/>
          <a:p>
            <a:pPr algn="ctr"/>
            <a:r>
              <a:rPr lang="en-US" sz="2800" b="1" dirty="0">
                <a:latin typeface="+mn-lt"/>
              </a:rPr>
              <a:t>CONCLUSION </a:t>
            </a:r>
            <a:r>
              <a:rPr lang="en-US" sz="2800" dirty="0">
                <a:latin typeface="+mn-lt"/>
              </a:rPr>
              <a:t/>
            </a:r>
            <a:br>
              <a:rPr lang="en-US" sz="2800" dirty="0">
                <a:latin typeface="+mn-lt"/>
              </a:rPr>
            </a:br>
            <a:endParaRPr lang="en-US" sz="2800" dirty="0">
              <a:latin typeface="+mn-lt"/>
            </a:endParaRPr>
          </a:p>
        </p:txBody>
      </p:sp>
      <p:sp>
        <p:nvSpPr>
          <p:cNvPr id="7" name="Subtitle 6"/>
          <p:cNvSpPr>
            <a:spLocks noGrp="1"/>
          </p:cNvSpPr>
          <p:nvPr>
            <p:ph type="subTitle" idx="1"/>
          </p:nvPr>
        </p:nvSpPr>
        <p:spPr>
          <a:xfrm>
            <a:off x="1524000" y="1600200"/>
            <a:ext cx="9144000" cy="3657600"/>
          </a:xfrm>
        </p:spPr>
        <p:txBody>
          <a:bodyPr>
            <a:normAutofit fontScale="77500" lnSpcReduction="20000"/>
          </a:bodyPr>
          <a:lstStyle/>
          <a:p>
            <a:r>
              <a:rPr lang="en-US" dirty="0"/>
              <a:t>The impact of Information and Communications Technology in banking sector is enormous and has global impact. It has equally affected leading organizations all over the world. The effect is not only in the banking sector because virtually all sectors of human endeavor have experienced the revolution. Again, the speed of change is fast and in many years to come the impact will continue to cut across all areas of human endeavor going by the Research and Development (R&amp;D) taking place all over the world presently. Change is a constant phenomenon and banking sector is not exempted. As such one needs to prepare himself or herself to such changes whenever the situation calls for it.</a:t>
            </a:r>
          </a:p>
          <a:p>
            <a:r>
              <a:rPr lang="en-US" dirty="0"/>
              <a:t>In conclusion Information and Communications Technology has great positive impact in the banking sector than the negative impact.</a:t>
            </a:r>
          </a:p>
          <a:p>
            <a:endParaRPr lang="en-US" dirty="0"/>
          </a:p>
        </p:txBody>
      </p:sp>
    </p:spTree>
    <p:extLst>
      <p:ext uri="{BB962C8B-B14F-4D97-AF65-F5344CB8AC3E}">
        <p14:creationId xmlns:p14="http://schemas.microsoft.com/office/powerpoint/2010/main" val="175769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2800" dirty="0">
                <a:latin typeface="+mn-lt"/>
              </a:rPr>
              <a:t/>
            </a:r>
            <a:br>
              <a:rPr lang="en-US" sz="2800" dirty="0">
                <a:latin typeface="+mn-lt"/>
              </a:rPr>
            </a:br>
            <a:r>
              <a:rPr lang="en-US" sz="2800" dirty="0" smtClean="0">
                <a:latin typeface="+mn-lt"/>
              </a:rPr>
              <a:t>           </a:t>
            </a:r>
            <a:r>
              <a:rPr lang="en-US" sz="3600" b="1" dirty="0" smtClean="0">
                <a:latin typeface="+mn-lt"/>
              </a:rPr>
              <a:t>INTRODUCTION</a:t>
            </a:r>
            <a:br>
              <a:rPr lang="en-US" sz="3600" b="1" dirty="0" smtClean="0">
                <a:latin typeface="+mn-lt"/>
              </a:rPr>
            </a:br>
            <a:endParaRPr lang="en-US" sz="3600" dirty="0">
              <a:latin typeface="+mn-lt"/>
            </a:endParaRPr>
          </a:p>
        </p:txBody>
      </p:sp>
      <p:sp>
        <p:nvSpPr>
          <p:cNvPr id="3" name="Subtitle 2"/>
          <p:cNvSpPr>
            <a:spLocks noGrp="1"/>
          </p:cNvSpPr>
          <p:nvPr>
            <p:ph idx="1"/>
          </p:nvPr>
        </p:nvSpPr>
        <p:spPr/>
        <p:txBody>
          <a:bodyPr>
            <a:normAutofit fontScale="32500" lnSpcReduction="20000"/>
          </a:bodyPr>
          <a:lstStyle/>
          <a:p>
            <a:pPr marL="0" indent="0" algn="just">
              <a:buNone/>
            </a:pPr>
            <a:r>
              <a:rPr lang="en-US" sz="7400" dirty="0" smtClean="0">
                <a:cs typeface="Times New Roman" panose="02020603050405020304" pitchFamily="18" charset="0"/>
              </a:rPr>
              <a:t>ICT </a:t>
            </a:r>
            <a:r>
              <a:rPr lang="en-US" sz="7400" dirty="0">
                <a:cs typeface="Times New Roman" panose="02020603050405020304" pitchFamily="18" charset="0"/>
              </a:rPr>
              <a:t>has taken the center stage in almost every aspect of human endeavor. ICT help banks improve the efficiency and effectiveness of services offered to customers, and enhances business processes, managerial decision making, and workgroup collaborations, which strengthens their competitive positions in rapidly changing and emerging economies. This project considers the impacts and trends of ICTs on the banking industry of the 21</a:t>
            </a:r>
            <a:r>
              <a:rPr lang="en-US" sz="7400" baseline="30000" dirty="0">
                <a:cs typeface="Times New Roman" panose="02020603050405020304" pitchFamily="18" charset="0"/>
              </a:rPr>
              <a:t>st</a:t>
            </a:r>
            <a:r>
              <a:rPr lang="en-US" sz="7400" dirty="0">
                <a:cs typeface="Times New Roman" panose="02020603050405020304" pitchFamily="18" charset="0"/>
              </a:rPr>
              <a:t> century</a:t>
            </a:r>
            <a:r>
              <a:rPr lang="en-US" sz="7400" dirty="0"/>
              <a:t>.</a:t>
            </a:r>
          </a:p>
          <a:p>
            <a:endParaRPr lang="en-US" sz="9600" dirty="0"/>
          </a:p>
        </p:txBody>
      </p:sp>
    </p:spTree>
    <p:extLst>
      <p:ext uri="{BB962C8B-B14F-4D97-AF65-F5344CB8AC3E}">
        <p14:creationId xmlns:p14="http://schemas.microsoft.com/office/powerpoint/2010/main" val="3658901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658" y="221596"/>
            <a:ext cx="11398623" cy="5876925"/>
          </a:xfrm>
          <a:prstGeom prst="rect">
            <a:avLst/>
          </a:prstGeom>
        </p:spPr>
      </p:pic>
    </p:spTree>
    <p:extLst>
      <p:ext uri="{BB962C8B-B14F-4D97-AF65-F5344CB8AC3E}">
        <p14:creationId xmlns:p14="http://schemas.microsoft.com/office/powerpoint/2010/main" val="234242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100"/>
            <a:ext cx="12192000" cy="6781800"/>
          </a:xfrm>
          <a:prstGeom prst="rect">
            <a:avLst/>
          </a:prstGeom>
        </p:spPr>
      </p:pic>
    </p:spTree>
    <p:extLst>
      <p:ext uri="{BB962C8B-B14F-4D97-AF65-F5344CB8AC3E}">
        <p14:creationId xmlns:p14="http://schemas.microsoft.com/office/powerpoint/2010/main" val="1878423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Tree>
    <p:extLst>
      <p:ext uri="{BB962C8B-B14F-4D97-AF65-F5344CB8AC3E}">
        <p14:creationId xmlns:p14="http://schemas.microsoft.com/office/powerpoint/2010/main" val="1262377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mn-lt"/>
              </a:rPr>
              <a:t>WHAT IS A COMPUTER?</a:t>
            </a:r>
            <a:r>
              <a:rPr lang="en-US" dirty="0"/>
              <a:t/>
            </a:r>
            <a:br>
              <a:rPr lang="en-US" dirty="0"/>
            </a:br>
            <a:endParaRPr lang="en-US" dirty="0"/>
          </a:p>
        </p:txBody>
      </p:sp>
      <p:sp>
        <p:nvSpPr>
          <p:cNvPr id="3" name="Content Placeholder 2"/>
          <p:cNvSpPr>
            <a:spLocks noGrp="1"/>
          </p:cNvSpPr>
          <p:nvPr>
            <p:ph sz="half" idx="1"/>
          </p:nvPr>
        </p:nvSpPr>
        <p:spPr/>
        <p:txBody>
          <a:bodyPr>
            <a:normAutofit fontScale="92500" lnSpcReduction="10000"/>
          </a:bodyPr>
          <a:lstStyle/>
          <a:p>
            <a:pPr marL="0" indent="0" algn="just">
              <a:buNone/>
            </a:pPr>
            <a:r>
              <a:rPr lang="en-US" sz="1900" dirty="0"/>
              <a:t>A computer is a digital electronic machine that can be programmed to carry out sequences of arithmetic or logical operations (Computation) automatically. Modern computers can perform generic sets of operations known as programs. These programs enable computer to perform a wide range of tasks. A computer system is a “complete” computer that includes the hardware, operating system (main software), and peripheral equipment needed and used for “full” </a:t>
            </a:r>
            <a:r>
              <a:rPr lang="en-US" sz="1900" dirty="0" smtClean="0"/>
              <a:t>operation.</a:t>
            </a:r>
            <a:endParaRPr lang="en-US" sz="1900" dirty="0"/>
          </a:p>
          <a:p>
            <a:pPr marL="0" indent="0">
              <a:buNone/>
            </a:pPr>
            <a:endParaRPr lang="en-US" dirty="0"/>
          </a:p>
        </p:txBody>
      </p:sp>
      <p:pic>
        <p:nvPicPr>
          <p:cNvPr id="1028" name="Picture 4" descr="What is a Compute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7332068" y="2087563"/>
            <a:ext cx="2777727" cy="3703637"/>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2" descr="What is a Computer?"/>
          <p:cNvSpPr>
            <a:spLocks noChangeAspect="1" noChangeArrowheads="1"/>
          </p:cNvSpPr>
          <p:nvPr/>
        </p:nvSpPr>
        <p:spPr bwMode="auto">
          <a:xfrm flipV="1">
            <a:off x="63499" y="168274"/>
            <a:ext cx="885825" cy="8858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01481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 HISTORY OF COMPUTER</a:t>
            </a: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US" dirty="0">
                <a:effectLst/>
              </a:rPr>
              <a:t>The history of computer began, at the birth of Abacus (A machine with string and beads used for counting), named after Abacus. Early computers were meant to be used only for </a:t>
            </a:r>
            <a:r>
              <a:rPr lang="en-US" dirty="0" smtClean="0">
                <a:effectLst/>
              </a:rPr>
              <a:t>calculations. </a:t>
            </a:r>
            <a:r>
              <a:rPr lang="en-US" dirty="0">
                <a:effectLst/>
              </a:rPr>
              <a:t>The first digital calculator which could perform some arithmetic operations like subtraction and addition was invented by Blaise Pascal</a:t>
            </a:r>
            <a:r>
              <a:rPr lang="en-US" dirty="0" smtClean="0">
                <a:effectLst/>
              </a:rPr>
              <a:t>.</a:t>
            </a:r>
          </a:p>
          <a:p>
            <a:pPr marL="0" indent="0" algn="just">
              <a:buNone/>
            </a:pPr>
            <a:r>
              <a:rPr lang="en-US" dirty="0">
                <a:effectLst/>
              </a:rPr>
              <a:t>Later on </a:t>
            </a:r>
            <a:r>
              <a:rPr lang="en-US" dirty="0" smtClean="0">
                <a:effectLst/>
              </a:rPr>
              <a:t>in </a:t>
            </a:r>
            <a:r>
              <a:rPr lang="en-US" dirty="0">
                <a:effectLst/>
              </a:rPr>
              <a:t>1671, Gottfried Wilhelm Von Leibnitz invented a small computer, not the advanced technological ones that can add and multiply. Soon after, Charles Xavier Thomas built a more advance calculator or computer that can subtract, add and multiply. Later on, Charles Babbage, an English mechanical engineer and polymath, originated the concept programmable computer, and this made him to be considered as “the father of computer”.</a:t>
            </a:r>
            <a:endParaRPr lang="en-US" dirty="0"/>
          </a:p>
        </p:txBody>
      </p:sp>
    </p:spTree>
    <p:extLst>
      <p:ext uri="{BB962C8B-B14F-4D97-AF65-F5344CB8AC3E}">
        <p14:creationId xmlns:p14="http://schemas.microsoft.com/office/powerpoint/2010/main" val="15939781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01205" y="-28165"/>
            <a:ext cx="10353762" cy="1325563"/>
          </a:xfrm>
        </p:spPr>
        <p:txBody>
          <a:bodyPr>
            <a:normAutofit/>
          </a:bodyPr>
          <a:lstStyle/>
          <a:p>
            <a:r>
              <a:rPr lang="en-US" sz="3200" dirty="0" smtClean="0">
                <a:latin typeface="+mn-lt"/>
              </a:rPr>
              <a:t>IMAGES OF FIRST COMPUTERS</a:t>
            </a:r>
            <a:endParaRPr lang="en-US" sz="3200" dirty="0">
              <a:latin typeface="+mn-lt"/>
            </a:endParaRPr>
          </a:p>
        </p:txBody>
      </p:sp>
      <p:sp>
        <p:nvSpPr>
          <p:cNvPr id="15" name="Text Placeholder 14"/>
          <p:cNvSpPr>
            <a:spLocks noGrp="1"/>
          </p:cNvSpPr>
          <p:nvPr>
            <p:ph type="body" idx="1"/>
          </p:nvPr>
        </p:nvSpPr>
        <p:spPr>
          <a:xfrm>
            <a:off x="913795" y="6018009"/>
            <a:ext cx="3298955" cy="45719"/>
          </a:xfrm>
        </p:spPr>
        <p:txBody>
          <a:bodyPr/>
          <a:lstStyle/>
          <a:p>
            <a:pPr marL="0" indent="0">
              <a:buNone/>
            </a:pPr>
            <a:endParaRPr lang="en-US" dirty="0"/>
          </a:p>
        </p:txBody>
      </p:sp>
      <p:sp>
        <p:nvSpPr>
          <p:cNvPr id="3072" name="Text Placeholder 3071"/>
          <p:cNvSpPr>
            <a:spLocks noGrp="1"/>
          </p:cNvSpPr>
          <p:nvPr>
            <p:ph type="body" sz="half" idx="18"/>
          </p:nvPr>
        </p:nvSpPr>
        <p:spPr>
          <a:xfrm>
            <a:off x="1146640" y="4849091"/>
            <a:ext cx="3785578" cy="1024504"/>
          </a:xfrm>
        </p:spPr>
        <p:txBody>
          <a:bodyPr>
            <a:normAutofit fontScale="92500" lnSpcReduction="10000"/>
          </a:bodyPr>
          <a:lstStyle/>
          <a:p>
            <a:endParaRPr lang="en-US" dirty="0" smtClean="0"/>
          </a:p>
          <a:p>
            <a:endParaRPr lang="en-US" dirty="0" smtClean="0"/>
          </a:p>
          <a:p>
            <a:r>
              <a:rPr lang="en-US" sz="1500" dirty="0" smtClean="0"/>
              <a:t>FIRST </a:t>
            </a:r>
            <a:r>
              <a:rPr lang="en-US" sz="1500" dirty="0"/>
              <a:t>APPLE COMPUTER</a:t>
            </a:r>
          </a:p>
          <a:p>
            <a:endParaRPr lang="en-US" sz="1500" dirty="0"/>
          </a:p>
        </p:txBody>
      </p:sp>
      <p:sp>
        <p:nvSpPr>
          <p:cNvPr id="30" name="Text Placeholder 29"/>
          <p:cNvSpPr>
            <a:spLocks noGrp="1"/>
          </p:cNvSpPr>
          <p:nvPr>
            <p:ph type="body" sz="quarter" idx="3"/>
          </p:nvPr>
        </p:nvSpPr>
        <p:spPr>
          <a:xfrm>
            <a:off x="1046138" y="6290538"/>
            <a:ext cx="3298983" cy="74513"/>
          </a:xfrm>
        </p:spPr>
        <p:txBody>
          <a:bodyPr/>
          <a:lstStyle/>
          <a:p>
            <a:endParaRPr lang="en-US" dirty="0"/>
          </a:p>
        </p:txBody>
      </p:sp>
      <p:sp>
        <p:nvSpPr>
          <p:cNvPr id="3073" name="Text Placeholder 3072"/>
          <p:cNvSpPr>
            <a:spLocks noGrp="1"/>
          </p:cNvSpPr>
          <p:nvPr>
            <p:ph type="body" sz="half" idx="19"/>
          </p:nvPr>
        </p:nvSpPr>
        <p:spPr>
          <a:xfrm>
            <a:off x="7776475" y="5554209"/>
            <a:ext cx="3300336" cy="1019038"/>
          </a:xfrm>
        </p:spPr>
        <p:txBody>
          <a:bodyPr/>
          <a:lstStyle/>
          <a:p>
            <a:r>
              <a:rPr lang="en-US" dirty="0" smtClean="0"/>
              <a:t>FIRST DIGITAL COMPUTER (ENIAC)</a:t>
            </a:r>
            <a:endParaRPr lang="en-US" dirty="0"/>
          </a:p>
        </p:txBody>
      </p:sp>
      <p:sp>
        <p:nvSpPr>
          <p:cNvPr id="31" name="Text Placeholder 30"/>
          <p:cNvSpPr>
            <a:spLocks noGrp="1"/>
          </p:cNvSpPr>
          <p:nvPr>
            <p:ph type="body" sz="quarter" idx="13"/>
          </p:nvPr>
        </p:nvSpPr>
        <p:spPr>
          <a:xfrm>
            <a:off x="4788931" y="6573247"/>
            <a:ext cx="3289900" cy="45719"/>
          </a:xfrm>
        </p:spPr>
        <p:txBody>
          <a:bodyPr/>
          <a:lstStyle/>
          <a:p>
            <a:endParaRPr lang="en-US" dirty="0"/>
          </a:p>
        </p:txBody>
      </p:sp>
      <p:sp>
        <p:nvSpPr>
          <p:cNvPr id="3074" name="Text Placeholder 3073"/>
          <p:cNvSpPr>
            <a:spLocks noGrp="1"/>
          </p:cNvSpPr>
          <p:nvPr>
            <p:ph type="body" sz="half" idx="20"/>
          </p:nvPr>
        </p:nvSpPr>
        <p:spPr>
          <a:xfrm>
            <a:off x="1119411" y="6389636"/>
            <a:ext cx="3294258" cy="183611"/>
          </a:xfrm>
        </p:spPr>
        <p:txBody>
          <a:bodyPr>
            <a:normAutofit fontScale="40000" lnSpcReduction="20000"/>
          </a:bodyPr>
          <a:lstStyle/>
          <a:p>
            <a:endParaRPr lang="en-US" dirty="0"/>
          </a:p>
        </p:txBody>
      </p:sp>
      <p:pic>
        <p:nvPicPr>
          <p:cNvPr id="3078" name="Picture 307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098" y="1524207"/>
            <a:ext cx="5744937" cy="4030001"/>
          </a:xfrm>
          <a:prstGeom prst="rect">
            <a:avLst/>
          </a:prstGeom>
        </p:spPr>
      </p:pic>
      <p:pic>
        <p:nvPicPr>
          <p:cNvPr id="3096" name="Picture 24" descr="ENIAC | History, Computer, Stands For, Machine, &amp; Facts | Britannic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9127" y="1524207"/>
            <a:ext cx="5721928" cy="4030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565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0"/>
            <a:ext cx="10515600" cy="1114425"/>
          </a:xfrm>
        </p:spPr>
        <p:txBody>
          <a:bodyPr>
            <a:normAutofit fontScale="90000"/>
          </a:bodyPr>
          <a:lstStyle/>
          <a:p>
            <a:r>
              <a:rPr lang="en-US" b="1" dirty="0" smtClean="0"/>
              <a:t/>
            </a:r>
            <a:br>
              <a:rPr lang="en-US" b="1" dirty="0" smtClean="0"/>
            </a:br>
            <a:r>
              <a:rPr lang="en-US" dirty="0"/>
              <a:t/>
            </a:r>
            <a:br>
              <a:rPr lang="en-US" dirty="0"/>
            </a:br>
            <a:r>
              <a:rPr lang="en-US" sz="3600" b="1" dirty="0" smtClean="0">
                <a:latin typeface="+mn-lt"/>
              </a:rPr>
              <a:t>BRIEF </a:t>
            </a:r>
            <a:r>
              <a:rPr lang="en-US" sz="3600" b="1" dirty="0">
                <a:latin typeface="+mn-lt"/>
              </a:rPr>
              <a:t>HISTORY OF BANKING</a:t>
            </a:r>
            <a:r>
              <a:rPr lang="en-US" sz="3600" dirty="0">
                <a:latin typeface="+mn-lt"/>
              </a:rPr>
              <a:t/>
            </a:r>
            <a:br>
              <a:rPr lang="en-US" sz="3600" dirty="0">
                <a:latin typeface="+mn-lt"/>
              </a:rPr>
            </a:br>
            <a:endParaRPr lang="en-US" sz="3600" dirty="0">
              <a:latin typeface="+mn-lt"/>
            </a:endParaRPr>
          </a:p>
        </p:txBody>
      </p:sp>
      <p:sp>
        <p:nvSpPr>
          <p:cNvPr id="5" name="Content Placeholder 4"/>
          <p:cNvSpPr>
            <a:spLocks noGrp="1"/>
          </p:cNvSpPr>
          <p:nvPr>
            <p:ph idx="1"/>
          </p:nvPr>
        </p:nvSpPr>
        <p:spPr>
          <a:xfrm>
            <a:off x="838200" y="1114425"/>
            <a:ext cx="10858500" cy="5743575"/>
          </a:xfrm>
        </p:spPr>
        <p:txBody>
          <a:bodyPr>
            <a:noAutofit/>
          </a:bodyPr>
          <a:lstStyle/>
          <a:p>
            <a:pPr marL="0" indent="0" algn="just">
              <a:buNone/>
            </a:pPr>
            <a:r>
              <a:rPr lang="en-US" sz="2000" dirty="0"/>
              <a:t>The history of banking began with the first prototype banks which were the merchants of the world, who gave grain loans to farmers and traders who carried goods between cities. This was around 2000 BCE in Assyria, India and </a:t>
            </a:r>
            <a:r>
              <a:rPr lang="en-US" sz="2000" dirty="0" err="1"/>
              <a:t>Sumeria</a:t>
            </a:r>
            <a:r>
              <a:rPr lang="en-US" sz="2000" dirty="0"/>
              <a:t>. Later, in ancient Greece and during the Roman Empire, lenders based in temples gave loans, while accepting deposits and performing the change of money. Archaeology from this period in ancient China and India also shows evidence of money lending</a:t>
            </a:r>
            <a:r>
              <a:rPr lang="en-US" sz="2000" dirty="0" smtClean="0"/>
              <a:t>. </a:t>
            </a:r>
            <a:r>
              <a:rPr lang="en-US" sz="2000" dirty="0"/>
              <a:t>Many historical understandings position the crucial historical development of a banking system to medieval and Renaissance Italy and particularly the affluent cities of Florence, Venice and Genoa. The </a:t>
            </a:r>
            <a:r>
              <a:rPr lang="en-US" sz="2000" dirty="0" err="1"/>
              <a:t>Bardi</a:t>
            </a:r>
            <a:r>
              <a:rPr lang="en-US" sz="2000" dirty="0"/>
              <a:t> and Peruzzi Families dominated banking in 14th century Florence, establishing branches in many other parts of Europe. </a:t>
            </a:r>
          </a:p>
        </p:txBody>
      </p:sp>
    </p:spTree>
    <p:extLst>
      <p:ext uri="{BB962C8B-B14F-4D97-AF65-F5344CB8AC3E}">
        <p14:creationId xmlns:p14="http://schemas.microsoft.com/office/powerpoint/2010/main" val="2264409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8971" y="219635"/>
            <a:ext cx="5929773" cy="1340224"/>
          </a:xfrm>
        </p:spPr>
        <p:txBody>
          <a:bodyPr>
            <a:normAutofit fontScale="90000"/>
          </a:bodyPr>
          <a:lstStyle/>
          <a:p>
            <a:r>
              <a:rPr lang="en-US" b="1" dirty="0">
                <a:latin typeface="+mn-lt"/>
              </a:rPr>
              <a:t>HOW BANKING WAS DONE IN THE PAST BEFORE ICT</a:t>
            </a:r>
            <a:br>
              <a:rPr lang="en-US" b="1" dirty="0">
                <a:latin typeface="+mn-lt"/>
              </a:rPr>
            </a:br>
            <a:endParaRPr lang="en-US" b="1" dirty="0">
              <a:latin typeface="+mn-lt"/>
            </a:endParaRPr>
          </a:p>
        </p:txBody>
      </p:sp>
      <p:sp>
        <p:nvSpPr>
          <p:cNvPr id="5" name="Content Placeholder 4"/>
          <p:cNvSpPr>
            <a:spLocks noGrp="1"/>
          </p:cNvSpPr>
          <p:nvPr>
            <p:ph type="body" sz="half" idx="2"/>
          </p:nvPr>
        </p:nvSpPr>
        <p:spPr>
          <a:xfrm>
            <a:off x="913794" y="1559859"/>
            <a:ext cx="5934950" cy="4948518"/>
          </a:xfrm>
        </p:spPr>
        <p:txBody>
          <a:bodyPr>
            <a:normAutofit fontScale="62500" lnSpcReduction="20000"/>
          </a:bodyPr>
          <a:lstStyle/>
          <a:p>
            <a:pPr marL="0" indent="0" algn="just">
              <a:buNone/>
            </a:pPr>
            <a:r>
              <a:rPr lang="en-US" sz="2900" dirty="0"/>
              <a:t>Here are some highlights from the top-voted answer from Redditor </a:t>
            </a:r>
            <a:r>
              <a:rPr lang="en-US" sz="2900" dirty="0" smtClean="0"/>
              <a:t>'</a:t>
            </a:r>
            <a:r>
              <a:rPr lang="en-US" sz="2900" dirty="0" err="1" smtClean="0"/>
              <a:t>xtremity</a:t>
            </a:r>
            <a:r>
              <a:rPr lang="en-US" sz="2900" dirty="0" smtClean="0"/>
              <a:t>‘</a:t>
            </a:r>
          </a:p>
          <a:p>
            <a:pPr marL="342900" indent="-342900" algn="just">
              <a:buFont typeface="Wingdings" panose="05000000000000000000" pitchFamily="2" charset="2"/>
              <a:buChar char="§"/>
            </a:pPr>
            <a:r>
              <a:rPr lang="en-US" sz="2900" dirty="0"/>
              <a:t>Cash was more important than it is today. It was what you got paid in. It wasn't as though your wages got automatically put into an account and you were forever going to the bank to make minor withdrawals as we tend to today from ATMs.</a:t>
            </a:r>
          </a:p>
          <a:p>
            <a:pPr marL="342900" indent="-342900" algn="just">
              <a:buFont typeface="Wingdings" panose="05000000000000000000" pitchFamily="2" charset="2"/>
              <a:buChar char="§"/>
            </a:pPr>
            <a:r>
              <a:rPr lang="en-US" sz="2900" dirty="0"/>
              <a:t>Since your home branch was so important, the staff tended to know its customers by face -- no banking by phone or machine in those days. So they had a pretty good sense of where your finances stood when you came in to make deposits. Since cash was so important in those days, and was what people got paid in, individual people tended to make deposits (including mortgage repayments) more often than withdrawals.</a:t>
            </a:r>
          </a:p>
          <a:p>
            <a:pPr marL="0" indent="0">
              <a:buNone/>
            </a:pPr>
            <a:endParaRPr lang="en-US" dirty="0"/>
          </a:p>
        </p:txBody>
      </p:sp>
      <p:pic>
        <p:nvPicPr>
          <p:cNvPr id="3" name="Picture 2" descr="From the archives: British banking's first computer | Barclay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3732" y="889747"/>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ank of America to Drop Merrill Lynch Name From Some Businesses - WSJ"/>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3732" y="2620813"/>
            <a:ext cx="2857500" cy="184785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odcast Episode 140: passwords are dying. What will replace them? | The  Security Ledger with Paul F. Robert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3732" y="4599531"/>
            <a:ext cx="2959103" cy="1908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4216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329" y="443755"/>
            <a:ext cx="6578059" cy="1237128"/>
          </a:xfrm>
        </p:spPr>
        <p:txBody>
          <a:bodyPr>
            <a:normAutofit fontScale="90000"/>
          </a:bodyPr>
          <a:lstStyle/>
          <a:p>
            <a:r>
              <a:rPr lang="en-US" dirty="0"/>
              <a:t>HOW BANKING WAS DONE IN THE PAST BEFORE </a:t>
            </a:r>
            <a:r>
              <a:rPr lang="en-US" dirty="0" smtClean="0"/>
              <a:t>ICT (CONT’D)</a:t>
            </a:r>
            <a:r>
              <a:rPr lang="en-US" dirty="0"/>
              <a:t/>
            </a:r>
            <a:br>
              <a:rPr lang="en-US" dirty="0"/>
            </a:br>
            <a:endParaRPr lang="en-US" dirty="0"/>
          </a:p>
        </p:txBody>
      </p:sp>
      <p:sp>
        <p:nvSpPr>
          <p:cNvPr id="4" name="Text Placeholder 3"/>
          <p:cNvSpPr>
            <a:spLocks noGrp="1"/>
          </p:cNvSpPr>
          <p:nvPr>
            <p:ph type="body" sz="half" idx="2"/>
          </p:nvPr>
        </p:nvSpPr>
        <p:spPr>
          <a:xfrm>
            <a:off x="228600" y="1452282"/>
            <a:ext cx="6620144" cy="5096436"/>
          </a:xfrm>
        </p:spPr>
        <p:txBody>
          <a:bodyPr>
            <a:normAutofit lnSpcReduction="10000"/>
          </a:bodyPr>
          <a:lstStyle/>
          <a:p>
            <a:pPr marL="285750" lvl="0" indent="-285750" algn="just">
              <a:buFont typeface="Arial" panose="020B0604020202020204" pitchFamily="34" charset="0"/>
              <a:buChar char="•"/>
            </a:pPr>
            <a:r>
              <a:rPr lang="en-US" dirty="0">
                <a:effectLst/>
              </a:rPr>
              <a:t>A big advance in portability was the check. This was essentially a withdrawal slip filled in and given to someone else so they could get the money, but rather than have to take it to your bank to get the money out, the recipient could deposit the withdrawal slip/check at their bank and the banks would do the paper shuffling for everyone</a:t>
            </a:r>
            <a:r>
              <a:rPr lang="en-US" dirty="0" smtClean="0">
                <a:effectLst/>
              </a:rPr>
              <a:t>.</a:t>
            </a:r>
            <a:endParaRPr lang="en-US" dirty="0">
              <a:effectLst/>
            </a:endParaRPr>
          </a:p>
          <a:p>
            <a:pPr marL="285750" lvl="0" indent="-285750" algn="just">
              <a:buFont typeface="Arial" panose="020B0604020202020204" pitchFamily="34" charset="0"/>
              <a:buChar char="•"/>
            </a:pPr>
            <a:r>
              <a:rPr lang="en-US" dirty="0">
                <a:effectLst/>
              </a:rPr>
              <a:t>A big advance in portability was the check. This was essentially a withdrawal slip filled in and given to someone else so they could get the money, but rather than have to take it to your bank to get the money out, the recipient could deposit the withdrawal slip/check at their bank and the banks would do the paper shuffling for everyone.</a:t>
            </a:r>
          </a:p>
          <a:p>
            <a:pPr algn="just"/>
            <a:r>
              <a:rPr lang="en-US" dirty="0">
                <a:effectLst/>
              </a:rPr>
              <a:t> </a:t>
            </a:r>
          </a:p>
          <a:p>
            <a:endParaRPr lang="en-US" dirty="0"/>
          </a:p>
        </p:txBody>
      </p:sp>
      <p:pic>
        <p:nvPicPr>
          <p:cNvPr id="4104" name="Picture 8" descr="Cash for queues: people paid to stand in line amid India's bank note crisis  | India | The Guardi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1473" y="1062319"/>
            <a:ext cx="4688833" cy="5042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9353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353" y="416859"/>
            <a:ext cx="10515600" cy="739775"/>
          </a:xfrm>
        </p:spPr>
        <p:txBody>
          <a:bodyPr>
            <a:noAutofit/>
          </a:bodyPr>
          <a:lstStyle/>
          <a:p>
            <a:r>
              <a:rPr lang="en-US" sz="3200" b="1" dirty="0">
                <a:latin typeface="+mn-lt"/>
              </a:rPr>
              <a:t>CURRENT TRENDS OF ICT ON BANKING AND FINANCE</a:t>
            </a:r>
            <a:endParaRPr lang="en-US" sz="3200" dirty="0">
              <a:latin typeface="+mn-lt"/>
            </a:endParaRPr>
          </a:p>
        </p:txBody>
      </p:sp>
      <p:sp>
        <p:nvSpPr>
          <p:cNvPr id="3" name="Content Placeholder 2"/>
          <p:cNvSpPr>
            <a:spLocks noGrp="1"/>
          </p:cNvSpPr>
          <p:nvPr>
            <p:ph sz="half" idx="1"/>
          </p:nvPr>
        </p:nvSpPr>
        <p:spPr>
          <a:xfrm>
            <a:off x="246529" y="2339882"/>
            <a:ext cx="5181600" cy="3388472"/>
          </a:xfrm>
        </p:spPr>
        <p:txBody>
          <a:bodyPr>
            <a:noAutofit/>
          </a:bodyPr>
          <a:lstStyle/>
          <a:p>
            <a:r>
              <a:rPr lang="en-US" sz="1800" b="1" dirty="0">
                <a:effectLst>
                  <a:outerShdw blurRad="38100" dist="38100" dir="2700000" algn="tl">
                    <a:srgbClr val="000000">
                      <a:alpha val="43137"/>
                    </a:srgbClr>
                  </a:outerShdw>
                </a:effectLst>
              </a:rPr>
              <a:t>DIGITAL </a:t>
            </a:r>
            <a:r>
              <a:rPr lang="en-US" sz="1800" b="1" dirty="0" smtClean="0">
                <a:effectLst>
                  <a:outerShdw blurRad="38100" dist="38100" dir="2700000" algn="tl">
                    <a:srgbClr val="000000">
                      <a:alpha val="43137"/>
                    </a:srgbClr>
                  </a:outerShdw>
                </a:effectLst>
              </a:rPr>
              <a:t>ACCOUNT OPENING</a:t>
            </a:r>
          </a:p>
          <a:p>
            <a:r>
              <a:rPr lang="en-US" sz="1800" b="1" dirty="0" smtClean="0">
                <a:effectLst>
                  <a:outerShdw blurRad="38100" dist="38100" dir="2700000" algn="tl">
                    <a:srgbClr val="000000">
                      <a:alpha val="43137"/>
                    </a:srgbClr>
                  </a:outerShdw>
                </a:effectLst>
              </a:rPr>
              <a:t> PERSON-TO-PERSON </a:t>
            </a:r>
            <a:r>
              <a:rPr lang="en-US" sz="1800" b="1" dirty="0">
                <a:effectLst>
                  <a:outerShdw blurRad="38100" dist="38100" dir="2700000" algn="tl">
                    <a:srgbClr val="000000">
                      <a:alpha val="43137"/>
                    </a:srgbClr>
                  </a:outerShdw>
                </a:effectLst>
              </a:rPr>
              <a:t>(P2P) </a:t>
            </a:r>
            <a:endParaRPr lang="en-US" sz="1800" b="1" dirty="0" smtClean="0">
              <a:effectLst>
                <a:outerShdw blurRad="38100" dist="38100" dir="2700000" algn="tl">
                  <a:srgbClr val="000000">
                    <a:alpha val="43137"/>
                  </a:srgbClr>
                </a:outerShdw>
              </a:effectLst>
            </a:endParaRPr>
          </a:p>
          <a:p>
            <a:r>
              <a:rPr lang="en-US" sz="1800" b="1" dirty="0" smtClean="0">
                <a:effectLst>
                  <a:outerShdw blurRad="38100" dist="38100" dir="2700000" algn="tl">
                    <a:srgbClr val="000000">
                      <a:alpha val="43137"/>
                    </a:srgbClr>
                  </a:outerShdw>
                </a:effectLst>
              </a:rPr>
              <a:t>HYBRID CLOUD</a:t>
            </a:r>
          </a:p>
          <a:p>
            <a:r>
              <a:rPr lang="en-US" sz="1800" b="1" dirty="0" smtClean="0">
                <a:effectLst>
                  <a:outerShdw blurRad="38100" dist="38100" dir="2700000" algn="tl">
                    <a:srgbClr val="000000">
                      <a:alpha val="43137"/>
                    </a:srgbClr>
                  </a:outerShdw>
                </a:effectLst>
                <a:cs typeface="Calibri" panose="020F0502020204030204" pitchFamily="34" charset="0"/>
              </a:rPr>
              <a:t>ROBOTIC PROCESS AUTOMATION (RPA</a:t>
            </a:r>
            <a:r>
              <a:rPr lang="en-US" sz="1800" dirty="0" smtClean="0">
                <a:cs typeface="Calibri" panose="020F0502020204030204" pitchFamily="34" charset="0"/>
              </a:rPr>
              <a:t>)</a:t>
            </a:r>
          </a:p>
          <a:p>
            <a:r>
              <a:rPr lang="en-US" sz="1800" b="1" dirty="0" smtClean="0">
                <a:effectLst>
                  <a:outerShdw blurRad="38100" dist="38100" dir="2700000" algn="tl">
                    <a:srgbClr val="000000">
                      <a:alpha val="43137"/>
                    </a:srgbClr>
                  </a:outerShdw>
                </a:effectLst>
              </a:rPr>
              <a:t>BLOCKCHAIN</a:t>
            </a:r>
            <a:endParaRPr lang="en-US" sz="1800" b="1" dirty="0"/>
          </a:p>
        </p:txBody>
      </p:sp>
      <p:pic>
        <p:nvPicPr>
          <p:cNvPr id="5122" name="Picture 2" descr="Blockchain Icon Stock Illustrations – 61,234 Blockchain Icon Stock  Illustrations, Vectors &amp; Clipart - Dreamstime"/>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7779949" y="1518957"/>
            <a:ext cx="3408004" cy="232690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24% of Financial Accounts Not Opened Digitally | PYMNTS.co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79949" y="4208181"/>
            <a:ext cx="3408004" cy="2048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53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320</TotalTime>
  <Words>1112</Words>
  <Application>Microsoft Office PowerPoint</Application>
  <PresentationFormat>Widescreen</PresentationFormat>
  <Paragraphs>88</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Bookman Old Style</vt:lpstr>
      <vt:lpstr>Calibri</vt:lpstr>
      <vt:lpstr>Rockwell</vt:lpstr>
      <vt:lpstr>Times New Roman</vt:lpstr>
      <vt:lpstr>Wingdings</vt:lpstr>
      <vt:lpstr>Damask</vt:lpstr>
      <vt:lpstr>IMPACT OF INFORMATION AND COMMUNICATION TECHNOLOGY (ICT) IN BANKING</vt:lpstr>
      <vt:lpstr>            INTRODUCTION </vt:lpstr>
      <vt:lpstr>WHAT IS A COMPUTER? </vt:lpstr>
      <vt:lpstr>BRIEF HISTORY OF COMPUTER</vt:lpstr>
      <vt:lpstr>IMAGES OF FIRST COMPUTERS</vt:lpstr>
      <vt:lpstr>  BRIEF HISTORY OF BANKING </vt:lpstr>
      <vt:lpstr>HOW BANKING WAS DONE IN THE PAST BEFORE ICT </vt:lpstr>
      <vt:lpstr>HOW BANKING WAS DONE IN THE PAST BEFORE ICT (CONT’D) </vt:lpstr>
      <vt:lpstr>CURRENT TRENDS OF ICT ON BANKING AND FINANCE</vt:lpstr>
      <vt:lpstr>                             IMPACT OF ICT ON BANKING </vt:lpstr>
      <vt:lpstr> IMPACT OF ICT ON BANKING (CONT’D)</vt:lpstr>
      <vt:lpstr>PowerPoint Presentation</vt:lpstr>
      <vt:lpstr>PowerPoint Presentation</vt:lpstr>
      <vt:lpstr>PowerPoint Presentation</vt:lpstr>
      <vt:lpstr> IMPORTANCE OF COMPUTER IN BANKING SECTOR </vt:lpstr>
      <vt:lpstr>  ADVANTAGES OF COMPUTER IN BANKING SECTOR </vt:lpstr>
      <vt:lpstr>DISADVANTAGES OF COMPUTERS IN BANKING SECTOR</vt:lpstr>
      <vt:lpstr>FUTURE TRENDS</vt:lpstr>
      <vt:lpstr>CONCLUSION  </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INFORMATION AND COMMUNICATION TECHNOLOGY IN BANKING</dc:title>
  <dc:creator>USER</dc:creator>
  <cp:lastModifiedBy>USER</cp:lastModifiedBy>
  <cp:revision>62</cp:revision>
  <dcterms:created xsi:type="dcterms:W3CDTF">2022-06-07T06:57:52Z</dcterms:created>
  <dcterms:modified xsi:type="dcterms:W3CDTF">2022-06-08T10:10:36Z</dcterms:modified>
</cp:coreProperties>
</file>