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3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0015" y="6028"/>
            <a:ext cx="7315200" cy="3255264"/>
          </a:xfrm>
        </p:spPr>
        <p:txBody>
          <a:bodyPr/>
          <a:lstStyle/>
          <a:p>
            <a:pPr algn="ctr"/>
            <a:r>
              <a:rPr lang="zh-CN" altLang="en-US" dirty="0"/>
              <a:t>人工智能大作业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15" y="3596709"/>
            <a:ext cx="7315200" cy="914400"/>
          </a:xfrm>
        </p:spPr>
        <p:txBody>
          <a:bodyPr/>
          <a:lstStyle/>
          <a:p>
            <a:pPr algn="ctr"/>
            <a:r>
              <a:rPr lang="zh-CN" altLang="en-US" dirty="0"/>
              <a:t>李奉治  刘蕴哲  王华强  鲍天成  刘赓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93029"/>
          </a:xfrm>
        </p:spPr>
        <p:txBody>
          <a:bodyPr/>
          <a:lstStyle/>
          <a:p>
            <a:r>
              <a:rPr lang="zh-CN" altLang="en-US" dirty="0"/>
              <a:t>否则如果同时有多个</a:t>
            </a:r>
            <a:r>
              <a:rPr lang="en-US" altLang="zh-CN" dirty="0"/>
              <a:t>Time</a:t>
            </a:r>
            <a:r>
              <a:rPr lang="zh-CN" altLang="en-US" dirty="0"/>
              <a:t>，只考虑</a:t>
            </a:r>
            <a:r>
              <a:rPr lang="en-US" altLang="zh-CN" dirty="0"/>
              <a:t>Value</a:t>
            </a:r>
            <a:r>
              <a:rPr lang="zh-CN" altLang="en-US" dirty="0"/>
              <a:t>数量小于等于</a:t>
            </a:r>
            <a:r>
              <a:rPr lang="en-US" altLang="zh-CN" dirty="0"/>
              <a:t>Time</a:t>
            </a:r>
            <a:r>
              <a:rPr lang="zh-CN" altLang="en-US" dirty="0"/>
              <a:t>数量的情况，把</a:t>
            </a:r>
            <a:r>
              <a:rPr lang="en-US" altLang="zh-CN" dirty="0"/>
              <a:t>Time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与</a:t>
            </a:r>
            <a:r>
              <a:rPr lang="en-US" altLang="zh-CN" dirty="0"/>
              <a:t>Attribute</a:t>
            </a:r>
            <a:r>
              <a:rPr lang="zh-CN" altLang="en-US" dirty="0"/>
              <a:t>的组合按照句子逆序一一对应。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49" y="1957137"/>
            <a:ext cx="4317739" cy="1376864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3869268" y="3647413"/>
            <a:ext cx="7315200" cy="1093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代码没有完全完成，完整版本将在最后提交。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运行结果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5" y="2210561"/>
            <a:ext cx="7315200" cy="1093029"/>
          </a:xfrm>
        </p:spPr>
        <p:txBody>
          <a:bodyPr/>
          <a:lstStyle/>
          <a:p>
            <a:r>
              <a:rPr lang="zh-CN" altLang="en-US" dirty="0"/>
              <a:t>我们还在继续尝试优化程序，目前在训练集上运行程序得到的结果如下：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3869266" y="3753852"/>
            <a:ext cx="7315200" cy="1093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3000</a:t>
            </a:r>
            <a:r>
              <a:rPr lang="zh-CN" altLang="en-US" dirty="0"/>
              <a:t>个句子中一共只有</a:t>
            </a:r>
            <a:r>
              <a:rPr lang="en-US" altLang="zh-CN" dirty="0"/>
              <a:t>51</a:t>
            </a:r>
            <a:r>
              <a:rPr lang="zh-CN" altLang="en-US" dirty="0"/>
              <a:t>个句子发生了错误，结果比较令人满意。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3281362"/>
            <a:ext cx="6386236" cy="472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错误分析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3901351" y="994611"/>
            <a:ext cx="7315200" cy="2596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出错句子：发行人</a:t>
            </a:r>
            <a:r>
              <a:rPr lang="en-US" altLang="zh-CN" dirty="0">
                <a:solidFill>
                  <a:srgbClr val="0070C0"/>
                </a:solidFill>
              </a:rPr>
              <a:t>2013</a:t>
            </a:r>
            <a:r>
              <a:rPr lang="zh-CN" altLang="en-US" dirty="0">
                <a:solidFill>
                  <a:srgbClr val="0070C0"/>
                </a:solidFill>
              </a:rPr>
              <a:t>年</a:t>
            </a:r>
            <a:r>
              <a:rPr lang="zh-CN" altLang="en-US" dirty="0">
                <a:solidFill>
                  <a:srgbClr val="00B050"/>
                </a:solidFill>
              </a:rPr>
              <a:t>应收账款周转率</a:t>
            </a:r>
            <a:r>
              <a:rPr lang="zh-CN" altLang="en-US" dirty="0"/>
              <a:t>小幅增长，主要原因是</a:t>
            </a:r>
            <a:r>
              <a:rPr lang="en-US" altLang="zh-CN" dirty="0">
                <a:solidFill>
                  <a:srgbClr val="0070C0"/>
                </a:solidFill>
              </a:rPr>
              <a:t>2013</a:t>
            </a:r>
            <a:r>
              <a:rPr lang="zh-CN" altLang="en-US" dirty="0">
                <a:solidFill>
                  <a:srgbClr val="0070C0"/>
                </a:solidFill>
              </a:rPr>
              <a:t>年</a:t>
            </a:r>
            <a:r>
              <a:rPr lang="zh-CN" altLang="en-US" dirty="0"/>
              <a:t>下属公司西拓矿业</a:t>
            </a:r>
            <a:r>
              <a:rPr lang="zh-CN" altLang="en-US" dirty="0">
                <a:solidFill>
                  <a:srgbClr val="00B050"/>
                </a:solidFill>
              </a:rPr>
              <a:t>收入</a:t>
            </a:r>
            <a:r>
              <a:rPr lang="zh-CN" altLang="en-US" dirty="0"/>
              <a:t>大幅增加；</a:t>
            </a:r>
            <a:r>
              <a:rPr lang="en-US" altLang="zh-CN" dirty="0">
                <a:solidFill>
                  <a:srgbClr val="0070C0"/>
                </a:solidFill>
              </a:rPr>
              <a:t>2014</a:t>
            </a:r>
            <a:r>
              <a:rPr lang="zh-CN" altLang="en-US" dirty="0">
                <a:solidFill>
                  <a:srgbClr val="0070C0"/>
                </a:solidFill>
              </a:rPr>
              <a:t>年</a:t>
            </a:r>
            <a:r>
              <a:rPr lang="zh-CN" altLang="en-US" dirty="0">
                <a:solidFill>
                  <a:srgbClr val="00B050"/>
                </a:solidFill>
              </a:rPr>
              <a:t>应收账款周转率</a:t>
            </a:r>
            <a:r>
              <a:rPr lang="zh-CN" altLang="en-US" dirty="0"/>
              <a:t>下降的主要原因是</a:t>
            </a:r>
            <a:r>
              <a:rPr lang="en-US" altLang="zh-CN" dirty="0">
                <a:solidFill>
                  <a:srgbClr val="0070C0"/>
                </a:solidFill>
              </a:rPr>
              <a:t>2014</a:t>
            </a:r>
            <a:r>
              <a:rPr lang="zh-CN" altLang="en-US" dirty="0">
                <a:solidFill>
                  <a:srgbClr val="0070C0"/>
                </a:solidFill>
              </a:rPr>
              <a:t>年</a:t>
            </a:r>
            <a:r>
              <a:rPr lang="zh-CN" altLang="en-US" dirty="0"/>
              <a:t>没有新开盘房产项目，</a:t>
            </a:r>
            <a:r>
              <a:rPr lang="zh-CN" altLang="en-US" dirty="0">
                <a:solidFill>
                  <a:srgbClr val="00B050"/>
                </a:solidFill>
              </a:rPr>
              <a:t>房产销售收入</a:t>
            </a:r>
            <a:r>
              <a:rPr lang="en-US" altLang="zh-CN" dirty="0">
                <a:solidFill>
                  <a:srgbClr val="C00000"/>
                </a:solidFill>
              </a:rPr>
              <a:t>40,179.28</a:t>
            </a:r>
            <a:r>
              <a:rPr lang="zh-CN" altLang="en-US" dirty="0">
                <a:solidFill>
                  <a:srgbClr val="C00000"/>
                </a:solidFill>
              </a:rPr>
              <a:t>万元</a:t>
            </a:r>
            <a:r>
              <a:rPr lang="zh-CN" altLang="en-US" dirty="0"/>
              <a:t>下降为</a:t>
            </a:r>
            <a:r>
              <a:rPr lang="en-US" altLang="zh-CN" dirty="0">
                <a:solidFill>
                  <a:srgbClr val="C00000"/>
                </a:solidFill>
              </a:rPr>
              <a:t>9,806.82</a:t>
            </a:r>
            <a:r>
              <a:rPr lang="zh-CN" altLang="en-US" dirty="0">
                <a:solidFill>
                  <a:srgbClr val="C00000"/>
                </a:solidFill>
              </a:rPr>
              <a:t>万元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答案为</a:t>
            </a:r>
            <a:r>
              <a:rPr lang="en-US" altLang="zh-CN" dirty="0"/>
              <a:t>[2014</a:t>
            </a:r>
            <a:r>
              <a:rPr lang="zh-CN" altLang="en-US" dirty="0"/>
              <a:t>年，房产销售收入，</a:t>
            </a:r>
            <a:r>
              <a:rPr lang="en-US" altLang="zh-CN" dirty="0"/>
              <a:t> 9,806.82</a:t>
            </a:r>
            <a:r>
              <a:rPr lang="zh-CN" altLang="en-US" dirty="0"/>
              <a:t>万元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可以看出这个句子结构很复杂，难以通过简单的规则来总结出正确的答案。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3901351" y="3359816"/>
            <a:ext cx="7315200" cy="2596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出错句子：根据中国连锁经营协会</a:t>
            </a:r>
            <a:r>
              <a:rPr lang="en-US" altLang="zh-CN" dirty="0">
                <a:solidFill>
                  <a:srgbClr val="0070C0"/>
                </a:solidFill>
              </a:rPr>
              <a:t>2015</a:t>
            </a:r>
            <a:r>
              <a:rPr lang="zh-CN" altLang="en-US" dirty="0">
                <a:solidFill>
                  <a:srgbClr val="0070C0"/>
                </a:solidFill>
              </a:rPr>
              <a:t>年度</a:t>
            </a:r>
            <a:r>
              <a:rPr lang="zh-CN" altLang="en-US" dirty="0"/>
              <a:t>行业发展情况调查显示：苏宁电器以</a:t>
            </a:r>
            <a:r>
              <a:rPr lang="en-US" altLang="zh-CN" dirty="0">
                <a:solidFill>
                  <a:srgbClr val="C00000"/>
                </a:solidFill>
              </a:rPr>
              <a:t>1,586</a:t>
            </a:r>
            <a:r>
              <a:rPr lang="zh-CN" altLang="en-US" dirty="0">
                <a:solidFill>
                  <a:srgbClr val="C00000"/>
                </a:solidFill>
              </a:rPr>
              <a:t>亿元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年销售额</a:t>
            </a:r>
            <a:r>
              <a:rPr lang="zh-CN" altLang="en-US" dirty="0"/>
              <a:t>位居中国连锁百强榜首，国美电器以</a:t>
            </a:r>
            <a:r>
              <a:rPr lang="en-US" altLang="zh-CN" dirty="0">
                <a:solidFill>
                  <a:srgbClr val="C00000"/>
                </a:solidFill>
              </a:rPr>
              <a:t>1,537</a:t>
            </a:r>
            <a:r>
              <a:rPr lang="zh-CN" altLang="en-US" dirty="0">
                <a:solidFill>
                  <a:srgbClr val="C00000"/>
                </a:solidFill>
              </a:rPr>
              <a:t>亿元</a:t>
            </a:r>
            <a:r>
              <a:rPr lang="zh-CN" altLang="en-US" dirty="0">
                <a:solidFill>
                  <a:srgbClr val="00B050"/>
                </a:solidFill>
              </a:rPr>
              <a:t>销售额</a:t>
            </a:r>
            <a:r>
              <a:rPr lang="zh-CN" altLang="en-US" dirty="0"/>
              <a:t>名列第二，而位列第三位的五星电器的</a:t>
            </a:r>
            <a:r>
              <a:rPr lang="zh-CN" altLang="en-US" dirty="0">
                <a:solidFill>
                  <a:srgbClr val="00B050"/>
                </a:solidFill>
              </a:rPr>
              <a:t>销售额</a:t>
            </a:r>
            <a:r>
              <a:rPr lang="zh-CN" altLang="en-US" dirty="0"/>
              <a:t>仅为</a:t>
            </a:r>
            <a:r>
              <a:rPr lang="en-US" altLang="zh-CN" dirty="0">
                <a:solidFill>
                  <a:srgbClr val="C00000"/>
                </a:solidFill>
              </a:rPr>
              <a:t>145</a:t>
            </a:r>
            <a:r>
              <a:rPr lang="zh-CN" altLang="en-US" dirty="0">
                <a:solidFill>
                  <a:srgbClr val="C00000"/>
                </a:solidFill>
              </a:rPr>
              <a:t>亿元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没有考虑</a:t>
            </a:r>
            <a:r>
              <a:rPr lang="en-US" altLang="zh-CN" dirty="0"/>
              <a:t>Value</a:t>
            </a:r>
            <a:r>
              <a:rPr lang="zh-CN" altLang="en-US" dirty="0"/>
              <a:t>在</a:t>
            </a:r>
            <a:r>
              <a:rPr lang="en-US" altLang="zh-CN" dirty="0"/>
              <a:t>Attribute</a:t>
            </a:r>
            <a:r>
              <a:rPr lang="zh-CN" altLang="en-US" dirty="0"/>
              <a:t>的前面这种情况。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3901351" y="5725021"/>
            <a:ext cx="7315200" cy="1269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错误分析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3901351" y="994611"/>
            <a:ext cx="7315200" cy="2596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出错句子：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2013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年</a:t>
            </a:r>
            <a:r>
              <a:rPr lang="zh-CN" altLang="en-US" dirty="0">
                <a:sym typeface="+mn-ea"/>
              </a:rPr>
              <a:t>，许昌银行股份有限公司实施了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2012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年度</a:t>
            </a:r>
            <a:r>
              <a:rPr lang="zh-CN" altLang="en-US" dirty="0">
                <a:sym typeface="+mn-ea"/>
              </a:rPr>
              <a:t>利润分配方案，每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10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股</a:t>
            </a:r>
            <a:r>
              <a:rPr lang="zh-CN" altLang="en-US" dirty="0">
                <a:sym typeface="+mn-ea"/>
              </a:rPr>
              <a:t>派发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现金股利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0.80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元</a:t>
            </a:r>
            <a:r>
              <a:rPr lang="zh-CN" altLang="en-US" dirty="0">
                <a:sym typeface="+mn-ea"/>
              </a:rPr>
              <a:t>，公司取得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投资收益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800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万元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/>
          </a:p>
          <a:p>
            <a:r>
              <a:rPr lang="zh-CN" altLang="en-US" dirty="0"/>
              <a:t>数据</a:t>
            </a:r>
            <a:r>
              <a:rPr lang="zh-CN" dirty="0"/>
              <a:t>的</a:t>
            </a:r>
            <a:r>
              <a:rPr lang="en-US" altLang="zh-CN" dirty="0"/>
              <a:t>result</a:t>
            </a:r>
            <a:r>
              <a:rPr lang="zh-CN" dirty="0"/>
              <a:t>是</a:t>
            </a:r>
            <a:r>
              <a:rPr lang="en-US" altLang="zh-CN" dirty="0"/>
              <a:t>[]</a:t>
            </a:r>
            <a:r>
              <a:rPr lang="zh-CN" altLang="en-US" dirty="0"/>
              <a:t>，但是我们认为结果的三元组应是</a:t>
            </a:r>
            <a:r>
              <a:rPr lang="en-US" altLang="zh-CN" dirty="0"/>
              <a:t>[2013</a:t>
            </a:r>
            <a:r>
              <a:rPr lang="zh-CN" altLang="en-US" dirty="0"/>
              <a:t>年，</a:t>
            </a:r>
            <a:r>
              <a:rPr lang="zh-CN" altLang="en-US" dirty="0">
                <a:sym typeface="+mn-ea"/>
              </a:rPr>
              <a:t>投资收益，</a:t>
            </a:r>
            <a:r>
              <a:rPr lang="en-US" altLang="zh-CN" dirty="0">
                <a:sym typeface="+mn-ea"/>
              </a:rPr>
              <a:t>800</a:t>
            </a:r>
            <a:r>
              <a:rPr lang="zh-CN" altLang="en-US" dirty="0">
                <a:sym typeface="+mn-ea"/>
              </a:rPr>
              <a:t>万元</a:t>
            </a:r>
            <a:r>
              <a:rPr lang="en-US" altLang="zh-CN" dirty="0"/>
              <a:t>]</a:t>
            </a:r>
            <a:endParaRPr lang="zh-CN" dirty="0"/>
          </a:p>
          <a:p>
            <a:r>
              <a:rPr lang="zh-CN" altLang="en-US" dirty="0"/>
              <a:t>类似这样的数据标注问题有一些，可能能占到总错误数量的小一半。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3901351" y="3266580"/>
            <a:ext cx="7315200" cy="2596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出错句子：</a:t>
            </a:r>
            <a:r>
              <a:rPr lang="en-US" altLang="zh-CN" dirty="0">
                <a:solidFill>
                  <a:srgbClr val="0070C0"/>
                </a:solidFill>
              </a:rPr>
              <a:t>2013</a:t>
            </a:r>
            <a:r>
              <a:rPr lang="zh-CN" altLang="en-US" dirty="0">
                <a:solidFill>
                  <a:srgbClr val="0070C0"/>
                </a:solidFill>
              </a:rPr>
              <a:t>年度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70C0"/>
                </a:solidFill>
              </a:rPr>
              <a:t>2014</a:t>
            </a:r>
            <a:r>
              <a:rPr lang="zh-CN" altLang="en-US" dirty="0">
                <a:solidFill>
                  <a:srgbClr val="0070C0"/>
                </a:solidFill>
              </a:rPr>
              <a:t>年度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发行人财务费用</a:t>
            </a:r>
            <a:r>
              <a:rPr lang="zh-CN" altLang="en-US" dirty="0"/>
              <a:t>超过</a:t>
            </a:r>
            <a:r>
              <a:rPr lang="zh-CN" altLang="en-US" dirty="0">
                <a:solidFill>
                  <a:srgbClr val="00B050"/>
                </a:solidFill>
              </a:rPr>
              <a:t>管理费用</a:t>
            </a:r>
            <a:r>
              <a:rPr lang="zh-CN" altLang="en-US" dirty="0"/>
              <a:t>，成为期间费用中占比最大的部分，分别为</a:t>
            </a:r>
            <a:r>
              <a:rPr lang="en-US" altLang="zh-CN" dirty="0">
                <a:solidFill>
                  <a:srgbClr val="C00000"/>
                </a:solidFill>
              </a:rPr>
              <a:t>15,740.53</a:t>
            </a:r>
            <a:r>
              <a:rPr lang="zh-CN" altLang="en-US" dirty="0">
                <a:solidFill>
                  <a:srgbClr val="C00000"/>
                </a:solidFill>
              </a:rPr>
              <a:t>万元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8,816.63</a:t>
            </a:r>
            <a:r>
              <a:rPr lang="zh-CN" altLang="en-US" dirty="0">
                <a:solidFill>
                  <a:srgbClr val="C00000"/>
                </a:solidFill>
              </a:rPr>
              <a:t>万元</a:t>
            </a:r>
            <a:r>
              <a:rPr lang="zh-CN" altLang="en-US" dirty="0"/>
              <a:t>，这说明随着发行人经营规模扩大，融资需求增加，利息支出也随之增加。</a:t>
            </a:r>
            <a:endParaRPr lang="en-US" altLang="zh-CN" dirty="0"/>
          </a:p>
          <a:p>
            <a:r>
              <a:rPr lang="zh-CN" altLang="en-US" dirty="0"/>
              <a:t>两个</a:t>
            </a:r>
            <a:r>
              <a:rPr lang="en-US" altLang="zh-CN" dirty="0"/>
              <a:t>Attribute</a:t>
            </a:r>
            <a:r>
              <a:rPr lang="zh-CN" altLang="en-US" dirty="0"/>
              <a:t>同时出现，而且前一个才是真正的</a:t>
            </a:r>
            <a:r>
              <a:rPr lang="en-US" altLang="zh-CN" dirty="0"/>
              <a:t>Attribute</a:t>
            </a:r>
            <a:r>
              <a:rPr lang="zh-CN" altLang="en-US" dirty="0"/>
              <a:t>。要想兼顾到这种情况需要很复杂的规则。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3901351" y="5725021"/>
            <a:ext cx="7315200" cy="1269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  </a:t>
            </a:r>
            <a:r>
              <a:rPr lang="zh-CN" altLang="en-US"/>
              <a:t>错误分析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截至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2016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年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3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月末</a:t>
            </a:r>
            <a:r>
              <a:rPr lang="zh-CN" altLang="en-US" dirty="0">
                <a:sym typeface="+mn-ea"/>
              </a:rPr>
              <a:t>，</a:t>
            </a:r>
            <a:r>
              <a:rPr lang="zh-CN" dirty="0">
                <a:sym typeface="+mn-ea"/>
              </a:rPr>
              <a:t>发行人持有</a:t>
            </a:r>
            <a:r>
              <a:rPr lang="zh-CN" dirty="0">
                <a:solidFill>
                  <a:srgbClr val="00B050"/>
                </a:solidFill>
                <a:sym typeface="+mn-ea"/>
              </a:rPr>
              <a:t>交易性金融资产</a:t>
            </a:r>
            <a:r>
              <a:rPr lang="zh-CN" dirty="0">
                <a:sym typeface="+mn-ea"/>
              </a:rPr>
              <a:t>余额为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391.37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万元</a:t>
            </a:r>
            <a:r>
              <a:rPr lang="zh-CN" altLang="en-US" dirty="0">
                <a:sym typeface="+mn-ea"/>
              </a:rPr>
              <a:t>，发行人面临一定的公允价值变动风险。</a:t>
            </a:r>
          </a:p>
          <a:p>
            <a:r>
              <a:rPr lang="zh-CN" altLang="en-US" dirty="0">
                <a:sym typeface="+mn-ea"/>
              </a:rPr>
              <a:t>句子的结构很简单，但是很难通过规则来判断给出的</a:t>
            </a:r>
            <a:r>
              <a:rPr lang="en-US" altLang="zh-CN" dirty="0">
                <a:sym typeface="+mn-ea"/>
              </a:rPr>
              <a:t>A“</a:t>
            </a:r>
            <a:r>
              <a:rPr lang="zh-CN" dirty="0">
                <a:sym typeface="+mn-ea"/>
              </a:rPr>
              <a:t>交易性金融资产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391.37</a:t>
            </a:r>
            <a:r>
              <a:rPr lang="zh-CN" altLang="en-US" dirty="0">
                <a:sym typeface="+mn-ea"/>
              </a:rPr>
              <a:t>万元不匹配，而是</a:t>
            </a:r>
            <a:r>
              <a:rPr lang="en-US" altLang="zh-CN" dirty="0">
                <a:sym typeface="+mn-ea"/>
              </a:rPr>
              <a:t>“</a:t>
            </a:r>
            <a:r>
              <a:rPr lang="zh-CN" dirty="0">
                <a:sym typeface="+mn-ea"/>
              </a:rPr>
              <a:t>交易性金融资产余额</a:t>
            </a:r>
            <a:r>
              <a:rPr lang="en-US" altLang="zh-CN" dirty="0">
                <a:sym typeface="+mn-ea"/>
              </a:rPr>
              <a:t>”</a:t>
            </a:r>
            <a:r>
              <a:rPr lang="zh-CN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391.37</a:t>
            </a:r>
            <a:r>
              <a:rPr lang="zh-CN" altLang="en-US" dirty="0">
                <a:sym typeface="+mn-ea"/>
              </a:rPr>
              <a:t>万元匹配。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代码中只实现了一些比较简单的规则，从现有的错误中依然可以总结出一些规则，只是比较复杂所以暂时还没有实现。之后可以继续添加更多的规则来得到更好的结果。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人员分工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李奉治：规则设计，结果生成函数和评估函数编写。</a:t>
            </a:r>
            <a:endParaRPr lang="en-US" altLang="zh-CN" dirty="0"/>
          </a:p>
          <a:p>
            <a:r>
              <a:rPr lang="zh-CN" altLang="en-US" dirty="0"/>
              <a:t>刘蕴哲：之后将采用另一种方法实现。</a:t>
            </a:r>
            <a:endParaRPr lang="en-US" altLang="zh-CN" dirty="0"/>
          </a:p>
          <a:p>
            <a:r>
              <a:rPr lang="zh-CN" altLang="en-US" dirty="0"/>
              <a:t>王华强：之后将采用另一种方法实现。</a:t>
            </a:r>
            <a:endParaRPr lang="en-US" altLang="zh-CN" dirty="0"/>
          </a:p>
          <a:p>
            <a:r>
              <a:rPr lang="zh-CN" altLang="en-US" dirty="0"/>
              <a:t>刘     赓：</a:t>
            </a:r>
            <a:r>
              <a:rPr lang="en-US" altLang="zh-CN" dirty="0"/>
              <a:t>PPT</a:t>
            </a:r>
            <a:r>
              <a:rPr lang="zh-CN" altLang="en-US" dirty="0"/>
              <a:t>制作，函数优化。</a:t>
            </a:r>
            <a:endParaRPr lang="en-US" altLang="zh-CN" dirty="0"/>
          </a:p>
          <a:p>
            <a:r>
              <a:rPr lang="zh-CN" altLang="en-US" dirty="0"/>
              <a:t>鲍天成：</a:t>
            </a:r>
            <a:r>
              <a:rPr lang="en-US" altLang="zh-CN" dirty="0"/>
              <a:t>PPT</a:t>
            </a:r>
            <a:r>
              <a:rPr lang="zh-CN" altLang="en-US" dirty="0"/>
              <a:t>讲解，函数优化。</a:t>
            </a:r>
            <a:endParaRPr lang="en-US" altLang="zh-CN" dirty="0"/>
          </a:p>
          <a:p>
            <a:r>
              <a:rPr lang="zh-CN" altLang="en-US" dirty="0"/>
              <a:t>（因为本次实验还未完全结束，具体分工会在最终提交时给出）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整体介绍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采用纯规则的方法实现。</a:t>
            </a:r>
            <a:endParaRPr lang="en-US" altLang="zh-CN" dirty="0"/>
          </a:p>
          <a:p>
            <a:r>
              <a:rPr lang="zh-CN" altLang="en-US" dirty="0"/>
              <a:t>人工阅读部分训练数据，总结出常见规则。</a:t>
            </a:r>
            <a:endParaRPr lang="en-US" altLang="zh-CN" dirty="0"/>
          </a:p>
          <a:p>
            <a:r>
              <a:rPr lang="zh-CN" altLang="en-US" dirty="0"/>
              <a:t>编写代码，添加规则后进行测试，找出发生错误的句子。</a:t>
            </a:r>
            <a:endParaRPr lang="en-US" altLang="zh-CN" dirty="0"/>
          </a:p>
          <a:p>
            <a:r>
              <a:rPr lang="zh-CN" altLang="en-US" dirty="0"/>
              <a:t>根据错误继续总结新的规则，并优化代码。</a:t>
            </a:r>
            <a:endParaRPr lang="en-US" altLang="zh-CN" dirty="0"/>
          </a:p>
          <a:p>
            <a:r>
              <a:rPr lang="zh-CN" altLang="en-US" dirty="0"/>
              <a:t>重复以上过程，直到难以继续优化为止。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句子结构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7184" y="976403"/>
            <a:ext cx="7315200" cy="5120640"/>
          </a:xfrm>
        </p:spPr>
        <p:txBody>
          <a:bodyPr/>
          <a:lstStyle/>
          <a:p>
            <a:r>
              <a:rPr lang="en-US" altLang="zh-CN" dirty="0"/>
              <a:t>TTT   A   VVV</a:t>
            </a:r>
          </a:p>
          <a:p>
            <a:r>
              <a:rPr lang="zh-CN" altLang="en-US" dirty="0"/>
              <a:t>例句：</a:t>
            </a:r>
            <a:r>
              <a:rPr lang="en-US" altLang="zh-CN" dirty="0">
                <a:solidFill>
                  <a:srgbClr val="0070C0"/>
                </a:solidFill>
              </a:rPr>
              <a:t>2013</a:t>
            </a:r>
            <a:r>
              <a:rPr lang="zh-CN" altLang="en-US" dirty="0">
                <a:solidFill>
                  <a:srgbClr val="0070C0"/>
                </a:solidFill>
              </a:rPr>
              <a:t>年度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70C0"/>
                </a:solidFill>
              </a:rPr>
              <a:t>2014</a:t>
            </a:r>
            <a:r>
              <a:rPr lang="zh-CN" altLang="en-US" dirty="0">
                <a:solidFill>
                  <a:srgbClr val="0070C0"/>
                </a:solidFill>
              </a:rPr>
              <a:t>年度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70C0"/>
                </a:solidFill>
              </a:rPr>
              <a:t>2015</a:t>
            </a:r>
            <a:r>
              <a:rPr lang="zh-CN" altLang="en-US" dirty="0">
                <a:solidFill>
                  <a:srgbClr val="0070C0"/>
                </a:solidFill>
              </a:rPr>
              <a:t>年度</a:t>
            </a:r>
            <a:r>
              <a:rPr lang="zh-CN" altLang="en-US" dirty="0"/>
              <a:t>，发行人</a:t>
            </a:r>
            <a:r>
              <a:rPr lang="zh-CN" altLang="en-US" dirty="0">
                <a:solidFill>
                  <a:srgbClr val="00B050"/>
                </a:solidFill>
              </a:rPr>
              <a:t>经营性现金流量净额</a:t>
            </a:r>
            <a:r>
              <a:rPr lang="zh-CN" altLang="en-US" dirty="0"/>
              <a:t>分别为</a:t>
            </a:r>
            <a:r>
              <a:rPr lang="en-US" altLang="zh-CN" dirty="0">
                <a:solidFill>
                  <a:srgbClr val="C00000"/>
                </a:solidFill>
              </a:rPr>
              <a:t>-412,494.25</a:t>
            </a:r>
            <a:r>
              <a:rPr lang="zh-CN" altLang="en-US" dirty="0">
                <a:solidFill>
                  <a:srgbClr val="C00000"/>
                </a:solidFill>
              </a:rPr>
              <a:t>万元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-411,636.30</a:t>
            </a:r>
            <a:r>
              <a:rPr lang="zh-CN" altLang="en-US" dirty="0">
                <a:solidFill>
                  <a:srgbClr val="C00000"/>
                </a:solidFill>
              </a:rPr>
              <a:t>万元</a:t>
            </a:r>
            <a:r>
              <a:rPr lang="zh-CN" altLang="en-US" dirty="0"/>
              <a:t>以及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C00000"/>
                </a:solidFill>
              </a:rPr>
              <a:t>530,056.90</a:t>
            </a:r>
            <a:r>
              <a:rPr lang="zh-CN" altLang="en-US" dirty="0">
                <a:solidFill>
                  <a:srgbClr val="C00000"/>
                </a:solidFill>
              </a:rPr>
              <a:t>万元</a:t>
            </a:r>
            <a:r>
              <a:rPr lang="zh-CN" altLang="en-US" dirty="0"/>
              <a:t>，持续为负且规模较大，主要原因为发行人在开展融资租赁业务时，购买租赁标的一般采用一次性付款，而租金则采用分期收取，现金回收较支出较慢。</a:t>
            </a:r>
            <a:endParaRPr lang="en-US" altLang="zh-CN" dirty="0"/>
          </a:p>
          <a:p>
            <a:r>
              <a:rPr lang="en-US" altLang="zh-CN" dirty="0"/>
              <a:t>TTT  A  VVV  A  VVV</a:t>
            </a:r>
          </a:p>
          <a:p>
            <a:r>
              <a:rPr lang="zh-CN" altLang="en-US" dirty="0"/>
              <a:t>例句：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2013</a:t>
            </a:r>
            <a:r>
              <a:rPr lang="zh-CN" altLang="en-US" dirty="0">
                <a:solidFill>
                  <a:srgbClr val="0070C0"/>
                </a:solidFill>
              </a:rPr>
              <a:t>年末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70C0"/>
                </a:solidFill>
              </a:rPr>
              <a:t>2014</a:t>
            </a:r>
            <a:r>
              <a:rPr lang="zh-CN" altLang="en-US" dirty="0">
                <a:solidFill>
                  <a:srgbClr val="0070C0"/>
                </a:solidFill>
              </a:rPr>
              <a:t>年末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70C0"/>
                </a:solidFill>
              </a:rPr>
              <a:t>2015</a:t>
            </a:r>
            <a:r>
              <a:rPr lang="zh-CN" altLang="en-US" dirty="0">
                <a:solidFill>
                  <a:srgbClr val="0070C0"/>
                </a:solidFill>
              </a:rPr>
              <a:t>年末</a:t>
            </a:r>
            <a:r>
              <a:rPr lang="zh-CN" altLang="en-US" dirty="0"/>
              <a:t>及</a:t>
            </a:r>
            <a:r>
              <a:rPr lang="en-US" altLang="zh-CN" dirty="0">
                <a:solidFill>
                  <a:srgbClr val="0070C0"/>
                </a:solidFill>
              </a:rPr>
              <a:t>2016</a:t>
            </a:r>
            <a:r>
              <a:rPr lang="zh-CN" altLang="en-US" dirty="0">
                <a:solidFill>
                  <a:srgbClr val="0070C0"/>
                </a:solidFill>
              </a:rPr>
              <a:t>年一季度末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tx1"/>
                </a:solidFill>
              </a:rPr>
              <a:t>发行人</a:t>
            </a:r>
            <a:r>
              <a:rPr lang="zh-CN" altLang="en-US" dirty="0">
                <a:solidFill>
                  <a:srgbClr val="00B050"/>
                </a:solidFill>
              </a:rPr>
              <a:t>流动比率</a:t>
            </a:r>
            <a:r>
              <a:rPr lang="zh-CN" altLang="en-US" dirty="0"/>
              <a:t>分别为</a:t>
            </a:r>
            <a:r>
              <a:rPr lang="en-US" altLang="zh-CN" dirty="0">
                <a:solidFill>
                  <a:schemeClr val="accent6"/>
                </a:solidFill>
              </a:rPr>
              <a:t>0.43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chemeClr val="accent6"/>
                </a:solidFill>
              </a:rPr>
              <a:t>0.40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chemeClr val="accent6"/>
                </a:solidFill>
              </a:rPr>
              <a:t>0.30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chemeClr val="accent6"/>
                </a:solidFill>
              </a:rPr>
              <a:t>0.36</a:t>
            </a:r>
            <a:r>
              <a:rPr lang="zh-CN" altLang="en-US" dirty="0"/>
              <a:t>，同期</a:t>
            </a:r>
            <a:r>
              <a:rPr lang="zh-CN" altLang="en-US" dirty="0">
                <a:solidFill>
                  <a:srgbClr val="00B050"/>
                </a:solidFill>
              </a:rPr>
              <a:t>速动比率</a:t>
            </a:r>
            <a:r>
              <a:rPr lang="zh-CN" altLang="en-US" dirty="0">
                <a:solidFill>
                  <a:schemeClr val="tx1"/>
                </a:solidFill>
              </a:rPr>
              <a:t>分比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chemeClr val="accent6"/>
                </a:solidFill>
              </a:rPr>
              <a:t>0.36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chemeClr val="accent6"/>
                </a:solidFill>
              </a:rPr>
              <a:t>0.32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chemeClr val="accent6"/>
                </a:solidFill>
              </a:rPr>
              <a:t>0.23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chemeClr val="accent6"/>
                </a:solidFill>
              </a:rPr>
              <a:t>0.29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T  A  V  A  V</a:t>
            </a:r>
          </a:p>
          <a:p>
            <a:r>
              <a:rPr lang="zh-CN" altLang="en-US" dirty="0"/>
              <a:t>例句：截至</a:t>
            </a:r>
            <a:r>
              <a:rPr lang="en-US" altLang="zh-CN" dirty="0">
                <a:solidFill>
                  <a:srgbClr val="0070C0"/>
                </a:solidFill>
              </a:rPr>
              <a:t>2015</a:t>
            </a:r>
            <a:r>
              <a:rPr lang="zh-CN" altLang="en-US" dirty="0">
                <a:solidFill>
                  <a:srgbClr val="0070C0"/>
                </a:solidFill>
              </a:rPr>
              <a:t>年</a:t>
            </a:r>
            <a:r>
              <a:rPr lang="en-US" altLang="zh-CN" dirty="0">
                <a:solidFill>
                  <a:srgbClr val="0070C0"/>
                </a:solidFill>
              </a:rPr>
              <a:t>12</a:t>
            </a:r>
            <a:r>
              <a:rPr lang="zh-CN" altLang="en-US" dirty="0">
                <a:solidFill>
                  <a:srgbClr val="0070C0"/>
                </a:solidFill>
              </a:rPr>
              <a:t>月</a:t>
            </a:r>
            <a:r>
              <a:rPr lang="en-US" altLang="zh-CN" dirty="0">
                <a:solidFill>
                  <a:srgbClr val="0070C0"/>
                </a:solidFill>
              </a:rPr>
              <a:t>31</a:t>
            </a:r>
            <a:r>
              <a:rPr lang="zh-CN" altLang="en-US" dirty="0">
                <a:solidFill>
                  <a:srgbClr val="0070C0"/>
                </a:solidFill>
              </a:rPr>
              <a:t>日</a:t>
            </a:r>
            <a:r>
              <a:rPr lang="zh-CN" altLang="en-US" dirty="0"/>
              <a:t>，大唐吉林发电有限公司</a:t>
            </a:r>
            <a:r>
              <a:rPr lang="zh-CN" altLang="en-US" dirty="0">
                <a:solidFill>
                  <a:srgbClr val="00B050"/>
                </a:solidFill>
              </a:rPr>
              <a:t>资产总额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C00000"/>
                </a:solidFill>
              </a:rPr>
              <a:t>159.28</a:t>
            </a:r>
            <a:r>
              <a:rPr lang="zh-CN" altLang="en-US" dirty="0">
                <a:solidFill>
                  <a:srgbClr val="C00000"/>
                </a:solidFill>
              </a:rPr>
              <a:t>亿元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负债总额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C00000"/>
                </a:solidFill>
              </a:rPr>
              <a:t>133.94</a:t>
            </a:r>
            <a:r>
              <a:rPr lang="zh-CN" altLang="en-US" dirty="0">
                <a:solidFill>
                  <a:srgbClr val="C00000"/>
                </a:solidFill>
              </a:rPr>
              <a:t>亿元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所有者权益</a:t>
            </a:r>
            <a:r>
              <a:rPr lang="en-US" altLang="zh-CN" dirty="0">
                <a:solidFill>
                  <a:srgbClr val="C00000"/>
                </a:solidFill>
              </a:rPr>
              <a:t>25.34</a:t>
            </a:r>
            <a:r>
              <a:rPr lang="zh-CN" altLang="en-US" dirty="0">
                <a:solidFill>
                  <a:srgbClr val="C00000"/>
                </a:solidFill>
              </a:rPr>
              <a:t>亿元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0070C0"/>
                </a:solidFill>
              </a:rPr>
              <a:t>2015</a:t>
            </a:r>
            <a:r>
              <a:rPr lang="zh-CN" altLang="en-US" dirty="0">
                <a:solidFill>
                  <a:srgbClr val="0070C0"/>
                </a:solidFill>
              </a:rPr>
              <a:t>年</a:t>
            </a:r>
            <a:r>
              <a:rPr lang="zh-CN" altLang="en-US" dirty="0">
                <a:solidFill>
                  <a:srgbClr val="00B050"/>
                </a:solidFill>
              </a:rPr>
              <a:t>实现营业收入</a:t>
            </a:r>
            <a:r>
              <a:rPr lang="en-US" altLang="zh-CN" dirty="0">
                <a:solidFill>
                  <a:srgbClr val="C00000"/>
                </a:solidFill>
              </a:rPr>
              <a:t>47.42</a:t>
            </a:r>
            <a:r>
              <a:rPr lang="zh-CN" altLang="en-US" dirty="0">
                <a:solidFill>
                  <a:srgbClr val="C00000"/>
                </a:solidFill>
              </a:rPr>
              <a:t>亿元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实现利润总额</a:t>
            </a:r>
            <a:r>
              <a:rPr lang="en-US" altLang="zh-CN" dirty="0">
                <a:solidFill>
                  <a:srgbClr val="C00000"/>
                </a:solidFill>
              </a:rPr>
              <a:t>-9.85</a:t>
            </a:r>
            <a:r>
              <a:rPr lang="zh-CN" altLang="en-US" dirty="0">
                <a:solidFill>
                  <a:srgbClr val="C00000"/>
                </a:solidFill>
              </a:rPr>
              <a:t>亿元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净利润</a:t>
            </a:r>
            <a:r>
              <a:rPr lang="en-US" altLang="zh-CN" dirty="0">
                <a:solidFill>
                  <a:srgbClr val="C00000"/>
                </a:solidFill>
              </a:rPr>
              <a:t>-10.45</a:t>
            </a:r>
            <a:r>
              <a:rPr lang="zh-CN" altLang="en-US" dirty="0">
                <a:solidFill>
                  <a:srgbClr val="C00000"/>
                </a:solidFill>
              </a:rPr>
              <a:t>亿元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句子结构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TT(TTT)   A  VVV</a:t>
            </a:r>
          </a:p>
          <a:p>
            <a:r>
              <a:rPr lang="zh-CN" altLang="en-US" dirty="0"/>
              <a:t>例句：截至</a:t>
            </a:r>
            <a:r>
              <a:rPr lang="en-US" altLang="zh-CN" dirty="0">
                <a:solidFill>
                  <a:srgbClr val="0070C0"/>
                </a:solidFill>
              </a:rPr>
              <a:t>2013</a:t>
            </a:r>
            <a:r>
              <a:rPr lang="zh-CN" altLang="en-US" dirty="0">
                <a:solidFill>
                  <a:srgbClr val="0070C0"/>
                </a:solidFill>
              </a:rPr>
              <a:t>年</a:t>
            </a:r>
            <a:r>
              <a:rPr lang="en-US" altLang="zh-CN" dirty="0">
                <a:solidFill>
                  <a:srgbClr val="0070C0"/>
                </a:solidFill>
              </a:rPr>
              <a:t>-2015</a:t>
            </a:r>
            <a:r>
              <a:rPr lang="zh-CN" altLang="en-US" dirty="0">
                <a:solidFill>
                  <a:srgbClr val="0070C0"/>
                </a:solidFill>
              </a:rPr>
              <a:t>年末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2013</a:t>
            </a:r>
            <a:r>
              <a:rPr lang="zh-CN" altLang="en-US" dirty="0">
                <a:solidFill>
                  <a:srgbClr val="0070C0"/>
                </a:solidFill>
              </a:rPr>
              <a:t>年末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70C0"/>
                </a:solidFill>
              </a:rPr>
              <a:t>2014</a:t>
            </a:r>
            <a:r>
              <a:rPr lang="zh-CN" altLang="en-US" dirty="0">
                <a:solidFill>
                  <a:srgbClr val="0070C0"/>
                </a:solidFill>
              </a:rPr>
              <a:t>年末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70C0"/>
                </a:solidFill>
              </a:rPr>
              <a:t>2015</a:t>
            </a:r>
            <a:r>
              <a:rPr lang="zh-CN" altLang="en-US" dirty="0">
                <a:solidFill>
                  <a:srgbClr val="0070C0"/>
                </a:solidFill>
              </a:rPr>
              <a:t>年末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公司应收账款</a:t>
            </a:r>
            <a:r>
              <a:rPr lang="zh-CN" altLang="en-US" dirty="0">
                <a:solidFill>
                  <a:schemeClr val="tx1"/>
                </a:solidFill>
              </a:rPr>
              <a:t>余额</a:t>
            </a:r>
            <a:r>
              <a:rPr lang="zh-CN" altLang="en-US" dirty="0"/>
              <a:t>分别为</a:t>
            </a:r>
            <a:r>
              <a:rPr lang="en-US" altLang="zh-CN" dirty="0">
                <a:solidFill>
                  <a:srgbClr val="C00000"/>
                </a:solidFill>
              </a:rPr>
              <a:t>3,012,633.69</a:t>
            </a:r>
            <a:r>
              <a:rPr lang="zh-CN" altLang="en-US" dirty="0">
                <a:solidFill>
                  <a:srgbClr val="C00000"/>
                </a:solidFill>
              </a:rPr>
              <a:t>万元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3,117,089.41</a:t>
            </a:r>
            <a:r>
              <a:rPr lang="zh-CN" altLang="en-US" dirty="0">
                <a:solidFill>
                  <a:srgbClr val="C00000"/>
                </a:solidFill>
              </a:rPr>
              <a:t>万元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2,442,830.72</a:t>
            </a:r>
            <a:r>
              <a:rPr lang="zh-CN" altLang="en-US" dirty="0">
                <a:solidFill>
                  <a:srgbClr val="C00000"/>
                </a:solidFill>
              </a:rPr>
              <a:t>万元</a:t>
            </a:r>
            <a:r>
              <a:rPr lang="zh-CN" altLang="en-US" dirty="0"/>
              <a:t>，占流动资产的比重分别为</a:t>
            </a:r>
            <a:r>
              <a:rPr lang="en-US" altLang="zh-CN" dirty="0"/>
              <a:t>38.56%</a:t>
            </a:r>
            <a:r>
              <a:rPr lang="zh-CN" altLang="en-US" dirty="0"/>
              <a:t>、</a:t>
            </a:r>
            <a:r>
              <a:rPr lang="en-US" altLang="zh-CN" dirty="0"/>
              <a:t>41.77%</a:t>
            </a:r>
            <a:r>
              <a:rPr lang="zh-CN" altLang="en-US" dirty="0"/>
              <a:t>和</a:t>
            </a:r>
            <a:r>
              <a:rPr lang="en-US" altLang="zh-CN" dirty="0"/>
              <a:t>38.80%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T(TTT)T  A  VVVV</a:t>
            </a:r>
          </a:p>
          <a:p>
            <a:r>
              <a:rPr lang="zh-CN" altLang="en-US" dirty="0"/>
              <a:t>例句： </a:t>
            </a:r>
            <a:r>
              <a:rPr lang="en-US" altLang="zh-CN" dirty="0">
                <a:solidFill>
                  <a:srgbClr val="0070C0"/>
                </a:solidFill>
              </a:rPr>
              <a:t>2012-2014</a:t>
            </a:r>
            <a:r>
              <a:rPr lang="zh-CN" altLang="en-US" dirty="0">
                <a:solidFill>
                  <a:srgbClr val="0070C0"/>
                </a:solidFill>
              </a:rPr>
              <a:t>年末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2012</a:t>
            </a:r>
            <a:r>
              <a:rPr lang="zh-CN" altLang="en-US" dirty="0">
                <a:solidFill>
                  <a:srgbClr val="0070C0"/>
                </a:solidFill>
              </a:rPr>
              <a:t>年末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70C0"/>
                </a:solidFill>
              </a:rPr>
              <a:t>2013</a:t>
            </a:r>
            <a:r>
              <a:rPr lang="zh-CN" altLang="en-US" dirty="0">
                <a:solidFill>
                  <a:srgbClr val="0070C0"/>
                </a:solidFill>
              </a:rPr>
              <a:t>年末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70C0"/>
                </a:solidFill>
              </a:rPr>
              <a:t>2014</a:t>
            </a:r>
            <a:r>
              <a:rPr lang="zh-CN" altLang="en-US" dirty="0">
                <a:solidFill>
                  <a:srgbClr val="0070C0"/>
                </a:solidFill>
              </a:rPr>
              <a:t>年末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70C0"/>
                </a:solidFill>
              </a:rPr>
              <a:t>2015</a:t>
            </a:r>
            <a:r>
              <a:rPr lang="zh-CN" altLang="en-US" dirty="0">
                <a:solidFill>
                  <a:srgbClr val="0070C0"/>
                </a:solidFill>
              </a:rPr>
              <a:t>年</a:t>
            </a:r>
            <a:r>
              <a:rPr lang="en-US" altLang="zh-CN" dirty="0">
                <a:solidFill>
                  <a:srgbClr val="0070C0"/>
                </a:solidFill>
              </a:rPr>
              <a:t>6</a:t>
            </a:r>
            <a:r>
              <a:rPr lang="zh-CN" altLang="en-US" dirty="0">
                <a:solidFill>
                  <a:srgbClr val="0070C0"/>
                </a:solidFill>
              </a:rPr>
              <a:t>月末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发行人非流动资产</a:t>
            </a:r>
            <a:r>
              <a:rPr lang="zh-CN" altLang="en-US" dirty="0">
                <a:solidFill>
                  <a:schemeClr val="tx1"/>
                </a:solidFill>
              </a:rPr>
              <a:t>占比</a:t>
            </a:r>
            <a:r>
              <a:rPr lang="zh-CN" altLang="en-US" dirty="0"/>
              <a:t>分别为</a:t>
            </a:r>
            <a:r>
              <a:rPr lang="en-US" altLang="zh-CN" dirty="0">
                <a:solidFill>
                  <a:srgbClr val="C00000"/>
                </a:solidFill>
              </a:rPr>
              <a:t>90.38%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92.43%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92.80%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86.40%</a:t>
            </a:r>
            <a:r>
              <a:rPr lang="zh-CN" altLang="en-US" dirty="0"/>
              <a:t>，非流动资产占比较高的原因是发行人所持物业以公允价值模式计量，在当前经济环境和商业物业运营环境较好的情况下，其公允价值较高，导致发行人非流动资产中投资性房地产规模较大。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365745"/>
          </a:xfrm>
        </p:spPr>
        <p:txBody>
          <a:bodyPr/>
          <a:lstStyle/>
          <a:p>
            <a:r>
              <a:rPr lang="zh-CN" altLang="en-US" dirty="0"/>
              <a:t>首先进行数据处理，去掉数据中没用的部分，只留下</a:t>
            </a:r>
            <a:r>
              <a:rPr lang="en-US" altLang="zh-CN" dirty="0"/>
              <a:t>ID</a:t>
            </a:r>
            <a:r>
              <a:rPr lang="zh-CN" altLang="en-US" dirty="0"/>
              <a:t>和关键词，并在句子开头和末尾加上分割符号。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263" y="1876615"/>
            <a:ext cx="7247119" cy="42514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71077"/>
          </a:xfrm>
        </p:spPr>
        <p:txBody>
          <a:bodyPr/>
          <a:lstStyle/>
          <a:p>
            <a:r>
              <a:rPr lang="zh-CN" altLang="en-US" dirty="0"/>
              <a:t>对数据进行进一步处理，删掉含有干扰数据的小句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816" y="1599221"/>
            <a:ext cx="5014785" cy="22855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3455" r="438" b="6886"/>
          <a:stretch>
            <a:fillRect/>
          </a:stretch>
        </p:blipFill>
        <p:spPr>
          <a:xfrm>
            <a:off x="3826984" y="5020494"/>
            <a:ext cx="6743144" cy="3775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596" y="5532754"/>
            <a:ext cx="5254543" cy="461138"/>
          </a:xfrm>
          <a:prstGeom prst="rect">
            <a:avLst/>
          </a:prstGeom>
        </p:spPr>
      </p:pic>
      <p:sp>
        <p:nvSpPr>
          <p:cNvPr id="9" name="内容占位符 2"/>
          <p:cNvSpPr txBox="1"/>
          <p:nvPr/>
        </p:nvSpPr>
        <p:spPr>
          <a:xfrm>
            <a:off x="3826984" y="4019534"/>
            <a:ext cx="7315200" cy="809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根据对训练数据的观察分析，含有以下词语的小句中的数据往往不是三元组中所需要的数据。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93029"/>
          </a:xfrm>
        </p:spPr>
        <p:txBody>
          <a:bodyPr/>
          <a:lstStyle/>
          <a:p>
            <a:r>
              <a:rPr lang="zh-CN" altLang="en-US" dirty="0"/>
              <a:t>对句子中每一个小句子的每一个关键词进行逆序遍历，从中提取出</a:t>
            </a:r>
            <a:r>
              <a:rPr lang="en-US" altLang="zh-CN" dirty="0"/>
              <a:t>Value</a:t>
            </a:r>
            <a:r>
              <a:rPr lang="zh-CN" altLang="en-US" dirty="0"/>
              <a:t>、</a:t>
            </a:r>
            <a:r>
              <a:rPr lang="en-US" altLang="zh-CN" dirty="0"/>
              <a:t>Attribute</a:t>
            </a:r>
            <a:r>
              <a:rPr lang="zh-CN" altLang="en-US" dirty="0"/>
              <a:t>和</a:t>
            </a:r>
            <a:r>
              <a:rPr lang="en-US" altLang="zh-CN" dirty="0"/>
              <a:t>Time</a:t>
            </a:r>
            <a:r>
              <a:rPr lang="zh-CN" altLang="en-US" dirty="0"/>
              <a:t>三类关键词。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472"/>
          <a:stretch>
            <a:fillRect/>
          </a:stretch>
        </p:blipFill>
        <p:spPr>
          <a:xfrm>
            <a:off x="4143375" y="1957137"/>
            <a:ext cx="5915025" cy="2245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93029"/>
          </a:xfrm>
        </p:spPr>
        <p:txBody>
          <a:bodyPr/>
          <a:lstStyle/>
          <a:p>
            <a:r>
              <a:rPr lang="zh-CN" altLang="en-US" dirty="0"/>
              <a:t>一旦在遍历中遇到了分割符号，表示一个小句已经结束，就开始尝试进行组合。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26" y="1957137"/>
            <a:ext cx="4930397" cy="36723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93029"/>
          </a:xfrm>
        </p:spPr>
        <p:txBody>
          <a:bodyPr/>
          <a:lstStyle/>
          <a:p>
            <a:r>
              <a:rPr lang="zh-CN" altLang="en-US" dirty="0"/>
              <a:t>如果发现该小句中提取出来的</a:t>
            </a:r>
            <a:r>
              <a:rPr lang="en-US" altLang="zh-CN" dirty="0"/>
              <a:t>Value</a:t>
            </a:r>
            <a:r>
              <a:rPr lang="zh-CN" altLang="en-US" dirty="0"/>
              <a:t>只有一个，那么这个</a:t>
            </a:r>
            <a:r>
              <a:rPr lang="en-US" altLang="zh-CN" dirty="0"/>
              <a:t>Value</a:t>
            </a:r>
            <a:r>
              <a:rPr lang="zh-CN" altLang="en-US" dirty="0"/>
              <a:t>一般不是有效数据，删除。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28" y="1957136"/>
            <a:ext cx="2210244" cy="513347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3869268" y="2526631"/>
            <a:ext cx="7315200" cy="1093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如果构成三元组的三类数据都已经存在，就正式开始组合。</a:t>
            </a:r>
            <a:endParaRPr lang="en-US" altLang="zh-CN" dirty="0"/>
          </a:p>
          <a:p>
            <a:r>
              <a:rPr lang="zh-CN" altLang="en-US" dirty="0"/>
              <a:t>首先如果只有一个</a:t>
            </a:r>
            <a:r>
              <a:rPr lang="en-US" altLang="zh-CN" dirty="0"/>
              <a:t>Time</a:t>
            </a:r>
            <a:r>
              <a:rPr lang="zh-CN" altLang="en-US" dirty="0"/>
              <a:t>，那么就把它与全部的</a:t>
            </a:r>
            <a:r>
              <a:rPr lang="en-US" altLang="zh-CN" dirty="0"/>
              <a:t>Attribute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进行组合，得到三元组。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528" y="3901680"/>
            <a:ext cx="4659923" cy="1440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0</TotalTime>
  <Words>1200</Words>
  <Application>Microsoft Office PowerPoint</Application>
  <PresentationFormat>宽屏</PresentationFormat>
  <Paragraphs>63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Corbel</vt:lpstr>
      <vt:lpstr>Wingdings 2</vt:lpstr>
      <vt:lpstr>框架</vt:lpstr>
      <vt:lpstr>人工智能大作业</vt:lpstr>
      <vt:lpstr>整体介绍</vt:lpstr>
      <vt:lpstr>句子结构</vt:lpstr>
      <vt:lpstr>句子结构</vt:lpstr>
      <vt:lpstr>代码实现</vt:lpstr>
      <vt:lpstr>代码实现</vt:lpstr>
      <vt:lpstr>代码实现</vt:lpstr>
      <vt:lpstr>代码实现</vt:lpstr>
      <vt:lpstr>代码实现</vt:lpstr>
      <vt:lpstr>代码实现</vt:lpstr>
      <vt:lpstr>运行结果</vt:lpstr>
      <vt:lpstr>错误分析</vt:lpstr>
      <vt:lpstr>错误分析</vt:lpstr>
      <vt:lpstr>      错误分析</vt:lpstr>
      <vt:lpstr>总结思考</vt:lpstr>
      <vt:lpstr>人员分工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LiuGeng</dc:creator>
  <cp:lastModifiedBy>泽威 王</cp:lastModifiedBy>
  <cp:revision>129</cp:revision>
  <dcterms:created xsi:type="dcterms:W3CDTF">2019-01-10T07:30:00Z</dcterms:created>
  <dcterms:modified xsi:type="dcterms:W3CDTF">2019-01-23T14:38:52Z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