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60" r:id="rId4"/>
    <p:sldId id="285" r:id="rId5"/>
    <p:sldId id="354" r:id="rId6"/>
    <p:sldId id="363" r:id="rId7"/>
    <p:sldId id="364" r:id="rId8"/>
    <p:sldId id="365" r:id="rId9"/>
    <p:sldId id="367" r:id="rId10"/>
    <p:sldId id="366" r:id="rId11"/>
    <p:sldId id="373" r:id="rId12"/>
    <p:sldId id="374" r:id="rId13"/>
    <p:sldId id="368" r:id="rId14"/>
    <p:sldId id="379" r:id="rId15"/>
    <p:sldId id="357" r:id="rId16"/>
    <p:sldId id="355" r:id="rId17"/>
    <p:sldId id="265"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howGuides="1">
      <p:cViewPr varScale="1">
        <p:scale>
          <a:sx n="74" d="100"/>
          <a:sy n="74" d="100"/>
        </p:scale>
        <p:origin x="1164" y="54"/>
      </p:cViewPr>
      <p:guideLst>
        <p:guide orient="horz" pos="2208"/>
        <p:guide pos="2925"/>
      </p:guideLst>
    </p:cSldViewPr>
  </p:slideViewPr>
  <p:notesTextViewPr>
    <p:cViewPr>
      <p:scale>
        <a:sx n="1" d="1"/>
        <a:sy n="1" d="1"/>
      </p:scale>
      <p:origin x="0" y="0"/>
    </p:cViewPr>
  </p:notesText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trike="noStrike" noProof="1"/>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a:lstStyle/>
          <a:p>
            <a:pPr lvl="0" fontAlgn="base"/>
            <a:endParaRPr lang="zh-CN" altLang="en-US" strike="noStrike" noProof="1"/>
          </a:p>
        </p:txBody>
      </p:sp>
      <p:sp>
        <p:nvSpPr>
          <p:cNvPr id="2052"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anchor="ctr"/>
          <a:lstStyle/>
          <a:p>
            <a:pPr lvl="0" indent="0">
              <a:spcBef>
                <a:spcPct val="30000"/>
              </a:spcBef>
            </a:pPr>
            <a:r>
              <a:rPr lang="zh-CN" altLang="en-US" sz="1200"/>
              <a:t>单击此处编辑母版文本样式</a:t>
            </a:r>
            <a:endParaRPr lang="zh-CN" altLang="en-US" sz="1200"/>
          </a:p>
          <a:p>
            <a:pPr lvl="0" indent="0">
              <a:spcBef>
                <a:spcPct val="30000"/>
              </a:spcBef>
            </a:pPr>
            <a:r>
              <a:rPr lang="zh-CN" altLang="en-US" sz="1200"/>
              <a:t>第二级</a:t>
            </a:r>
            <a:endParaRPr lang="zh-CN" altLang="en-US" sz="1200"/>
          </a:p>
          <a:p>
            <a:pPr lvl="0" indent="0">
              <a:spcBef>
                <a:spcPct val="30000"/>
              </a:spcBef>
            </a:pPr>
            <a:r>
              <a:rPr lang="zh-CN" altLang="en-US" sz="1200"/>
              <a:t>第三级</a:t>
            </a:r>
            <a:endParaRPr lang="zh-CN" altLang="en-US" sz="1200"/>
          </a:p>
          <a:p>
            <a:pPr lvl="0" indent="0">
              <a:spcBef>
                <a:spcPct val="30000"/>
              </a:spcBef>
            </a:pPr>
            <a:r>
              <a:rPr lang="zh-CN" altLang="en-US" sz="1200"/>
              <a:t>第四级</a:t>
            </a:r>
            <a:endParaRPr lang="zh-CN" altLang="en-US" sz="1200"/>
          </a:p>
          <a:p>
            <a:pPr lvl="0" indent="0">
              <a:spcBef>
                <a:spcPct val="30000"/>
              </a:spcBef>
            </a:pPr>
            <a:r>
              <a:rPr lang="zh-CN" altLang="en-US" sz="1200"/>
              <a:t>第五级</a:t>
            </a:r>
            <a:endParaRPr lang="zh-CN" altLang="en-US" sz="1200"/>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trike="noStrike" noProof="1"/>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anchor="b"/>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sym typeface="Calibri" panose="020F0502020204030204" pitchFamily="2"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sym typeface="Calibri" panose="020F0502020204030204" pitchFamily="2"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7"/>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8" name="文本占位符 2"/>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9" name="日期占位符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98989"/>
                </a:solidFill>
                <a:latin typeface="Calibri" panose="020F0502020204030204" pitchFamily="2" charset="0"/>
                <a:ea typeface="MS PGothic" panose="020B0600070205080204" pitchFamily="2" charset="-128"/>
              </a:defRPr>
            </a:lvl1pPr>
          </a:lstStyle>
          <a:p>
            <a:pPr lvl="0" fontAlgn="base"/>
            <a:endParaRPr lang="zh-CN" altLang="en-US" strike="noStrike" noProof="1">
              <a:sym typeface="Calibri" panose="020F0502020204030204" pitchFamily="2" charset="0"/>
            </a:endParaRPr>
          </a:p>
        </p:txBody>
      </p:sp>
      <p:sp>
        <p:nvSpPr>
          <p:cNvPr id="1030"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latin typeface="Calibri" panose="020F0502020204030204" pitchFamily="2" charset="0"/>
                <a:ea typeface="MS PGothic" panose="020B0600070205080204" pitchFamily="2" charset="-128"/>
              </a:defRPr>
            </a:lvl1pPr>
          </a:lstStyle>
          <a:p>
            <a:pPr lvl="0" fontAlgn="base"/>
            <a:endParaRPr lang="zh-CN" altLang="en-US" strike="noStrike" noProof="1">
              <a:sym typeface="Calibri" panose="020F0502020204030204" pitchFamily="2" charset="0"/>
            </a:endParaRPr>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98989"/>
                </a:solidFill>
                <a:latin typeface="Calibri" panose="020F0502020204030204" pitchFamily="2" charset="0"/>
                <a:ea typeface="MS PGothic" panose="020B0600070205080204" pitchFamily="2" charset="-128"/>
              </a:defRPr>
            </a:lvl1pPr>
          </a:lstStyle>
          <a:p>
            <a:pPr lvl="0" fontAlgn="base"/>
            <a:fld id="{9A0DB2DC-4C9A-4742-B13C-FB6460FD3503}" type="slidenum">
              <a:rPr lang="zh-CN" altLang="en-US" strike="noStrike" noProof="1" dirty="0">
                <a:latin typeface="Calibri" panose="020F0502020204030204" pitchFamily="2" charset="0"/>
                <a:ea typeface="MS PGothic" panose="020B0600070205080204" pitchFamily="2" charset="-128"/>
                <a:cs typeface="+mn-ea"/>
                <a:sym typeface="Calibri" panose="020F0502020204030204" pitchFamily="2" charset="0"/>
              </a:rPr>
            </a:fld>
            <a:endParaRPr lang="zh-CN" altLang="en-US" strike="noStrike" noProof="1">
              <a:sym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b="1" u="none" kern="1200" baseline="0">
          <a:solidFill>
            <a:srgbClr val="004EA2"/>
          </a:solidFill>
          <a:latin typeface="+mj-lt"/>
          <a:ea typeface="+mj-ea"/>
          <a:cs typeface="+mj-cs"/>
          <a:sym typeface="Calibri" panose="020F0502020204030204" pitchFamily="2" charset="0"/>
        </a:defRPr>
      </a:lvl1pPr>
    </p:titleStyle>
    <p:bodyStyle>
      <a:lvl1pPr marL="342900" lvl="0" indent="-342900" algn="l" defTabSz="0" eaLnBrk="0" fontAlgn="base" latinLnBrk="0" hangingPunct="0">
        <a:lnSpc>
          <a:spcPct val="100000"/>
        </a:lnSpc>
        <a:spcBef>
          <a:spcPct val="20000"/>
        </a:spcBef>
        <a:spcAft>
          <a:spcPct val="0"/>
        </a:spcAft>
        <a:buFont typeface="Arial" panose="020B0604020202020204" pitchFamily="34" charset="0"/>
        <a:buChar char="•"/>
        <a:defRPr sz="3200" u="none" kern="1200" baseline="0">
          <a:solidFill>
            <a:schemeClr val="tx1"/>
          </a:solidFill>
          <a:latin typeface="+mn-lt"/>
          <a:ea typeface="+mn-ea"/>
          <a:cs typeface="+mn-cs"/>
          <a:sym typeface="Calibri" panose="020F0502020204030204" pitchFamily="2" charset="0"/>
        </a:defRPr>
      </a:lvl1pPr>
      <a:lvl2pPr marL="742950" lvl="1" indent="-285750" algn="l" defTabSz="0" eaLnBrk="0" fontAlgn="base" latinLnBrk="0" hangingPunct="0">
        <a:lnSpc>
          <a:spcPct val="100000"/>
        </a:lnSpc>
        <a:spcBef>
          <a:spcPct val="20000"/>
        </a:spcBef>
        <a:spcAft>
          <a:spcPct val="0"/>
        </a:spcAft>
        <a:buFont typeface="Arial" panose="020B0604020202020204" pitchFamily="34" charset="0"/>
        <a:buChar char="–"/>
        <a:defRPr sz="2800" u="none" kern="1200" baseline="0">
          <a:solidFill>
            <a:schemeClr val="tx1"/>
          </a:solidFill>
          <a:latin typeface="+mn-lt"/>
          <a:ea typeface="+mn-ea"/>
          <a:cs typeface="+mn-cs"/>
          <a:sym typeface="Calibri" panose="020F0502020204030204" pitchFamily="2" charset="0"/>
        </a:defRPr>
      </a:lvl2pPr>
      <a:lvl3pPr marL="1143000" lvl="2" indent="-228600" algn="l" defTabSz="0" eaLnBrk="0" fontAlgn="base" latinLnBrk="0" hangingPunct="0">
        <a:lnSpc>
          <a:spcPct val="100000"/>
        </a:lnSpc>
        <a:spcBef>
          <a:spcPct val="20000"/>
        </a:spcBef>
        <a:spcAft>
          <a:spcPct val="0"/>
        </a:spcAft>
        <a:buFont typeface="Arial" panose="020B0604020202020204" pitchFamily="34" charset="0"/>
        <a:buChar char="•"/>
        <a:defRPr sz="2400" u="none" kern="1200" baseline="0">
          <a:solidFill>
            <a:schemeClr val="tx1"/>
          </a:solidFill>
          <a:latin typeface="+mn-lt"/>
          <a:ea typeface="+mn-ea"/>
          <a:cs typeface="+mn-cs"/>
          <a:sym typeface="Calibri" panose="020F0502020204030204" pitchFamily="2" charset="0"/>
        </a:defRPr>
      </a:lvl3pPr>
      <a:lvl4pPr marL="1600200" lvl="3"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4pPr>
      <a:lvl5pPr marL="2057400" lvl="4"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5pPr>
      <a:lvl6pPr marL="2514600" lvl="5"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6pPr>
      <a:lvl7pPr marL="2971800" lvl="6"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7pPr>
      <a:lvl8pPr marL="3429000" lvl="7"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8pPr>
      <a:lvl9pPr marL="3886200" lvl="8" indent="-228600" algn="l" defTabSz="0" eaLnBrk="0" fontAlgn="base" latinLnBrk="0" hangingPunct="0">
        <a:lnSpc>
          <a:spcPct val="100000"/>
        </a:lnSpc>
        <a:spcBef>
          <a:spcPct val="20000"/>
        </a:spcBef>
        <a:spcAft>
          <a:spcPct val="0"/>
        </a:spcAft>
        <a:buFont typeface="Arial" panose="020B0604020202020204" pitchFamily="34" charset="0"/>
        <a:buChar char="»"/>
        <a:defRPr sz="2000" u="none" kern="1200" baseline="0">
          <a:solidFill>
            <a:schemeClr val="tx1"/>
          </a:solidFill>
          <a:latin typeface="+mn-lt"/>
          <a:ea typeface="+mn-ea"/>
          <a:cs typeface="+mn-cs"/>
          <a:sym typeface="Calibri" panose="020F0502020204030204" pitchFamily="2"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p:cNvPicPr>
            <a:picLocks noChangeAspect="1"/>
          </p:cNvPicPr>
          <p:nvPr/>
        </p:nvPicPr>
        <p:blipFill>
          <a:blip r:embed="rId1"/>
          <a:srcRect l="394" t="211" r="156" b="397"/>
          <a:stretch>
            <a:fillRect/>
          </a:stretch>
        </p:blipFill>
        <p:spPr>
          <a:xfrm>
            <a:off x="0" y="0"/>
            <a:ext cx="9144000" cy="6858000"/>
          </a:xfrm>
          <a:prstGeom prst="rect">
            <a:avLst/>
          </a:prstGeom>
          <a:noFill/>
          <a:ln w="9525">
            <a:noFill/>
          </a:ln>
        </p:spPr>
      </p:pic>
      <p:sp>
        <p:nvSpPr>
          <p:cNvPr id="3074" name="矩形 7"/>
          <p:cNvSpPr/>
          <p:nvPr/>
        </p:nvSpPr>
        <p:spPr>
          <a:xfrm>
            <a:off x="785813" y="1214438"/>
            <a:ext cx="4246562" cy="701675"/>
          </a:xfrm>
          <a:prstGeom prst="rect">
            <a:avLst/>
          </a:prstGeom>
          <a:noFill/>
          <a:ln w="9525">
            <a:noFill/>
          </a:ln>
        </p:spPr>
        <p:txBody>
          <a:bodyPr wrap="none" anchor="t">
            <a:spAutoFit/>
          </a:bodyPr>
          <a:lstStyle/>
          <a:p>
            <a:pPr eaLnBrk="0" hangingPunct="0"/>
            <a:r>
              <a:rPr lang="zh-CN" altLang="en-US" sz="4000" dirty="0">
                <a:solidFill>
                  <a:schemeClr val="bg1"/>
                </a:solidFill>
                <a:latin typeface="黑体" panose="02010609060101010101" pitchFamily="2" charset="-122"/>
                <a:ea typeface="黑体" panose="02010609060101010101" pitchFamily="2" charset="-122"/>
                <a:sym typeface="黑体" panose="02010609060101010101" pitchFamily="2" charset="-122"/>
              </a:rPr>
              <a:t>转正答辩述职报告</a:t>
            </a:r>
            <a:endParaRPr lang="zh-CN" altLang="en-US" dirty="0">
              <a:latin typeface="Arial" panose="020B0604020202020204" pitchFamily="34" charset="0"/>
              <a:ea typeface="宋体" panose="02010600030101010101" pitchFamily="2" charset="-122"/>
            </a:endParaRPr>
          </a:p>
        </p:txBody>
      </p:sp>
      <p:sp>
        <p:nvSpPr>
          <p:cNvPr id="3075" name="矩形 8"/>
          <p:cNvSpPr/>
          <p:nvPr/>
        </p:nvSpPr>
        <p:spPr>
          <a:xfrm>
            <a:off x="857250" y="2174875"/>
            <a:ext cx="2468880" cy="1198880"/>
          </a:xfrm>
          <a:prstGeom prst="rect">
            <a:avLst/>
          </a:prstGeom>
          <a:noFill/>
          <a:ln w="9525">
            <a:noFill/>
          </a:ln>
        </p:spPr>
        <p:txBody>
          <a:bodyPr wrap="none" anchor="t">
            <a:spAutoFit/>
          </a:bodyPr>
          <a:lstStyle/>
          <a:p>
            <a:pPr eaLnBrk="0" hangingPunct="0"/>
            <a:r>
              <a:rPr lang="zh-CN" altLang="en-US" dirty="0">
                <a:latin typeface="Arial" panose="020B0604020202020204" pitchFamily="34" charset="0"/>
                <a:ea typeface="宋体" panose="02010600030101010101" pitchFamily="2" charset="-122"/>
              </a:rPr>
              <a:t>述职人：郑波</a:t>
            </a:r>
            <a:endParaRPr lang="en-US" altLang="zh-CN"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述职日期：201</a:t>
            </a: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/0</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rPr>
              <a:t>30</a:t>
            </a: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部门：创新研究院</a:t>
            </a:r>
            <a:endParaRPr lang="zh-CN" altLang="en-US" dirty="0">
              <a:latin typeface="Arial" panose="020B0604020202020204" pitchFamily="34" charset="0"/>
              <a:ea typeface="宋体" panose="02010600030101010101" pitchFamily="2" charset="-122"/>
            </a:endParaRPr>
          </a:p>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sz="1600" dirty="0">
              <a:latin typeface="微软雅黑" panose="020B0503020204020204" pitchFamily="2" charset="-122"/>
              <a:ea typeface="微软雅黑" panose="020B0503020204020204" pitchFamily="2" charset="-122"/>
            </a:endParaRPr>
          </a:p>
        </p:txBody>
      </p:sp>
      <p:sp>
        <p:nvSpPr>
          <p:cNvPr id="2" name="文本框 1"/>
          <p:cNvSpPr txBox="1"/>
          <p:nvPr/>
        </p:nvSpPr>
        <p:spPr>
          <a:xfrm>
            <a:off x="418465" y="1779905"/>
            <a:ext cx="1601470" cy="337185"/>
          </a:xfrm>
          <a:prstGeom prst="rect">
            <a:avLst/>
          </a:prstGeom>
          <a:noFill/>
        </p:spPr>
        <p:txBody>
          <a:bodyPr wrap="square" rtlCol="0">
            <a:spAutoFit/>
          </a:bodyPr>
          <a:p>
            <a:r>
              <a:rPr lang="zh-CN" altLang="en-US" sz="1600" b="1" dirty="0">
                <a:latin typeface="微软雅黑" panose="020B0503020204020204" pitchFamily="2" charset="-122"/>
                <a:ea typeface="微软雅黑" panose="020B0503020204020204" pitchFamily="2" charset="-122"/>
              </a:rPr>
              <a:t>方案</a:t>
            </a:r>
            <a:r>
              <a:rPr lang="en-US" altLang="zh-CN" sz="1600" b="1" dirty="0">
                <a:latin typeface="微软雅黑" panose="020B0503020204020204" pitchFamily="2" charset="-122"/>
                <a:ea typeface="微软雅黑" panose="020B0503020204020204" pitchFamily="2" charset="-122"/>
              </a:rPr>
              <a:t>2:</a:t>
            </a:r>
            <a:r>
              <a:rPr lang="zh-CN" altLang="en-US" sz="1600" b="1" dirty="0">
                <a:latin typeface="微软雅黑" panose="020B0503020204020204" pitchFamily="2" charset="-122"/>
                <a:ea typeface="微软雅黑" panose="020B0503020204020204" pitchFamily="2" charset="-122"/>
              </a:rPr>
              <a:t> </a:t>
            </a:r>
            <a:r>
              <a:rPr lang="en-US" altLang="zh-CN" sz="1600" b="1" dirty="0">
                <a:latin typeface="微软雅黑" panose="020B0503020204020204" pitchFamily="2" charset="-122"/>
                <a:ea typeface="微软雅黑" panose="020B0503020204020204" pitchFamily="2" charset="-122"/>
              </a:rPr>
              <a:t>avg1</a:t>
            </a:r>
            <a:endParaRPr lang="en-US" altLang="zh-CN" sz="1600" b="1" dirty="0">
              <a:latin typeface="微软雅黑" panose="020B0503020204020204" pitchFamily="2" charset="-122"/>
              <a:ea typeface="微软雅黑" panose="020B0503020204020204" pitchFamily="2" charset="-122"/>
            </a:endParaRPr>
          </a:p>
        </p:txBody>
      </p:sp>
      <p:pic>
        <p:nvPicPr>
          <p:cNvPr id="5" name="图片 4"/>
          <p:cNvPicPr>
            <a:picLocks noChangeAspect="1"/>
          </p:cNvPicPr>
          <p:nvPr/>
        </p:nvPicPr>
        <p:blipFill>
          <a:blip r:embed="rId1"/>
          <a:stretch>
            <a:fillRect/>
          </a:stretch>
        </p:blipFill>
        <p:spPr>
          <a:xfrm>
            <a:off x="781685" y="2117090"/>
            <a:ext cx="7679055" cy="3728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方案二效果</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sz="1600" dirty="0">
              <a:latin typeface="微软雅黑" panose="020B0503020204020204" pitchFamily="2" charset="-122"/>
              <a:ea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179705" y="1684020"/>
            <a:ext cx="8783955" cy="4549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2" name="矩形 8"/>
          <p:cNvSpPr/>
          <p:nvPr/>
        </p:nvSpPr>
        <p:spPr>
          <a:xfrm>
            <a:off x="418306" y="1268010"/>
            <a:ext cx="8042275" cy="1696720"/>
          </a:xfrm>
          <a:prstGeom prst="rect">
            <a:avLst/>
          </a:prstGeom>
          <a:noFill/>
          <a:ln w="9525">
            <a:noFill/>
          </a:ln>
        </p:spPr>
        <p:txBody>
          <a:bodyPr wrap="square" anchor="t">
            <a:spAutoFit/>
          </a:bodyPr>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特征维度改进（价值）</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sz="1600" dirty="0">
                <a:latin typeface="微软雅黑" panose="020B0503020204020204" pitchFamily="2" charset="-122"/>
                <a:ea typeface="微软雅黑" panose="020B0503020204020204" pitchFamily="2" charset="-122"/>
              </a:rPr>
              <a:t>通过可解释模型来去除冗余维度，而不是一味通过增加特征来提升模型</a:t>
            </a:r>
            <a:r>
              <a:rPr sz="1600" dirty="0">
                <a:latin typeface="微软雅黑" panose="020B0503020204020204" pitchFamily="2" charset="-122"/>
                <a:ea typeface="微软雅黑" panose="020B0503020204020204" pitchFamily="2" charset="-122"/>
              </a:rPr>
              <a:t>。</a:t>
            </a:r>
            <a:endParaRPr sz="1600" dirty="0">
              <a:latin typeface="微软雅黑" panose="020B0503020204020204" pitchFamily="2" charset="-122"/>
              <a:ea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sz="1600" dirty="0">
                <a:latin typeface="微软雅黑" panose="020B0503020204020204" pitchFamily="2" charset="-122"/>
                <a:ea typeface="微软雅黑" panose="020B0503020204020204" pitchFamily="2" charset="-122"/>
                <a:sym typeface="微软雅黑" panose="020B0503020204020204" pitchFamily="2" charset="-122"/>
              </a:rPr>
              <a:t>降维参数对于结果的影响：可调参数一定程度上分别对误报、漏报率产生影响，后续可以通过这些参数来把控漏报和误报。</a:t>
            </a:r>
            <a:endParaRPr sz="1600" dirty="0">
              <a:latin typeface="微软雅黑" panose="020B0503020204020204" pitchFamily="2" charset="-122"/>
              <a:ea typeface="微软雅黑" panose="020B0503020204020204"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3" name="矩形 8"/>
          <p:cNvSpPr/>
          <p:nvPr/>
        </p:nvSpPr>
        <p:spPr>
          <a:xfrm>
            <a:off x="418306" y="1268010"/>
            <a:ext cx="8042275" cy="1696720"/>
          </a:xfrm>
          <a:prstGeom prst="rect">
            <a:avLst/>
          </a:prstGeom>
          <a:noFill/>
          <a:ln w="9525">
            <a:noFill/>
          </a:ln>
        </p:spPr>
        <p:txBody>
          <a:bodyPr wrap="square" anchor="t">
            <a:spAutoFit/>
          </a:bodyPr>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特征维度改进（后期工作方向）</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sz="1600" dirty="0">
                <a:latin typeface="微软雅黑" panose="020B0503020204020204" pitchFamily="2" charset="-122"/>
                <a:ea typeface="微软雅黑" panose="020B0503020204020204" pitchFamily="2" charset="-122"/>
              </a:rPr>
              <a:t>调整两个参数的大小，探索参数对于控制误报和控制漏报的影响</a:t>
            </a:r>
            <a:endParaRPr sz="1600" dirty="0">
              <a:latin typeface="微软雅黑" panose="020B0503020204020204" pitchFamily="2" charset="-122"/>
              <a:ea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sz="1600" dirty="0">
                <a:latin typeface="微软雅黑" panose="020B0503020204020204" pitchFamily="2" charset="-122"/>
                <a:ea typeface="微软雅黑" panose="020B0503020204020204" pitchFamily="2" charset="-122"/>
              </a:rPr>
              <a:t>在同样本的</a:t>
            </a:r>
            <a:r>
              <a:rPr lang="en-US" altLang="zh-CN" sz="1600" dirty="0">
                <a:latin typeface="微软雅黑" panose="020B0503020204020204" pitchFamily="2" charset="-122"/>
                <a:ea typeface="微软雅黑" panose="020B0503020204020204" pitchFamily="2" charset="-122"/>
              </a:rPr>
              <a:t>beta</a:t>
            </a:r>
            <a:r>
              <a:rPr lang="zh-CN" altLang="en-US" sz="1600" dirty="0">
                <a:latin typeface="微软雅黑" panose="020B0503020204020204" pitchFamily="2" charset="-122"/>
                <a:ea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rPr>
              <a:t>gamma</a:t>
            </a:r>
            <a:r>
              <a:rPr lang="zh-CN" altLang="en-US" sz="1600" dirty="0">
                <a:latin typeface="微软雅黑" panose="020B0503020204020204" pitchFamily="2" charset="-122"/>
                <a:ea typeface="微软雅黑" panose="020B0503020204020204" pitchFamily="2" charset="-122"/>
              </a:rPr>
              <a:t>参数下，调整降维维度的大小，挖掘降维的量对误报漏报的影响</a:t>
            </a:r>
            <a:endParaRPr lang="zh-CN" altLang="en-US" sz="1600" dirty="0">
              <a:latin typeface="微软雅黑" panose="020B0503020204020204" pitchFamily="2" charset="-122"/>
              <a:ea typeface="微软雅黑" panose="020B0503020204020204"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个人成长总结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3" name="矩形 8"/>
          <p:cNvSpPr/>
          <p:nvPr/>
        </p:nvSpPr>
        <p:spPr>
          <a:xfrm>
            <a:off x="418306" y="1268010"/>
            <a:ext cx="8042275" cy="1619885"/>
          </a:xfrm>
          <a:prstGeom prst="rect">
            <a:avLst/>
          </a:prstGeom>
          <a:noFill/>
          <a:ln w="9525">
            <a:noFill/>
          </a:ln>
        </p:spPr>
        <p:txBody>
          <a:bodyPr wrap="square" anchor="t">
            <a:spAutoFit/>
          </a:bodyPr>
          <a:lstStyle/>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机器学习熟练度提升：熟练对</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xgboost</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框架的使用；熟悉了数据挖掘常用的算法</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编程效率提升：熟练</a:t>
            </a:r>
            <a:r>
              <a:rPr lang="en-US" altLang="zh-CN" sz="1600" dirty="0" err="1">
                <a:latin typeface="微软雅黑" panose="020B0503020204020204" pitchFamily="2" charset="-122"/>
                <a:ea typeface="微软雅黑" panose="020B0503020204020204" pitchFamily="2" charset="-122"/>
                <a:sym typeface="微软雅黑" panose="020B0503020204020204" pitchFamily="2" charset="-122"/>
              </a:rPr>
              <a:t>Jupyter</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 Notebook</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使用、熟练</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Linux</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系统使用、</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python</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编程能力进一步提升</a:t>
            </a:r>
            <a:r>
              <a:rPr lang="zh-CN" altLang="en-US" sz="1600" dirty="0">
                <a:latin typeface="微软雅黑" panose="020B0503020204020204" pitchFamily="2" charset="-122"/>
                <a:ea typeface="微软雅黑" panose="020B0503020204020204" pitchFamily="2" charset="-122"/>
              </a:rPr>
              <a:t>；</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代码质量提升：文件以及变量命名规范化、代码可复用性提升</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5"/>
          <p:cNvSpPr/>
          <p:nvPr/>
        </p:nvSpPr>
        <p:spPr>
          <a:xfrm>
            <a:off x="523875" y="331788"/>
            <a:ext cx="7831138" cy="579437"/>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团队改进建议</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3" name="矩形 8"/>
          <p:cNvSpPr/>
          <p:nvPr/>
        </p:nvSpPr>
        <p:spPr>
          <a:xfrm>
            <a:off x="418306" y="1268010"/>
            <a:ext cx="8042275" cy="4574540"/>
          </a:xfrm>
          <a:prstGeom prst="rect">
            <a:avLst/>
          </a:prstGeom>
          <a:noFill/>
          <a:ln w="9525">
            <a:noFill/>
          </a:ln>
        </p:spPr>
        <p:txBody>
          <a:bodyPr wrap="square" anchor="t">
            <a:spAutoFit/>
          </a:bodyPr>
          <a:lstStyle/>
          <a:p>
            <a:pPr marL="285750" indent="-285750" eaLnBrk="0" hangingPunct="0">
              <a:lnSpc>
                <a:spcPct val="150000"/>
              </a:lnSpc>
              <a:spcBef>
                <a:spcPts val="200"/>
              </a:spcBef>
              <a:buClr>
                <a:srgbClr val="0070C0"/>
              </a:buClr>
              <a:buFont typeface="Wingdings" panose="05000000000000000000" pitchFamily="2" charset="2"/>
              <a:buChar char="Ø"/>
            </a:pPr>
            <a:r>
              <a:rPr sz="1600" b="1">
                <a:latin typeface="微软雅黑" panose="020B0503020204020204" pitchFamily="2" charset="-122"/>
                <a:ea typeface="微软雅黑" panose="020B0503020204020204" pitchFamily="2" charset="-122"/>
                <a:sym typeface="微软雅黑" panose="020B0503020204020204" pitchFamily="2" charset="-122"/>
              </a:rPr>
              <a:t>异常设备的挖掘价值</a:t>
            </a:r>
            <a:r>
              <a:rPr sz="1600">
                <a:latin typeface="微软雅黑" panose="020B0503020204020204" pitchFamily="2" charset="-122"/>
                <a:ea typeface="微软雅黑" panose="020B0503020204020204" pitchFamily="2" charset="-122"/>
                <a:sym typeface="微软雅黑" panose="020B0503020204020204" pitchFamily="2" charset="-122"/>
              </a:rPr>
              <a:t>。对于异常设备来说，频繁遭受到某种文件的攻击是其一大特征，通过设计检出规则，在分析的时候过滤相对而言表现普通的设备是有意义的。我完成的工作只是设计了一个初步的过滤规则，而后续的可以在此基础上添加检出规则。另外，对于异常设备的分析，目前也只是考虑了两个挖掘算法在异常设备上的模式检出，如何挖掘更多的信息，也是一个可以尝试的方向。</a:t>
            </a:r>
            <a:endParaRPr sz="160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b="1">
                <a:latin typeface="微软雅黑" panose="020B0503020204020204" pitchFamily="2" charset="-122"/>
                <a:ea typeface="微软雅黑" panose="020B0503020204020204" pitchFamily="2" charset="-122"/>
                <a:sym typeface="微软雅黑" panose="020B0503020204020204" pitchFamily="2" charset="-122"/>
              </a:rPr>
              <a:t>两个挖掘算法的改进</a:t>
            </a:r>
            <a:r>
              <a:rPr sz="1600">
                <a:latin typeface="微软雅黑" panose="020B0503020204020204" pitchFamily="2" charset="-122"/>
                <a:ea typeface="微软雅黑" panose="020B0503020204020204" pitchFamily="2" charset="-122"/>
                <a:sym typeface="微软雅黑" panose="020B0503020204020204" pitchFamily="2" charset="-122"/>
              </a:rPr>
              <a:t>。目前的工作只是使用了几组参数来挖掘30天内的模式，后续可以在参数空间以及时间跨度上进行更多的尝试。</a:t>
            </a:r>
            <a:endParaRPr sz="160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b="1">
                <a:latin typeface="微软雅黑" panose="020B0503020204020204" pitchFamily="2" charset="-122"/>
                <a:ea typeface="微软雅黑" panose="020B0503020204020204" pitchFamily="2" charset="-122"/>
                <a:sym typeface="微软雅黑" panose="020B0503020204020204" pitchFamily="2" charset="-122"/>
              </a:rPr>
              <a:t>missing value的处理</a:t>
            </a:r>
            <a:r>
              <a:rPr lang="zh-CN" sz="1600" b="1">
                <a:latin typeface="微软雅黑" panose="020B0503020204020204" pitchFamily="2" charset="-122"/>
                <a:ea typeface="微软雅黑" panose="020B0503020204020204" pitchFamily="2" charset="-122"/>
                <a:sym typeface="微软雅黑" panose="020B0503020204020204" pitchFamily="2" charset="-122"/>
              </a:rPr>
              <a:t>。</a:t>
            </a:r>
            <a:r>
              <a:rPr sz="1600">
                <a:latin typeface="微软雅黑" panose="020B0503020204020204" pitchFamily="2" charset="-122"/>
                <a:ea typeface="微软雅黑" panose="020B0503020204020204" pitchFamily="2" charset="-122"/>
                <a:sym typeface="微软雅黑" panose="020B0503020204020204" pitchFamily="2" charset="-122"/>
              </a:rPr>
              <a:t>为什么missing，比如我们在分析维度代表的字符串的时候，当前文件5021维特征的该维度代表的字符串与我们的词库对应的维度的字符串交集为空。这种维度如果在判黑判白里占有较大的重要性的话，就要分析为什么会出现这种现象了。一种改进的思路是扩充黑词库str1和str2。具体如何改进，改进效果怎么样，是一个可以做的东西。</a:t>
            </a:r>
            <a:endParaRPr sz="160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10"/>
          <p:cNvPicPr>
            <a:picLocks noChangeAspect="1"/>
          </p:cNvPicPr>
          <p:nvPr/>
        </p:nvPicPr>
        <p:blipFill>
          <a:blip r:embed="rId1"/>
          <a:stretch>
            <a:fillRect/>
          </a:stretch>
        </p:blipFill>
        <p:spPr>
          <a:xfrm>
            <a:off x="0" y="0"/>
            <a:ext cx="9144000" cy="6858000"/>
          </a:xfrm>
          <a:prstGeom prst="rect">
            <a:avLst/>
          </a:prstGeom>
          <a:noFill/>
          <a:ln w="9525">
            <a:noFill/>
          </a:ln>
        </p:spPr>
      </p:pic>
      <p:sp>
        <p:nvSpPr>
          <p:cNvPr id="9218" name="矩形 6"/>
          <p:cNvSpPr/>
          <p:nvPr/>
        </p:nvSpPr>
        <p:spPr>
          <a:xfrm>
            <a:off x="5429250" y="2071688"/>
            <a:ext cx="2500313" cy="366712"/>
          </a:xfrm>
          <a:prstGeom prst="rect">
            <a:avLst/>
          </a:prstGeom>
          <a:noFill/>
          <a:ln w="9525">
            <a:noFill/>
          </a:ln>
        </p:spPr>
        <p:txBody>
          <a:bodyPr anchor="t">
            <a:spAutoFit/>
          </a:bodyPr>
          <a:lstStyle/>
          <a:p>
            <a:pPr eaLnBrk="0" hangingPunct="0"/>
            <a:endParaRPr lang="zh-CN">
              <a:latin typeface="Arial" panose="020B0604020202020204" pitchFamily="34" charset="0"/>
              <a:ea typeface="宋体" panose="02010600030101010101" pitchFamily="2" charset="-122"/>
            </a:endParaRPr>
          </a:p>
        </p:txBody>
      </p:sp>
      <p:sp>
        <p:nvSpPr>
          <p:cNvPr id="9219" name="矩形 7"/>
          <p:cNvSpPr/>
          <p:nvPr/>
        </p:nvSpPr>
        <p:spPr>
          <a:xfrm>
            <a:off x="5429250" y="2732088"/>
            <a:ext cx="3714750" cy="366712"/>
          </a:xfrm>
          <a:prstGeom prst="rect">
            <a:avLst/>
          </a:prstGeom>
          <a:noFill/>
          <a:ln w="9525">
            <a:noFill/>
          </a:ln>
        </p:spPr>
        <p:txBody>
          <a:bodyPr anchor="t">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9220" name="矩形 8"/>
          <p:cNvSpPr/>
          <p:nvPr/>
        </p:nvSpPr>
        <p:spPr>
          <a:xfrm>
            <a:off x="5429250" y="3741738"/>
            <a:ext cx="3714750" cy="366712"/>
          </a:xfrm>
          <a:prstGeom prst="rect">
            <a:avLst/>
          </a:prstGeom>
          <a:noFill/>
          <a:ln w="9525">
            <a:noFill/>
          </a:ln>
        </p:spPr>
        <p:txBody>
          <a:bodyPr anchor="t">
            <a:spAutoFit/>
          </a:bodyPr>
          <a:lstStyle/>
          <a:p>
            <a:pPr eaLnBrk="0" hangingPunct="0"/>
            <a:endParaRPr lang="zh-CN" altLang="en-US" dirty="0">
              <a:latin typeface="Arial" panose="020B0604020202020204" pitchFamily="34" charset="0"/>
              <a:ea typeface="宋体" panose="02010600030101010101" pitchFamily="2" charset="-122"/>
            </a:endParaRPr>
          </a:p>
        </p:txBody>
      </p:sp>
      <p:sp>
        <p:nvSpPr>
          <p:cNvPr id="9221" name="矩形 7"/>
          <p:cNvSpPr/>
          <p:nvPr/>
        </p:nvSpPr>
        <p:spPr>
          <a:xfrm>
            <a:off x="1357313" y="2071688"/>
            <a:ext cx="1724025" cy="1016000"/>
          </a:xfrm>
          <a:prstGeom prst="rect">
            <a:avLst/>
          </a:prstGeom>
          <a:noFill/>
          <a:ln w="9525">
            <a:noFill/>
          </a:ln>
        </p:spPr>
        <p:txBody>
          <a:bodyPr wrap="none" anchor="t">
            <a:spAutoFit/>
          </a:bodyPr>
          <a:lstStyle/>
          <a:p>
            <a:pPr eaLnBrk="0" hangingPunct="0"/>
            <a:r>
              <a:rPr lang="zh-CN" altLang="en-US" sz="6000">
                <a:solidFill>
                  <a:schemeClr val="bg1"/>
                </a:solidFill>
                <a:latin typeface="黑体" panose="02010609060101010101" pitchFamily="2" charset="-122"/>
                <a:ea typeface="黑体" panose="02010609060101010101" pitchFamily="2" charset="-122"/>
                <a:sym typeface="黑体" panose="02010609060101010101" pitchFamily="2" charset="-122"/>
              </a:rPr>
              <a:t>谢谢</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矩形 10"/>
          <p:cNvSpPr/>
          <p:nvPr/>
        </p:nvSpPr>
        <p:spPr>
          <a:xfrm>
            <a:off x="1474788" y="1484313"/>
            <a:ext cx="3384550" cy="2768600"/>
          </a:xfrm>
          <a:prstGeom prst="rect">
            <a:avLst/>
          </a:prstGeom>
          <a:noFill/>
          <a:ln w="9525">
            <a:noFill/>
          </a:ln>
        </p:spPr>
        <p:txBody>
          <a:bodyPr anchor="t">
            <a:spAutoFit/>
          </a:bodyPr>
          <a:lstStyle/>
          <a:p>
            <a:pPr eaLnBrk="0" hangingPunct="0">
              <a:lnSpc>
                <a:spcPct val="150000"/>
              </a:lnSpc>
              <a:spcBef>
                <a:spcPts val="1200"/>
              </a:spcBef>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sym typeface="黑体" panose="02010609060101010101" pitchFamily="2" charset="-122"/>
              </a:rPr>
              <a:t> 试用期工作经历</a:t>
            </a:r>
            <a:endParaRPr lang="zh-CN" altLang="en-US" sz="2400" b="1" dirty="0">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spcBef>
                <a:spcPts val="1200"/>
              </a:spcBef>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sym typeface="黑体" panose="02010609060101010101" pitchFamily="2" charset="-122"/>
              </a:rPr>
              <a:t> 试用期工作总结</a:t>
            </a:r>
            <a:endParaRPr lang="zh-CN" altLang="en-US" sz="2400" b="1" dirty="0">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spcBef>
                <a:spcPts val="1200"/>
              </a:spcBef>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sym typeface="黑体" panose="02010609060101010101" pitchFamily="2" charset="-122"/>
              </a:rPr>
              <a:t> 个人成长总结</a:t>
            </a:r>
            <a:endParaRPr lang="zh-CN" altLang="en-US" sz="2400" b="1" dirty="0">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spcBef>
                <a:spcPts val="1200"/>
              </a:spcBef>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sym typeface="黑体" panose="02010609060101010101" pitchFamily="2" charset="-122"/>
              </a:rPr>
              <a:t> 团队改进建议</a:t>
            </a:r>
            <a:endParaRPr lang="zh-CN" altLang="en-US" sz="2400" b="1" dirty="0">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试用期工作经历</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5122" name="矩形 8"/>
          <p:cNvSpPr/>
          <p:nvPr/>
        </p:nvSpPr>
        <p:spPr>
          <a:xfrm>
            <a:off x="418306" y="1102910"/>
            <a:ext cx="8042275" cy="246126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SAVE</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威胁事件挖掘和检测</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			            2019</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06</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28</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至 </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2019</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07</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30</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项目简介：</a:t>
            </a:r>
            <a:r>
              <a:rPr sz="1600" dirty="0">
                <a:latin typeface="微软雅黑" panose="020B0503020204020204" pitchFamily="2" charset="-122"/>
                <a:ea typeface="微软雅黑" panose="020B0503020204020204" pitchFamily="2" charset="-122"/>
                <a:sym typeface="微软雅黑" panose="020B0503020204020204" pitchFamily="2" charset="-122"/>
              </a:rPr>
              <a:t>探索和挖掘用户设备一段时间内，受到的文件攻击是否存在某种固定模式</a:t>
            </a:r>
            <a:endParaRPr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工作内容：调研序列挖掘算法，实现</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Apriori</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以及</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PrefixSpan</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算法，并应用于我们的</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30</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天设备攻击序列中。</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工作成果：改进了原始的</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Apriori</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以及</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PrefixSpan</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算法进行，得到了一些强相关的攻击行为，对这些强相关攻击行为的分析很有价值。</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矩形 8"/>
          <p:cNvSpPr/>
          <p:nvPr/>
        </p:nvSpPr>
        <p:spPr>
          <a:xfrm>
            <a:off x="523716" y="3649895"/>
            <a:ext cx="8042275" cy="2461260"/>
          </a:xfrm>
          <a:prstGeom prst="rect">
            <a:avLst/>
          </a:prstGeom>
          <a:noFill/>
          <a:ln w="9525">
            <a:noFill/>
          </a:ln>
        </p:spPr>
        <p:txBody>
          <a:bodyPr wrap="square" anchor="t">
            <a:spAutoFit/>
          </a:bodyPr>
          <a:p>
            <a:pPr eaLnBrk="0" hangingPunct="0">
              <a:lnSpc>
                <a:spcPct val="150000"/>
              </a:lnSpc>
              <a:spcBef>
                <a:spcPts val="200"/>
              </a:spcBef>
              <a:spcAft>
                <a:spcPts val="600"/>
              </a:spcAft>
            </a:pPr>
            <a:r>
              <a:rPr lang="en-US"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			            		           2019</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08</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01</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至今</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项目简介：</a:t>
            </a:r>
            <a:r>
              <a:rPr sz="1600" dirty="0">
                <a:latin typeface="微软雅黑" panose="020B0503020204020204" pitchFamily="2" charset="-122"/>
                <a:ea typeface="微软雅黑" panose="020B0503020204020204" pitchFamily="2" charset="-122"/>
                <a:sym typeface="微软雅黑" panose="020B0503020204020204" pitchFamily="2" charset="-122"/>
              </a:rPr>
              <a:t>改进LSA特征维度，使得模型在低误报率情况下维持一个较高的检出率。</a:t>
            </a:r>
            <a:endParaRPr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工作内容：对于原始的</a:t>
            </a:r>
            <a:r>
              <a:rPr lang="en-US" altLang="zh-CN" sz="1600"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维度进行特征降维，控制降维参数使得相应的误报率和漏报率得以降低。</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工作成果：形成了两套特征维度改进方案。并且在第二套特征降维的方案下得到了不错的降维效果。</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467741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一、威胁事件挖掘与检测</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完成了Apriori算法的简单实现。关键参数min_sup和min_conf用来调整关注模式的取向。低min_sup高min_conf用来提取关联性很强的模式；高min_sup低min_conf用来提取共现程度较高的模式。</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sym typeface="微软雅黑" panose="020B0503020204020204" pitchFamily="2" charset="-122"/>
              </a:rPr>
              <a:t>完成了PrefixSpan算法的简单实现。相比于Apriori算法，其更关注于模式的时序信息，同样是两个关键参数，minSup和minConf，默认值分别为0.5和0.8。它和Apriori都是属于序列模式挖掘的算法范畴，唯一的区别和注意点是，Apriori对于某个序列里的数据，全部做了set处理，也就是说出现多次只当一次，而PrefixSpan则保留了重复出现的可能。</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对于异常设备的检出，基于 n-sigma 原则根据设备的每日被攻击次数设计了一套检出规则。对于异常设备的攻击记录有很大的挖掘价值，比如在异常设备里做Apriori和PrefixSpan算法来挖掘一些特定攻击行为。</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一、威胁事件挖掘与检测</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1513840" y="1882140"/>
            <a:ext cx="6274435" cy="3441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一、威胁事件挖掘与检测</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矩形 8"/>
          <p:cNvSpPr/>
          <p:nvPr/>
        </p:nvSpPr>
        <p:spPr>
          <a:xfrm>
            <a:off x="418306" y="1268010"/>
            <a:ext cx="8042275" cy="2091690"/>
          </a:xfrm>
          <a:prstGeom prst="rect">
            <a:avLst/>
          </a:prstGeom>
          <a:noFill/>
          <a:ln w="9525">
            <a:noFill/>
          </a:ln>
        </p:spPr>
        <p:txBody>
          <a:bodyPr wrap="square" anchor="t">
            <a:spAutoFit/>
          </a:bodyPr>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一、威胁事件挖掘与检测（意义）</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定位威胁组织、个人。</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lang="zh-CN" altLang="en-US" sz="1600" dirty="0">
                <a:latin typeface="微软雅黑" panose="020B0503020204020204" pitchFamily="2" charset="-122"/>
                <a:ea typeface="微软雅黑" panose="020B0503020204020204" pitchFamily="2" charset="-122"/>
                <a:sym typeface="微软雅黑" panose="020B0503020204020204" pitchFamily="2" charset="-122"/>
              </a:rPr>
              <a:t>对于一个未知的威胁文件攻击，假设其有一个强相关的已知威胁文件，则可以提前告知用户当前攻击可能遭受的后果。</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对于异常设备的检出，</a:t>
            </a:r>
            <a:r>
              <a:rPr lang="zh-CN" sz="1600" dirty="0">
                <a:latin typeface="微软雅黑" panose="020B0503020204020204" pitchFamily="2" charset="-122"/>
                <a:ea typeface="微软雅黑" panose="020B0503020204020204" pitchFamily="2" charset="-122"/>
              </a:rPr>
              <a:t>可以着重关注异常产生的原因（大面积攻击</a:t>
            </a:r>
            <a:r>
              <a:rPr lang="en-US" altLang="zh-CN" sz="1600" dirty="0">
                <a:latin typeface="微软雅黑" panose="020B0503020204020204" pitchFamily="2" charset="-122"/>
                <a:ea typeface="微软雅黑" panose="020B0503020204020204" pitchFamily="2" charset="-122"/>
              </a:rPr>
              <a:t>or</a:t>
            </a:r>
            <a:r>
              <a:rPr lang="zh-CN" altLang="en-US" sz="1600" dirty="0">
                <a:latin typeface="微软雅黑" panose="020B0503020204020204" pitchFamily="2" charset="-122"/>
                <a:ea typeface="微软雅黑" panose="020B0503020204020204" pitchFamily="2" charset="-122"/>
              </a:rPr>
              <a:t>靶向攻击）</a:t>
            </a:r>
            <a:endParaRPr lang="zh-CN" altLang="en-US" sz="16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3594735"/>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初步拟定了两套特征改进方案：基于误报字符串的`str1`,`str2`黑词词库过滤方案，以及基于整体维度改进的降维方案。</a:t>
            </a:r>
            <a:endParaRPr sz="1600" dirty="0">
              <a:latin typeface="微软雅黑" panose="020B0503020204020204" pitchFamily="2" charset="-122"/>
              <a:ea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sym typeface="微软雅黑" panose="020B0503020204020204" pitchFamily="2" charset="-122"/>
              </a:rPr>
              <a:t>对于第一种方案，给出了一种人工查找误报相似样本匹配，挖掘引起误报的字符串，从而加以过滤的算法。据此还输出了一个脚本，用于检测特定文件误报重要的字符串和维度等信息。</a:t>
            </a:r>
            <a:endParaRPr sz="1600" dirty="0">
              <a:latin typeface="微软雅黑" panose="020B0503020204020204" pitchFamily="2" charset="-122"/>
              <a:ea typeface="微软雅黑" panose="020B0503020204020204" pitchFamily="2" charset="-122"/>
              <a:sym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对于第二种方案，尝试了多种根据当前模型在验证集上的表现来删减维度的方案，目前</a:t>
            </a:r>
            <a:r>
              <a:rPr lang="zh-CN" sz="1600" dirty="0">
                <a:latin typeface="微软雅黑" panose="020B0503020204020204" pitchFamily="2" charset="-122"/>
                <a:ea typeface="微软雅黑" panose="020B0503020204020204" pitchFamily="2" charset="-122"/>
              </a:rPr>
              <a:t>取得了一定的效果</a:t>
            </a:r>
            <a:r>
              <a:rPr sz="1600" dirty="0">
                <a:latin typeface="微软雅黑" panose="020B0503020204020204" pitchFamily="2" charset="-122"/>
                <a:ea typeface="微软雅黑" panose="020B0503020204020204" pitchFamily="2" charset="-122"/>
              </a:rPr>
              <a:t>，后续可以开展更多的降维工作。</a:t>
            </a:r>
            <a:endParaRPr sz="1600" dirty="0">
              <a:latin typeface="微软雅黑" panose="020B0503020204020204" pitchFamily="2" charset="-122"/>
              <a:ea typeface="微软雅黑" panose="020B0503020204020204" pitchFamily="2" charset="-122"/>
            </a:endParaRPr>
          </a:p>
          <a:p>
            <a:pPr marL="285750" indent="-285750" eaLnBrk="0" hangingPunct="0">
              <a:lnSpc>
                <a:spcPct val="150000"/>
              </a:lnSpc>
              <a:spcBef>
                <a:spcPts val="200"/>
              </a:spcBef>
              <a:buClr>
                <a:srgbClr val="0070C0"/>
              </a:buClr>
              <a:buFont typeface="Wingdings" panose="05000000000000000000" pitchFamily="2" charset="2"/>
              <a:buChar char="Ø"/>
            </a:pPr>
            <a:r>
              <a:rPr sz="1600" dirty="0">
                <a:latin typeface="微软雅黑" panose="020B0503020204020204" pitchFamily="2" charset="-122"/>
                <a:ea typeface="微软雅黑" panose="020B0503020204020204" pitchFamily="2" charset="-122"/>
              </a:rPr>
              <a:t>对于上述两种方案，都在文档中有详细说明。</a:t>
            </a:r>
            <a:endParaRPr sz="1600" dirty="0">
              <a:latin typeface="微软雅黑" panose="020B0503020204020204" pitchFamily="2" charset="-122"/>
              <a:ea typeface="微软雅黑" panose="020B0503020204020204"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sz="1600" dirty="0">
              <a:latin typeface="微软雅黑" panose="020B0503020204020204" pitchFamily="2" charset="-122"/>
              <a:ea typeface="微软雅黑" panose="020B0503020204020204" pitchFamily="2" charset="-122"/>
            </a:endParaRPr>
          </a:p>
        </p:txBody>
      </p:sp>
      <p:pic>
        <p:nvPicPr>
          <p:cNvPr id="3" name="图片 2"/>
          <p:cNvPicPr>
            <a:picLocks noChangeAspect="1"/>
          </p:cNvPicPr>
          <p:nvPr/>
        </p:nvPicPr>
        <p:blipFill>
          <a:blip r:embed="rId1"/>
          <a:stretch>
            <a:fillRect/>
          </a:stretch>
        </p:blipFill>
        <p:spPr>
          <a:xfrm>
            <a:off x="1502410" y="1720215"/>
            <a:ext cx="5693410" cy="4142105"/>
          </a:xfrm>
          <a:prstGeom prst="rect">
            <a:avLst/>
          </a:prstGeom>
        </p:spPr>
      </p:pic>
      <p:sp>
        <p:nvSpPr>
          <p:cNvPr id="2" name="文本框 1"/>
          <p:cNvSpPr txBox="1"/>
          <p:nvPr/>
        </p:nvSpPr>
        <p:spPr>
          <a:xfrm>
            <a:off x="523875" y="2200275"/>
            <a:ext cx="1313815" cy="337185"/>
          </a:xfrm>
          <a:prstGeom prst="rect">
            <a:avLst/>
          </a:prstGeom>
          <a:noFill/>
        </p:spPr>
        <p:txBody>
          <a:bodyPr wrap="square" rtlCol="0">
            <a:spAutoFit/>
          </a:bodyPr>
          <a:p>
            <a:r>
              <a:rPr lang="zh-CN" altLang="en-US" sz="1600" b="1" dirty="0">
                <a:latin typeface="微软雅黑" panose="020B0503020204020204" pitchFamily="2" charset="-122"/>
                <a:ea typeface="微软雅黑" panose="020B0503020204020204" pitchFamily="2" charset="-122"/>
              </a:rPr>
              <a:t>方案1</a:t>
            </a:r>
            <a:r>
              <a:rPr lang="en-US" altLang="zh-CN" sz="1600" b="1" dirty="0">
                <a:latin typeface="微软雅黑" panose="020B0503020204020204" pitchFamily="2" charset="-122"/>
                <a:ea typeface="微软雅黑" panose="020B0503020204020204" pitchFamily="2" charset="-122"/>
              </a:rPr>
              <a:t>:</a:t>
            </a:r>
            <a:r>
              <a:rPr lang="zh-CN" altLang="en-US" sz="1600" b="1" dirty="0">
                <a:latin typeface="微软雅黑" panose="020B0503020204020204" pitchFamily="2" charset="-122"/>
                <a:ea typeface="微软雅黑" panose="020B0503020204020204" pitchFamily="2" charset="-122"/>
              </a:rPr>
              <a:t> gk</a:t>
            </a:r>
            <a:endParaRPr lang="zh-CN" altLang="en-US" sz="1600" b="1" dirty="0">
              <a:latin typeface="微软雅黑" panose="020B0503020204020204" pitchFamily="2" charset="-122"/>
              <a:ea typeface="微软雅黑" panose="020B0503020204020204"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5"/>
          <p:cNvSpPr/>
          <p:nvPr/>
        </p:nvSpPr>
        <p:spPr>
          <a:xfrm>
            <a:off x="523875" y="331788"/>
            <a:ext cx="7831138" cy="584200"/>
          </a:xfrm>
          <a:prstGeom prst="rect">
            <a:avLst/>
          </a:prstGeom>
          <a:noFill/>
          <a:ln w="9525">
            <a:noFill/>
          </a:ln>
        </p:spPr>
        <p:txBody>
          <a:bodyPr wrap="square" anchor="t">
            <a:spAutoFit/>
          </a:bodyPr>
          <a:lstStyle/>
          <a:p>
            <a:pPr algn="ctr" eaLnBrk="0" hangingPunct="0">
              <a:spcBef>
                <a:spcPts val="1800"/>
              </a:spcBef>
            </a:pPr>
            <a:r>
              <a:rPr lang="zh-CN" altLang="en-US" sz="3200" b="1" dirty="0">
                <a:latin typeface="黑体" panose="02010609060101010101" pitchFamily="2" charset="-122"/>
                <a:ea typeface="黑体" panose="02010609060101010101" pitchFamily="2" charset="-122"/>
                <a:sym typeface="黑体" panose="02010609060101010101" pitchFamily="2" charset="-122"/>
              </a:rPr>
              <a:t>试用期工作总结</a:t>
            </a:r>
            <a:endParaRPr lang="zh-CN" altLang="en-US" sz="3200" b="1" dirty="0">
              <a:latin typeface="黑体" panose="02010609060101010101" pitchFamily="2" charset="-122"/>
              <a:ea typeface="黑体" panose="02010609060101010101" pitchFamily="2" charset="-122"/>
              <a:sym typeface="黑体" panose="02010609060101010101" pitchFamily="2" charset="-122"/>
            </a:endParaRPr>
          </a:p>
        </p:txBody>
      </p:sp>
      <p:sp>
        <p:nvSpPr>
          <p:cNvPr id="4" name="矩形 8"/>
          <p:cNvSpPr/>
          <p:nvPr/>
        </p:nvSpPr>
        <p:spPr>
          <a:xfrm>
            <a:off x="418306" y="1268010"/>
            <a:ext cx="8042275" cy="932180"/>
          </a:xfrm>
          <a:prstGeom prst="rect">
            <a:avLst/>
          </a:prstGeom>
          <a:noFill/>
          <a:ln w="9525">
            <a:noFill/>
          </a:ln>
        </p:spPr>
        <p:txBody>
          <a:bodyPr wrap="square" anchor="t">
            <a:spAutoFit/>
          </a:bodyPr>
          <a:lstStyle/>
          <a:p>
            <a:pPr eaLnBrk="0" hangingPunct="0">
              <a:lnSpc>
                <a:spcPct val="150000"/>
              </a:lnSpc>
              <a:spcBef>
                <a:spcPts val="200"/>
              </a:spcBef>
              <a:spcAft>
                <a:spcPts val="600"/>
              </a:spcAft>
            </a:pP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二、</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LSA</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特征维度改进</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a:t>
            </a:r>
            <a:r>
              <a:rPr lang="zh-CN" altLang="en-US" sz="1600" b="1" dirty="0">
                <a:latin typeface="微软雅黑" panose="020B0503020204020204" pitchFamily="2" charset="-122"/>
                <a:ea typeface="微软雅黑" panose="020B0503020204020204" pitchFamily="2" charset="-122"/>
                <a:sym typeface="微软雅黑" panose="020B0503020204020204" pitchFamily="2" charset="-122"/>
              </a:rPr>
              <a:t>方案一效果</a:t>
            </a:r>
            <a:r>
              <a:rPr lang="en-US" altLang="zh-CN" sz="1600" b="1" dirty="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1600" dirty="0">
              <a:latin typeface="微软雅黑" panose="020B0503020204020204" pitchFamily="2" charset="-122"/>
              <a:ea typeface="微软雅黑" panose="020B0503020204020204" pitchFamily="2" charset="-122"/>
              <a:sym typeface="微软雅黑" panose="020B0503020204020204" pitchFamily="2" charset="-122"/>
            </a:endParaRPr>
          </a:p>
          <a:p>
            <a:pPr eaLnBrk="0" hangingPunct="0">
              <a:lnSpc>
                <a:spcPct val="150000"/>
              </a:lnSpc>
              <a:spcBef>
                <a:spcPts val="200"/>
              </a:spcBef>
              <a:buClr>
                <a:srgbClr val="0070C0"/>
              </a:buClr>
              <a:buFont typeface="Wingdings" panose="05000000000000000000" pitchFamily="2" charset="2"/>
            </a:pPr>
            <a:endParaRPr sz="1600" dirty="0">
              <a:latin typeface="微软雅黑" panose="020B0503020204020204" pitchFamily="2" charset="-122"/>
              <a:ea typeface="微软雅黑" panose="020B0503020204020204" pitchFamily="2" charset="-122"/>
            </a:endParaRPr>
          </a:p>
        </p:txBody>
      </p:sp>
      <p:pic>
        <p:nvPicPr>
          <p:cNvPr id="5" name="图片 4"/>
          <p:cNvPicPr>
            <a:picLocks noChangeAspect="1"/>
          </p:cNvPicPr>
          <p:nvPr/>
        </p:nvPicPr>
        <p:blipFill>
          <a:blip r:embed="rId1"/>
          <a:stretch>
            <a:fillRect/>
          </a:stretch>
        </p:blipFill>
        <p:spPr>
          <a:xfrm>
            <a:off x="1901190" y="1666875"/>
            <a:ext cx="4458970" cy="2240915"/>
          </a:xfrm>
          <a:prstGeom prst="rect">
            <a:avLst/>
          </a:prstGeom>
        </p:spPr>
      </p:pic>
      <p:pic>
        <p:nvPicPr>
          <p:cNvPr id="2" name="图片 1"/>
          <p:cNvPicPr>
            <a:picLocks noChangeAspect="1"/>
          </p:cNvPicPr>
          <p:nvPr/>
        </p:nvPicPr>
        <p:blipFill>
          <a:blip r:embed="rId2"/>
          <a:stretch>
            <a:fillRect/>
          </a:stretch>
        </p:blipFill>
        <p:spPr>
          <a:xfrm>
            <a:off x="1899285" y="3908425"/>
            <a:ext cx="4562475" cy="23025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黑体"/>
        <a:ea typeface="黑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2118</Words>
  <Application>WPS 演示</Application>
  <PresentationFormat>全屏显示(4:3)</PresentationFormat>
  <Paragraphs>104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Calibri</vt:lpstr>
      <vt:lpstr>MS PGothic</vt:lpstr>
      <vt:lpstr>黑体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zfwycl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项目管理人员述职报告模板</dc:title>
  <dc:creator>颜纯莉</dc:creator>
  <cp:lastModifiedBy>sangfor</cp:lastModifiedBy>
  <cp:revision>101</cp:revision>
  <dcterms:created xsi:type="dcterms:W3CDTF">2009-12-17T08:41:00Z</dcterms:created>
  <dcterms:modified xsi:type="dcterms:W3CDTF">2019-08-30T06:21:25Z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