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26"/>
  </p:notesMasterIdLst>
  <p:handoutMasterIdLst>
    <p:handoutMasterId r:id="rId27"/>
  </p:handoutMasterIdLst>
  <p:sldIdLst>
    <p:sldId id="256" r:id="rId2"/>
    <p:sldId id="285" r:id="rId3"/>
    <p:sldId id="324" r:id="rId4"/>
    <p:sldId id="325" r:id="rId5"/>
    <p:sldId id="326" r:id="rId6"/>
    <p:sldId id="327"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40" r:id="rId20"/>
    <p:sldId id="341" r:id="rId21"/>
    <p:sldId id="342" r:id="rId22"/>
    <p:sldId id="343" r:id="rId23"/>
    <p:sldId id="344" r:id="rId24"/>
    <p:sldId id="323" r:id="rId2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360" y="138"/>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D3AB0175-4F28-4A5C-88E4-EEAF4B85F77E}" type="slidenum">
              <a:rPr lang="en-US" altLang="zh-CN"/>
              <a:pPr>
                <a:defRPr/>
              </a:pPr>
              <a:t>‹#›</a:t>
            </a:fld>
            <a:endParaRPr lang="en-US" altLang="zh-CN"/>
          </a:p>
        </p:txBody>
      </p:sp>
    </p:spTree>
    <p:extLst>
      <p:ext uri="{BB962C8B-B14F-4D97-AF65-F5344CB8AC3E}">
        <p14:creationId xmlns:p14="http://schemas.microsoft.com/office/powerpoint/2010/main" val="3003721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CF836D35-76A8-4217-8B0C-7690A9984741}" type="slidenum">
              <a:rPr lang="en-US" altLang="zh-CN"/>
              <a:pPr>
                <a:defRPr/>
              </a:pPr>
              <a:t>‹#›</a:t>
            </a:fld>
            <a:endParaRPr lang="en-US" altLang="zh-CN"/>
          </a:p>
        </p:txBody>
      </p:sp>
    </p:spTree>
    <p:extLst>
      <p:ext uri="{BB962C8B-B14F-4D97-AF65-F5344CB8AC3E}">
        <p14:creationId xmlns:p14="http://schemas.microsoft.com/office/powerpoint/2010/main" val="12178411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baike.baidu.com/view/1453387.htm"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baike.baidu.com/view/541394.ht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p:spPr>
        <p:txBody>
          <a:bodyPr/>
          <a:lstStyle/>
          <a:p>
            <a:pPr eaLnBrk="1" hangingPunct="1"/>
            <a:endParaRPr lang="zh-CN" altLang="en-US" dirty="0" smtClean="0">
              <a:latin typeface="Arial" pitchFamily="34" charset="0"/>
            </a:endParaRPr>
          </a:p>
        </p:txBody>
      </p:sp>
      <p:sp>
        <p:nvSpPr>
          <p:cNvPr id="17411" name="灯片编号占位符 3"/>
          <p:cNvSpPr>
            <a:spLocks noGrp="1"/>
          </p:cNvSpPr>
          <p:nvPr>
            <p:ph type="sldNum" sz="quarter" idx="5"/>
          </p:nvPr>
        </p:nvSpPr>
        <p:spPr/>
        <p:txBody>
          <a:bodyPr/>
          <a:lstStyle/>
          <a:p>
            <a:pPr>
              <a:defRPr/>
            </a:pPr>
            <a:fld id="{0CECF045-2526-4BC7-88F7-69614BC2ADAF}" type="slidenum">
              <a:rPr lang="zh-CN" altLang="en-US" smtClean="0"/>
              <a:pPr>
                <a:defRPr/>
              </a:pPr>
              <a:t>3</a:t>
            </a:fld>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ln/>
        </p:spPr>
        <p:txBody>
          <a:bodyPr/>
          <a:lstStyle/>
          <a:p>
            <a:pPr eaLnBrk="1" hangingPunct="1"/>
            <a:r>
              <a:rPr lang="zh-CN" altLang="en-US" dirty="0" smtClean="0">
                <a:latin typeface="Arial" pitchFamily="34" charset="0"/>
              </a:rPr>
              <a:t>微软就是标准的制定者</a:t>
            </a:r>
            <a:endParaRPr lang="en-US" altLang="zh-CN" dirty="0" smtClean="0">
              <a:latin typeface="Arial" pitchFamily="34" charset="0"/>
            </a:endParaRPr>
          </a:p>
        </p:txBody>
      </p:sp>
      <p:sp>
        <p:nvSpPr>
          <p:cNvPr id="48131" name="灯片编号占位符 3"/>
          <p:cNvSpPr>
            <a:spLocks noGrp="1"/>
          </p:cNvSpPr>
          <p:nvPr>
            <p:ph type="sldNum" sz="quarter" idx="5"/>
          </p:nvPr>
        </p:nvSpPr>
        <p:spPr/>
        <p:txBody>
          <a:bodyPr/>
          <a:lstStyle/>
          <a:p>
            <a:pPr>
              <a:defRPr/>
            </a:pPr>
            <a:fld id="{7A1A8260-34EA-4958-9DBF-161B775C915F}" type="slidenum">
              <a:rPr lang="zh-CN" altLang="en-US" smtClean="0"/>
              <a:pPr>
                <a:defRPr/>
              </a:pPr>
              <a:t>13</a:t>
            </a:fld>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p:spPr>
        <p:txBody>
          <a:bodyPr/>
          <a:lstStyle/>
          <a:p>
            <a:pPr eaLnBrk="1" hangingPunct="1"/>
            <a:r>
              <a:rPr lang="en-US" altLang="zh-CN" dirty="0" smtClean="0">
                <a:latin typeface="Arial" pitchFamily="34" charset="0"/>
              </a:rPr>
              <a:t>CMM</a:t>
            </a:r>
            <a:r>
              <a:rPr lang="zh-CN" altLang="en-US" dirty="0" smtClean="0">
                <a:latin typeface="Arial" pitchFamily="34" charset="0"/>
              </a:rPr>
              <a:t>包含五级过程</a:t>
            </a:r>
          </a:p>
        </p:txBody>
      </p:sp>
      <p:sp>
        <p:nvSpPr>
          <p:cNvPr id="33795" name="灯片编号占位符 3"/>
          <p:cNvSpPr>
            <a:spLocks noGrp="1"/>
          </p:cNvSpPr>
          <p:nvPr>
            <p:ph type="sldNum" sz="quarter" idx="5"/>
          </p:nvPr>
        </p:nvSpPr>
        <p:spPr/>
        <p:txBody>
          <a:bodyPr/>
          <a:lstStyle/>
          <a:p>
            <a:pPr>
              <a:defRPr/>
            </a:pPr>
            <a:fld id="{9FAA6EA6-B1EF-49B3-9772-63F10D0EA235}" type="slidenum">
              <a:rPr lang="zh-CN" altLang="en-US" smtClean="0"/>
              <a:pPr>
                <a:defRPr/>
              </a:pPr>
              <a:t>14</a:t>
            </a:fld>
            <a:endParaRPr lang="en-US"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eaLnBrk="1" hangingPunct="1">
              <a:defRPr/>
            </a:pPr>
            <a:r>
              <a:rPr lang="zh-CN" altLang="en-US" dirty="0" smtClean="0"/>
              <a:t>需求、设计、工作计划没有  做完之后就算完了  重新做一个系统的时候就直接再开始做 </a:t>
            </a:r>
          </a:p>
          <a:p>
            <a:pPr eaLnBrk="1" hangingPunct="1">
              <a:defRPr/>
            </a:pPr>
            <a:endParaRPr lang="en-US" altLang="zh-CN" dirty="0" smtClean="0"/>
          </a:p>
          <a:p>
            <a:pPr eaLnBrk="1" hangingPunct="1">
              <a:defRPr/>
            </a:pPr>
            <a:endParaRPr lang="en-US" altLang="zh-CN" dirty="0" smtClean="0"/>
          </a:p>
          <a:p>
            <a:pPr eaLnBrk="1" hangingPunct="1">
              <a:defRPr/>
            </a:pPr>
            <a:endParaRPr lang="en-US" altLang="zh-CN" dirty="0" smtClean="0"/>
          </a:p>
          <a:p>
            <a:pPr eaLnBrk="1" hangingPunct="1">
              <a:defRPr/>
            </a:pPr>
            <a:endParaRPr lang="en-US" altLang="zh-CN" dirty="0" smtClean="0"/>
          </a:p>
          <a:p>
            <a:pPr eaLnBrk="1" hangingPunct="1">
              <a:defRPr/>
            </a:pPr>
            <a:endParaRPr lang="en-US" altLang="zh-CN" dirty="0" smtClean="0"/>
          </a:p>
        </p:txBody>
      </p:sp>
      <p:sp>
        <p:nvSpPr>
          <p:cNvPr id="35843" name="灯片编号占位符 3"/>
          <p:cNvSpPr>
            <a:spLocks noGrp="1"/>
          </p:cNvSpPr>
          <p:nvPr>
            <p:ph type="sldNum" sz="quarter" idx="5"/>
          </p:nvPr>
        </p:nvSpPr>
        <p:spPr/>
        <p:txBody>
          <a:bodyPr/>
          <a:lstStyle/>
          <a:p>
            <a:pPr>
              <a:defRPr/>
            </a:pPr>
            <a:fld id="{7BCC0073-4976-463A-83E1-1C12CD8B9F8E}" type="slidenum">
              <a:rPr lang="zh-CN" altLang="en-US" smtClean="0"/>
              <a:pPr>
                <a:defRPr/>
              </a:pPr>
              <a:t>15</a:t>
            </a:fld>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p:spPr>
        <p:txBody>
          <a:bodyPr/>
          <a:lstStyle/>
          <a:p>
            <a:pPr lvl="1">
              <a:lnSpc>
                <a:spcPct val="90000"/>
              </a:lnSpc>
            </a:pPr>
            <a:r>
              <a:rPr lang="en-US" altLang="zh-CN" dirty="0" smtClean="0"/>
              <a:t>Milestone</a:t>
            </a:r>
            <a:r>
              <a:rPr lang="zh-CN" altLang="en-US" dirty="0" smtClean="0"/>
              <a:t>可见，按计划开发</a:t>
            </a:r>
          </a:p>
          <a:p>
            <a:pPr lvl="1">
              <a:lnSpc>
                <a:spcPct val="90000"/>
              </a:lnSpc>
            </a:pPr>
            <a:r>
              <a:rPr lang="zh-CN" altLang="en-US" dirty="0" smtClean="0"/>
              <a:t>软件开发的首要问题不是技术问题而是管理问题。因此，可重复级的焦点集中在软件管理过程上。</a:t>
            </a:r>
          </a:p>
          <a:p>
            <a:pPr lvl="1">
              <a:lnSpc>
                <a:spcPct val="90000"/>
              </a:lnSpc>
            </a:pPr>
            <a:r>
              <a:rPr lang="zh-CN" altLang="en-US" dirty="0" smtClean="0"/>
              <a:t>一个可管理的过程则是一个可重复级的过程，一个可重级的过程则能逐渐进化和成熟。</a:t>
            </a:r>
          </a:p>
          <a:p>
            <a:pPr lvl="1">
              <a:lnSpc>
                <a:spcPct val="90000"/>
              </a:lnSpc>
            </a:pPr>
            <a:r>
              <a:rPr lang="zh-CN" altLang="en-US" dirty="0" smtClean="0"/>
              <a:t>该级管理过程包括了需求管理、项目管理、质量管理、配置管理和子合同管理五个方面。</a:t>
            </a:r>
          </a:p>
          <a:p>
            <a:pPr lvl="1">
              <a:lnSpc>
                <a:spcPct val="90000"/>
              </a:lnSpc>
            </a:pPr>
            <a:r>
              <a:rPr lang="zh-CN" altLang="en-US" dirty="0" smtClean="0"/>
              <a:t>项目管理分为计划过程和跟踪监控过程两个过程。</a:t>
            </a:r>
          </a:p>
          <a:p>
            <a:pPr lvl="1">
              <a:lnSpc>
                <a:spcPct val="90000"/>
              </a:lnSpc>
            </a:pPr>
            <a:r>
              <a:rPr lang="zh-CN" altLang="en-US" dirty="0" smtClean="0"/>
              <a:t>通过实施这些过程，从管理角度可以看到一个按计划执行的且阶段可控的软件开发过程。</a:t>
            </a:r>
          </a:p>
          <a:p>
            <a:pPr eaLnBrk="1" hangingPunct="1"/>
            <a:endParaRPr lang="zh-CN" altLang="en-US" dirty="0" smtClean="0">
              <a:latin typeface="Arial" pitchFamily="34" charset="0"/>
            </a:endParaRPr>
          </a:p>
        </p:txBody>
      </p:sp>
      <p:sp>
        <p:nvSpPr>
          <p:cNvPr id="37891" name="灯片编号占位符 3"/>
          <p:cNvSpPr>
            <a:spLocks noGrp="1"/>
          </p:cNvSpPr>
          <p:nvPr>
            <p:ph type="sldNum" sz="quarter" idx="5"/>
          </p:nvPr>
        </p:nvSpPr>
        <p:spPr/>
        <p:txBody>
          <a:bodyPr/>
          <a:lstStyle/>
          <a:p>
            <a:pPr>
              <a:defRPr/>
            </a:pPr>
            <a:fld id="{63C9CB2B-CD84-4FFE-B792-FFFBB389DDCE}" type="slidenum">
              <a:rPr lang="zh-CN" altLang="en-US" smtClean="0"/>
              <a:pPr>
                <a:defRPr/>
              </a:pPr>
              <a:t>16</a:t>
            </a:fld>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D023907-84A1-4DCD-8A56-F66BA66FD24E}" type="slidenum">
              <a:rPr lang="zh-CN" altLang="en-US" smtClean="0"/>
              <a:pPr>
                <a:defRPr/>
              </a:pPr>
              <a:t>17</a:t>
            </a:fld>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a:ln/>
        </p:spPr>
        <p:txBody>
          <a:bodyPr/>
          <a:lstStyle/>
          <a:p>
            <a:pPr lvl="1">
              <a:lnSpc>
                <a:spcPct val="90000"/>
              </a:lnSpc>
            </a:pPr>
            <a:r>
              <a:rPr lang="zh-CN" altLang="en-US" dirty="0" smtClean="0"/>
              <a:t>每个阶段的内部活动可见</a:t>
            </a:r>
          </a:p>
          <a:p>
            <a:pPr lvl="1">
              <a:lnSpc>
                <a:spcPct val="90000"/>
              </a:lnSpc>
            </a:pPr>
            <a:r>
              <a:rPr lang="zh-CN" altLang="en-US" dirty="0" smtClean="0"/>
              <a:t>标准过程和项目定义过程裁剪，制定企业范围的工程化标准，将这些标准集成到企业软件开发标准过程中去。所有开发的项目需根据这个标准过程，剪裁出该项目的过程，并执行这些过程。</a:t>
            </a:r>
          </a:p>
          <a:p>
            <a:pPr lvl="1">
              <a:lnSpc>
                <a:spcPct val="90000"/>
              </a:lnSpc>
            </a:pPr>
            <a:r>
              <a:rPr lang="zh-CN" altLang="en-US" dirty="0" smtClean="0"/>
              <a:t>对用于软件开发和维护的标准过程要以文件形式固定下来。针对各个基本过程建立起文件化的“标准软件过程” 。 </a:t>
            </a:r>
          </a:p>
          <a:p>
            <a:pPr lvl="1">
              <a:lnSpc>
                <a:spcPct val="90000"/>
              </a:lnSpc>
            </a:pPr>
            <a:r>
              <a:rPr lang="zh-CN" altLang="en-US" dirty="0" smtClean="0"/>
              <a:t>较普遍的看法是，只有当达到了第</a:t>
            </a:r>
            <a:r>
              <a:rPr lang="en-US" altLang="zh-CN" dirty="0" smtClean="0"/>
              <a:t>3</a:t>
            </a:r>
            <a:r>
              <a:rPr lang="zh-CN" altLang="en-US" dirty="0" smtClean="0"/>
              <a:t>级能力成熟度时，才表明这个软件组织的软件能力“成熟”了。</a:t>
            </a:r>
          </a:p>
          <a:p>
            <a:pPr eaLnBrk="1" hangingPunct="1"/>
            <a:endParaRPr lang="zh-CN" altLang="en-US" dirty="0" smtClean="0">
              <a:latin typeface="Arial" pitchFamily="34" charset="0"/>
            </a:endParaRPr>
          </a:p>
        </p:txBody>
      </p:sp>
      <p:sp>
        <p:nvSpPr>
          <p:cNvPr id="39939" name="灯片编号占位符 3"/>
          <p:cNvSpPr>
            <a:spLocks noGrp="1"/>
          </p:cNvSpPr>
          <p:nvPr>
            <p:ph type="sldNum" sz="quarter" idx="5"/>
          </p:nvPr>
        </p:nvSpPr>
        <p:spPr/>
        <p:txBody>
          <a:bodyPr/>
          <a:lstStyle/>
          <a:p>
            <a:pPr>
              <a:defRPr/>
            </a:pPr>
            <a:fld id="{38C82337-1548-4911-AC6B-0708FF70DB24}" type="slidenum">
              <a:rPr lang="zh-CN" altLang="en-US" smtClean="0"/>
              <a:pPr>
                <a:defRPr/>
              </a:pPr>
              <a:t>18</a:t>
            </a:fld>
            <a:endParaRPr lang="en-US"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D023907-84A1-4DCD-8A56-F66BA66FD24E}" type="slidenum">
              <a:rPr lang="zh-CN" altLang="en-US" smtClean="0"/>
              <a:pPr>
                <a:defRPr/>
              </a:pPr>
              <a:t>19</a:t>
            </a:fld>
            <a:endParaRPr lang="en-US"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ln/>
        </p:spPr>
      </p:sp>
      <p:sp>
        <p:nvSpPr>
          <p:cNvPr id="53251" name="备注占位符 2"/>
          <p:cNvSpPr>
            <a:spLocks noGrp="1"/>
          </p:cNvSpPr>
          <p:nvPr>
            <p:ph type="body" idx="1"/>
          </p:nvPr>
        </p:nvSpPr>
        <p:spPr>
          <a:noFill/>
          <a:ln/>
        </p:spPr>
        <p:txBody>
          <a:bodyPr/>
          <a:lstStyle/>
          <a:p>
            <a:pPr lvl="1">
              <a:lnSpc>
                <a:spcPct val="90000"/>
              </a:lnSpc>
            </a:pPr>
            <a:r>
              <a:rPr lang="zh-CN" altLang="en-US" dirty="0" smtClean="0"/>
              <a:t>过程可度量，预测值与结果之间的偏差可控</a:t>
            </a:r>
          </a:p>
          <a:p>
            <a:pPr lvl="1">
              <a:lnSpc>
                <a:spcPct val="90000"/>
              </a:lnSpc>
            </a:pPr>
            <a:r>
              <a:rPr lang="zh-CN" altLang="en-US" dirty="0" smtClean="0"/>
              <a:t>所有过程都需建立相应的度量方式，所有产品的质量</a:t>
            </a:r>
            <a:r>
              <a:rPr lang="en-US" altLang="zh-CN" dirty="0" smtClean="0"/>
              <a:t>(</a:t>
            </a:r>
            <a:r>
              <a:rPr lang="zh-CN" altLang="en-US" dirty="0" smtClean="0"/>
              <a:t>包括工作产品和提交给用户的产品</a:t>
            </a:r>
            <a:r>
              <a:rPr lang="en-US" altLang="zh-CN" dirty="0" smtClean="0"/>
              <a:t>)</a:t>
            </a:r>
            <a:r>
              <a:rPr lang="zh-CN" altLang="en-US" dirty="0" smtClean="0"/>
              <a:t>需有明确的度量指标。这些度量是详尽的，且可用于理解、控制软件过程和产品，这种量化控制将使软件开发真正变成为工业生产活动。</a:t>
            </a:r>
          </a:p>
          <a:p>
            <a:pPr lvl="1">
              <a:lnSpc>
                <a:spcPct val="90000"/>
              </a:lnSpc>
            </a:pPr>
            <a:r>
              <a:rPr lang="zh-CN" altLang="en-US" dirty="0" smtClean="0"/>
              <a:t>处于这一级的组织已经能够为软件产品和软件过程设定定量的质量目标，并且能对跨项目的重要软件过程活动的效率和质量予以度量。</a:t>
            </a:r>
          </a:p>
          <a:p>
            <a:pPr eaLnBrk="1" hangingPunct="1"/>
            <a:endParaRPr lang="zh-CN" altLang="en-US" dirty="0" smtClean="0">
              <a:latin typeface="Arial" pitchFamily="34" charset="0"/>
            </a:endParaRPr>
          </a:p>
        </p:txBody>
      </p:sp>
      <p:sp>
        <p:nvSpPr>
          <p:cNvPr id="41987" name="灯片编号占位符 3"/>
          <p:cNvSpPr>
            <a:spLocks noGrp="1"/>
          </p:cNvSpPr>
          <p:nvPr>
            <p:ph type="sldNum" sz="quarter" idx="5"/>
          </p:nvPr>
        </p:nvSpPr>
        <p:spPr/>
        <p:txBody>
          <a:bodyPr/>
          <a:lstStyle/>
          <a:p>
            <a:pPr>
              <a:defRPr/>
            </a:pPr>
            <a:fld id="{A8D40B52-74CE-4484-BFF9-B6B272483C21}" type="slidenum">
              <a:rPr lang="zh-CN" altLang="en-US" smtClean="0"/>
              <a:pPr>
                <a:defRPr/>
              </a:pPr>
              <a:t>20</a:t>
            </a:fld>
            <a:endParaRPr lang="en-US"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D023907-84A1-4DCD-8A56-F66BA66FD24E}" type="slidenum">
              <a:rPr lang="zh-CN" altLang="en-US" smtClean="0"/>
              <a:pPr>
                <a:defRPr/>
              </a:pPr>
              <a:t>21</a:t>
            </a:fld>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ln/>
        </p:spPr>
        <p:txBody>
          <a:bodyPr/>
          <a:lstStyle/>
          <a:p>
            <a:pPr eaLnBrk="1" hangingPunct="1"/>
            <a:r>
              <a:rPr lang="zh-CN" altLang="en-US" dirty="0" smtClean="0">
                <a:latin typeface="Arial" pitchFamily="34" charset="0"/>
              </a:rPr>
              <a:t>注：</a:t>
            </a:r>
            <a:r>
              <a:rPr lang="zh-CN" altLang="en-US" baseline="0" dirty="0" smtClean="0">
                <a:latin typeface="Arial" pitchFamily="34" charset="0"/>
              </a:rPr>
              <a:t> 贺平书。</a:t>
            </a:r>
            <a:endParaRPr lang="en-US" altLang="zh-CN" dirty="0" smtClean="0">
              <a:latin typeface="Arial" pitchFamily="34" charset="0"/>
            </a:endParaRPr>
          </a:p>
          <a:p>
            <a:pPr eaLnBrk="1" hangingPunct="1"/>
            <a:endParaRPr lang="en-US" altLang="zh-CN" dirty="0" smtClean="0">
              <a:latin typeface="Arial" pitchFamily="34" charset="0"/>
            </a:endParaRPr>
          </a:p>
          <a:p>
            <a:pPr eaLnBrk="1" hangingPunct="1"/>
            <a:endParaRPr lang="en-US" altLang="zh-CN" dirty="0" smtClean="0">
              <a:latin typeface="Arial" pitchFamily="34" charset="0"/>
            </a:endParaRPr>
          </a:p>
          <a:p>
            <a:pPr lvl="1">
              <a:lnSpc>
                <a:spcPct val="90000"/>
              </a:lnSpc>
            </a:pPr>
            <a:r>
              <a:rPr lang="zh-CN" altLang="en-US" dirty="0" smtClean="0"/>
              <a:t>过程动态调整、新技术的采用</a:t>
            </a:r>
          </a:p>
          <a:p>
            <a:pPr lvl="1">
              <a:lnSpc>
                <a:spcPct val="90000"/>
              </a:lnSpc>
            </a:pPr>
            <a:r>
              <a:rPr lang="zh-CN" altLang="en-US" dirty="0" smtClean="0"/>
              <a:t>目标是达到一个持续改善的境界。</a:t>
            </a:r>
          </a:p>
          <a:p>
            <a:pPr lvl="1">
              <a:lnSpc>
                <a:spcPct val="90000"/>
              </a:lnSpc>
            </a:pPr>
            <a:r>
              <a:rPr lang="zh-CN" altLang="en-US" dirty="0" smtClean="0"/>
              <a:t>可根据过程执行的反馈信息来改善下一步的执行过程，即优化执行步骤。</a:t>
            </a:r>
          </a:p>
          <a:p>
            <a:pPr lvl="1">
              <a:lnSpc>
                <a:spcPct val="90000"/>
              </a:lnSpc>
            </a:pPr>
            <a:r>
              <a:rPr lang="zh-CN" altLang="en-US" dirty="0" smtClean="0"/>
              <a:t>如果一个企业达到了这一级，那么表明该企业能够根据实际的项目性质、技术等因素，不断调整软件生产过程以求达到最佳。</a:t>
            </a:r>
            <a:endParaRPr lang="en-US" altLang="zh-CN" dirty="0" smtClean="0"/>
          </a:p>
          <a:p>
            <a:pPr eaLnBrk="1" hangingPunct="1"/>
            <a:endParaRPr lang="zh-CN" altLang="en-US" dirty="0" smtClean="0">
              <a:latin typeface="Arial" pitchFamily="34" charset="0"/>
            </a:endParaRPr>
          </a:p>
        </p:txBody>
      </p:sp>
      <p:sp>
        <p:nvSpPr>
          <p:cNvPr id="44035" name="灯片编号占位符 3"/>
          <p:cNvSpPr>
            <a:spLocks noGrp="1"/>
          </p:cNvSpPr>
          <p:nvPr>
            <p:ph type="sldNum" sz="quarter" idx="5"/>
          </p:nvPr>
        </p:nvSpPr>
        <p:spPr/>
        <p:txBody>
          <a:bodyPr/>
          <a:lstStyle/>
          <a:p>
            <a:pPr>
              <a:defRPr/>
            </a:pPr>
            <a:fld id="{E46EAEA0-9E8C-46F7-9401-499313BD83C5}" type="slidenum">
              <a:rPr lang="zh-CN" altLang="en-US" smtClean="0"/>
              <a:pPr>
                <a:defRPr/>
              </a:pPr>
              <a:t>22</a:t>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6D7D06-67E9-4228-9B8A-6529393A6330}" type="slidenum">
              <a:rPr lang="zh-CN" altLang="en-US" smtClean="0"/>
              <a:t>4</a:t>
            </a:fld>
            <a:endParaRPr lang="zh-CN" altLang="en-US"/>
          </a:p>
        </p:txBody>
      </p:sp>
    </p:spTree>
    <p:extLst>
      <p:ext uri="{BB962C8B-B14F-4D97-AF65-F5344CB8AC3E}">
        <p14:creationId xmlns:p14="http://schemas.microsoft.com/office/powerpoint/2010/main" val="33222900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D023907-84A1-4DCD-8A56-F66BA66FD24E}" type="slidenum">
              <a:rPr lang="zh-CN" altLang="en-US" smtClean="0"/>
              <a:pPr>
                <a:defRPr/>
              </a:pPr>
              <a:t>23</a:t>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p:spPr>
      </p:sp>
      <p:sp>
        <p:nvSpPr>
          <p:cNvPr id="41987" name="备注占位符 2"/>
          <p:cNvSpPr>
            <a:spLocks noGrp="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baseline="0" dirty="0" smtClean="0">
                <a:latin typeface="Arial" pitchFamily="34" charset="0"/>
              </a:rPr>
              <a:t>3A</a:t>
            </a:r>
            <a:r>
              <a:rPr lang="zh-CN" altLang="en-US" baseline="0" dirty="0" smtClean="0">
                <a:latin typeface="Arial" pitchFamily="34" charset="0"/>
              </a:rPr>
              <a:t>会用</a:t>
            </a:r>
            <a:r>
              <a:rPr lang="en-US" altLang="zh-CN" baseline="0" dirty="0" smtClean="0">
                <a:latin typeface="Arial" pitchFamily="34" charset="0"/>
              </a:rPr>
              <a:t>-</a:t>
            </a:r>
            <a:r>
              <a:rPr lang="zh-CN" altLang="en-US" baseline="0" dirty="0" smtClean="0">
                <a:latin typeface="Arial" pitchFamily="34" charset="0"/>
              </a:rPr>
              <a:t>有用</a:t>
            </a:r>
            <a:r>
              <a:rPr lang="en-US" altLang="zh-CN" baseline="0" dirty="0" smtClean="0">
                <a:latin typeface="Arial" pitchFamily="34" charset="0"/>
              </a:rPr>
              <a:t>-</a:t>
            </a:r>
            <a:r>
              <a:rPr lang="zh-CN" altLang="en-US" baseline="0" dirty="0" smtClean="0">
                <a:latin typeface="Arial" pitchFamily="34" charset="0"/>
              </a:rPr>
              <a:t>好用</a:t>
            </a:r>
            <a:endParaRPr lang="en-US" altLang="zh-CN" baseline="0" dirty="0" smtClean="0">
              <a:latin typeface="Arial"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aseline="0" dirty="0" smtClean="0">
                <a:latin typeface="Arial" pitchFamily="34" charset="0"/>
              </a:rPr>
              <a:t>那如果让大家去判断某个软件的质量，大家是不是已经有了一点头绪了，但是大家会发现感觉还是很迷茫，就像评价学生咱们知道从课堂、作业、实验三部分评价一样，但是没有具体衡量指标，所以为了更好的来判断一个软件的质量咱们给大家介绍软件质量的衡量标准</a:t>
            </a:r>
            <a:endParaRPr lang="en-US" altLang="zh-CN" baseline="0" dirty="0" smtClean="0">
              <a:latin typeface="Arial"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aseline="0" dirty="0" smtClean="0">
              <a:latin typeface="Arial"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aseline="0" dirty="0" smtClean="0">
                <a:latin typeface="Arial" pitchFamily="34" charset="0"/>
              </a:rPr>
              <a:t>可用</a:t>
            </a:r>
            <a:r>
              <a:rPr lang="en-US" altLang="zh-CN" baseline="0" dirty="0" smtClean="0">
                <a:latin typeface="Arial" pitchFamily="34" charset="0"/>
              </a:rPr>
              <a:t>/</a:t>
            </a:r>
            <a:r>
              <a:rPr lang="zh-CN" altLang="en-US" baseline="0" dirty="0" smtClean="0">
                <a:latin typeface="Arial" pitchFamily="34" charset="0"/>
              </a:rPr>
              <a:t>会用：让用户能使用</a:t>
            </a:r>
            <a:endParaRPr lang="en-US" altLang="zh-CN" baseline="0" dirty="0" smtClean="0">
              <a:latin typeface="Arial"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aseline="0" dirty="0" smtClean="0">
                <a:latin typeface="Arial" pitchFamily="34" charset="0"/>
              </a:rPr>
              <a:t>有用：产品对于用户来讲，能有所帮助</a:t>
            </a:r>
            <a:endParaRPr lang="en-US" altLang="zh-CN" baseline="0" dirty="0" smtClean="0">
              <a:latin typeface="Arial"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latin typeface="Arial" pitchFamily="34" charset="0"/>
            </a:endParaRPr>
          </a:p>
          <a:p>
            <a:pPr eaLnBrk="1" hangingPunct="1"/>
            <a:endParaRPr lang="en-US" altLang="zh-CN" dirty="0" smtClean="0">
              <a:latin typeface="Arial" pitchFamily="34" charset="0"/>
            </a:endParaRPr>
          </a:p>
          <a:p>
            <a:pPr eaLnBrk="1" hangingPunct="1"/>
            <a:endParaRPr lang="en-US" altLang="zh-CN" dirty="0" smtClean="0">
              <a:latin typeface="Arial" pitchFamily="34" charset="0"/>
            </a:endParaRPr>
          </a:p>
        </p:txBody>
      </p:sp>
      <p:sp>
        <p:nvSpPr>
          <p:cNvPr id="19459" name="灯片编号占位符 3"/>
          <p:cNvSpPr>
            <a:spLocks noGrp="1"/>
          </p:cNvSpPr>
          <p:nvPr>
            <p:ph type="sldNum" sz="quarter" idx="5"/>
          </p:nvPr>
        </p:nvSpPr>
        <p:spPr/>
        <p:txBody>
          <a:bodyPr/>
          <a:lstStyle/>
          <a:p>
            <a:pPr>
              <a:defRPr/>
            </a:pPr>
            <a:fld id="{9AEF40F7-268C-4236-AC40-21D6F813628D}" type="slidenum">
              <a:rPr lang="zh-CN" altLang="en-US" smtClean="0"/>
              <a:pPr>
                <a:defRPr/>
              </a:pPr>
              <a:t>5</a:t>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（即对环境、平台的限制，与其他软件连接的限制）</a:t>
            </a:r>
          </a:p>
          <a:p>
            <a:endParaRPr lang="zh-CN" altLang="en-US" dirty="0"/>
          </a:p>
        </p:txBody>
      </p:sp>
      <p:sp>
        <p:nvSpPr>
          <p:cNvPr id="4" name="灯片编号占位符 3"/>
          <p:cNvSpPr>
            <a:spLocks noGrp="1"/>
          </p:cNvSpPr>
          <p:nvPr>
            <p:ph type="sldNum" sz="quarter" idx="10"/>
          </p:nvPr>
        </p:nvSpPr>
        <p:spPr/>
        <p:txBody>
          <a:bodyPr/>
          <a:lstStyle/>
          <a:p>
            <a:fld id="{7E6D7D06-67E9-4228-9B8A-6529393A6330}" type="slidenum">
              <a:rPr lang="zh-CN" altLang="en-US" smtClean="0"/>
              <a:t>6</a:t>
            </a:fld>
            <a:endParaRPr lang="zh-CN" altLang="en-US"/>
          </a:p>
        </p:txBody>
      </p:sp>
    </p:spTree>
    <p:extLst>
      <p:ext uri="{BB962C8B-B14F-4D97-AF65-F5344CB8AC3E}">
        <p14:creationId xmlns:p14="http://schemas.microsoft.com/office/powerpoint/2010/main" val="688283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eaLnBrk="1" hangingPunct="1">
              <a:defRPr/>
            </a:pPr>
            <a:endParaRPr lang="zh-CN" altLang="en-US" dirty="0" smtClean="0"/>
          </a:p>
        </p:txBody>
      </p:sp>
      <p:sp>
        <p:nvSpPr>
          <p:cNvPr id="21507" name="灯片编号占位符 3"/>
          <p:cNvSpPr>
            <a:spLocks noGrp="1"/>
          </p:cNvSpPr>
          <p:nvPr>
            <p:ph type="sldNum" sz="quarter" idx="5"/>
          </p:nvPr>
        </p:nvSpPr>
        <p:spPr/>
        <p:txBody>
          <a:bodyPr/>
          <a:lstStyle/>
          <a:p>
            <a:pPr>
              <a:defRPr/>
            </a:pPr>
            <a:fld id="{C798E3D3-0983-49D4-8943-94999A070492}" type="slidenum">
              <a:rPr lang="zh-CN" altLang="en-US" smtClean="0"/>
              <a:pPr>
                <a:defRPr/>
              </a:pPr>
              <a:t>8</a:t>
            </a:fld>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650875" y="406400"/>
            <a:ext cx="5556250" cy="4167188"/>
          </a:xfrm>
          <a:ln/>
        </p:spPr>
      </p:sp>
      <p:sp>
        <p:nvSpPr>
          <p:cNvPr id="44035" name="Rectangle 3"/>
          <p:cNvSpPr>
            <a:spLocks noGrp="1" noChangeArrowheads="1"/>
          </p:cNvSpPr>
          <p:nvPr>
            <p:ph type="body" idx="1"/>
          </p:nvPr>
        </p:nvSpPr>
        <p:spPr>
          <a:xfrm>
            <a:off x="685800" y="4344988"/>
            <a:ext cx="5486400" cy="4113212"/>
          </a:xfrm>
          <a:noFill/>
          <a:ln/>
        </p:spPr>
        <p:txBody>
          <a:bodyPr/>
          <a:lstStyle/>
          <a:p>
            <a:pPr eaLnBrk="1" hangingPunct="1"/>
            <a:r>
              <a:rPr lang="zh-CN" altLang="en-US" sz="1200" b="0" i="0" kern="1200" dirty="0" smtClean="0">
                <a:solidFill>
                  <a:schemeClr val="tx1"/>
                </a:solidFill>
                <a:latin typeface="Arial" charset="0"/>
                <a:ea typeface="+mn-ea"/>
                <a:cs typeface="+mn-cs"/>
              </a:rPr>
              <a:t>用什么样的标准来衡量一个软件质量</a:t>
            </a:r>
            <a:endParaRPr lang="en-US" altLang="zh-CN" sz="1200" b="0" i="0" kern="1200" dirty="0" smtClean="0">
              <a:solidFill>
                <a:schemeClr val="tx1"/>
              </a:solidFill>
              <a:latin typeface="Arial" charset="0"/>
              <a:ea typeface="+mn-ea"/>
              <a:cs typeface="+mn-cs"/>
            </a:endParaRPr>
          </a:p>
          <a:p>
            <a:pPr eaLnBrk="1" hangingPunct="1"/>
            <a:r>
              <a:rPr lang="en-US" altLang="zh-CN" sz="1200" b="0" i="0" kern="1200" dirty="0" smtClean="0">
                <a:solidFill>
                  <a:schemeClr val="tx1"/>
                </a:solidFill>
                <a:latin typeface="Arial" charset="0"/>
                <a:ea typeface="+mn-ea"/>
                <a:cs typeface="+mn-cs"/>
              </a:rPr>
              <a:t>McCall</a:t>
            </a:r>
            <a:r>
              <a:rPr lang="zh-CN" altLang="en-US" sz="1200" b="0" i="0" kern="1200" dirty="0" smtClean="0">
                <a:solidFill>
                  <a:schemeClr val="tx1"/>
                </a:solidFill>
                <a:latin typeface="Arial" charset="0"/>
                <a:ea typeface="+mn-ea"/>
                <a:cs typeface="+mn-cs"/>
              </a:rPr>
              <a:t>等认为，特性是软件质量的反映，软件属性可用做评价准则，定量化地度量软件属性可知软件质量的优劣。</a:t>
            </a:r>
            <a:r>
              <a:rPr lang="zh-CN" altLang="en-US" dirty="0" smtClean="0"/>
              <a:t> </a:t>
            </a:r>
            <a:endParaRPr lang="en-US" altLang="zh-CN" dirty="0"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ln/>
        </p:spPr>
      </p:sp>
      <p:sp>
        <p:nvSpPr>
          <p:cNvPr id="45059" name="备注占位符 2"/>
          <p:cNvSpPr>
            <a:spLocks noGrp="1"/>
          </p:cNvSpPr>
          <p:nvPr>
            <p:ph type="body" idx="1"/>
          </p:nvPr>
        </p:nvSpPr>
        <p:spPr>
          <a:noFill/>
          <a:ln/>
        </p:spPr>
        <p:txBody>
          <a:bodyPr/>
          <a:lstStyle/>
          <a:p>
            <a:pPr eaLnBrk="1" hangingPunct="1"/>
            <a:r>
              <a:rPr lang="zh-CN" altLang="en-US" dirty="0" smtClean="0">
                <a:latin typeface="Arial" pitchFamily="34" charset="0"/>
              </a:rPr>
              <a:t>正确性：大方向是不是正确，是不是按需求做了该做的事情？完成功能？（计算器：加法结果不对，不提是不是快）</a:t>
            </a:r>
            <a:endParaRPr lang="en-US" altLang="zh-CN" dirty="0" smtClean="0">
              <a:latin typeface="Arial" pitchFamily="34" charset="0"/>
            </a:endParaRPr>
          </a:p>
          <a:p>
            <a:pPr eaLnBrk="1" hangingPunct="1"/>
            <a:r>
              <a:rPr lang="zh-CN" altLang="en-US" b="1" dirty="0" smtClean="0">
                <a:latin typeface="Arial" pitchFamily="34" charset="0"/>
              </a:rPr>
              <a:t>举例：考试系统，点击进入考试或提交答卷，系统死机或报错，这就是没有满足正确性</a:t>
            </a:r>
          </a:p>
          <a:p>
            <a:pPr eaLnBrk="1" hangingPunct="1"/>
            <a:r>
              <a:rPr lang="zh-CN" altLang="en-US" dirty="0" smtClean="0">
                <a:latin typeface="Arial" pitchFamily="34" charset="0"/>
              </a:rPr>
              <a:t>可靠性：能否准确的持续工作吗？一般可以是平均无故障时间等。</a:t>
            </a:r>
            <a:endParaRPr lang="en-US" altLang="zh-CN" dirty="0" smtClean="0">
              <a:latin typeface="Arial" pitchFamily="34" charset="0"/>
            </a:endParaRPr>
          </a:p>
          <a:p>
            <a:pPr eaLnBrk="1" hangingPunct="1"/>
            <a:r>
              <a:rPr lang="zh-CN" altLang="en-US" b="1" dirty="0" smtClean="0">
                <a:latin typeface="Arial" pitchFamily="34" charset="0"/>
              </a:rPr>
              <a:t>举例：刚才那个考试系统使用一次两次没有问题很正常，后来发现使用</a:t>
            </a:r>
            <a:r>
              <a:rPr lang="en-US" altLang="zh-CN" b="1" dirty="0" smtClean="0">
                <a:latin typeface="Arial" pitchFamily="34" charset="0"/>
              </a:rPr>
              <a:t>5</a:t>
            </a:r>
            <a:r>
              <a:rPr lang="zh-CN" altLang="en-US" b="1" dirty="0" smtClean="0">
                <a:latin typeface="Arial" pitchFamily="34" charset="0"/>
              </a:rPr>
              <a:t>、</a:t>
            </a:r>
            <a:r>
              <a:rPr lang="en-US" altLang="zh-CN" b="1" dirty="0" smtClean="0">
                <a:latin typeface="Arial" pitchFamily="34" charset="0"/>
              </a:rPr>
              <a:t>6</a:t>
            </a:r>
            <a:r>
              <a:rPr lang="zh-CN" altLang="en-US" b="1" dirty="0" smtClean="0">
                <a:latin typeface="Arial" pitchFamily="34" charset="0"/>
              </a:rPr>
              <a:t>次再考试中途时就会死机或出现异常，再修好之后，使用没几天还会出现这样或那样的问题，这就说明系统的可靠性比较差。</a:t>
            </a: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latin typeface="Arial" pitchFamily="34" charset="0"/>
              </a:rPr>
              <a:t>使用性：是不是可以使用？总是需要大量时间维护或修复故障，一般是系统无法工作时间（例如维护和故障恢复）占的比例。</a:t>
            </a:r>
            <a:endParaRPr lang="en-US" altLang="zh-CN" dirty="0" smtClean="0">
              <a:latin typeface="Arial"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1" dirty="0" smtClean="0">
                <a:latin typeface="Arial" pitchFamily="34" charset="0"/>
              </a:rPr>
              <a:t>举例：录入试卷，上机考试试题顺序不一样，录入一次试卷只能供一个考生考试，不能实现题目的随机抽取，那这样是不是很费时要把每个考生试卷（刷洗豆浆机）</a:t>
            </a:r>
            <a:r>
              <a:rPr lang="zh-CN" altLang="en-US" dirty="0" smtClean="0">
                <a:latin typeface="Arial" pitchFamily="34" charset="0"/>
              </a:rPr>
              <a:t> </a:t>
            </a:r>
            <a:endParaRPr lang="en-US" altLang="zh-CN" dirty="0" smtClean="0">
              <a:latin typeface="Arial" pitchFamily="34" charset="0"/>
            </a:endParaRPr>
          </a:p>
          <a:p>
            <a:pPr eaLnBrk="1" hangingPunct="1"/>
            <a:r>
              <a:rPr lang="zh-CN" altLang="en-US" dirty="0" smtClean="0">
                <a:latin typeface="Arial" pitchFamily="34" charset="0"/>
              </a:rPr>
              <a:t>完整性：系统是不是安全？非法入侵者不能用</a:t>
            </a:r>
            <a:endParaRPr lang="en-US" altLang="zh-CN" dirty="0" smtClean="0">
              <a:latin typeface="Arial" pitchFamily="34" charset="0"/>
            </a:endParaRPr>
          </a:p>
          <a:p>
            <a:pPr eaLnBrk="1" hangingPunct="1"/>
            <a:r>
              <a:rPr lang="zh-CN" altLang="en-US" b="1" dirty="0" smtClean="0">
                <a:latin typeface="Arial" pitchFamily="34" charset="0"/>
              </a:rPr>
              <a:t>举例：如果个别考生考完试后想修改系统中一些答案或自己的分数，肯定他不具有这个权限，那他是不是能够容易登录系统或破解密码登录进行数据改动呢？体现非法者能否入侵，体现系统的安全性。</a:t>
            </a:r>
            <a:endParaRPr lang="en-US" altLang="zh-CN" b="1" dirty="0" smtClean="0">
              <a:latin typeface="Arial" pitchFamily="34" charset="0"/>
            </a:endParaRPr>
          </a:p>
          <a:p>
            <a:pPr eaLnBrk="1" hangingPunct="1"/>
            <a:r>
              <a:rPr lang="zh-CN" altLang="en-US" b="1" dirty="0" smtClean="0">
                <a:latin typeface="Arial" pitchFamily="34" charset="0"/>
              </a:rPr>
              <a:t>另外如果一些偶然情况如断电了，是不是系统中数据会丢失呢？</a:t>
            </a:r>
            <a:endParaRPr lang="en-US" altLang="zh-CN" dirty="0" smtClean="0">
              <a:latin typeface="Arial" pitchFamily="34" charset="0"/>
            </a:endParaRPr>
          </a:p>
          <a:p>
            <a:pPr eaLnBrk="1" hangingPunct="1"/>
            <a:r>
              <a:rPr lang="zh-CN" altLang="en-US" dirty="0" smtClean="0">
                <a:latin typeface="Arial" pitchFamily="34" charset="0"/>
              </a:rPr>
              <a:t>效率：需要资源多少？（性能）性能一般可以是关键任务的响应速度、吞吐量、对内存占用指标等等。</a:t>
            </a:r>
            <a:endParaRPr lang="en-US" altLang="zh-CN" dirty="0" smtClean="0">
              <a:latin typeface="Arial" pitchFamily="34" charset="0"/>
            </a:endParaRPr>
          </a:p>
          <a:p>
            <a:pPr eaLnBrk="1" hangingPunct="1"/>
            <a:r>
              <a:rPr lang="zh-CN" altLang="en-US" b="1" dirty="0" smtClean="0">
                <a:latin typeface="Arial" pitchFamily="34" charset="0"/>
              </a:rPr>
              <a:t>举例：是不是考试系统一运行，电脑上其他资源就被占满了</a:t>
            </a:r>
            <a:r>
              <a:rPr lang="zh-CN" altLang="en-US" b="1" baseline="0" dirty="0" smtClean="0">
                <a:latin typeface="Arial" pitchFamily="34" charset="0"/>
              </a:rPr>
              <a:t>  其他什么事情也不能做了呢比如说下载着东西也要停止等</a:t>
            </a:r>
            <a:endParaRPr lang="en-US" altLang="zh-CN" b="1" baseline="0" dirty="0" smtClean="0">
              <a:latin typeface="Arial" pitchFamily="34" charset="0"/>
            </a:endParaRPr>
          </a:p>
          <a:p>
            <a:pPr eaLnBrk="1" hangingPunct="1"/>
            <a:endParaRPr lang="zh-CN" altLang="en-US" b="1" dirty="0" smtClean="0">
              <a:latin typeface="Arial" pitchFamily="34" charset="0"/>
            </a:endParaRPr>
          </a:p>
          <a:p>
            <a:pPr eaLnBrk="1" hangingPunct="1"/>
            <a:r>
              <a:rPr lang="zh-CN" altLang="en-US" dirty="0" smtClean="0">
                <a:latin typeface="Arial" pitchFamily="34" charset="0"/>
              </a:rPr>
              <a:t>维护性：是否方便修改？困不困难？（诊断、修改</a:t>
            </a:r>
            <a:r>
              <a:rPr lang="en-US" altLang="zh-CN" dirty="0" smtClean="0">
                <a:latin typeface="Arial" pitchFamily="34" charset="0"/>
              </a:rPr>
              <a:t>bug</a:t>
            </a:r>
            <a:r>
              <a:rPr lang="zh-CN" altLang="en-US" dirty="0" smtClean="0">
                <a:latin typeface="Arial" pitchFamily="34" charset="0"/>
              </a:rPr>
              <a:t>）</a:t>
            </a:r>
            <a:endParaRPr lang="en-US" altLang="zh-CN" dirty="0" smtClean="0">
              <a:latin typeface="Arial" pitchFamily="34" charset="0"/>
            </a:endParaRPr>
          </a:p>
          <a:p>
            <a:pPr eaLnBrk="1" hangingPunct="1"/>
            <a:r>
              <a:rPr lang="zh-CN" altLang="en-US" b="1" dirty="0" smtClean="0">
                <a:latin typeface="Arial" pitchFamily="34" charset="0"/>
              </a:rPr>
              <a:t>举例：比如说考试系统，真实运行中出现了问题 ，技术人员进行问题解决时是不是方便修改，还是说要从新到公司中去修理开发，提到的是诊断和修改的工作量大小，因为大家知道真实工作中有专门的维护实施人员是吧，不一定就是开发这个系统的程序员，所以系统具有很好的可维护性，才能让其他人员更好上手</a:t>
            </a:r>
            <a:endParaRPr lang="en-US" altLang="zh-CN" b="1" dirty="0" smtClean="0">
              <a:latin typeface="Arial" pitchFamily="34" charset="0"/>
            </a:endParaRPr>
          </a:p>
          <a:p>
            <a:pPr eaLnBrk="1" hangingPunct="1"/>
            <a:r>
              <a:rPr lang="zh-CN" altLang="en-US" b="1" dirty="0" smtClean="0">
                <a:latin typeface="Arial" pitchFamily="34" charset="0"/>
              </a:rPr>
              <a:t>（微软的</a:t>
            </a:r>
            <a:r>
              <a:rPr lang="en-US" altLang="zh-CN" b="1" dirty="0" smtClean="0">
                <a:latin typeface="Arial" pitchFamily="34" charset="0"/>
              </a:rPr>
              <a:t>windows</a:t>
            </a:r>
            <a:r>
              <a:rPr lang="zh-CN" altLang="en-US" b="1" dirty="0" smtClean="0">
                <a:latin typeface="Arial" pitchFamily="34" charset="0"/>
              </a:rPr>
              <a:t>系统，发现漏洞是不是安装补丁包就可以，还是要回收系统重新修复呢？）</a:t>
            </a:r>
          </a:p>
          <a:p>
            <a:pPr eaLnBrk="1" hangingPunct="1"/>
            <a:r>
              <a:rPr lang="zh-CN" altLang="en-US" dirty="0" smtClean="0">
                <a:latin typeface="Arial" pitchFamily="34" charset="0"/>
              </a:rPr>
              <a:t>测试性：是否可测试？工作量是不是大，投入的人力物力和财力</a:t>
            </a:r>
            <a:endParaRPr lang="en-US" altLang="zh-CN" dirty="0" smtClean="0">
              <a:latin typeface="Arial" pitchFamily="34" charset="0"/>
            </a:endParaRPr>
          </a:p>
          <a:p>
            <a:pPr eaLnBrk="1" hangingPunct="1"/>
            <a:r>
              <a:rPr lang="zh-CN" altLang="en-US" b="1" dirty="0" smtClean="0">
                <a:latin typeface="Arial" pitchFamily="34" charset="0"/>
              </a:rPr>
              <a:t>大家可能觉得测试不都是一样的么，不是的比如说测试（阅读文章的次数，这时候就要查询数据库相应字段，而且要关注数量的变化，相对测试会复杂些）</a:t>
            </a:r>
          </a:p>
          <a:p>
            <a:pPr eaLnBrk="1" hangingPunct="1"/>
            <a:r>
              <a:rPr lang="zh-CN" altLang="en-US" dirty="0" smtClean="0">
                <a:latin typeface="Arial" pitchFamily="34" charset="0"/>
              </a:rPr>
              <a:t>灵活性：投入运行后是否可修改？（发布新版本）</a:t>
            </a:r>
          </a:p>
          <a:p>
            <a:pPr eaLnBrk="1" hangingPunct="1"/>
            <a:r>
              <a:rPr lang="zh-CN" altLang="en-US" dirty="0" smtClean="0">
                <a:latin typeface="Arial" pitchFamily="34" charset="0"/>
              </a:rPr>
              <a:t>可移植性：在另一台电脑上能运行吗？</a:t>
            </a:r>
            <a:endParaRPr lang="en-US" altLang="zh-CN" dirty="0" smtClean="0">
              <a:latin typeface="Arial" pitchFamily="34" charset="0"/>
            </a:endParaRPr>
          </a:p>
          <a:p>
            <a:pPr eaLnBrk="1" hangingPunct="1"/>
            <a:r>
              <a:rPr lang="zh-CN" altLang="en-US" b="1" dirty="0" smtClean="0">
                <a:latin typeface="Arial" pitchFamily="34" charset="0"/>
              </a:rPr>
              <a:t>举例：考试系统如果换到另一台电脑上工作，需要的工作量是不是大，因为另一台电脑配置、操作系统等等存在差别，其实就像人生病移植器官一样</a:t>
            </a:r>
          </a:p>
          <a:p>
            <a:pPr eaLnBrk="1" hangingPunct="1"/>
            <a:r>
              <a:rPr lang="zh-CN" altLang="en-US" dirty="0" smtClean="0">
                <a:latin typeface="Arial" pitchFamily="34" charset="0"/>
              </a:rPr>
              <a:t>可复用性：是否能利用它的某个部分</a:t>
            </a:r>
            <a:r>
              <a:rPr lang="en-US" altLang="zh-CN" dirty="0" smtClean="0">
                <a:latin typeface="Arial" pitchFamily="34" charset="0"/>
              </a:rPr>
              <a:t>?</a:t>
            </a:r>
          </a:p>
          <a:p>
            <a:pPr eaLnBrk="1" hangingPunct="1"/>
            <a:r>
              <a:rPr lang="zh-CN" altLang="en-US" b="1" dirty="0" smtClean="0">
                <a:latin typeface="Arial" pitchFamily="34" charset="0"/>
              </a:rPr>
              <a:t>举例：庞大的学生管理系统也需要这样的一个考试功能，直接就可以搬过来修改下使用；或者做一个竞赛监控系统，有计时功能，这时就可以把考试系统中的计时功能搬过来，</a:t>
            </a:r>
            <a:endParaRPr lang="en-US" altLang="zh-CN" b="1" dirty="0" smtClean="0">
              <a:latin typeface="Arial" pitchFamily="34" charset="0"/>
            </a:endParaRPr>
          </a:p>
          <a:p>
            <a:pPr eaLnBrk="1" hangingPunct="1"/>
            <a:r>
              <a:rPr lang="zh-CN" altLang="en-US" b="1" dirty="0" smtClean="0">
                <a:latin typeface="Arial" pitchFamily="34" charset="0"/>
              </a:rPr>
              <a:t>一般复用性高的软件很赚钱，节省人力和时间，给大家讲下我原来在的那家公司的产品开发模式，首先生产出一套产品，个性化，。。。大家以后如果有自己开公司的可以采用这样的方式</a:t>
            </a:r>
            <a:r>
              <a:rPr lang="zh-CN" altLang="en-US" dirty="0" smtClean="0">
                <a:latin typeface="Arial" pitchFamily="34" charset="0"/>
              </a:rPr>
              <a:t>（一个小模块可以加到一个新系统中，原来公司的产品可复用性很高）</a:t>
            </a:r>
            <a:endParaRPr lang="en-US" altLang="zh-CN" dirty="0" smtClean="0">
              <a:latin typeface="Arial" pitchFamily="34" charset="0"/>
            </a:endParaRPr>
          </a:p>
          <a:p>
            <a:pPr eaLnBrk="1" hangingPunct="1"/>
            <a:r>
              <a:rPr lang="zh-CN" altLang="en-US" dirty="0" smtClean="0">
                <a:latin typeface="Arial" pitchFamily="34" charset="0"/>
              </a:rPr>
              <a:t>互联性：与其他链接的工作量大小</a:t>
            </a:r>
            <a:endParaRPr lang="en-US" altLang="zh-CN" dirty="0" smtClean="0">
              <a:latin typeface="Arial" pitchFamily="34" charset="0"/>
            </a:endParaRPr>
          </a:p>
          <a:p>
            <a:pPr eaLnBrk="1" hangingPunct="1"/>
            <a:r>
              <a:rPr lang="zh-CN" altLang="en-US" dirty="0" smtClean="0">
                <a:latin typeface="Arial" pitchFamily="34" charset="0"/>
              </a:rPr>
              <a:t>举例：比如说这个考试系统，学生考试完之后呢要将所有答案导入到老师的看卷评分系统，当然前期就要进行两个系统的关联，如果说很好关联，那就是互联性很好；另外更好的一个例子是</a:t>
            </a:r>
            <a:r>
              <a:rPr lang="en-US" altLang="zh-CN" dirty="0" smtClean="0">
                <a:latin typeface="Arial" pitchFamily="34" charset="0"/>
              </a:rPr>
              <a:t>OL</a:t>
            </a:r>
            <a:r>
              <a:rPr lang="zh-CN" altLang="en-US" dirty="0" smtClean="0">
                <a:latin typeface="Arial" pitchFamily="34" charset="0"/>
              </a:rPr>
              <a:t>可以和很多邮箱进行关联是吧。</a:t>
            </a:r>
            <a:endParaRPr lang="en-US" altLang="zh-CN" dirty="0" smtClean="0">
              <a:latin typeface="Arial" pitchFamily="34" charset="0"/>
            </a:endParaRPr>
          </a:p>
          <a:p>
            <a:pPr eaLnBrk="1" hangingPunct="1"/>
            <a:endParaRPr lang="en-US" altLang="zh-CN" dirty="0" smtClean="0">
              <a:latin typeface="Arial" pitchFamily="34" charset="0"/>
            </a:endParaRPr>
          </a:p>
          <a:p>
            <a:pPr eaLnBrk="1" hangingPunct="1"/>
            <a:r>
              <a:rPr lang="zh-CN" altLang="en-US" dirty="0" smtClean="0">
                <a:latin typeface="Arial" pitchFamily="34" charset="0"/>
              </a:rPr>
              <a:t>以上就是对</a:t>
            </a:r>
            <a:r>
              <a:rPr lang="en-US" altLang="zh-CN" dirty="0" smtClean="0">
                <a:latin typeface="Arial" pitchFamily="34" charset="0"/>
              </a:rPr>
              <a:t>MCCALL</a:t>
            </a:r>
            <a:r>
              <a:rPr lang="zh-CN" altLang="en-US" dirty="0" smtClean="0">
                <a:latin typeface="Arial" pitchFamily="34" charset="0"/>
              </a:rPr>
              <a:t>模型的介绍，在一些认证考试中比较常考，另外在这里给大家讲解比较详细，为了让大家对产品质量的这些质量特性能够理解，虽然在工作中没有人会提问到底什么是可靠性等，但是在测试工作中这些词很常见，以后咱们还会对这些词相应的测试方法进行讲解。</a:t>
            </a:r>
            <a:endParaRPr lang="en-US" altLang="zh-CN" dirty="0" smtClean="0">
              <a:latin typeface="Arial" pitchFamily="34" charset="0"/>
            </a:endParaRPr>
          </a:p>
          <a:p>
            <a:pPr eaLnBrk="1" hangingPunct="1"/>
            <a:r>
              <a:rPr lang="zh-CN" altLang="en-US" dirty="0" smtClean="0">
                <a:latin typeface="Arial" pitchFamily="34" charset="0"/>
              </a:rPr>
              <a:t>所以</a:t>
            </a:r>
            <a:r>
              <a:rPr lang="en-US" altLang="zh-CN" dirty="0" smtClean="0">
                <a:latin typeface="Arial" pitchFamily="34" charset="0"/>
              </a:rPr>
              <a:t>1</a:t>
            </a:r>
            <a:r>
              <a:rPr lang="zh-CN" altLang="en-US" dirty="0" smtClean="0">
                <a:latin typeface="Arial" pitchFamily="34" charset="0"/>
              </a:rPr>
              <a:t>）知道</a:t>
            </a:r>
            <a:r>
              <a:rPr lang="en-US" altLang="zh-CN" dirty="0" smtClean="0">
                <a:latin typeface="Arial" pitchFamily="34" charset="0"/>
              </a:rPr>
              <a:t>MCCALL</a:t>
            </a:r>
            <a:r>
              <a:rPr lang="en-US" altLang="zh-CN" baseline="0" dirty="0" smtClean="0">
                <a:latin typeface="Arial" pitchFamily="34" charset="0"/>
              </a:rPr>
              <a:t> </a:t>
            </a:r>
            <a:r>
              <a:rPr lang="zh-CN" altLang="en-US" baseline="0" dirty="0" smtClean="0">
                <a:latin typeface="Arial" pitchFamily="34" charset="0"/>
              </a:rPr>
              <a:t>内容  </a:t>
            </a:r>
            <a:r>
              <a:rPr lang="en-US" altLang="zh-CN" baseline="0" dirty="0" smtClean="0">
                <a:latin typeface="Arial" pitchFamily="34" charset="0"/>
              </a:rPr>
              <a:t>2</a:t>
            </a:r>
            <a:r>
              <a:rPr lang="zh-CN" altLang="en-US" baseline="0" dirty="0" smtClean="0">
                <a:latin typeface="Arial" pitchFamily="34" charset="0"/>
              </a:rPr>
              <a:t>）理解名词含义</a:t>
            </a:r>
            <a:endParaRPr lang="en-US" altLang="zh-CN" baseline="0" dirty="0" smtClean="0">
              <a:latin typeface="Arial" pitchFamily="34" charset="0"/>
            </a:endParaRPr>
          </a:p>
          <a:p>
            <a:pPr eaLnBrk="1" hangingPunct="1"/>
            <a:endParaRPr lang="en-US" altLang="zh-CN" baseline="0" dirty="0" smtClean="0">
              <a:latin typeface="Arial" pitchFamily="34" charset="0"/>
            </a:endParaRPr>
          </a:p>
          <a:p>
            <a:pPr eaLnBrk="1" hangingPunct="1"/>
            <a:r>
              <a:rPr lang="zh-CN" altLang="en-US" baseline="0" dirty="0" smtClean="0">
                <a:latin typeface="Arial" pitchFamily="34" charset="0"/>
              </a:rPr>
              <a:t>在真实测试工作中 是不是只有一个产品质量模型呢？肯定不是的，下面咱们看下另一个比较经典的模型</a:t>
            </a:r>
            <a:r>
              <a:rPr lang="en-US" altLang="zh-CN" baseline="0" dirty="0" smtClean="0">
                <a:latin typeface="Arial" pitchFamily="34" charset="0"/>
              </a:rPr>
              <a:t>iso9126</a:t>
            </a:r>
            <a:r>
              <a:rPr lang="zh-CN" altLang="en-US" baseline="0" dirty="0" smtClean="0">
                <a:latin typeface="Arial" pitchFamily="34" charset="0"/>
              </a:rPr>
              <a:t>模型</a:t>
            </a:r>
            <a:endParaRPr lang="en-US" altLang="zh-CN" dirty="0" smtClean="0">
              <a:latin typeface="Arial" pitchFamily="34" charset="0"/>
            </a:endParaRPr>
          </a:p>
        </p:txBody>
      </p:sp>
      <p:sp>
        <p:nvSpPr>
          <p:cNvPr id="25603" name="灯片编号占位符 3"/>
          <p:cNvSpPr>
            <a:spLocks noGrp="1"/>
          </p:cNvSpPr>
          <p:nvPr>
            <p:ph type="sldNum" sz="quarter" idx="5"/>
          </p:nvPr>
        </p:nvSpPr>
        <p:spPr/>
        <p:txBody>
          <a:bodyPr/>
          <a:lstStyle/>
          <a:p>
            <a:pPr>
              <a:defRPr/>
            </a:pPr>
            <a:fld id="{03F1DF59-3B38-4546-8FD4-46150261248E}" type="slidenum">
              <a:rPr lang="zh-CN" altLang="en-US" smtClean="0"/>
              <a:pPr>
                <a:defRPr/>
              </a:pPr>
              <a:t>10</a:t>
            </a:fld>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650875" y="406400"/>
            <a:ext cx="5556250" cy="4167188"/>
          </a:xfrm>
          <a:ln/>
        </p:spPr>
      </p:sp>
      <p:sp>
        <p:nvSpPr>
          <p:cNvPr id="47107" name="Rectangle 3"/>
          <p:cNvSpPr>
            <a:spLocks noGrp="1" noChangeArrowheads="1"/>
          </p:cNvSpPr>
          <p:nvPr>
            <p:ph type="body" idx="1"/>
          </p:nvPr>
        </p:nvSpPr>
        <p:spPr>
          <a:xfrm>
            <a:off x="685800" y="4344988"/>
            <a:ext cx="5486400" cy="4113212"/>
          </a:xfrm>
          <a:noFill/>
          <a:ln/>
        </p:spPr>
        <p:txBody>
          <a:bodyPr/>
          <a:lstStyle/>
          <a:p>
            <a:pPr eaLnBrk="1" hangingPunct="1"/>
            <a:r>
              <a:rPr lang="zh-CN" altLang="en-US" dirty="0" smtClean="0">
                <a:latin typeface="Arial" pitchFamily="34" charset="0"/>
              </a:rPr>
              <a:t>弄清楚都是产品质量模型，</a:t>
            </a:r>
            <a:endParaRPr lang="en-US" altLang="zh-CN" dirty="0" smtClean="0">
              <a:latin typeface="Arial" pitchFamily="34" charset="0"/>
            </a:endParaRPr>
          </a:p>
          <a:p>
            <a:pPr eaLnBrk="1" hangingPunct="1"/>
            <a:r>
              <a:rPr lang="zh-CN" altLang="en-US" dirty="0" smtClean="0">
                <a:latin typeface="Arial" pitchFamily="34" charset="0"/>
              </a:rPr>
              <a:t>在这三个模型中大家只要知道具体特性划分即可（</a:t>
            </a:r>
            <a:r>
              <a:rPr lang="en-US" altLang="zh-CN" dirty="0" smtClean="0">
                <a:latin typeface="Arial" pitchFamily="34" charset="0"/>
              </a:rPr>
              <a:t>3-11    6-21  11</a:t>
            </a:r>
            <a:r>
              <a:rPr lang="zh-CN" altLang="en-US" dirty="0" smtClean="0">
                <a:latin typeface="Arial" pitchFamily="34" charset="0"/>
              </a:rPr>
              <a:t>），重点对</a:t>
            </a:r>
            <a:r>
              <a:rPr lang="en-US" altLang="zh-CN" dirty="0" smtClean="0">
                <a:latin typeface="Arial" pitchFamily="34" charset="0"/>
              </a:rPr>
              <a:t>MCCALL</a:t>
            </a:r>
            <a:r>
              <a:rPr lang="zh-CN" altLang="en-US" dirty="0" smtClean="0">
                <a:latin typeface="Arial" pitchFamily="34" charset="0"/>
              </a:rPr>
              <a:t>中介绍的名词含义理解就可以了</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eaLnBrk="1" hangingPunct="1"/>
            <a:r>
              <a:rPr lang="zh-CN" altLang="en-US" dirty="0" smtClean="0"/>
              <a:t>华为的印度研究所过了</a:t>
            </a:r>
            <a:r>
              <a:rPr lang="en-US" altLang="zh-CN" dirty="0" smtClean="0"/>
              <a:t>CMM5</a:t>
            </a:r>
            <a:r>
              <a:rPr lang="zh-CN" altLang="en-US" dirty="0" smtClean="0"/>
              <a:t>级，北京研究所</a:t>
            </a:r>
            <a:r>
              <a:rPr lang="en-US" altLang="zh-CN" dirty="0" smtClean="0"/>
              <a:t>CMM4</a:t>
            </a:r>
            <a:r>
              <a:rPr lang="zh-CN" altLang="en-US" dirty="0" smtClean="0"/>
              <a:t>，东软过了</a:t>
            </a:r>
            <a:r>
              <a:rPr lang="en-US" altLang="zh-CN" dirty="0" smtClean="0"/>
              <a:t>CMM5</a:t>
            </a:r>
            <a:r>
              <a:rPr lang="zh-CN" altLang="en-US" dirty="0" smtClean="0"/>
              <a:t>级</a:t>
            </a:r>
            <a:endParaRPr lang="en-US" altLang="zh-CN" dirty="0" smtClean="0"/>
          </a:p>
          <a:p>
            <a:pPr eaLnBrk="1" hangingPunct="1"/>
            <a:endParaRPr lang="en-US" altLang="zh-CN" dirty="0" smtClean="0"/>
          </a:p>
          <a:p>
            <a:pPr eaLnBrk="1" hangingPunct="1"/>
            <a:r>
              <a:rPr lang="en-US" altLang="zh-CN" dirty="0" smtClean="0"/>
              <a:t>1987</a:t>
            </a:r>
            <a:r>
              <a:rPr lang="zh-CN" altLang="en-US" dirty="0" smtClean="0"/>
              <a:t>年，美国卡内基</a:t>
            </a:r>
            <a:r>
              <a:rPr lang="en-US" altLang="zh-CN" dirty="0" smtClean="0"/>
              <a:t>. </a:t>
            </a:r>
            <a:r>
              <a:rPr lang="zh-CN" altLang="en-US" dirty="0" smtClean="0"/>
              <a:t>梅隆大学</a:t>
            </a:r>
            <a:r>
              <a:rPr lang="zh-CN" altLang="en-US" dirty="0" smtClean="0">
                <a:hlinkClick r:id="rId3" action="ppaction://hlinkfile"/>
              </a:rPr>
              <a:t>软件研究所</a:t>
            </a:r>
            <a:r>
              <a:rPr lang="zh-CN" altLang="en-US" dirty="0" smtClean="0"/>
              <a:t>（</a:t>
            </a:r>
            <a:r>
              <a:rPr lang="en-US" altLang="zh-CN" dirty="0" smtClean="0"/>
              <a:t>SEI</a:t>
            </a:r>
            <a:r>
              <a:rPr lang="zh-CN" altLang="en-US" dirty="0" smtClean="0"/>
              <a:t>）受美国国防部的委托，率先在软件行业从软件过程能力的角度提出了</a:t>
            </a:r>
            <a:r>
              <a:rPr lang="zh-CN" altLang="en-US" dirty="0" smtClean="0">
                <a:hlinkClick r:id="rId4" action="ppaction://hlinkfile"/>
              </a:rPr>
              <a:t>软件过程成熟度</a:t>
            </a:r>
            <a:r>
              <a:rPr lang="zh-CN" altLang="en-US" dirty="0" smtClean="0"/>
              <a:t>模型（</a:t>
            </a:r>
            <a:r>
              <a:rPr lang="en-US" altLang="zh-CN" dirty="0" smtClean="0"/>
              <a:t>CMM</a:t>
            </a:r>
            <a:r>
              <a:rPr lang="zh-CN" altLang="en-US" dirty="0" smtClean="0"/>
              <a:t>），随后在全世界推广实施的一种软件评估标准，用于评价软件承包能力并帮助其改善软件质量的方法。</a:t>
            </a:r>
            <a:endParaRPr lang="en-US" altLang="zh-CN" dirty="0" smtClean="0"/>
          </a:p>
          <a:p>
            <a:pPr eaLnBrk="1" hangingPunct="1"/>
            <a:endParaRPr lang="en-US" altLang="zh-CN" dirty="0" smtClean="0"/>
          </a:p>
          <a:p>
            <a:pPr eaLnBrk="1" hangingPunct="1"/>
            <a:endParaRPr lang="en-US" altLang="zh-CN" dirty="0" smtClean="0"/>
          </a:p>
        </p:txBody>
      </p:sp>
      <p:sp>
        <p:nvSpPr>
          <p:cNvPr id="31747" name="灯片编号占位符 3"/>
          <p:cNvSpPr>
            <a:spLocks noGrp="1"/>
          </p:cNvSpPr>
          <p:nvPr>
            <p:ph type="sldNum" sz="quarter" idx="5"/>
          </p:nvPr>
        </p:nvSpPr>
        <p:spPr/>
        <p:txBody>
          <a:bodyPr/>
          <a:lstStyle/>
          <a:p>
            <a:pPr>
              <a:defRPr/>
            </a:pPr>
            <a:fld id="{00348517-B9F8-47E5-98BF-2BCC68DD40A2}" type="slidenum">
              <a:rPr lang="zh-CN" altLang="en-US" smtClean="0"/>
              <a:pPr>
                <a:defRPr/>
              </a:pPr>
              <a:t>12</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4B473F04-6514-4734-848C-F892F99C2705}" type="slidenum">
              <a:rPr lang="en-US" altLang="zh-CN"/>
              <a:pPr>
                <a:defRPr/>
              </a:pPr>
              <a:t>‹#›</a:t>
            </a:fld>
            <a:endParaRPr lang="en-US" altLang="zh-CN"/>
          </a:p>
        </p:txBody>
      </p:sp>
    </p:spTree>
    <p:extLst>
      <p:ext uri="{BB962C8B-B14F-4D97-AF65-F5344CB8AC3E}">
        <p14:creationId xmlns:p14="http://schemas.microsoft.com/office/powerpoint/2010/main" val="1552497040"/>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4E4AAC41-EA36-4A53-B79A-D9BF33D13E05}" type="slidenum">
              <a:rPr lang="en-US" altLang="zh-CN"/>
              <a:pPr>
                <a:defRPr/>
              </a:pPr>
              <a:t>‹#›</a:t>
            </a:fld>
            <a:endParaRPr lang="en-US" altLang="zh-CN"/>
          </a:p>
        </p:txBody>
      </p:sp>
    </p:spTree>
    <p:extLst>
      <p:ext uri="{BB962C8B-B14F-4D97-AF65-F5344CB8AC3E}">
        <p14:creationId xmlns:p14="http://schemas.microsoft.com/office/powerpoint/2010/main" val="1448112041"/>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44A7B6D-62B6-4537-809E-ABDC6B07BA51}" type="slidenum">
              <a:rPr lang="en-US" altLang="zh-CN"/>
              <a:pPr>
                <a:defRPr/>
              </a:pPr>
              <a:t>‹#›</a:t>
            </a:fld>
            <a:endParaRPr lang="en-US" altLang="zh-CN"/>
          </a:p>
        </p:txBody>
      </p:sp>
    </p:spTree>
    <p:extLst>
      <p:ext uri="{BB962C8B-B14F-4D97-AF65-F5344CB8AC3E}">
        <p14:creationId xmlns:p14="http://schemas.microsoft.com/office/powerpoint/2010/main" val="3955271555"/>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80EFA88B-FF8D-4C74-A1F1-4BDE2EC13198}" type="slidenum">
              <a:rPr lang="en-US" altLang="zh-CN"/>
              <a:pPr>
                <a:defRPr/>
              </a:pPr>
              <a:t>‹#›</a:t>
            </a:fld>
            <a:endParaRPr lang="en-US" altLang="zh-CN"/>
          </a:p>
        </p:txBody>
      </p:sp>
    </p:spTree>
    <p:extLst>
      <p:ext uri="{BB962C8B-B14F-4D97-AF65-F5344CB8AC3E}">
        <p14:creationId xmlns:p14="http://schemas.microsoft.com/office/powerpoint/2010/main" val="90479454"/>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CB6A985E-BE02-4E5A-8B89-C24F6CB4E833}" type="slidenum">
              <a:rPr lang="en-US" altLang="zh-CN"/>
              <a:pPr>
                <a:defRPr/>
              </a:pPr>
              <a:t>‹#›</a:t>
            </a:fld>
            <a:endParaRPr lang="en-US" altLang="zh-CN"/>
          </a:p>
        </p:txBody>
      </p:sp>
    </p:spTree>
    <p:extLst>
      <p:ext uri="{BB962C8B-B14F-4D97-AF65-F5344CB8AC3E}">
        <p14:creationId xmlns:p14="http://schemas.microsoft.com/office/powerpoint/2010/main" val="1806581887"/>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564B876-B44A-43F9-909D-16B3927D33BE}" type="slidenum">
              <a:rPr lang="en-US" altLang="zh-CN"/>
              <a:pPr>
                <a:defRPr/>
              </a:pPr>
              <a:t>‹#›</a:t>
            </a:fld>
            <a:endParaRPr lang="en-US" altLang="zh-CN"/>
          </a:p>
        </p:txBody>
      </p:sp>
    </p:spTree>
    <p:extLst>
      <p:ext uri="{BB962C8B-B14F-4D97-AF65-F5344CB8AC3E}">
        <p14:creationId xmlns:p14="http://schemas.microsoft.com/office/powerpoint/2010/main" val="2871773278"/>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73290F09-A56D-4D85-A7A9-189BF5CE8821}" type="slidenum">
              <a:rPr lang="en-US" altLang="zh-CN"/>
              <a:pPr>
                <a:defRPr/>
              </a:pPr>
              <a:t>‹#›</a:t>
            </a:fld>
            <a:endParaRPr lang="en-US" altLang="zh-CN"/>
          </a:p>
        </p:txBody>
      </p:sp>
    </p:spTree>
    <p:extLst>
      <p:ext uri="{BB962C8B-B14F-4D97-AF65-F5344CB8AC3E}">
        <p14:creationId xmlns:p14="http://schemas.microsoft.com/office/powerpoint/2010/main" val="1854189924"/>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31A8E896-1D8F-454E-8E0C-F7CD3EEA4BCF}" type="slidenum">
              <a:rPr lang="en-US" altLang="zh-CN"/>
              <a:pPr>
                <a:defRPr/>
              </a:pPr>
              <a:t>‹#›</a:t>
            </a:fld>
            <a:endParaRPr lang="en-US" altLang="zh-CN"/>
          </a:p>
        </p:txBody>
      </p:sp>
    </p:spTree>
    <p:extLst>
      <p:ext uri="{BB962C8B-B14F-4D97-AF65-F5344CB8AC3E}">
        <p14:creationId xmlns:p14="http://schemas.microsoft.com/office/powerpoint/2010/main" val="1350857381"/>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C8897FB0-C034-4891-AECB-0464FA75E6C4}" type="slidenum">
              <a:rPr lang="en-US" altLang="zh-CN"/>
              <a:pPr>
                <a:defRPr/>
              </a:pPr>
              <a:t>‹#›</a:t>
            </a:fld>
            <a:endParaRPr lang="en-US" altLang="zh-CN"/>
          </a:p>
        </p:txBody>
      </p:sp>
    </p:spTree>
    <p:extLst>
      <p:ext uri="{BB962C8B-B14F-4D97-AF65-F5344CB8AC3E}">
        <p14:creationId xmlns:p14="http://schemas.microsoft.com/office/powerpoint/2010/main" val="1549404246"/>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6104039E-83C1-4423-88C9-747AD56E9B28}" type="slidenum">
              <a:rPr lang="en-US" altLang="zh-CN"/>
              <a:pPr>
                <a:defRPr/>
              </a:pPr>
              <a:t>‹#›</a:t>
            </a:fld>
            <a:endParaRPr lang="en-US" altLang="zh-CN"/>
          </a:p>
        </p:txBody>
      </p:sp>
    </p:spTree>
    <p:extLst>
      <p:ext uri="{BB962C8B-B14F-4D97-AF65-F5344CB8AC3E}">
        <p14:creationId xmlns:p14="http://schemas.microsoft.com/office/powerpoint/2010/main" val="3005909322"/>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FEA0CF74-0CBD-43DB-9A7E-1A254DE4CA15}" type="slidenum">
              <a:rPr lang="en-US" altLang="zh-CN"/>
              <a:pPr>
                <a:defRPr/>
              </a:pPr>
              <a:t>‹#›</a:t>
            </a:fld>
            <a:endParaRPr lang="en-US" altLang="zh-CN"/>
          </a:p>
        </p:txBody>
      </p:sp>
    </p:spTree>
    <p:extLst>
      <p:ext uri="{BB962C8B-B14F-4D97-AF65-F5344CB8AC3E}">
        <p14:creationId xmlns:p14="http://schemas.microsoft.com/office/powerpoint/2010/main" val="114587376"/>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81015AC-05C6-4E54-A464-1C9D3B84D053}" type="slidenum">
              <a:rPr lang="en-US" altLang="zh-CN"/>
              <a:pPr>
                <a:defRPr/>
              </a:pPr>
              <a:t>‹#›</a:t>
            </a:fld>
            <a:endParaRPr lang="en-US" altLang="zh-CN"/>
          </a:p>
        </p:txBody>
      </p:sp>
    </p:spTree>
    <p:extLst>
      <p:ext uri="{BB962C8B-B14F-4D97-AF65-F5344CB8AC3E}">
        <p14:creationId xmlns:p14="http://schemas.microsoft.com/office/powerpoint/2010/main" val="619772789"/>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807030D2-A4B3-4FEB-9FA1-EE311C3DAFB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44"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E4AF2A0-B184-49B8-9ABA-6104AA3B9D79}" type="slidenum">
              <a:rPr lang="en-US" altLang="zh-CN" smtClean="0"/>
              <a:pPr eaLnBrk="1" hangingPunct="1"/>
              <a:t>1</a:t>
            </a:fld>
            <a:endParaRPr lang="en-US" altLang="zh-CN" smtClean="0"/>
          </a:p>
        </p:txBody>
      </p:sp>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I</a:t>
            </a:r>
            <a:r>
              <a:rPr lang="zh-CN" altLang="en-US" sz="4400" b="1" smtClean="0">
                <a:latin typeface="华文隶书" pitchFamily="2" charset="-122"/>
                <a:ea typeface="华文隶书" pitchFamily="2" charset="-122"/>
              </a:rPr>
              <a:t>软件测试应用</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611560" y="188640"/>
            <a:ext cx="6226175" cy="565820"/>
          </a:xfrm>
        </p:spPr>
        <p:txBody>
          <a:bodyPr/>
          <a:lstStyle/>
          <a:p>
            <a:r>
              <a:rPr lang="en-US" altLang="zh-CN" b="1" dirty="0">
                <a:latin typeface="黑体" pitchFamily="49" charset="-122"/>
                <a:ea typeface="黑体" pitchFamily="49" charset="-122"/>
              </a:rPr>
              <a:t>McCall</a:t>
            </a:r>
            <a:r>
              <a:rPr lang="zh-CN" altLang="en-US" b="1" dirty="0">
                <a:latin typeface="黑体" pitchFamily="49" charset="-122"/>
                <a:ea typeface="黑体" pitchFamily="49" charset="-122"/>
              </a:rPr>
              <a:t>模型</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3309668404"/>
              </p:ext>
            </p:extLst>
          </p:nvPr>
        </p:nvGraphicFramePr>
        <p:xfrm>
          <a:off x="245021" y="1057348"/>
          <a:ext cx="8644760" cy="5467996"/>
        </p:xfrm>
        <a:graphic>
          <a:graphicData uri="http://schemas.openxmlformats.org/drawingml/2006/table">
            <a:tbl>
              <a:tblPr firstRow="1" bandRow="1">
                <a:solidFill>
                  <a:srgbClr val="00B0F0"/>
                </a:solidFill>
                <a:tableStyleId>{16D9F66E-5EB9-4882-86FB-DCBF35E3C3E4}</a:tableStyleId>
              </a:tblPr>
              <a:tblGrid>
                <a:gridCol w="612229"/>
                <a:gridCol w="1143000"/>
                <a:gridCol w="6889531"/>
              </a:tblGrid>
              <a:tr h="552812">
                <a:tc rowSpan="5">
                  <a:txBody>
                    <a:bodyPr/>
                    <a:lstStyle/>
                    <a:p>
                      <a:pPr marL="0" algn="l" defTabSz="914400" rtl="0" eaLnBrk="1" latinLnBrk="0" hangingPunct="1"/>
                      <a:endParaRPr lang="en-US" altLang="zh-CN" sz="2000" b="0" kern="1200" dirty="0" smtClean="0">
                        <a:solidFill>
                          <a:sysClr val="windowText" lastClr="000000"/>
                        </a:solidFill>
                        <a:latin typeface="+mn-lt"/>
                        <a:ea typeface="+mn-ea"/>
                        <a:cs typeface="+mn-cs"/>
                      </a:endParaRPr>
                    </a:p>
                    <a:p>
                      <a:pPr marL="0" algn="l" defTabSz="914400" rtl="0" eaLnBrk="1" latinLnBrk="0" hangingPunct="1"/>
                      <a:r>
                        <a:rPr lang="zh-CN" altLang="en-US" sz="2000" b="0" kern="1200" dirty="0" smtClean="0">
                          <a:solidFill>
                            <a:sysClr val="windowText" lastClr="000000"/>
                          </a:solidFill>
                          <a:latin typeface="+mn-lt"/>
                          <a:ea typeface="+mn-ea"/>
                          <a:cs typeface="+mn-cs"/>
                        </a:rPr>
                        <a:t>产</a:t>
                      </a:r>
                      <a:endParaRPr lang="en-US" altLang="zh-CN" sz="2000" b="0" kern="1200" dirty="0" smtClean="0">
                        <a:solidFill>
                          <a:sysClr val="windowText" lastClr="000000"/>
                        </a:solidFill>
                        <a:latin typeface="+mn-lt"/>
                        <a:ea typeface="+mn-ea"/>
                        <a:cs typeface="+mn-cs"/>
                      </a:endParaRPr>
                    </a:p>
                    <a:p>
                      <a:pPr marL="0" algn="l" defTabSz="914400" rtl="0" eaLnBrk="1" latinLnBrk="0" hangingPunct="1"/>
                      <a:r>
                        <a:rPr lang="zh-CN" altLang="en-US" sz="2000" b="0" kern="1200" dirty="0" smtClean="0">
                          <a:solidFill>
                            <a:sysClr val="windowText" lastClr="000000"/>
                          </a:solidFill>
                          <a:latin typeface="+mn-lt"/>
                          <a:ea typeface="+mn-ea"/>
                          <a:cs typeface="+mn-cs"/>
                        </a:rPr>
                        <a:t>品</a:t>
                      </a:r>
                      <a:endParaRPr lang="en-US" altLang="zh-CN" sz="2000" b="0" kern="1200" dirty="0" smtClean="0">
                        <a:solidFill>
                          <a:sysClr val="windowText" lastClr="000000"/>
                        </a:solidFill>
                        <a:latin typeface="+mn-lt"/>
                        <a:ea typeface="+mn-ea"/>
                        <a:cs typeface="+mn-cs"/>
                      </a:endParaRPr>
                    </a:p>
                    <a:p>
                      <a:pPr marL="0" algn="l" defTabSz="914400" rtl="0" eaLnBrk="1" latinLnBrk="0" hangingPunct="1"/>
                      <a:r>
                        <a:rPr lang="zh-CN" altLang="en-US" sz="2000" b="0" kern="1200" dirty="0" smtClean="0">
                          <a:solidFill>
                            <a:sysClr val="windowText" lastClr="000000"/>
                          </a:solidFill>
                          <a:latin typeface="+mn-lt"/>
                          <a:ea typeface="+mn-ea"/>
                          <a:cs typeface="+mn-cs"/>
                        </a:rPr>
                        <a:t>运</a:t>
                      </a:r>
                      <a:endParaRPr lang="en-US" altLang="zh-CN" sz="2000" b="0" kern="1200" dirty="0" smtClean="0">
                        <a:solidFill>
                          <a:sysClr val="windowText" lastClr="000000"/>
                        </a:solidFill>
                        <a:latin typeface="+mn-lt"/>
                        <a:ea typeface="+mn-ea"/>
                        <a:cs typeface="+mn-cs"/>
                      </a:endParaRPr>
                    </a:p>
                    <a:p>
                      <a:pPr marL="0" algn="l" defTabSz="914400" rtl="0" eaLnBrk="1" latinLnBrk="0" hangingPunct="1"/>
                      <a:r>
                        <a:rPr lang="zh-CN" altLang="en-US" sz="2000" b="0" kern="1200" dirty="0" smtClean="0">
                          <a:solidFill>
                            <a:sysClr val="windowText" lastClr="000000"/>
                          </a:solidFill>
                          <a:latin typeface="+mn-lt"/>
                          <a:ea typeface="+mn-ea"/>
                          <a:cs typeface="+mn-cs"/>
                        </a:rPr>
                        <a:t>行</a:t>
                      </a:r>
                    </a:p>
                  </a:txBody>
                  <a:tcPr>
                    <a:solidFill>
                      <a:srgbClr val="CCECFF"/>
                    </a:solidFill>
                  </a:tcPr>
                </a:tc>
                <a:tc>
                  <a:txBody>
                    <a:bodyPr/>
                    <a:lstStyle/>
                    <a:p>
                      <a:pPr marL="0" algn="l" defTabSz="914400" rtl="0" eaLnBrk="1" latinLnBrk="0" hangingPunct="1"/>
                      <a:r>
                        <a:rPr lang="zh-CN" altLang="en-US" sz="1600" b="0" kern="1200" dirty="0" smtClean="0">
                          <a:solidFill>
                            <a:sysClr val="windowText" lastClr="000000"/>
                          </a:solidFill>
                          <a:latin typeface="+mn-lt"/>
                          <a:ea typeface="+mn-ea"/>
                          <a:cs typeface="+mn-cs"/>
                        </a:rPr>
                        <a:t>正确性</a:t>
                      </a:r>
                    </a:p>
                  </a:txBody>
                  <a:tcPr>
                    <a:solidFill>
                      <a:srgbClr val="CCECFF"/>
                    </a:solidFill>
                  </a:tcPr>
                </a:tc>
                <a:tc>
                  <a:txBody>
                    <a:bodyPr/>
                    <a:lstStyle/>
                    <a:p>
                      <a:pPr marL="0" algn="l" defTabSz="914400" rtl="0" eaLnBrk="1" latinLnBrk="0" hangingPunct="1"/>
                      <a:r>
                        <a:rPr lang="zh-CN" altLang="en-US" sz="1600" b="0" kern="1200" dirty="0" smtClean="0">
                          <a:solidFill>
                            <a:sysClr val="windowText" lastClr="000000"/>
                          </a:solidFill>
                          <a:latin typeface="+mn-lt"/>
                          <a:ea typeface="+mn-ea"/>
                          <a:cs typeface="+mn-cs"/>
                        </a:rPr>
                        <a:t>在预定环境下，软件满足设计规格说明及用户预期目标的程度。他还要求软件本身没有错误。</a:t>
                      </a:r>
                    </a:p>
                  </a:txBody>
                  <a:tcPr>
                    <a:solidFill>
                      <a:srgbClr val="CCECFF"/>
                    </a:solidFill>
                  </a:tcPr>
                </a:tc>
              </a:tr>
              <a:tr h="395640">
                <a:tc vMerge="1">
                  <a:txBody>
                    <a:bodyPr/>
                    <a:lstStyle/>
                    <a:p>
                      <a:endParaRPr lang="en-US" altLang="zh-CN" sz="1600" dirty="0" smtClean="0">
                        <a:solidFill>
                          <a:sysClr val="windowText" lastClr="000000"/>
                        </a:solidFill>
                      </a:endParaRPr>
                    </a:p>
                  </a:txBody>
                  <a:tcPr>
                    <a:solidFill>
                      <a:srgbClr val="CCECFF"/>
                    </a:solidFill>
                  </a:tcPr>
                </a:tc>
                <a:tc>
                  <a:txBody>
                    <a:bodyPr/>
                    <a:lstStyle/>
                    <a:p>
                      <a:r>
                        <a:rPr lang="zh-CN" altLang="en-US" sz="1600" dirty="0" smtClean="0">
                          <a:solidFill>
                            <a:sysClr val="windowText" lastClr="000000"/>
                          </a:solidFill>
                        </a:rPr>
                        <a:t>可靠性</a:t>
                      </a:r>
                      <a:endParaRPr lang="en-US" altLang="zh-CN" sz="1600" dirty="0" smtClean="0">
                        <a:solidFill>
                          <a:sysClr val="windowText" lastClr="000000"/>
                        </a:solidFill>
                      </a:endParaRPr>
                    </a:p>
                  </a:txBody>
                  <a:tcPr>
                    <a:solidFill>
                      <a:srgbClr val="CCECFF"/>
                    </a:solidFill>
                  </a:tcPr>
                </a:tc>
                <a:tc>
                  <a:txBody>
                    <a:bodyPr/>
                    <a:lstStyle/>
                    <a:p>
                      <a:r>
                        <a:rPr lang="zh-CN" altLang="en-US" sz="1600" dirty="0" smtClean="0">
                          <a:solidFill>
                            <a:sysClr val="windowText" lastClr="000000"/>
                          </a:solidFill>
                        </a:rPr>
                        <a:t>软件按照设计要求，在规定时间和条件下不出故障，持续运行的程度</a:t>
                      </a:r>
                      <a:endParaRPr lang="zh-CN" altLang="en-US" sz="1600" dirty="0">
                        <a:solidFill>
                          <a:sysClr val="windowText" lastClr="000000"/>
                        </a:solidFill>
                      </a:endParaRPr>
                    </a:p>
                  </a:txBody>
                  <a:tcPr>
                    <a:solidFill>
                      <a:srgbClr val="CCECFF"/>
                    </a:solidFill>
                  </a:tcPr>
                </a:tc>
              </a:tr>
              <a:tr h="410116">
                <a:tc vMerge="1">
                  <a:txBody>
                    <a:bodyPr/>
                    <a:lstStyle/>
                    <a:p>
                      <a:endParaRPr lang="zh-CN" altLang="en-US" sz="1600" dirty="0">
                        <a:solidFill>
                          <a:sysClr val="windowText" lastClr="000000"/>
                        </a:solidFill>
                      </a:endParaRPr>
                    </a:p>
                  </a:txBody>
                  <a:tcPr>
                    <a:solidFill>
                      <a:srgbClr val="CCECFF"/>
                    </a:solidFill>
                  </a:tcPr>
                </a:tc>
                <a:tc>
                  <a:txBody>
                    <a:bodyPr/>
                    <a:lstStyle/>
                    <a:p>
                      <a:r>
                        <a:rPr lang="zh-CN" altLang="en-US" sz="1600" dirty="0" smtClean="0">
                          <a:solidFill>
                            <a:sysClr val="windowText" lastClr="000000"/>
                          </a:solidFill>
                        </a:rPr>
                        <a:t>可使用性</a:t>
                      </a:r>
                      <a:endParaRPr lang="zh-CN" altLang="en-US" sz="1600" dirty="0">
                        <a:solidFill>
                          <a:sysClr val="windowText" lastClr="000000"/>
                        </a:solidFill>
                      </a:endParaRPr>
                    </a:p>
                  </a:txBody>
                  <a:tcPr>
                    <a:solidFill>
                      <a:srgbClr val="CCEC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ysClr val="windowText" lastClr="000000"/>
                          </a:solidFill>
                        </a:rPr>
                        <a:t>对于一个软件系统，用户学习、使用软件及为程序准备数据和解释输出所需工作量的大小</a:t>
                      </a:r>
                    </a:p>
                  </a:txBody>
                  <a:tcPr>
                    <a:solidFill>
                      <a:srgbClr val="CCECFF"/>
                    </a:solidFill>
                  </a:tcPr>
                </a:tc>
              </a:tr>
              <a:tr h="410116">
                <a:tc vMerge="1">
                  <a:txBody>
                    <a:bodyPr/>
                    <a:lstStyle/>
                    <a:p>
                      <a:endParaRPr lang="zh-CN" altLang="en-US" sz="1600" dirty="0">
                        <a:solidFill>
                          <a:sysClr val="windowText" lastClr="000000"/>
                        </a:solidFill>
                      </a:endParaRPr>
                    </a:p>
                  </a:txBody>
                  <a:tcPr>
                    <a:solidFill>
                      <a:srgbClr val="CCECFF"/>
                    </a:solidFill>
                  </a:tcPr>
                </a:tc>
                <a:tc>
                  <a:txBody>
                    <a:bodyPr/>
                    <a:lstStyle/>
                    <a:p>
                      <a:r>
                        <a:rPr lang="zh-CN" altLang="en-US" sz="1600" dirty="0" smtClean="0">
                          <a:solidFill>
                            <a:sysClr val="windowText" lastClr="000000"/>
                          </a:solidFill>
                        </a:rPr>
                        <a:t>完整性</a:t>
                      </a:r>
                      <a:endParaRPr lang="zh-CN" altLang="en-US" sz="1600" dirty="0">
                        <a:solidFill>
                          <a:sysClr val="windowText" lastClr="000000"/>
                        </a:solidFill>
                      </a:endParaRPr>
                    </a:p>
                  </a:txBody>
                  <a:tcPr>
                    <a:solidFill>
                      <a:srgbClr val="CCEC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ysClr val="windowText" lastClr="000000"/>
                          </a:solidFill>
                        </a:rPr>
                        <a:t>为某一目的而保护数据，避免它受到偶然的或有意的破坏、改动或遗失的能力</a:t>
                      </a:r>
                    </a:p>
                  </a:txBody>
                  <a:tcPr>
                    <a:solidFill>
                      <a:srgbClr val="CCECFF"/>
                    </a:solidFill>
                  </a:tcPr>
                </a:tc>
              </a:tr>
              <a:tr h="410116">
                <a:tc vMerge="1">
                  <a:txBody>
                    <a:bodyPr/>
                    <a:lstStyle/>
                    <a:p>
                      <a:endParaRPr lang="zh-CN" altLang="en-US" sz="1600" dirty="0">
                        <a:solidFill>
                          <a:sysClr val="windowText" lastClr="000000"/>
                        </a:solidFill>
                      </a:endParaRPr>
                    </a:p>
                  </a:txBody>
                  <a:tcPr>
                    <a:solidFill>
                      <a:srgbClr val="CCECFF"/>
                    </a:solidFill>
                  </a:tcPr>
                </a:tc>
                <a:tc>
                  <a:txBody>
                    <a:bodyPr/>
                    <a:lstStyle/>
                    <a:p>
                      <a:r>
                        <a:rPr lang="zh-CN" altLang="en-US" sz="1600" dirty="0" smtClean="0">
                          <a:solidFill>
                            <a:sysClr val="windowText" lastClr="000000"/>
                          </a:solidFill>
                        </a:rPr>
                        <a:t>效率</a:t>
                      </a:r>
                      <a:endParaRPr lang="zh-CN" altLang="en-US" sz="1600" dirty="0">
                        <a:solidFill>
                          <a:sysClr val="windowText" lastClr="000000"/>
                        </a:solidFill>
                      </a:endParaRPr>
                    </a:p>
                  </a:txBody>
                  <a:tcPr>
                    <a:solidFill>
                      <a:srgbClr val="CCECFF"/>
                    </a:solidFill>
                  </a:tcPr>
                </a:tc>
                <a:tc>
                  <a:txBody>
                    <a:bodyPr/>
                    <a:lstStyle/>
                    <a:p>
                      <a:r>
                        <a:rPr lang="zh-CN" altLang="en-US" sz="1600" dirty="0" smtClean="0">
                          <a:solidFill>
                            <a:sysClr val="windowText" lastClr="000000"/>
                          </a:solidFill>
                        </a:rPr>
                        <a:t>为了完成预定功能，软件系统所需的计算机资源的多少</a:t>
                      </a:r>
                      <a:endParaRPr lang="zh-CN" altLang="en-US" sz="1600" dirty="0">
                        <a:solidFill>
                          <a:sysClr val="windowText" lastClr="000000"/>
                        </a:solidFill>
                      </a:endParaRPr>
                    </a:p>
                  </a:txBody>
                  <a:tcPr>
                    <a:solidFill>
                      <a:srgbClr val="CCECFF"/>
                    </a:solidFill>
                  </a:tcPr>
                </a:tc>
              </a:tr>
              <a:tr h="552812">
                <a:tc rowSpan="3">
                  <a:txBody>
                    <a:bodyPr/>
                    <a:lstStyle/>
                    <a:p>
                      <a:pPr marL="0" algn="l" defTabSz="914400" rtl="0" eaLnBrk="1" latinLnBrk="0" hangingPunct="1"/>
                      <a:r>
                        <a:rPr lang="zh-CN" altLang="en-US" sz="2000" b="0" kern="1200" dirty="0" smtClean="0">
                          <a:solidFill>
                            <a:sysClr val="windowText" lastClr="000000"/>
                          </a:solidFill>
                          <a:latin typeface="+mn-lt"/>
                          <a:ea typeface="+mn-ea"/>
                          <a:cs typeface="+mn-cs"/>
                        </a:rPr>
                        <a:t>产</a:t>
                      </a:r>
                      <a:endParaRPr lang="en-US" altLang="zh-CN" sz="2000" b="0" kern="1200" dirty="0" smtClean="0">
                        <a:solidFill>
                          <a:sysClr val="windowText" lastClr="000000"/>
                        </a:solidFill>
                        <a:latin typeface="+mn-lt"/>
                        <a:ea typeface="+mn-ea"/>
                        <a:cs typeface="+mn-cs"/>
                      </a:endParaRPr>
                    </a:p>
                    <a:p>
                      <a:pPr marL="0" algn="l" defTabSz="914400" rtl="0" eaLnBrk="1" latinLnBrk="0" hangingPunct="1"/>
                      <a:r>
                        <a:rPr lang="zh-CN" altLang="en-US" sz="2000" b="0" kern="1200" dirty="0" smtClean="0">
                          <a:solidFill>
                            <a:sysClr val="windowText" lastClr="000000"/>
                          </a:solidFill>
                          <a:latin typeface="+mn-lt"/>
                          <a:ea typeface="+mn-ea"/>
                          <a:cs typeface="+mn-cs"/>
                        </a:rPr>
                        <a:t>品</a:t>
                      </a:r>
                      <a:endParaRPr lang="en-US" altLang="zh-CN" sz="2000" b="0" kern="1200" dirty="0" smtClean="0">
                        <a:solidFill>
                          <a:sysClr val="windowText" lastClr="000000"/>
                        </a:solidFill>
                        <a:latin typeface="+mn-lt"/>
                        <a:ea typeface="+mn-ea"/>
                        <a:cs typeface="+mn-cs"/>
                      </a:endParaRPr>
                    </a:p>
                    <a:p>
                      <a:pPr marL="0" algn="l" defTabSz="914400" rtl="0" eaLnBrk="1" latinLnBrk="0" hangingPunct="1"/>
                      <a:r>
                        <a:rPr lang="zh-CN" altLang="en-US" sz="2000" b="0" kern="1200" dirty="0" smtClean="0">
                          <a:solidFill>
                            <a:sysClr val="windowText" lastClr="000000"/>
                          </a:solidFill>
                          <a:latin typeface="+mn-lt"/>
                          <a:ea typeface="+mn-ea"/>
                          <a:cs typeface="+mn-cs"/>
                        </a:rPr>
                        <a:t>修  订</a:t>
                      </a:r>
                      <a:endParaRPr lang="zh-CN" altLang="en-US" sz="2000" dirty="0">
                        <a:solidFill>
                          <a:sysClr val="windowText" lastClr="000000"/>
                        </a:solidFill>
                      </a:endParaRPr>
                    </a:p>
                  </a:txBody>
                  <a:tcPr>
                    <a:solidFill>
                      <a:schemeClr val="bg1">
                        <a:alpha val="48627"/>
                      </a:schemeClr>
                    </a:solidFill>
                  </a:tcPr>
                </a:tc>
                <a:tc>
                  <a:txBody>
                    <a:bodyPr/>
                    <a:lstStyle/>
                    <a:p>
                      <a:r>
                        <a:rPr lang="zh-CN" altLang="en-US" sz="1600" dirty="0" smtClean="0">
                          <a:solidFill>
                            <a:sysClr val="windowText" lastClr="000000"/>
                          </a:solidFill>
                        </a:rPr>
                        <a:t>可维护性</a:t>
                      </a:r>
                      <a:endParaRPr lang="zh-CN" altLang="en-US" sz="1600" dirty="0">
                        <a:solidFill>
                          <a:sysClr val="windowText" lastClr="000000"/>
                        </a:solidFill>
                      </a:endParaRPr>
                    </a:p>
                  </a:txBody>
                  <a:tcPr>
                    <a:solidFill>
                      <a:schemeClr val="bg1">
                        <a:alpha val="48627"/>
                      </a:schemeClr>
                    </a:solidFill>
                  </a:tcPr>
                </a:tc>
                <a:tc>
                  <a:txBody>
                    <a:bodyPr/>
                    <a:lstStyle/>
                    <a:p>
                      <a:r>
                        <a:rPr lang="zh-CN" altLang="en-US" sz="1600" dirty="0" smtClean="0">
                          <a:solidFill>
                            <a:sysClr val="windowText" lastClr="000000"/>
                          </a:solidFill>
                        </a:rPr>
                        <a:t>为了满足用户新的要求或当环境发生了变化，或运行中发现了新的错误时，对一个已投入运行的软件进行相应诊断和修改所需工作量的大小</a:t>
                      </a:r>
                      <a:endParaRPr lang="zh-CN" altLang="en-US" sz="1600" dirty="0">
                        <a:solidFill>
                          <a:sysClr val="windowText" lastClr="000000"/>
                        </a:solidFill>
                      </a:endParaRPr>
                    </a:p>
                  </a:txBody>
                  <a:tcPr>
                    <a:solidFill>
                      <a:schemeClr val="bg1">
                        <a:alpha val="48627"/>
                      </a:schemeClr>
                    </a:solidFill>
                  </a:tcPr>
                </a:tc>
              </a:tr>
              <a:tr h="395640">
                <a:tc vMerge="1">
                  <a:txBody>
                    <a:bodyPr/>
                    <a:lstStyle/>
                    <a:p>
                      <a:endParaRPr lang="zh-CN" altLang="en-US" sz="1600" dirty="0">
                        <a:solidFill>
                          <a:sysClr val="windowText" lastClr="000000"/>
                        </a:solidFill>
                      </a:endParaRPr>
                    </a:p>
                  </a:txBody>
                  <a:tcPr>
                    <a:solidFill>
                      <a:schemeClr val="bg1">
                        <a:alpha val="48627"/>
                      </a:schemeClr>
                    </a:solidFill>
                  </a:tcPr>
                </a:tc>
                <a:tc>
                  <a:txBody>
                    <a:bodyPr/>
                    <a:lstStyle/>
                    <a:p>
                      <a:r>
                        <a:rPr lang="zh-CN" altLang="en-US" sz="1600" dirty="0" smtClean="0">
                          <a:solidFill>
                            <a:sysClr val="windowText" lastClr="000000"/>
                          </a:solidFill>
                        </a:rPr>
                        <a:t>可测试性</a:t>
                      </a:r>
                      <a:endParaRPr lang="zh-CN" altLang="en-US" sz="1600" dirty="0">
                        <a:solidFill>
                          <a:sysClr val="windowText" lastClr="000000"/>
                        </a:solidFill>
                      </a:endParaRPr>
                    </a:p>
                  </a:txBody>
                  <a:tcPr>
                    <a:solidFill>
                      <a:schemeClr val="bg1">
                        <a:alpha val="48627"/>
                      </a:schemeClr>
                    </a:solidFill>
                  </a:tcPr>
                </a:tc>
                <a:tc>
                  <a:txBody>
                    <a:bodyPr/>
                    <a:lstStyle/>
                    <a:p>
                      <a:r>
                        <a:rPr lang="zh-CN" altLang="en-US" sz="1600" dirty="0" smtClean="0">
                          <a:solidFill>
                            <a:sysClr val="windowText" lastClr="000000"/>
                          </a:solidFill>
                        </a:rPr>
                        <a:t>测试软件以确保其能够执行预定功能所需工作量的大小</a:t>
                      </a:r>
                      <a:endParaRPr lang="zh-CN" altLang="en-US" sz="1600" dirty="0">
                        <a:solidFill>
                          <a:sysClr val="windowText" lastClr="000000"/>
                        </a:solidFill>
                      </a:endParaRPr>
                    </a:p>
                  </a:txBody>
                  <a:tcPr>
                    <a:solidFill>
                      <a:schemeClr val="bg1">
                        <a:alpha val="48627"/>
                      </a:schemeClr>
                    </a:solidFill>
                  </a:tcPr>
                </a:tc>
              </a:tr>
              <a:tr h="395640">
                <a:tc vMerge="1">
                  <a:txBody>
                    <a:bodyPr/>
                    <a:lstStyle/>
                    <a:p>
                      <a:endParaRPr lang="zh-CN" altLang="en-US" sz="1600" dirty="0">
                        <a:solidFill>
                          <a:sysClr val="windowText" lastClr="000000"/>
                        </a:solidFill>
                      </a:endParaRPr>
                    </a:p>
                  </a:txBody>
                  <a:tcPr>
                    <a:solidFill>
                      <a:schemeClr val="bg1">
                        <a:alpha val="48627"/>
                      </a:schemeClr>
                    </a:solidFill>
                  </a:tcPr>
                </a:tc>
                <a:tc>
                  <a:txBody>
                    <a:bodyPr/>
                    <a:lstStyle/>
                    <a:p>
                      <a:r>
                        <a:rPr lang="zh-CN" altLang="en-US" sz="1600" dirty="0" smtClean="0">
                          <a:solidFill>
                            <a:sysClr val="windowText" lastClr="000000"/>
                          </a:solidFill>
                        </a:rPr>
                        <a:t>灵活性 </a:t>
                      </a:r>
                      <a:endParaRPr lang="zh-CN" altLang="en-US" sz="1600" dirty="0">
                        <a:solidFill>
                          <a:sysClr val="windowText" lastClr="000000"/>
                        </a:solidFill>
                      </a:endParaRPr>
                    </a:p>
                  </a:txBody>
                  <a:tcPr>
                    <a:solidFill>
                      <a:schemeClr val="bg1">
                        <a:alpha val="48627"/>
                      </a:schemeClr>
                    </a:solidFill>
                  </a:tcPr>
                </a:tc>
                <a:tc>
                  <a:txBody>
                    <a:bodyPr/>
                    <a:lstStyle/>
                    <a:p>
                      <a:r>
                        <a:rPr lang="zh-CN" altLang="en-US" sz="1600" dirty="0" smtClean="0">
                          <a:solidFill>
                            <a:sysClr val="windowText" lastClr="000000"/>
                          </a:solidFill>
                        </a:rPr>
                        <a:t>修改或</a:t>
                      </a:r>
                      <a:r>
                        <a:rPr lang="zh-CN" altLang="en-US" sz="1600" kern="1200" dirty="0" smtClean="0">
                          <a:solidFill>
                            <a:sysClr val="windowText" lastClr="000000"/>
                          </a:solidFill>
                          <a:latin typeface="+mn-lt"/>
                          <a:ea typeface="+mn-ea"/>
                          <a:cs typeface="+mn-cs"/>
                        </a:rPr>
                        <a:t>改进一</a:t>
                      </a:r>
                      <a:r>
                        <a:rPr lang="zh-CN" altLang="en-US" sz="1600" dirty="0" smtClean="0">
                          <a:solidFill>
                            <a:sysClr val="windowText" lastClr="000000"/>
                          </a:solidFill>
                        </a:rPr>
                        <a:t>个已投入运行的软件所需工作量的大小</a:t>
                      </a:r>
                      <a:endParaRPr lang="zh-CN" altLang="en-US" sz="1600" dirty="0">
                        <a:solidFill>
                          <a:sysClr val="windowText" lastClr="000000"/>
                        </a:solidFill>
                      </a:endParaRPr>
                    </a:p>
                  </a:txBody>
                  <a:tcPr>
                    <a:solidFill>
                      <a:schemeClr val="bg1">
                        <a:alpha val="48627"/>
                      </a:schemeClr>
                    </a:solidFill>
                  </a:tcPr>
                </a:tc>
              </a:tr>
              <a:tr h="552812">
                <a:tc rowSpan="3">
                  <a:txBody>
                    <a:bodyPr/>
                    <a:lstStyle/>
                    <a:p>
                      <a:pPr marL="0" algn="l" defTabSz="914400" rtl="0" eaLnBrk="1" latinLnBrk="0" hangingPunct="1"/>
                      <a:r>
                        <a:rPr lang="zh-CN" altLang="en-US" sz="2000" b="0" kern="1200" dirty="0" smtClean="0">
                          <a:solidFill>
                            <a:sysClr val="windowText" lastClr="000000"/>
                          </a:solidFill>
                          <a:latin typeface="+mn-lt"/>
                          <a:ea typeface="+mn-ea"/>
                          <a:cs typeface="+mn-cs"/>
                        </a:rPr>
                        <a:t>产</a:t>
                      </a:r>
                      <a:endParaRPr lang="en-US" altLang="zh-CN" sz="2000" b="0" kern="1200" dirty="0" smtClean="0">
                        <a:solidFill>
                          <a:sysClr val="windowText" lastClr="000000"/>
                        </a:solidFill>
                        <a:latin typeface="+mn-lt"/>
                        <a:ea typeface="+mn-ea"/>
                        <a:cs typeface="+mn-cs"/>
                      </a:endParaRPr>
                    </a:p>
                    <a:p>
                      <a:pPr marL="0" algn="l" defTabSz="914400" rtl="0" eaLnBrk="1" latinLnBrk="0" hangingPunct="1"/>
                      <a:r>
                        <a:rPr lang="zh-CN" altLang="en-US" sz="2000" b="0" kern="1200" dirty="0" smtClean="0">
                          <a:solidFill>
                            <a:sysClr val="windowText" lastClr="000000"/>
                          </a:solidFill>
                          <a:latin typeface="+mn-lt"/>
                          <a:ea typeface="+mn-ea"/>
                          <a:cs typeface="+mn-cs"/>
                        </a:rPr>
                        <a:t>品</a:t>
                      </a:r>
                      <a:endParaRPr lang="en-US" altLang="zh-CN" sz="2000" b="0" kern="1200" dirty="0" smtClean="0">
                        <a:solidFill>
                          <a:sysClr val="windowText" lastClr="000000"/>
                        </a:solidFill>
                        <a:latin typeface="+mn-lt"/>
                        <a:ea typeface="+mn-ea"/>
                        <a:cs typeface="+mn-cs"/>
                      </a:endParaRPr>
                    </a:p>
                    <a:p>
                      <a:pPr marL="0" algn="l" defTabSz="914400" rtl="0" eaLnBrk="1" latinLnBrk="0" hangingPunct="1"/>
                      <a:r>
                        <a:rPr lang="zh-CN" altLang="en-US" sz="2000" b="0" kern="1200" dirty="0" smtClean="0">
                          <a:solidFill>
                            <a:sysClr val="windowText" lastClr="000000"/>
                          </a:solidFill>
                          <a:latin typeface="+mn-lt"/>
                          <a:ea typeface="+mn-ea"/>
                          <a:cs typeface="+mn-cs"/>
                        </a:rPr>
                        <a:t>变迁</a:t>
                      </a:r>
                      <a:endParaRPr lang="zh-CN" altLang="en-US" sz="2000" dirty="0" smtClean="0">
                        <a:solidFill>
                          <a:sysClr val="windowText" lastClr="000000"/>
                        </a:solidFill>
                      </a:endParaRPr>
                    </a:p>
                    <a:p>
                      <a:endParaRPr lang="zh-CN" altLang="en-US" sz="1600" dirty="0">
                        <a:solidFill>
                          <a:sysClr val="windowText" lastClr="000000"/>
                        </a:solidFill>
                      </a:endParaRPr>
                    </a:p>
                  </a:txBody>
                  <a:tcPr>
                    <a:solidFill>
                      <a:srgbClr val="CCFFCC"/>
                    </a:solidFill>
                  </a:tcPr>
                </a:tc>
                <a:tc>
                  <a:txBody>
                    <a:bodyPr/>
                    <a:lstStyle/>
                    <a:p>
                      <a:r>
                        <a:rPr lang="zh-CN" altLang="en-US" sz="1600" dirty="0" smtClean="0">
                          <a:solidFill>
                            <a:sysClr val="windowText" lastClr="000000"/>
                          </a:solidFill>
                        </a:rPr>
                        <a:t>可移植性</a:t>
                      </a:r>
                      <a:endParaRPr lang="zh-CN" altLang="en-US" sz="1600" dirty="0">
                        <a:solidFill>
                          <a:sysClr val="windowText" lastClr="000000"/>
                        </a:solidFill>
                      </a:endParaRPr>
                    </a:p>
                  </a:txBody>
                  <a:tcPr>
                    <a:solidFill>
                      <a:srgbClr val="CCFFCC"/>
                    </a:solidFill>
                  </a:tcPr>
                </a:tc>
                <a:tc>
                  <a:txBody>
                    <a:bodyPr/>
                    <a:lstStyle/>
                    <a:p>
                      <a:r>
                        <a:rPr lang="zh-CN" altLang="en-US" sz="1600" dirty="0" smtClean="0">
                          <a:solidFill>
                            <a:sysClr val="windowText" lastClr="000000"/>
                          </a:solidFill>
                        </a:rPr>
                        <a:t>讲一个软件系统从一个计算机系统或环境移植到另一个计算机系统或环境所需工作量的大小</a:t>
                      </a:r>
                      <a:endParaRPr lang="zh-CN" altLang="en-US" sz="1600" dirty="0">
                        <a:solidFill>
                          <a:sysClr val="windowText" lastClr="000000"/>
                        </a:solidFill>
                      </a:endParaRPr>
                    </a:p>
                  </a:txBody>
                  <a:tcPr>
                    <a:solidFill>
                      <a:srgbClr val="CCFFCC"/>
                    </a:solidFill>
                  </a:tcPr>
                </a:tc>
              </a:tr>
              <a:tr h="395640">
                <a:tc vMerge="1">
                  <a:txBody>
                    <a:bodyPr/>
                    <a:lstStyle/>
                    <a:p>
                      <a:endParaRPr lang="zh-CN" altLang="en-US" sz="1600" dirty="0">
                        <a:solidFill>
                          <a:sysClr val="windowText" lastClr="000000"/>
                        </a:solidFill>
                      </a:endParaRPr>
                    </a:p>
                  </a:txBody>
                  <a:tcPr>
                    <a:solidFill>
                      <a:srgbClr val="CCFFCC"/>
                    </a:solidFill>
                  </a:tcPr>
                </a:tc>
                <a:tc>
                  <a:txBody>
                    <a:bodyPr/>
                    <a:lstStyle/>
                    <a:p>
                      <a:r>
                        <a:rPr lang="zh-CN" altLang="en-US" sz="1600" dirty="0" smtClean="0">
                          <a:solidFill>
                            <a:sysClr val="windowText" lastClr="000000"/>
                          </a:solidFill>
                        </a:rPr>
                        <a:t>可复用性</a:t>
                      </a:r>
                      <a:endParaRPr lang="zh-CN" altLang="en-US" sz="1600" dirty="0">
                        <a:solidFill>
                          <a:sysClr val="windowText" lastClr="000000"/>
                        </a:solidFill>
                      </a:endParaRPr>
                    </a:p>
                  </a:txBody>
                  <a:tcPr>
                    <a:solidFill>
                      <a:srgbClr val="CCFFCC"/>
                    </a:solidFill>
                  </a:tcPr>
                </a:tc>
                <a:tc>
                  <a:txBody>
                    <a:bodyPr/>
                    <a:lstStyle/>
                    <a:p>
                      <a:r>
                        <a:rPr lang="zh-CN" altLang="en-US" sz="1600" dirty="0" smtClean="0">
                          <a:solidFill>
                            <a:sysClr val="windowText" lastClr="000000"/>
                          </a:solidFill>
                        </a:rPr>
                        <a:t>一个软件能再次用于其它应用程序的程度</a:t>
                      </a:r>
                      <a:endParaRPr lang="zh-CN" altLang="en-US" sz="1600" dirty="0">
                        <a:solidFill>
                          <a:sysClr val="windowText" lastClr="000000"/>
                        </a:solidFill>
                      </a:endParaRPr>
                    </a:p>
                  </a:txBody>
                  <a:tcPr>
                    <a:solidFill>
                      <a:srgbClr val="CCFFCC"/>
                    </a:solidFill>
                  </a:tcPr>
                </a:tc>
              </a:tr>
              <a:tr h="395640">
                <a:tc vMerge="1">
                  <a:txBody>
                    <a:bodyPr/>
                    <a:lstStyle/>
                    <a:p>
                      <a:endParaRPr lang="zh-CN" altLang="en-US" sz="1600" dirty="0">
                        <a:solidFill>
                          <a:sysClr val="windowText" lastClr="000000"/>
                        </a:solidFill>
                      </a:endParaRPr>
                    </a:p>
                  </a:txBody>
                  <a:tcPr>
                    <a:solidFill>
                      <a:srgbClr val="CCFFCC"/>
                    </a:solidFill>
                  </a:tcPr>
                </a:tc>
                <a:tc>
                  <a:txBody>
                    <a:bodyPr/>
                    <a:lstStyle/>
                    <a:p>
                      <a:r>
                        <a:rPr lang="zh-CN" altLang="en-US" sz="1600" dirty="0" smtClean="0">
                          <a:solidFill>
                            <a:sysClr val="windowText" lastClr="000000"/>
                          </a:solidFill>
                        </a:rPr>
                        <a:t>互联性</a:t>
                      </a:r>
                      <a:endParaRPr lang="zh-CN" altLang="en-US" sz="1600" dirty="0">
                        <a:solidFill>
                          <a:sysClr val="windowText" lastClr="000000"/>
                        </a:solidFill>
                      </a:endParaRPr>
                    </a:p>
                  </a:txBody>
                  <a:tcPr>
                    <a:solidFill>
                      <a:srgbClr val="CCFFCC"/>
                    </a:solidFill>
                  </a:tcPr>
                </a:tc>
                <a:tc>
                  <a:txBody>
                    <a:bodyPr/>
                    <a:lstStyle/>
                    <a:p>
                      <a:r>
                        <a:rPr lang="zh-CN" altLang="en-US" sz="1600" dirty="0" smtClean="0">
                          <a:solidFill>
                            <a:sysClr val="windowText" lastClr="000000"/>
                          </a:solidFill>
                        </a:rPr>
                        <a:t>又称互操作性，连接一个软件和其他系统所需工作量的大小。</a:t>
                      </a:r>
                      <a:endParaRPr lang="zh-CN" altLang="en-US" sz="1600" dirty="0">
                        <a:solidFill>
                          <a:sysClr val="windowText" lastClr="000000"/>
                        </a:solidFill>
                      </a:endParaRPr>
                    </a:p>
                  </a:txBody>
                  <a:tcPr>
                    <a:solidFill>
                      <a:srgbClr val="CCFFCC"/>
                    </a:solidFill>
                  </a:tcPr>
                </a:tc>
              </a:tr>
            </a:tbl>
          </a:graphicData>
        </a:graphic>
      </p:graphicFrame>
    </p:spTree>
    <p:extLst>
      <p:ext uri="{BB962C8B-B14F-4D97-AF65-F5344CB8AC3E}">
        <p14:creationId xmlns:p14="http://schemas.microsoft.com/office/powerpoint/2010/main" val="3949597217"/>
      </p:ext>
    </p:extLst>
  </p:cSld>
  <p:clrMapOvr>
    <a:masterClrMapping/>
  </p:clrMapOvr>
  <p:transition>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b="1" dirty="0">
                <a:latin typeface="黑体" pitchFamily="49" charset="-122"/>
                <a:ea typeface="黑体" pitchFamily="49" charset="-122"/>
              </a:rPr>
              <a:t>McCall</a:t>
            </a:r>
            <a:r>
              <a:rPr lang="zh-CN" altLang="en-US" b="1" dirty="0">
                <a:latin typeface="黑体" pitchFamily="49" charset="-122"/>
                <a:ea typeface="黑体" pitchFamily="49" charset="-122"/>
              </a:rPr>
              <a:t>模型</a:t>
            </a:r>
          </a:p>
        </p:txBody>
      </p:sp>
      <p:sp>
        <p:nvSpPr>
          <p:cNvPr id="1467395" name="Text Box 3"/>
          <p:cNvSpPr txBox="1">
            <a:spLocks noChangeArrowheads="1"/>
          </p:cNvSpPr>
          <p:nvPr/>
        </p:nvSpPr>
        <p:spPr bwMode="auto">
          <a:xfrm>
            <a:off x="5061694" y="1783978"/>
            <a:ext cx="2627313" cy="249821"/>
          </a:xfrm>
          <a:prstGeom prst="rect">
            <a:avLst/>
          </a:prstGeom>
          <a:solidFill>
            <a:srgbClr val="CCFF99"/>
          </a:solidFill>
          <a:ln w="9525">
            <a:solidFill>
              <a:srgbClr val="808080"/>
            </a:solidFill>
            <a:miter lim="800000"/>
            <a:headEnd/>
            <a:tailEnd/>
          </a:ln>
          <a:effectLst/>
        </p:spPr>
        <p:txBody>
          <a:bodyPr wrap="square" tIns="18000" bIns="18000">
            <a:spAutoFit/>
          </a:bodyPr>
          <a:lstStyle/>
          <a:p>
            <a:pPr eaLnBrk="0" hangingPunct="0">
              <a:spcBef>
                <a:spcPct val="50000"/>
              </a:spcBef>
              <a:defRPr/>
            </a:pPr>
            <a:r>
              <a:rPr lang="zh-CN" altLang="en-US" sz="1400" dirty="0">
                <a:ea typeface="+mn-ea"/>
              </a:rPr>
              <a:t>阐述性</a:t>
            </a:r>
          </a:p>
        </p:txBody>
      </p:sp>
      <p:sp>
        <p:nvSpPr>
          <p:cNvPr id="1467396" name="Text Box 4"/>
          <p:cNvSpPr txBox="1">
            <a:spLocks noChangeArrowheads="1"/>
          </p:cNvSpPr>
          <p:nvPr/>
        </p:nvSpPr>
        <p:spPr bwMode="auto">
          <a:xfrm>
            <a:off x="1259632" y="6228020"/>
            <a:ext cx="1830387" cy="369332"/>
          </a:xfrm>
          <a:prstGeom prst="rect">
            <a:avLst/>
          </a:prstGeom>
          <a:solidFill>
            <a:srgbClr val="C3E1FF"/>
          </a:solidFill>
          <a:ln w="9525">
            <a:solidFill>
              <a:srgbClr val="808080"/>
            </a:solidFill>
            <a:miter lim="800000"/>
            <a:headEnd/>
            <a:tailEnd/>
          </a:ln>
          <a:effectLst/>
        </p:spPr>
        <p:txBody>
          <a:bodyPr>
            <a:spAutoFit/>
          </a:bodyPr>
          <a:lstStyle/>
          <a:p>
            <a:pPr eaLnBrk="0" hangingPunct="0">
              <a:spcBef>
                <a:spcPct val="50000"/>
              </a:spcBef>
              <a:defRPr/>
            </a:pPr>
            <a:r>
              <a:rPr lang="zh-CN" altLang="en-US" dirty="0">
                <a:effectLst>
                  <a:outerShdw blurRad="38100" dist="38100" dir="2700000" algn="tl">
                    <a:srgbClr val="FFFFFF"/>
                  </a:outerShdw>
                </a:effectLst>
                <a:ea typeface="+mn-ea"/>
              </a:rPr>
              <a:t>互用性</a:t>
            </a:r>
          </a:p>
        </p:txBody>
      </p:sp>
      <p:sp>
        <p:nvSpPr>
          <p:cNvPr id="1467397" name="Text Box 5"/>
          <p:cNvSpPr txBox="1">
            <a:spLocks noChangeArrowheads="1"/>
          </p:cNvSpPr>
          <p:nvPr/>
        </p:nvSpPr>
        <p:spPr bwMode="auto">
          <a:xfrm>
            <a:off x="5061694" y="6329139"/>
            <a:ext cx="2627313" cy="257175"/>
          </a:xfrm>
          <a:prstGeom prst="rect">
            <a:avLst/>
          </a:prstGeom>
          <a:solidFill>
            <a:srgbClr val="CCFF99"/>
          </a:solidFill>
          <a:ln w="9525">
            <a:solidFill>
              <a:srgbClr val="808080"/>
            </a:solidFill>
            <a:miter lim="800000"/>
            <a:headEnd/>
            <a:tailEnd/>
          </a:ln>
          <a:effectLst/>
        </p:spPr>
        <p:txBody>
          <a:bodyPr tIns="18000" bIns="18000">
            <a:spAutoFit/>
          </a:bodyPr>
          <a:lstStyle/>
          <a:p>
            <a:pPr eaLnBrk="0" hangingPunct="0">
              <a:spcBef>
                <a:spcPct val="50000"/>
              </a:spcBef>
              <a:defRPr/>
            </a:pPr>
            <a:r>
              <a:rPr lang="zh-CN" altLang="en-US" sz="1400" dirty="0">
                <a:ea typeface="+mn-ea"/>
              </a:rPr>
              <a:t>数据公开性</a:t>
            </a:r>
          </a:p>
        </p:txBody>
      </p:sp>
      <p:sp>
        <p:nvSpPr>
          <p:cNvPr id="1467399" name="Text Box 7"/>
          <p:cNvSpPr txBox="1">
            <a:spLocks noChangeArrowheads="1"/>
          </p:cNvSpPr>
          <p:nvPr/>
        </p:nvSpPr>
        <p:spPr bwMode="auto">
          <a:xfrm>
            <a:off x="1259632" y="1776288"/>
            <a:ext cx="1839912" cy="406400"/>
          </a:xfrm>
          <a:prstGeom prst="rect">
            <a:avLst/>
          </a:prstGeom>
          <a:solidFill>
            <a:srgbClr val="C3E1FF"/>
          </a:solidFill>
          <a:ln w="9525">
            <a:solidFill>
              <a:srgbClr val="808080"/>
            </a:solidFill>
            <a:miter lim="800000"/>
            <a:headEnd/>
            <a:tailEnd/>
          </a:ln>
          <a:effectLst/>
        </p:spPr>
        <p:txBody>
          <a:bodyPr>
            <a:spAutoFit/>
          </a:bodyPr>
          <a:lstStyle/>
          <a:p>
            <a:pPr eaLnBrk="0" hangingPunct="0">
              <a:spcBef>
                <a:spcPct val="50000"/>
              </a:spcBef>
              <a:defRPr/>
            </a:pPr>
            <a:r>
              <a:rPr lang="zh-CN" altLang="en-US" sz="2000" dirty="0">
                <a:effectLst>
                  <a:outerShdw blurRad="38100" dist="38100" dir="2700000" algn="tl">
                    <a:srgbClr val="FFFFFF"/>
                  </a:outerShdw>
                </a:effectLst>
                <a:ea typeface="+mn-ea"/>
              </a:rPr>
              <a:t>正确性</a:t>
            </a:r>
          </a:p>
        </p:txBody>
      </p:sp>
      <p:sp>
        <p:nvSpPr>
          <p:cNvPr id="1467400" name="Text Box 8"/>
          <p:cNvSpPr txBox="1">
            <a:spLocks noChangeArrowheads="1"/>
          </p:cNvSpPr>
          <p:nvPr/>
        </p:nvSpPr>
        <p:spPr bwMode="auto">
          <a:xfrm>
            <a:off x="1259632" y="2230512"/>
            <a:ext cx="1839912" cy="406400"/>
          </a:xfrm>
          <a:prstGeom prst="rect">
            <a:avLst/>
          </a:prstGeom>
          <a:solidFill>
            <a:srgbClr val="C3E1FF"/>
          </a:solidFill>
          <a:ln w="9525">
            <a:solidFill>
              <a:srgbClr val="808080"/>
            </a:solidFill>
            <a:miter lim="800000"/>
            <a:headEnd/>
            <a:tailEnd/>
          </a:ln>
          <a:effectLst/>
        </p:spPr>
        <p:txBody>
          <a:bodyPr>
            <a:spAutoFit/>
          </a:bodyPr>
          <a:lstStyle/>
          <a:p>
            <a:pPr eaLnBrk="0" hangingPunct="0">
              <a:spcBef>
                <a:spcPct val="50000"/>
              </a:spcBef>
              <a:defRPr/>
            </a:pPr>
            <a:r>
              <a:rPr lang="zh-CN" altLang="en-US" sz="2000">
                <a:effectLst>
                  <a:outerShdw blurRad="38100" dist="38100" dir="2700000" algn="tl">
                    <a:srgbClr val="FFFFFF"/>
                  </a:outerShdw>
                </a:effectLst>
                <a:ea typeface="+mn-ea"/>
              </a:rPr>
              <a:t>可靠性</a:t>
            </a:r>
          </a:p>
        </p:txBody>
      </p:sp>
      <p:sp>
        <p:nvSpPr>
          <p:cNvPr id="1467401" name="Text Box 9"/>
          <p:cNvSpPr txBox="1">
            <a:spLocks noChangeArrowheads="1"/>
          </p:cNvSpPr>
          <p:nvPr/>
        </p:nvSpPr>
        <p:spPr bwMode="auto">
          <a:xfrm>
            <a:off x="1259632" y="2684289"/>
            <a:ext cx="1839912" cy="406400"/>
          </a:xfrm>
          <a:prstGeom prst="rect">
            <a:avLst/>
          </a:prstGeom>
          <a:solidFill>
            <a:srgbClr val="C3E1FF"/>
          </a:solidFill>
          <a:ln w="9525">
            <a:solidFill>
              <a:srgbClr val="808080"/>
            </a:solidFill>
            <a:miter lim="800000"/>
            <a:headEnd/>
            <a:tailEnd/>
          </a:ln>
          <a:effectLst/>
        </p:spPr>
        <p:txBody>
          <a:bodyPr>
            <a:spAutoFit/>
          </a:bodyPr>
          <a:lstStyle/>
          <a:p>
            <a:pPr eaLnBrk="0" hangingPunct="0">
              <a:spcBef>
                <a:spcPct val="50000"/>
              </a:spcBef>
              <a:defRPr/>
            </a:pPr>
            <a:r>
              <a:rPr lang="zh-CN" altLang="en-US" sz="2000">
                <a:effectLst>
                  <a:outerShdw blurRad="38100" dist="38100" dir="2700000" algn="tl">
                    <a:srgbClr val="FFFFFF"/>
                  </a:outerShdw>
                </a:effectLst>
                <a:ea typeface="+mn-ea"/>
              </a:rPr>
              <a:t>效率</a:t>
            </a:r>
          </a:p>
        </p:txBody>
      </p:sp>
      <p:sp>
        <p:nvSpPr>
          <p:cNvPr id="1467402" name="Text Box 10"/>
          <p:cNvSpPr txBox="1">
            <a:spLocks noChangeArrowheads="1"/>
          </p:cNvSpPr>
          <p:nvPr/>
        </p:nvSpPr>
        <p:spPr bwMode="auto">
          <a:xfrm>
            <a:off x="1259632" y="3162127"/>
            <a:ext cx="1839912" cy="406400"/>
          </a:xfrm>
          <a:prstGeom prst="rect">
            <a:avLst/>
          </a:prstGeom>
          <a:solidFill>
            <a:srgbClr val="C3E1FF"/>
          </a:solidFill>
          <a:ln w="9525">
            <a:solidFill>
              <a:srgbClr val="808080"/>
            </a:solidFill>
            <a:miter lim="800000"/>
            <a:headEnd/>
            <a:tailEnd/>
          </a:ln>
          <a:effectLst/>
        </p:spPr>
        <p:txBody>
          <a:bodyPr>
            <a:spAutoFit/>
          </a:bodyPr>
          <a:lstStyle/>
          <a:p>
            <a:pPr eaLnBrk="0" hangingPunct="0">
              <a:spcBef>
                <a:spcPct val="50000"/>
              </a:spcBef>
              <a:defRPr/>
            </a:pPr>
            <a:r>
              <a:rPr lang="zh-CN" altLang="en-US" sz="2000" dirty="0">
                <a:effectLst>
                  <a:outerShdw blurRad="38100" dist="38100" dir="2700000" algn="tl">
                    <a:srgbClr val="FFFFFF"/>
                  </a:outerShdw>
                </a:effectLst>
                <a:ea typeface="+mn-ea"/>
              </a:rPr>
              <a:t>完整性</a:t>
            </a:r>
          </a:p>
        </p:txBody>
      </p:sp>
      <p:sp>
        <p:nvSpPr>
          <p:cNvPr id="1467403" name="Text Box 11"/>
          <p:cNvSpPr txBox="1">
            <a:spLocks noChangeArrowheads="1"/>
          </p:cNvSpPr>
          <p:nvPr/>
        </p:nvSpPr>
        <p:spPr bwMode="auto">
          <a:xfrm>
            <a:off x="1259632" y="3641552"/>
            <a:ext cx="1839912" cy="406400"/>
          </a:xfrm>
          <a:prstGeom prst="rect">
            <a:avLst/>
          </a:prstGeom>
          <a:solidFill>
            <a:srgbClr val="C3E1FF"/>
          </a:solidFill>
          <a:ln w="9525">
            <a:solidFill>
              <a:srgbClr val="808080"/>
            </a:solidFill>
            <a:miter lim="800000"/>
            <a:headEnd/>
            <a:tailEnd/>
          </a:ln>
          <a:effectLst/>
        </p:spPr>
        <p:txBody>
          <a:bodyPr>
            <a:spAutoFit/>
          </a:bodyPr>
          <a:lstStyle/>
          <a:p>
            <a:pPr eaLnBrk="0" hangingPunct="0">
              <a:spcBef>
                <a:spcPct val="50000"/>
              </a:spcBef>
              <a:defRPr/>
            </a:pPr>
            <a:r>
              <a:rPr lang="zh-CN" altLang="en-US" sz="2000">
                <a:effectLst>
                  <a:outerShdw blurRad="38100" dist="38100" dir="2700000" algn="tl">
                    <a:srgbClr val="FFFFFF"/>
                  </a:outerShdw>
                </a:effectLst>
                <a:ea typeface="+mn-ea"/>
              </a:rPr>
              <a:t>可用性</a:t>
            </a:r>
          </a:p>
        </p:txBody>
      </p:sp>
      <p:sp>
        <p:nvSpPr>
          <p:cNvPr id="1467404" name="Text Box 12"/>
          <p:cNvSpPr txBox="1">
            <a:spLocks noChangeArrowheads="1"/>
          </p:cNvSpPr>
          <p:nvPr/>
        </p:nvSpPr>
        <p:spPr bwMode="auto">
          <a:xfrm>
            <a:off x="1259632" y="4077072"/>
            <a:ext cx="1839912" cy="406400"/>
          </a:xfrm>
          <a:prstGeom prst="rect">
            <a:avLst/>
          </a:prstGeom>
          <a:solidFill>
            <a:srgbClr val="C3E1FF"/>
          </a:solidFill>
          <a:ln w="9525">
            <a:solidFill>
              <a:srgbClr val="808080"/>
            </a:solidFill>
            <a:miter lim="800000"/>
            <a:headEnd/>
            <a:tailEnd/>
          </a:ln>
          <a:effectLst/>
        </p:spPr>
        <p:txBody>
          <a:bodyPr>
            <a:spAutoFit/>
          </a:bodyPr>
          <a:lstStyle/>
          <a:p>
            <a:pPr eaLnBrk="0" hangingPunct="0">
              <a:spcBef>
                <a:spcPct val="50000"/>
              </a:spcBef>
              <a:defRPr/>
            </a:pPr>
            <a:r>
              <a:rPr lang="zh-CN" altLang="en-US" sz="2000">
                <a:effectLst>
                  <a:outerShdw blurRad="38100" dist="38100" dir="2700000" algn="tl">
                    <a:srgbClr val="FFFFFF"/>
                  </a:outerShdw>
                </a:effectLst>
                <a:ea typeface="+mn-ea"/>
              </a:rPr>
              <a:t>可维护性</a:t>
            </a:r>
          </a:p>
        </p:txBody>
      </p:sp>
      <p:sp>
        <p:nvSpPr>
          <p:cNvPr id="1467405" name="Text Box 13"/>
          <p:cNvSpPr txBox="1">
            <a:spLocks noChangeArrowheads="1"/>
          </p:cNvSpPr>
          <p:nvPr/>
        </p:nvSpPr>
        <p:spPr bwMode="auto">
          <a:xfrm>
            <a:off x="1259632" y="4556497"/>
            <a:ext cx="1839912" cy="406400"/>
          </a:xfrm>
          <a:prstGeom prst="rect">
            <a:avLst/>
          </a:prstGeom>
          <a:solidFill>
            <a:srgbClr val="C3E1FF"/>
          </a:solidFill>
          <a:ln w="9525">
            <a:solidFill>
              <a:srgbClr val="808080"/>
            </a:solidFill>
            <a:miter lim="800000"/>
            <a:headEnd/>
            <a:tailEnd/>
          </a:ln>
          <a:effectLst/>
        </p:spPr>
        <p:txBody>
          <a:bodyPr>
            <a:spAutoFit/>
          </a:bodyPr>
          <a:lstStyle/>
          <a:p>
            <a:pPr eaLnBrk="0" hangingPunct="0">
              <a:spcBef>
                <a:spcPct val="50000"/>
              </a:spcBef>
              <a:defRPr/>
            </a:pPr>
            <a:r>
              <a:rPr lang="zh-CN" altLang="en-US" sz="2000">
                <a:effectLst>
                  <a:outerShdw blurRad="38100" dist="38100" dir="2700000" algn="tl">
                    <a:srgbClr val="FFFFFF"/>
                  </a:outerShdw>
                </a:effectLst>
                <a:ea typeface="+mn-ea"/>
              </a:rPr>
              <a:t>可测试性</a:t>
            </a:r>
          </a:p>
        </p:txBody>
      </p:sp>
      <p:sp>
        <p:nvSpPr>
          <p:cNvPr id="1467406" name="Text Box 14"/>
          <p:cNvSpPr txBox="1">
            <a:spLocks noChangeArrowheads="1"/>
          </p:cNvSpPr>
          <p:nvPr/>
        </p:nvSpPr>
        <p:spPr bwMode="auto">
          <a:xfrm>
            <a:off x="1259632" y="4941168"/>
            <a:ext cx="1839912" cy="406400"/>
          </a:xfrm>
          <a:prstGeom prst="rect">
            <a:avLst/>
          </a:prstGeom>
          <a:solidFill>
            <a:srgbClr val="C3E1FF"/>
          </a:solidFill>
          <a:ln w="9525">
            <a:solidFill>
              <a:srgbClr val="808080"/>
            </a:solidFill>
            <a:miter lim="800000"/>
            <a:headEnd/>
            <a:tailEnd/>
          </a:ln>
          <a:effectLst/>
        </p:spPr>
        <p:txBody>
          <a:bodyPr>
            <a:spAutoFit/>
          </a:bodyPr>
          <a:lstStyle/>
          <a:p>
            <a:pPr eaLnBrk="0" hangingPunct="0">
              <a:spcBef>
                <a:spcPct val="50000"/>
              </a:spcBef>
              <a:defRPr/>
            </a:pPr>
            <a:r>
              <a:rPr lang="zh-CN" altLang="en-US" sz="2000" dirty="0">
                <a:effectLst>
                  <a:outerShdw blurRad="38100" dist="38100" dir="2700000" algn="tl">
                    <a:srgbClr val="FFFFFF"/>
                  </a:outerShdw>
                </a:effectLst>
                <a:ea typeface="+mn-ea"/>
              </a:rPr>
              <a:t>灵活性</a:t>
            </a:r>
          </a:p>
        </p:txBody>
      </p:sp>
      <p:sp>
        <p:nvSpPr>
          <p:cNvPr id="1467407" name="Text Box 15"/>
          <p:cNvSpPr txBox="1">
            <a:spLocks noChangeArrowheads="1"/>
          </p:cNvSpPr>
          <p:nvPr/>
        </p:nvSpPr>
        <p:spPr bwMode="auto">
          <a:xfrm>
            <a:off x="1259632" y="5373216"/>
            <a:ext cx="1839912" cy="406400"/>
          </a:xfrm>
          <a:prstGeom prst="rect">
            <a:avLst/>
          </a:prstGeom>
          <a:solidFill>
            <a:srgbClr val="C3E1FF"/>
          </a:solidFill>
          <a:ln w="9525">
            <a:solidFill>
              <a:srgbClr val="808080"/>
            </a:solidFill>
            <a:miter lim="800000"/>
            <a:headEnd/>
            <a:tailEnd/>
          </a:ln>
          <a:effectLst/>
        </p:spPr>
        <p:txBody>
          <a:bodyPr>
            <a:spAutoFit/>
          </a:bodyPr>
          <a:lstStyle/>
          <a:p>
            <a:pPr eaLnBrk="0" hangingPunct="0">
              <a:spcBef>
                <a:spcPct val="50000"/>
              </a:spcBef>
              <a:defRPr/>
            </a:pPr>
            <a:r>
              <a:rPr lang="zh-CN" altLang="en-US" sz="2000" dirty="0">
                <a:effectLst>
                  <a:outerShdw blurRad="38100" dist="38100" dir="2700000" algn="tl">
                    <a:srgbClr val="FFFFFF"/>
                  </a:outerShdw>
                </a:effectLst>
                <a:ea typeface="+mn-ea"/>
              </a:rPr>
              <a:t>可移植性</a:t>
            </a:r>
          </a:p>
        </p:txBody>
      </p:sp>
      <p:sp>
        <p:nvSpPr>
          <p:cNvPr id="1467408" name="Text Box 16"/>
          <p:cNvSpPr txBox="1">
            <a:spLocks noChangeArrowheads="1"/>
          </p:cNvSpPr>
          <p:nvPr/>
        </p:nvSpPr>
        <p:spPr bwMode="auto">
          <a:xfrm>
            <a:off x="1259632" y="5805264"/>
            <a:ext cx="1839912" cy="406400"/>
          </a:xfrm>
          <a:prstGeom prst="rect">
            <a:avLst/>
          </a:prstGeom>
          <a:solidFill>
            <a:srgbClr val="C3E1FF"/>
          </a:solidFill>
          <a:ln w="9525">
            <a:solidFill>
              <a:srgbClr val="808080"/>
            </a:solidFill>
            <a:miter lim="800000"/>
            <a:headEnd/>
            <a:tailEnd/>
          </a:ln>
          <a:effectLst/>
        </p:spPr>
        <p:txBody>
          <a:bodyPr>
            <a:spAutoFit/>
          </a:bodyPr>
          <a:lstStyle/>
          <a:p>
            <a:pPr eaLnBrk="0" hangingPunct="0">
              <a:spcBef>
                <a:spcPct val="50000"/>
              </a:spcBef>
              <a:defRPr/>
            </a:pPr>
            <a:r>
              <a:rPr lang="zh-CN" altLang="en-US" sz="2000">
                <a:effectLst>
                  <a:outerShdw blurRad="38100" dist="38100" dir="2700000" algn="tl">
                    <a:srgbClr val="FFFFFF"/>
                  </a:outerShdw>
                </a:effectLst>
                <a:ea typeface="+mn-ea"/>
              </a:rPr>
              <a:t>重复性</a:t>
            </a:r>
          </a:p>
        </p:txBody>
      </p:sp>
      <p:sp>
        <p:nvSpPr>
          <p:cNvPr id="1467409" name="Text Box 17"/>
          <p:cNvSpPr txBox="1">
            <a:spLocks noChangeArrowheads="1"/>
          </p:cNvSpPr>
          <p:nvPr/>
        </p:nvSpPr>
        <p:spPr bwMode="auto">
          <a:xfrm>
            <a:off x="5066457" y="2277481"/>
            <a:ext cx="2617787" cy="257175"/>
          </a:xfrm>
          <a:prstGeom prst="rect">
            <a:avLst/>
          </a:prstGeom>
          <a:solidFill>
            <a:srgbClr val="CCFF99"/>
          </a:solidFill>
          <a:ln w="9525">
            <a:solidFill>
              <a:srgbClr val="808080"/>
            </a:solidFill>
            <a:miter lim="800000"/>
            <a:headEnd/>
            <a:tailEnd/>
          </a:ln>
          <a:effectLst/>
        </p:spPr>
        <p:txBody>
          <a:bodyPr tIns="18000" bIns="18000">
            <a:spAutoFit/>
          </a:bodyPr>
          <a:lstStyle/>
          <a:p>
            <a:pPr eaLnBrk="0" hangingPunct="0">
              <a:spcBef>
                <a:spcPct val="50000"/>
              </a:spcBef>
              <a:defRPr/>
            </a:pPr>
            <a:r>
              <a:rPr lang="zh-CN" altLang="en-US" sz="1400">
                <a:ea typeface="+mn-ea"/>
              </a:rPr>
              <a:t>连贯性</a:t>
            </a:r>
            <a:endParaRPr lang="en-US" altLang="zh-CN" sz="1400">
              <a:ea typeface="+mn-ea"/>
            </a:endParaRPr>
          </a:p>
        </p:txBody>
      </p:sp>
      <p:sp>
        <p:nvSpPr>
          <p:cNvPr id="1467410" name="Text Box 18"/>
          <p:cNvSpPr txBox="1">
            <a:spLocks noChangeArrowheads="1"/>
          </p:cNvSpPr>
          <p:nvPr/>
        </p:nvSpPr>
        <p:spPr bwMode="auto">
          <a:xfrm>
            <a:off x="5066457" y="2520368"/>
            <a:ext cx="2617787" cy="257175"/>
          </a:xfrm>
          <a:prstGeom prst="rect">
            <a:avLst/>
          </a:prstGeom>
          <a:solidFill>
            <a:srgbClr val="CCFF99"/>
          </a:solidFill>
          <a:ln w="9525">
            <a:solidFill>
              <a:srgbClr val="808080"/>
            </a:solidFill>
            <a:miter lim="800000"/>
            <a:headEnd/>
            <a:tailEnd/>
          </a:ln>
          <a:effectLst/>
        </p:spPr>
        <p:txBody>
          <a:bodyPr tIns="18000" bIns="18000">
            <a:spAutoFit/>
          </a:bodyPr>
          <a:lstStyle/>
          <a:p>
            <a:pPr eaLnBrk="0" hangingPunct="0">
              <a:spcBef>
                <a:spcPct val="50000"/>
              </a:spcBef>
              <a:defRPr/>
            </a:pPr>
            <a:r>
              <a:rPr lang="zh-CN" altLang="en-US" sz="1400">
                <a:ea typeface="+mn-ea"/>
              </a:rPr>
              <a:t>容错性</a:t>
            </a:r>
          </a:p>
        </p:txBody>
      </p:sp>
      <p:sp>
        <p:nvSpPr>
          <p:cNvPr id="1467411" name="Text Box 19"/>
          <p:cNvSpPr txBox="1">
            <a:spLocks noChangeArrowheads="1"/>
          </p:cNvSpPr>
          <p:nvPr/>
        </p:nvSpPr>
        <p:spPr bwMode="auto">
          <a:xfrm>
            <a:off x="5066457" y="2779131"/>
            <a:ext cx="2617787" cy="257175"/>
          </a:xfrm>
          <a:prstGeom prst="rect">
            <a:avLst/>
          </a:prstGeom>
          <a:solidFill>
            <a:srgbClr val="CCFF99"/>
          </a:solidFill>
          <a:ln w="9525">
            <a:solidFill>
              <a:srgbClr val="808080"/>
            </a:solidFill>
            <a:miter lim="800000"/>
            <a:headEnd/>
            <a:tailEnd/>
          </a:ln>
          <a:effectLst/>
        </p:spPr>
        <p:txBody>
          <a:bodyPr tIns="18000" bIns="18000">
            <a:spAutoFit/>
          </a:bodyPr>
          <a:lstStyle/>
          <a:p>
            <a:pPr eaLnBrk="0" hangingPunct="0">
              <a:spcBef>
                <a:spcPct val="50000"/>
              </a:spcBef>
              <a:defRPr/>
            </a:pPr>
            <a:r>
              <a:rPr lang="zh-CN" altLang="en-US" sz="1400" dirty="0" smtClean="0">
                <a:ea typeface="+mn-ea"/>
              </a:rPr>
              <a:t>执行</a:t>
            </a:r>
            <a:r>
              <a:rPr lang="zh-CN" altLang="en-US" sz="1400" dirty="0">
                <a:ea typeface="+mn-ea"/>
              </a:rPr>
              <a:t>效率/储存效率</a:t>
            </a:r>
          </a:p>
        </p:txBody>
      </p:sp>
      <p:sp>
        <p:nvSpPr>
          <p:cNvPr id="1467412" name="Text Box 20"/>
          <p:cNvSpPr txBox="1">
            <a:spLocks noChangeArrowheads="1"/>
          </p:cNvSpPr>
          <p:nvPr/>
        </p:nvSpPr>
        <p:spPr bwMode="auto">
          <a:xfrm>
            <a:off x="5064869" y="3036306"/>
            <a:ext cx="2617788" cy="257175"/>
          </a:xfrm>
          <a:prstGeom prst="rect">
            <a:avLst/>
          </a:prstGeom>
          <a:solidFill>
            <a:srgbClr val="CCFF99"/>
          </a:solidFill>
          <a:ln w="9525">
            <a:solidFill>
              <a:srgbClr val="808080"/>
            </a:solidFill>
            <a:miter lim="800000"/>
            <a:headEnd/>
            <a:tailEnd/>
          </a:ln>
          <a:effectLst/>
        </p:spPr>
        <p:txBody>
          <a:bodyPr tIns="18000" bIns="18000">
            <a:spAutoFit/>
          </a:bodyPr>
          <a:lstStyle/>
          <a:p>
            <a:pPr eaLnBrk="0" hangingPunct="0">
              <a:spcBef>
                <a:spcPct val="50000"/>
              </a:spcBef>
              <a:defRPr/>
            </a:pPr>
            <a:r>
              <a:rPr lang="zh-CN" altLang="en-US" sz="1400">
                <a:ea typeface="+mn-ea"/>
              </a:rPr>
              <a:t>存取控制/存取检查</a:t>
            </a:r>
          </a:p>
        </p:txBody>
      </p:sp>
      <p:sp>
        <p:nvSpPr>
          <p:cNvPr id="1467413" name="Text Box 21"/>
          <p:cNvSpPr txBox="1">
            <a:spLocks noChangeArrowheads="1"/>
          </p:cNvSpPr>
          <p:nvPr/>
        </p:nvSpPr>
        <p:spPr bwMode="auto">
          <a:xfrm>
            <a:off x="5066457" y="3553831"/>
            <a:ext cx="2617787" cy="257175"/>
          </a:xfrm>
          <a:prstGeom prst="rect">
            <a:avLst/>
          </a:prstGeom>
          <a:solidFill>
            <a:srgbClr val="CCFF99"/>
          </a:solidFill>
          <a:ln w="9525">
            <a:solidFill>
              <a:srgbClr val="808080"/>
            </a:solidFill>
            <a:miter lim="800000"/>
            <a:headEnd/>
            <a:tailEnd/>
          </a:ln>
          <a:effectLst/>
        </p:spPr>
        <p:txBody>
          <a:bodyPr tIns="18000" bIns="18000">
            <a:spAutoFit/>
          </a:bodyPr>
          <a:lstStyle/>
          <a:p>
            <a:pPr eaLnBrk="0" hangingPunct="0">
              <a:spcBef>
                <a:spcPct val="50000"/>
              </a:spcBef>
              <a:defRPr/>
            </a:pPr>
            <a:r>
              <a:rPr lang="zh-CN" altLang="en-US" sz="1400" dirty="0">
                <a:ea typeface="+mn-ea"/>
              </a:rPr>
              <a:t>可训练</a:t>
            </a:r>
          </a:p>
        </p:txBody>
      </p:sp>
      <p:sp>
        <p:nvSpPr>
          <p:cNvPr id="1467414" name="Text Box 22"/>
          <p:cNvSpPr txBox="1">
            <a:spLocks noChangeArrowheads="1"/>
          </p:cNvSpPr>
          <p:nvPr/>
        </p:nvSpPr>
        <p:spPr bwMode="auto">
          <a:xfrm>
            <a:off x="5064869" y="3804656"/>
            <a:ext cx="2617788" cy="257175"/>
          </a:xfrm>
          <a:prstGeom prst="rect">
            <a:avLst/>
          </a:prstGeom>
          <a:solidFill>
            <a:srgbClr val="CCFF99"/>
          </a:solidFill>
          <a:ln w="9525">
            <a:solidFill>
              <a:schemeClr val="accent3">
                <a:lumMod val="65000"/>
              </a:schemeClr>
            </a:solidFill>
            <a:miter lim="800000"/>
            <a:headEnd/>
            <a:tailEnd/>
          </a:ln>
          <a:effectLst/>
        </p:spPr>
        <p:txBody>
          <a:bodyPr tIns="18000" bIns="18000">
            <a:spAutoFit/>
          </a:bodyPr>
          <a:lstStyle/>
          <a:p>
            <a:pPr eaLnBrk="0" hangingPunct="0">
              <a:spcBef>
                <a:spcPct val="50000"/>
              </a:spcBef>
              <a:defRPr/>
            </a:pPr>
            <a:r>
              <a:rPr lang="zh-CN" altLang="en-US" sz="1400" dirty="0">
                <a:ea typeface="+mn-ea"/>
              </a:rPr>
              <a:t>沟通良好 </a:t>
            </a:r>
          </a:p>
        </p:txBody>
      </p:sp>
      <p:sp>
        <p:nvSpPr>
          <p:cNvPr id="1467415" name="Text Box 23"/>
          <p:cNvSpPr txBox="1">
            <a:spLocks noChangeArrowheads="1"/>
          </p:cNvSpPr>
          <p:nvPr/>
        </p:nvSpPr>
        <p:spPr bwMode="auto">
          <a:xfrm>
            <a:off x="5066457" y="4055481"/>
            <a:ext cx="2617787" cy="251795"/>
          </a:xfrm>
          <a:prstGeom prst="rect">
            <a:avLst/>
          </a:prstGeom>
          <a:solidFill>
            <a:srgbClr val="CCFF99"/>
          </a:solidFill>
          <a:ln w="19050">
            <a:solidFill>
              <a:schemeClr val="accent5">
                <a:lumMod val="75000"/>
              </a:schemeClr>
            </a:solidFill>
            <a:miter lim="800000"/>
            <a:headEnd/>
            <a:tailEnd/>
          </a:ln>
          <a:effectLst/>
        </p:spPr>
        <p:txBody>
          <a:bodyPr tIns="18000" bIns="18000">
            <a:spAutoFit/>
          </a:bodyPr>
          <a:lstStyle/>
          <a:p>
            <a:pPr eaLnBrk="0" hangingPunct="0">
              <a:spcBef>
                <a:spcPct val="50000"/>
              </a:spcBef>
              <a:defRPr/>
            </a:pPr>
            <a:r>
              <a:rPr lang="zh-CN" altLang="en-US" sz="1400" dirty="0">
                <a:ea typeface="+mn-ea"/>
              </a:rPr>
              <a:t>简单性</a:t>
            </a:r>
          </a:p>
        </p:txBody>
      </p:sp>
      <p:sp>
        <p:nvSpPr>
          <p:cNvPr id="1467416" name="Text Box 24"/>
          <p:cNvSpPr txBox="1">
            <a:spLocks noChangeArrowheads="1"/>
          </p:cNvSpPr>
          <p:nvPr/>
        </p:nvSpPr>
        <p:spPr bwMode="auto">
          <a:xfrm>
            <a:off x="5066457" y="4293096"/>
            <a:ext cx="2617787" cy="257175"/>
          </a:xfrm>
          <a:prstGeom prst="rect">
            <a:avLst/>
          </a:prstGeom>
          <a:solidFill>
            <a:srgbClr val="CCFF99"/>
          </a:solidFill>
          <a:ln w="9525">
            <a:solidFill>
              <a:srgbClr val="808080"/>
            </a:solidFill>
            <a:miter lim="800000"/>
            <a:headEnd/>
            <a:tailEnd/>
          </a:ln>
          <a:effectLst/>
        </p:spPr>
        <p:txBody>
          <a:bodyPr tIns="18000" bIns="18000">
            <a:spAutoFit/>
          </a:bodyPr>
          <a:lstStyle/>
          <a:p>
            <a:pPr eaLnBrk="0" hangingPunct="0">
              <a:spcBef>
                <a:spcPct val="50000"/>
              </a:spcBef>
              <a:defRPr/>
            </a:pPr>
            <a:r>
              <a:rPr lang="zh-CN" altLang="en-US" sz="1400" dirty="0">
                <a:ea typeface="+mn-ea"/>
              </a:rPr>
              <a:t>易操作的</a:t>
            </a:r>
          </a:p>
        </p:txBody>
      </p:sp>
      <p:sp>
        <p:nvSpPr>
          <p:cNvPr id="1467417" name="Text Box 25"/>
          <p:cNvSpPr txBox="1">
            <a:spLocks noChangeArrowheads="1"/>
          </p:cNvSpPr>
          <p:nvPr/>
        </p:nvSpPr>
        <p:spPr bwMode="auto">
          <a:xfrm>
            <a:off x="5066457" y="4509120"/>
            <a:ext cx="2617787" cy="257175"/>
          </a:xfrm>
          <a:prstGeom prst="rect">
            <a:avLst/>
          </a:prstGeom>
          <a:solidFill>
            <a:srgbClr val="CCFF99"/>
          </a:solidFill>
          <a:ln w="9525">
            <a:solidFill>
              <a:srgbClr val="808080"/>
            </a:solidFill>
            <a:miter lim="800000"/>
            <a:headEnd/>
            <a:tailEnd/>
          </a:ln>
          <a:effectLst/>
        </p:spPr>
        <p:txBody>
          <a:bodyPr tIns="18000" bIns="18000">
            <a:spAutoFit/>
          </a:bodyPr>
          <a:lstStyle/>
          <a:p>
            <a:pPr eaLnBrk="0" hangingPunct="0">
              <a:spcBef>
                <a:spcPct val="50000"/>
              </a:spcBef>
              <a:defRPr/>
            </a:pPr>
            <a:r>
              <a:rPr lang="zh-CN" altLang="en-US" sz="1400" dirty="0">
                <a:ea typeface="+mn-ea"/>
              </a:rPr>
              <a:t>工具</a:t>
            </a:r>
          </a:p>
        </p:txBody>
      </p:sp>
      <p:sp>
        <p:nvSpPr>
          <p:cNvPr id="1467418" name="Text Box 26"/>
          <p:cNvSpPr txBox="1">
            <a:spLocks noChangeArrowheads="1"/>
          </p:cNvSpPr>
          <p:nvPr/>
        </p:nvSpPr>
        <p:spPr bwMode="auto">
          <a:xfrm>
            <a:off x="5066457" y="4725144"/>
            <a:ext cx="2617787" cy="257175"/>
          </a:xfrm>
          <a:prstGeom prst="rect">
            <a:avLst/>
          </a:prstGeom>
          <a:solidFill>
            <a:srgbClr val="CCFF99"/>
          </a:solidFill>
          <a:ln w="9525">
            <a:solidFill>
              <a:srgbClr val="808080"/>
            </a:solidFill>
            <a:miter lim="800000"/>
            <a:headEnd/>
            <a:tailEnd/>
          </a:ln>
          <a:effectLst/>
        </p:spPr>
        <p:txBody>
          <a:bodyPr tIns="18000" bIns="18000">
            <a:spAutoFit/>
          </a:bodyPr>
          <a:lstStyle/>
          <a:p>
            <a:pPr eaLnBrk="0" hangingPunct="0">
              <a:spcBef>
                <a:spcPct val="50000"/>
              </a:spcBef>
              <a:defRPr/>
            </a:pPr>
            <a:r>
              <a:rPr lang="zh-CN" altLang="en-US" sz="1400" dirty="0">
                <a:ea typeface="+mn-ea"/>
              </a:rPr>
              <a:t>自我操作性</a:t>
            </a:r>
          </a:p>
        </p:txBody>
      </p:sp>
      <p:sp>
        <p:nvSpPr>
          <p:cNvPr id="1467419" name="Text Box 27"/>
          <p:cNvSpPr txBox="1">
            <a:spLocks noChangeArrowheads="1"/>
          </p:cNvSpPr>
          <p:nvPr/>
        </p:nvSpPr>
        <p:spPr bwMode="auto">
          <a:xfrm>
            <a:off x="5066457" y="4941168"/>
            <a:ext cx="2617787" cy="257175"/>
          </a:xfrm>
          <a:prstGeom prst="rect">
            <a:avLst/>
          </a:prstGeom>
          <a:solidFill>
            <a:srgbClr val="CCFF99"/>
          </a:solidFill>
          <a:ln w="9525">
            <a:solidFill>
              <a:srgbClr val="808080"/>
            </a:solidFill>
            <a:miter lim="800000"/>
            <a:headEnd/>
            <a:tailEnd/>
          </a:ln>
          <a:effectLst/>
        </p:spPr>
        <p:txBody>
          <a:bodyPr tIns="18000" bIns="18000">
            <a:spAutoFit/>
          </a:bodyPr>
          <a:lstStyle/>
          <a:p>
            <a:pPr eaLnBrk="0" hangingPunct="0">
              <a:spcBef>
                <a:spcPct val="50000"/>
              </a:spcBef>
              <a:defRPr/>
            </a:pPr>
            <a:r>
              <a:rPr lang="zh-CN" altLang="en-US" sz="1400" dirty="0">
                <a:ea typeface="+mn-ea"/>
              </a:rPr>
              <a:t>扩展性</a:t>
            </a:r>
          </a:p>
        </p:txBody>
      </p:sp>
      <p:sp>
        <p:nvSpPr>
          <p:cNvPr id="1467420" name="Text Box 28"/>
          <p:cNvSpPr txBox="1">
            <a:spLocks noChangeArrowheads="1"/>
          </p:cNvSpPr>
          <p:nvPr/>
        </p:nvSpPr>
        <p:spPr bwMode="auto">
          <a:xfrm>
            <a:off x="5066457" y="5157192"/>
            <a:ext cx="2617787" cy="257175"/>
          </a:xfrm>
          <a:prstGeom prst="rect">
            <a:avLst/>
          </a:prstGeom>
          <a:solidFill>
            <a:srgbClr val="CCFF99"/>
          </a:solidFill>
          <a:ln w="9525">
            <a:solidFill>
              <a:srgbClr val="808080"/>
            </a:solidFill>
            <a:miter lim="800000"/>
            <a:headEnd/>
            <a:tailEnd/>
          </a:ln>
          <a:effectLst/>
        </p:spPr>
        <p:txBody>
          <a:bodyPr tIns="18000" bIns="18000">
            <a:spAutoFit/>
          </a:bodyPr>
          <a:lstStyle>
            <a:defPPr>
              <a:defRPr lang="zh-CN"/>
            </a:defPPr>
            <a:lvl1pPr eaLnBrk="0" hangingPunct="0">
              <a:spcBef>
                <a:spcPct val="50000"/>
              </a:spcBef>
              <a:defRPr sz="1400">
                <a:solidFill>
                  <a:schemeClr val="tx1">
                    <a:lumMod val="10000"/>
                  </a:schemeClr>
                </a:solidFill>
              </a:defRPr>
            </a:lvl1pPr>
          </a:lstStyle>
          <a:p>
            <a:r>
              <a:rPr lang="zh-CN" altLang="en-US" dirty="0">
                <a:solidFill>
                  <a:schemeClr val="tx1"/>
                </a:solidFill>
              </a:rPr>
              <a:t>一般性</a:t>
            </a:r>
          </a:p>
        </p:txBody>
      </p:sp>
      <p:sp>
        <p:nvSpPr>
          <p:cNvPr id="1467421" name="Text Box 29"/>
          <p:cNvSpPr txBox="1">
            <a:spLocks noChangeArrowheads="1"/>
          </p:cNvSpPr>
          <p:nvPr/>
        </p:nvSpPr>
        <p:spPr bwMode="auto">
          <a:xfrm>
            <a:off x="5066457" y="5373216"/>
            <a:ext cx="2617787" cy="251795"/>
          </a:xfrm>
          <a:prstGeom prst="rect">
            <a:avLst/>
          </a:prstGeom>
          <a:solidFill>
            <a:srgbClr val="CCFF99"/>
          </a:solidFill>
          <a:ln w="9525">
            <a:solidFill>
              <a:srgbClr val="808080"/>
            </a:solidFill>
            <a:miter lim="800000"/>
            <a:headEnd/>
            <a:tailEnd/>
          </a:ln>
          <a:effectLst/>
        </p:spPr>
        <p:txBody>
          <a:bodyPr tIns="18000" bIns="18000">
            <a:spAutoFit/>
          </a:bodyPr>
          <a:lstStyle>
            <a:defPPr>
              <a:defRPr lang="zh-CN"/>
            </a:defPPr>
            <a:lvl1pPr eaLnBrk="0" hangingPunct="0">
              <a:spcBef>
                <a:spcPct val="50000"/>
              </a:spcBef>
              <a:defRPr sz="1400"/>
            </a:lvl1pPr>
          </a:lstStyle>
          <a:p>
            <a:r>
              <a:rPr lang="zh-CN" altLang="en-US" dirty="0"/>
              <a:t>模块性</a:t>
            </a:r>
          </a:p>
        </p:txBody>
      </p:sp>
      <p:sp>
        <p:nvSpPr>
          <p:cNvPr id="1467422" name="Text Box 30"/>
          <p:cNvSpPr txBox="1">
            <a:spLocks noChangeArrowheads="1"/>
          </p:cNvSpPr>
          <p:nvPr/>
        </p:nvSpPr>
        <p:spPr bwMode="auto">
          <a:xfrm>
            <a:off x="5066457" y="5589240"/>
            <a:ext cx="2617787" cy="251795"/>
          </a:xfrm>
          <a:prstGeom prst="rect">
            <a:avLst/>
          </a:prstGeom>
          <a:solidFill>
            <a:srgbClr val="CCFF99"/>
          </a:solidFill>
          <a:ln w="9525">
            <a:solidFill>
              <a:schemeClr val="accent3">
                <a:lumMod val="65000"/>
              </a:schemeClr>
            </a:solidFill>
            <a:miter lim="800000"/>
            <a:headEnd/>
            <a:tailEnd/>
          </a:ln>
          <a:effectLst/>
        </p:spPr>
        <p:txBody>
          <a:bodyPr tIns="18000" bIns="18000">
            <a:spAutoFit/>
          </a:bodyPr>
          <a:lstStyle/>
          <a:p>
            <a:pPr eaLnBrk="0" hangingPunct="0">
              <a:spcBef>
                <a:spcPct val="50000"/>
              </a:spcBef>
              <a:defRPr/>
            </a:pPr>
            <a:r>
              <a:rPr lang="zh-CN" altLang="en-US" sz="1400" dirty="0">
                <a:ea typeface="+mn-ea"/>
              </a:rPr>
              <a:t>软件系统独立性</a:t>
            </a:r>
          </a:p>
        </p:txBody>
      </p:sp>
      <p:sp>
        <p:nvSpPr>
          <p:cNvPr id="1467423" name="Text Box 31"/>
          <p:cNvSpPr txBox="1">
            <a:spLocks noChangeArrowheads="1"/>
          </p:cNvSpPr>
          <p:nvPr/>
        </p:nvSpPr>
        <p:spPr bwMode="auto">
          <a:xfrm>
            <a:off x="5066457" y="5805264"/>
            <a:ext cx="2617787" cy="257175"/>
          </a:xfrm>
          <a:prstGeom prst="rect">
            <a:avLst/>
          </a:prstGeom>
          <a:solidFill>
            <a:srgbClr val="CCFF99"/>
          </a:solidFill>
          <a:ln w="9525">
            <a:solidFill>
              <a:srgbClr val="808080"/>
            </a:solidFill>
            <a:miter lim="800000"/>
            <a:headEnd/>
            <a:tailEnd/>
          </a:ln>
          <a:effectLst/>
        </p:spPr>
        <p:txBody>
          <a:bodyPr tIns="18000" bIns="18000">
            <a:spAutoFit/>
          </a:bodyPr>
          <a:lstStyle/>
          <a:p>
            <a:pPr eaLnBrk="0" hangingPunct="0">
              <a:spcBef>
                <a:spcPct val="50000"/>
              </a:spcBef>
              <a:defRPr/>
            </a:pPr>
            <a:r>
              <a:rPr lang="zh-CN" altLang="en-US" sz="1400" dirty="0">
                <a:ea typeface="+mn-ea"/>
              </a:rPr>
              <a:t>机器独立性</a:t>
            </a:r>
          </a:p>
        </p:txBody>
      </p:sp>
      <p:sp>
        <p:nvSpPr>
          <p:cNvPr id="1467424" name="Text Box 32"/>
          <p:cNvSpPr txBox="1">
            <a:spLocks noChangeArrowheads="1"/>
          </p:cNvSpPr>
          <p:nvPr/>
        </p:nvSpPr>
        <p:spPr bwMode="auto">
          <a:xfrm>
            <a:off x="5066457" y="6064027"/>
            <a:ext cx="2617787" cy="257175"/>
          </a:xfrm>
          <a:prstGeom prst="rect">
            <a:avLst/>
          </a:prstGeom>
          <a:solidFill>
            <a:srgbClr val="CCFF99"/>
          </a:solidFill>
          <a:ln w="9525">
            <a:solidFill>
              <a:srgbClr val="808080"/>
            </a:solidFill>
            <a:miter lim="800000"/>
            <a:headEnd/>
            <a:tailEnd/>
          </a:ln>
          <a:effectLst/>
        </p:spPr>
        <p:txBody>
          <a:bodyPr tIns="18000" bIns="18000">
            <a:spAutoFit/>
          </a:bodyPr>
          <a:lstStyle/>
          <a:p>
            <a:pPr eaLnBrk="0" hangingPunct="0">
              <a:spcBef>
                <a:spcPct val="50000"/>
              </a:spcBef>
              <a:defRPr/>
            </a:pPr>
            <a:r>
              <a:rPr lang="zh-CN" altLang="en-US" sz="1400">
                <a:ea typeface="+mn-ea"/>
              </a:rPr>
              <a:t>通讯公开性</a:t>
            </a:r>
          </a:p>
        </p:txBody>
      </p:sp>
      <p:sp>
        <p:nvSpPr>
          <p:cNvPr id="1467425" name="Text Box 33"/>
          <p:cNvSpPr txBox="1">
            <a:spLocks noChangeArrowheads="1"/>
          </p:cNvSpPr>
          <p:nvPr/>
        </p:nvSpPr>
        <p:spPr bwMode="auto">
          <a:xfrm>
            <a:off x="5064869" y="2017131"/>
            <a:ext cx="2617788" cy="257175"/>
          </a:xfrm>
          <a:prstGeom prst="rect">
            <a:avLst/>
          </a:prstGeom>
          <a:solidFill>
            <a:srgbClr val="CCFF99"/>
          </a:solidFill>
          <a:ln w="9525">
            <a:solidFill>
              <a:srgbClr val="808080"/>
            </a:solidFill>
            <a:miter lim="800000"/>
            <a:headEnd/>
            <a:tailEnd/>
          </a:ln>
          <a:effectLst/>
        </p:spPr>
        <p:txBody>
          <a:bodyPr tIns="18000" bIns="18000">
            <a:spAutoFit/>
          </a:bodyPr>
          <a:lstStyle/>
          <a:p>
            <a:pPr eaLnBrk="0" hangingPunct="0">
              <a:spcBef>
                <a:spcPct val="50000"/>
              </a:spcBef>
              <a:defRPr/>
            </a:pPr>
            <a:r>
              <a:rPr lang="zh-CN" altLang="en-US" sz="1400">
                <a:ea typeface="+mn-ea"/>
              </a:rPr>
              <a:t>正确性</a:t>
            </a:r>
          </a:p>
        </p:txBody>
      </p:sp>
      <p:sp>
        <p:nvSpPr>
          <p:cNvPr id="1467426" name="Text Box 34"/>
          <p:cNvSpPr txBox="1">
            <a:spLocks noChangeArrowheads="1"/>
          </p:cNvSpPr>
          <p:nvPr/>
        </p:nvSpPr>
        <p:spPr bwMode="auto">
          <a:xfrm>
            <a:off x="5066457" y="3295068"/>
            <a:ext cx="2617787" cy="257175"/>
          </a:xfrm>
          <a:prstGeom prst="rect">
            <a:avLst/>
          </a:prstGeom>
          <a:solidFill>
            <a:srgbClr val="CCFF99"/>
          </a:solidFill>
          <a:ln w="9525">
            <a:solidFill>
              <a:srgbClr val="808080"/>
            </a:solidFill>
            <a:miter lim="800000"/>
            <a:headEnd/>
            <a:tailEnd/>
          </a:ln>
          <a:effectLst/>
        </p:spPr>
        <p:txBody>
          <a:bodyPr tIns="18000" bIns="18000">
            <a:spAutoFit/>
          </a:bodyPr>
          <a:lstStyle/>
          <a:p>
            <a:pPr eaLnBrk="0" hangingPunct="0">
              <a:spcBef>
                <a:spcPct val="50000"/>
              </a:spcBef>
              <a:defRPr/>
            </a:pPr>
            <a:r>
              <a:rPr lang="zh-CN" altLang="en-US" sz="1400" dirty="0">
                <a:ea typeface="+mn-ea"/>
              </a:rPr>
              <a:t>可操作性</a:t>
            </a:r>
          </a:p>
        </p:txBody>
      </p:sp>
      <p:sp>
        <p:nvSpPr>
          <p:cNvPr id="1467427" name="Line 35"/>
          <p:cNvSpPr>
            <a:spLocks noChangeShapeType="1"/>
          </p:cNvSpPr>
          <p:nvPr/>
        </p:nvSpPr>
        <p:spPr bwMode="auto">
          <a:xfrm flipH="1">
            <a:off x="3091607" y="1839540"/>
            <a:ext cx="2006600" cy="0"/>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28" name="Line 36"/>
          <p:cNvSpPr>
            <a:spLocks noChangeShapeType="1"/>
          </p:cNvSpPr>
          <p:nvPr/>
        </p:nvSpPr>
        <p:spPr bwMode="auto">
          <a:xfrm flipH="1" flipV="1">
            <a:off x="3091607" y="1953631"/>
            <a:ext cx="2006600" cy="160337"/>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29" name="Line 37"/>
          <p:cNvSpPr>
            <a:spLocks noChangeShapeType="1"/>
          </p:cNvSpPr>
          <p:nvPr/>
        </p:nvSpPr>
        <p:spPr bwMode="auto">
          <a:xfrm flipH="1" flipV="1">
            <a:off x="3091607" y="2050468"/>
            <a:ext cx="2006600" cy="323850"/>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30" name="Line 38"/>
          <p:cNvSpPr>
            <a:spLocks noChangeShapeType="1"/>
          </p:cNvSpPr>
          <p:nvPr/>
        </p:nvSpPr>
        <p:spPr bwMode="auto">
          <a:xfrm flipH="1">
            <a:off x="3091607" y="2374318"/>
            <a:ext cx="1973262" cy="0"/>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31" name="Line 39"/>
          <p:cNvSpPr>
            <a:spLocks noChangeShapeType="1"/>
          </p:cNvSpPr>
          <p:nvPr/>
        </p:nvSpPr>
        <p:spPr bwMode="auto">
          <a:xfrm flipH="1" flipV="1">
            <a:off x="3091607" y="2471156"/>
            <a:ext cx="2006600" cy="193675"/>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32" name="Line 40"/>
          <p:cNvSpPr>
            <a:spLocks noChangeShapeType="1"/>
          </p:cNvSpPr>
          <p:nvPr/>
        </p:nvSpPr>
        <p:spPr bwMode="auto">
          <a:xfrm flipH="1">
            <a:off x="3091607" y="2922006"/>
            <a:ext cx="2006600" cy="0"/>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33" name="Line 41"/>
          <p:cNvSpPr>
            <a:spLocks noChangeShapeType="1"/>
          </p:cNvSpPr>
          <p:nvPr/>
        </p:nvSpPr>
        <p:spPr bwMode="auto">
          <a:xfrm flipH="1">
            <a:off x="3091607" y="3182356"/>
            <a:ext cx="2006600" cy="193675"/>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34" name="Line 42"/>
          <p:cNvSpPr>
            <a:spLocks noChangeShapeType="1"/>
          </p:cNvSpPr>
          <p:nvPr/>
        </p:nvSpPr>
        <p:spPr bwMode="auto">
          <a:xfrm flipH="1">
            <a:off x="3075732" y="3472868"/>
            <a:ext cx="2006600" cy="355600"/>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35" name="Line 43"/>
          <p:cNvSpPr>
            <a:spLocks noChangeShapeType="1"/>
          </p:cNvSpPr>
          <p:nvPr/>
        </p:nvSpPr>
        <p:spPr bwMode="auto">
          <a:xfrm flipH="1">
            <a:off x="3091607" y="4184068"/>
            <a:ext cx="2006600" cy="96838"/>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36" name="Line 44"/>
          <p:cNvSpPr>
            <a:spLocks noChangeShapeType="1"/>
          </p:cNvSpPr>
          <p:nvPr/>
        </p:nvSpPr>
        <p:spPr bwMode="auto">
          <a:xfrm flipH="1">
            <a:off x="3091607" y="3958643"/>
            <a:ext cx="2006600" cy="0"/>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37" name="Line 45"/>
          <p:cNvSpPr>
            <a:spLocks noChangeShapeType="1"/>
          </p:cNvSpPr>
          <p:nvPr/>
        </p:nvSpPr>
        <p:spPr bwMode="auto">
          <a:xfrm flipH="1">
            <a:off x="3091607" y="4215818"/>
            <a:ext cx="2006600" cy="614363"/>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38" name="Line 46"/>
          <p:cNvSpPr>
            <a:spLocks noChangeShapeType="1"/>
          </p:cNvSpPr>
          <p:nvPr/>
        </p:nvSpPr>
        <p:spPr bwMode="auto">
          <a:xfrm flipH="1">
            <a:off x="3091607" y="3699881"/>
            <a:ext cx="2006600" cy="193675"/>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39" name="Line 47"/>
          <p:cNvSpPr>
            <a:spLocks noChangeShapeType="1"/>
          </p:cNvSpPr>
          <p:nvPr/>
        </p:nvSpPr>
        <p:spPr bwMode="auto">
          <a:xfrm flipH="1" flipV="1">
            <a:off x="3091607" y="4345993"/>
            <a:ext cx="2006600" cy="96838"/>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40" name="Line 48"/>
          <p:cNvSpPr>
            <a:spLocks noChangeShapeType="1"/>
          </p:cNvSpPr>
          <p:nvPr/>
        </p:nvSpPr>
        <p:spPr bwMode="auto">
          <a:xfrm flipH="1" flipV="1">
            <a:off x="3091607" y="4476168"/>
            <a:ext cx="2006600" cy="1292225"/>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41" name="Line 49"/>
          <p:cNvSpPr>
            <a:spLocks noChangeShapeType="1"/>
          </p:cNvSpPr>
          <p:nvPr/>
        </p:nvSpPr>
        <p:spPr bwMode="auto">
          <a:xfrm flipH="1" flipV="1">
            <a:off x="3091607" y="4409493"/>
            <a:ext cx="2006600" cy="584200"/>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42" name="Line 50"/>
          <p:cNvSpPr>
            <a:spLocks noChangeShapeType="1"/>
          </p:cNvSpPr>
          <p:nvPr/>
        </p:nvSpPr>
        <p:spPr bwMode="auto">
          <a:xfrm flipH="1">
            <a:off x="3091607" y="4701593"/>
            <a:ext cx="2006600" cy="128588"/>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43" name="Line 51"/>
          <p:cNvSpPr>
            <a:spLocks noChangeShapeType="1"/>
          </p:cNvSpPr>
          <p:nvPr/>
        </p:nvSpPr>
        <p:spPr bwMode="auto">
          <a:xfrm flipH="1" flipV="1">
            <a:off x="3091607" y="4895268"/>
            <a:ext cx="2006600" cy="128588"/>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44" name="Line 52"/>
          <p:cNvSpPr>
            <a:spLocks noChangeShapeType="1"/>
          </p:cNvSpPr>
          <p:nvPr/>
        </p:nvSpPr>
        <p:spPr bwMode="auto">
          <a:xfrm flipH="1" flipV="1">
            <a:off x="3091607" y="4927018"/>
            <a:ext cx="2006600" cy="841375"/>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45" name="Line 53"/>
          <p:cNvSpPr>
            <a:spLocks noChangeShapeType="1"/>
          </p:cNvSpPr>
          <p:nvPr/>
        </p:nvSpPr>
        <p:spPr bwMode="auto">
          <a:xfrm flipH="1">
            <a:off x="3091607" y="4215818"/>
            <a:ext cx="2006600" cy="1100138"/>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46" name="Line 54"/>
          <p:cNvSpPr>
            <a:spLocks noChangeShapeType="1"/>
          </p:cNvSpPr>
          <p:nvPr/>
        </p:nvSpPr>
        <p:spPr bwMode="auto">
          <a:xfrm flipH="1">
            <a:off x="3091607" y="5219118"/>
            <a:ext cx="2006600" cy="96838"/>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47" name="Line 55"/>
          <p:cNvSpPr>
            <a:spLocks noChangeShapeType="1"/>
          </p:cNvSpPr>
          <p:nvPr/>
        </p:nvSpPr>
        <p:spPr bwMode="auto">
          <a:xfrm flipH="1" flipV="1">
            <a:off x="3091607" y="5381043"/>
            <a:ext cx="2006600" cy="96838"/>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48" name="Line 56"/>
          <p:cNvSpPr>
            <a:spLocks noChangeShapeType="1"/>
          </p:cNvSpPr>
          <p:nvPr/>
        </p:nvSpPr>
        <p:spPr bwMode="auto">
          <a:xfrm flipH="1" flipV="1">
            <a:off x="3091607" y="5412793"/>
            <a:ext cx="2006600" cy="388938"/>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49" name="Line 57"/>
          <p:cNvSpPr>
            <a:spLocks noChangeShapeType="1"/>
          </p:cNvSpPr>
          <p:nvPr/>
        </p:nvSpPr>
        <p:spPr bwMode="auto">
          <a:xfrm flipH="1" flipV="1">
            <a:off x="3091607" y="5801731"/>
            <a:ext cx="2006600" cy="193675"/>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50" name="Line 58"/>
          <p:cNvSpPr>
            <a:spLocks noChangeShapeType="1"/>
          </p:cNvSpPr>
          <p:nvPr/>
        </p:nvSpPr>
        <p:spPr bwMode="auto">
          <a:xfrm flipH="1">
            <a:off x="3091607" y="4249156"/>
            <a:ext cx="2006600" cy="1519237"/>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51" name="Line 59"/>
          <p:cNvSpPr>
            <a:spLocks noChangeShapeType="1"/>
          </p:cNvSpPr>
          <p:nvPr/>
        </p:nvSpPr>
        <p:spPr bwMode="auto">
          <a:xfrm flipH="1" flipV="1">
            <a:off x="3091607" y="5833481"/>
            <a:ext cx="2006600" cy="452437"/>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52" name="Line 60"/>
          <p:cNvSpPr>
            <a:spLocks noChangeShapeType="1"/>
          </p:cNvSpPr>
          <p:nvPr/>
        </p:nvSpPr>
        <p:spPr bwMode="auto">
          <a:xfrm flipH="1">
            <a:off x="3091607" y="4280906"/>
            <a:ext cx="1973262" cy="1941512"/>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53" name="Line 61"/>
          <p:cNvSpPr>
            <a:spLocks noChangeShapeType="1"/>
          </p:cNvSpPr>
          <p:nvPr/>
        </p:nvSpPr>
        <p:spPr bwMode="auto">
          <a:xfrm flipH="1">
            <a:off x="3091607" y="5511218"/>
            <a:ext cx="2006600" cy="711200"/>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54" name="Line 62"/>
          <p:cNvSpPr>
            <a:spLocks noChangeShapeType="1"/>
          </p:cNvSpPr>
          <p:nvPr/>
        </p:nvSpPr>
        <p:spPr bwMode="auto">
          <a:xfrm flipH="1">
            <a:off x="3091607" y="5768393"/>
            <a:ext cx="2006600" cy="484188"/>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55" name="Line 63"/>
          <p:cNvSpPr>
            <a:spLocks noChangeShapeType="1"/>
          </p:cNvSpPr>
          <p:nvPr/>
        </p:nvSpPr>
        <p:spPr bwMode="auto">
          <a:xfrm flipH="1">
            <a:off x="3091607" y="5995406"/>
            <a:ext cx="2006600" cy="290512"/>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56" name="Line 64"/>
          <p:cNvSpPr>
            <a:spLocks noChangeShapeType="1"/>
          </p:cNvSpPr>
          <p:nvPr/>
        </p:nvSpPr>
        <p:spPr bwMode="auto">
          <a:xfrm flipH="1">
            <a:off x="3091607" y="6285918"/>
            <a:ext cx="2006600" cy="0"/>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57" name="Line 65"/>
          <p:cNvSpPr>
            <a:spLocks noChangeShapeType="1"/>
          </p:cNvSpPr>
          <p:nvPr/>
        </p:nvSpPr>
        <p:spPr bwMode="auto">
          <a:xfrm flipH="1">
            <a:off x="3066013" y="6285918"/>
            <a:ext cx="2006600" cy="193675"/>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
        <p:nvSpPr>
          <p:cNvPr id="1467458" name="Line 66"/>
          <p:cNvSpPr>
            <a:spLocks noChangeShapeType="1"/>
          </p:cNvSpPr>
          <p:nvPr/>
        </p:nvSpPr>
        <p:spPr bwMode="auto">
          <a:xfrm flipH="1">
            <a:off x="3075732" y="6083140"/>
            <a:ext cx="1962150" cy="434617"/>
          </a:xfrm>
          <a:prstGeom prst="line">
            <a:avLst/>
          </a:prstGeom>
          <a:noFill/>
          <a:ln w="28575">
            <a:solidFill>
              <a:srgbClr val="3366FF"/>
            </a:solidFill>
            <a:round/>
            <a:headEnd/>
            <a:tailEnd type="triangle" w="med" len="med"/>
          </a:ln>
          <a:effectLst/>
        </p:spPr>
        <p:txBody>
          <a:bodyPr wrap="square" anchor="ctr">
            <a:spAutoFit/>
          </a:bodyPr>
          <a:lstStyle/>
          <a:p>
            <a:pPr eaLnBrk="0" hangingPunct="0">
              <a:defRPr/>
            </a:pPr>
            <a:endParaRPr lang="zh-CN" altLang="en-US" b="0">
              <a:ea typeface="+mn-ea"/>
            </a:endParaRPr>
          </a:p>
        </p:txBody>
      </p:sp>
      <p:sp>
        <p:nvSpPr>
          <p:cNvPr id="1467459" name="Line 67"/>
          <p:cNvSpPr>
            <a:spLocks noChangeShapeType="1"/>
          </p:cNvSpPr>
          <p:nvPr/>
        </p:nvSpPr>
        <p:spPr bwMode="auto">
          <a:xfrm flipH="1">
            <a:off x="3075732" y="5574718"/>
            <a:ext cx="1973262" cy="871537"/>
          </a:xfrm>
          <a:prstGeom prst="line">
            <a:avLst/>
          </a:prstGeom>
          <a:noFill/>
          <a:ln w="28575">
            <a:solidFill>
              <a:srgbClr val="3366FF"/>
            </a:solidFill>
            <a:round/>
            <a:headEnd/>
            <a:tailEnd type="triangle" w="med" len="med"/>
          </a:ln>
          <a:effectLst/>
        </p:spPr>
        <p:txBody>
          <a:bodyPr anchor="ctr">
            <a:spAutoFit/>
          </a:bodyPr>
          <a:lstStyle/>
          <a:p>
            <a:pPr eaLnBrk="0" hangingPunct="0">
              <a:defRPr/>
            </a:pPr>
            <a:endParaRPr lang="zh-CN" altLang="en-US" b="0">
              <a:ea typeface="+mn-ea"/>
            </a:endParaRPr>
          </a:p>
        </p:txBody>
      </p:sp>
    </p:spTree>
    <p:extLst>
      <p:ext uri="{BB962C8B-B14F-4D97-AF65-F5344CB8AC3E}">
        <p14:creationId xmlns:p14="http://schemas.microsoft.com/office/powerpoint/2010/main" val="94743489"/>
      </p:ext>
    </p:extLst>
  </p:cSld>
  <p:clrMapOvr>
    <a:masterClrMapping/>
  </p:clrMapOvr>
  <p:transition>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标题 1"/>
          <p:cNvSpPr>
            <a:spLocks noGrp="1"/>
          </p:cNvSpPr>
          <p:nvPr>
            <p:ph type="title"/>
          </p:nvPr>
        </p:nvSpPr>
        <p:spPr/>
        <p:txBody>
          <a:bodyPr/>
          <a:lstStyle/>
          <a:p>
            <a:r>
              <a:rPr lang="en-US" altLang="zh-CN" b="1" dirty="0">
                <a:latin typeface="黑体" pitchFamily="49" charset="-122"/>
                <a:ea typeface="黑体" pitchFamily="49" charset="-122"/>
              </a:rPr>
              <a:t>CMM</a:t>
            </a:r>
            <a:endParaRPr lang="zh-CN" altLang="en-US" b="1" dirty="0">
              <a:latin typeface="黑体" pitchFamily="49" charset="-122"/>
              <a:ea typeface="黑体" pitchFamily="49" charset="-122"/>
            </a:endParaRPr>
          </a:p>
        </p:txBody>
      </p:sp>
      <p:sp>
        <p:nvSpPr>
          <p:cNvPr id="22530" name="内容占位符 2"/>
          <p:cNvSpPr>
            <a:spLocks noGrp="1"/>
          </p:cNvSpPr>
          <p:nvPr>
            <p:ph idx="1"/>
          </p:nvPr>
        </p:nvSpPr>
        <p:spPr>
          <a:xfrm>
            <a:off x="539552" y="1644352"/>
            <a:ext cx="8358572" cy="4953000"/>
          </a:xfrm>
        </p:spPr>
        <p:txBody>
          <a:bodyPr/>
          <a:lstStyle/>
          <a:p>
            <a:pPr eaLnBrk="1" hangingPunct="1"/>
            <a:r>
              <a:rPr lang="zh-CN" altLang="en-US" sz="3400" b="1" dirty="0"/>
              <a:t>能力成熟度模型</a:t>
            </a:r>
            <a:r>
              <a:rPr lang="en-US" altLang="en-US" sz="3400" b="1" dirty="0"/>
              <a:t> (Capability Maturity Model)</a:t>
            </a:r>
            <a:r>
              <a:rPr lang="zh-CN" altLang="en-US" sz="3400" b="1" dirty="0"/>
              <a:t> </a:t>
            </a:r>
            <a:endParaRPr lang="en-US" altLang="zh-CN" sz="3400" b="1" dirty="0"/>
          </a:p>
          <a:p>
            <a:pPr lvl="1" eaLnBrk="1" hangingPunct="1"/>
            <a:r>
              <a:rPr lang="zh-CN" altLang="en-US" dirty="0" smtClean="0"/>
              <a:t>是对于</a:t>
            </a:r>
            <a:r>
              <a:rPr lang="zh-CN" altLang="en-US" dirty="0" smtClean="0">
                <a:solidFill>
                  <a:srgbClr val="FF0000"/>
                </a:solidFill>
              </a:rPr>
              <a:t>软件组织</a:t>
            </a:r>
            <a:r>
              <a:rPr lang="zh-CN" altLang="en-US" dirty="0" smtClean="0"/>
              <a:t>在定义、实施、度量、控制和改善其软件过程的实践中</a:t>
            </a:r>
            <a:r>
              <a:rPr lang="zh-CN" altLang="en-US" dirty="0" smtClean="0">
                <a:solidFill>
                  <a:srgbClr val="FF0000"/>
                </a:solidFill>
              </a:rPr>
              <a:t>各个发展阶段的描述</a:t>
            </a:r>
            <a:r>
              <a:rPr lang="zh-CN" altLang="en-US" dirty="0" smtClean="0"/>
              <a:t>。</a:t>
            </a:r>
            <a:endParaRPr lang="en-US" altLang="zh-CN" dirty="0" smtClean="0"/>
          </a:p>
          <a:p>
            <a:pPr lvl="1" eaLnBrk="1" hangingPunct="1">
              <a:buNone/>
            </a:pPr>
            <a:r>
              <a:rPr lang="zh-CN" altLang="en-US" sz="2200" dirty="0" smtClean="0">
                <a:solidFill>
                  <a:srgbClr val="00B0F0"/>
                </a:solidFill>
              </a:rPr>
              <a:t>软件开发管理水平</a:t>
            </a:r>
            <a:endParaRPr lang="en-US" altLang="zh-CN" sz="2200" dirty="0" smtClean="0">
              <a:solidFill>
                <a:srgbClr val="00B0F0"/>
              </a:solidFill>
            </a:endParaRPr>
          </a:p>
          <a:p>
            <a:pPr lvl="1" eaLnBrk="1" hangingPunct="1">
              <a:buNone/>
            </a:pPr>
            <a:r>
              <a:rPr lang="zh-CN" altLang="en-US" sz="2200" dirty="0" smtClean="0">
                <a:solidFill>
                  <a:srgbClr val="99CCFF"/>
                </a:solidFill>
              </a:rPr>
              <a:t>    </a:t>
            </a:r>
            <a:r>
              <a:rPr lang="zh-CN" altLang="en-US" sz="2200" dirty="0" smtClean="0">
                <a:solidFill>
                  <a:srgbClr val="00B0F0"/>
                </a:solidFill>
              </a:rPr>
              <a:t>强调软件过程改进</a:t>
            </a:r>
            <a:endParaRPr lang="en-US" altLang="zh-CN" sz="2200" dirty="0" smtClean="0">
              <a:solidFill>
                <a:srgbClr val="00B0F0"/>
              </a:solidFill>
            </a:endParaRPr>
          </a:p>
          <a:p>
            <a:pPr lvl="1" eaLnBrk="1" hangingPunct="1">
              <a:buNone/>
            </a:pPr>
            <a:r>
              <a:rPr lang="zh-CN" altLang="en-US" sz="2200" dirty="0" smtClean="0"/>
              <a:t>        </a:t>
            </a:r>
            <a:r>
              <a:rPr lang="zh-CN" altLang="en-US" sz="2200" dirty="0" smtClean="0">
                <a:solidFill>
                  <a:srgbClr val="0070C0"/>
                </a:solidFill>
              </a:rPr>
              <a:t>体现承接项目的能力</a:t>
            </a:r>
            <a:endParaRPr lang="en-US" altLang="zh-CN" sz="2200" dirty="0" smtClean="0">
              <a:solidFill>
                <a:srgbClr val="0070C0"/>
              </a:solidFill>
            </a:endParaRPr>
          </a:p>
          <a:p>
            <a:pPr lvl="1" eaLnBrk="1" hangingPunct="1">
              <a:buNone/>
            </a:pPr>
            <a:endParaRPr lang="en-US" altLang="zh-CN" dirty="0" smtClean="0"/>
          </a:p>
        </p:txBody>
      </p:sp>
      <p:sp>
        <p:nvSpPr>
          <p:cNvPr id="6" name="Freeform 2"/>
          <p:cNvSpPr>
            <a:spLocks/>
          </p:cNvSpPr>
          <p:nvPr/>
        </p:nvSpPr>
        <p:spPr bwMode="gray">
          <a:xfrm>
            <a:off x="1003806" y="4356565"/>
            <a:ext cx="3712210" cy="2096771"/>
          </a:xfrm>
          <a:custGeom>
            <a:avLst/>
            <a:gdLst/>
            <a:ahLst/>
            <a:cxnLst>
              <a:cxn ang="0">
                <a:pos x="9" y="2240"/>
              </a:cxn>
              <a:cxn ang="0">
                <a:pos x="1810" y="2240"/>
              </a:cxn>
              <a:cxn ang="0">
                <a:pos x="1810" y="1747"/>
              </a:cxn>
              <a:cxn ang="0">
                <a:pos x="3419" y="1747"/>
              </a:cxn>
              <a:cxn ang="0">
                <a:pos x="3419" y="1262"/>
              </a:cxn>
              <a:cxn ang="0">
                <a:pos x="5056" y="1262"/>
              </a:cxn>
              <a:cxn ang="0">
                <a:pos x="5056" y="741"/>
              </a:cxn>
              <a:cxn ang="0">
                <a:pos x="6711" y="741"/>
              </a:cxn>
              <a:cxn ang="0">
                <a:pos x="7104" y="266"/>
              </a:cxn>
              <a:cxn ang="0">
                <a:pos x="7104" y="640"/>
              </a:cxn>
              <a:cxn ang="0">
                <a:pos x="7277" y="512"/>
              </a:cxn>
              <a:cxn ang="0">
                <a:pos x="7277" y="0"/>
              </a:cxn>
              <a:cxn ang="0">
                <a:pos x="6729" y="0"/>
              </a:cxn>
              <a:cxn ang="0">
                <a:pos x="6665" y="165"/>
              </a:cxn>
              <a:cxn ang="0">
                <a:pos x="6976" y="165"/>
              </a:cxn>
              <a:cxn ang="0">
                <a:pos x="6619" y="604"/>
              </a:cxn>
              <a:cxn ang="0">
                <a:pos x="4855" y="604"/>
              </a:cxn>
              <a:cxn ang="0">
                <a:pos x="4855" y="1088"/>
              </a:cxn>
              <a:cxn ang="0">
                <a:pos x="3236" y="1088"/>
              </a:cxn>
              <a:cxn ang="0">
                <a:pos x="3236" y="1582"/>
              </a:cxn>
              <a:cxn ang="0">
                <a:pos x="1627" y="1582"/>
              </a:cxn>
              <a:cxn ang="0">
                <a:pos x="1627" y="2085"/>
              </a:cxn>
              <a:cxn ang="0">
                <a:pos x="0" y="2085"/>
              </a:cxn>
              <a:cxn ang="0">
                <a:pos x="9" y="2240"/>
              </a:cxn>
            </a:cxnLst>
            <a:rect l="0" t="0" r="r" b="b"/>
            <a:pathLst>
              <a:path w="7277" h="2240">
                <a:moveTo>
                  <a:pt x="9" y="2240"/>
                </a:moveTo>
                <a:lnTo>
                  <a:pt x="1810" y="2240"/>
                </a:lnTo>
                <a:lnTo>
                  <a:pt x="1810" y="1747"/>
                </a:lnTo>
                <a:lnTo>
                  <a:pt x="3419" y="1747"/>
                </a:lnTo>
                <a:lnTo>
                  <a:pt x="3419" y="1262"/>
                </a:lnTo>
                <a:lnTo>
                  <a:pt x="5056" y="1262"/>
                </a:lnTo>
                <a:lnTo>
                  <a:pt x="5056" y="741"/>
                </a:lnTo>
                <a:lnTo>
                  <a:pt x="6711" y="741"/>
                </a:lnTo>
                <a:lnTo>
                  <a:pt x="7104" y="266"/>
                </a:lnTo>
                <a:lnTo>
                  <a:pt x="7104" y="640"/>
                </a:lnTo>
                <a:lnTo>
                  <a:pt x="7277" y="512"/>
                </a:lnTo>
                <a:lnTo>
                  <a:pt x="7277" y="0"/>
                </a:lnTo>
                <a:lnTo>
                  <a:pt x="6729" y="0"/>
                </a:lnTo>
                <a:lnTo>
                  <a:pt x="6665" y="165"/>
                </a:lnTo>
                <a:lnTo>
                  <a:pt x="6976" y="165"/>
                </a:lnTo>
                <a:lnTo>
                  <a:pt x="6619" y="604"/>
                </a:lnTo>
                <a:lnTo>
                  <a:pt x="4855" y="604"/>
                </a:lnTo>
                <a:lnTo>
                  <a:pt x="4855" y="1088"/>
                </a:lnTo>
                <a:lnTo>
                  <a:pt x="3236" y="1088"/>
                </a:lnTo>
                <a:lnTo>
                  <a:pt x="3236" y="1582"/>
                </a:lnTo>
                <a:lnTo>
                  <a:pt x="1627" y="1582"/>
                </a:lnTo>
                <a:lnTo>
                  <a:pt x="1627" y="2085"/>
                </a:lnTo>
                <a:lnTo>
                  <a:pt x="0" y="2085"/>
                </a:lnTo>
                <a:lnTo>
                  <a:pt x="9" y="2240"/>
                </a:lnTo>
                <a:close/>
              </a:path>
            </a:pathLst>
          </a:custGeom>
          <a:solidFill>
            <a:srgbClr val="6399AB"/>
          </a:solidFill>
          <a:ln w="25400" cap="flat" cmpd="sng">
            <a:noFill/>
            <a:prstDash val="solid"/>
            <a:round/>
            <a:headEnd/>
            <a:tailEnd/>
          </a:ln>
          <a:effectLst/>
          <a:scene3d>
            <a:camera prst="orthographicFront">
              <a:rot lat="0" lon="0" rev="0"/>
            </a:camera>
            <a:lightRig rig="glow" dir="t">
              <a:rot lat="0" lon="0" rev="14100000"/>
            </a:lightRig>
          </a:scene3d>
          <a:sp3d prstMaterial="softEdge">
            <a:bevelT w="127000" prst="artDeco"/>
          </a:sp3d>
        </p:spPr>
        <p:txBody>
          <a:bodyPr lIns="45720" tIns="44450" rIns="45720" bIns="44450" anchor="ctr" anchorCtr="1"/>
          <a:lstStyle/>
          <a:p>
            <a:pPr eaLnBrk="0" hangingPunct="0">
              <a:defRPr/>
            </a:pPr>
            <a:endParaRPr lang="zh-TW" altLang="en-US" b="0">
              <a:ea typeface="+mn-ea"/>
            </a:endParaRPr>
          </a:p>
        </p:txBody>
      </p:sp>
      <p:sp>
        <p:nvSpPr>
          <p:cNvPr id="7" name="剪去单角的矩形 6"/>
          <p:cNvSpPr/>
          <p:nvPr/>
        </p:nvSpPr>
        <p:spPr bwMode="auto">
          <a:xfrm>
            <a:off x="5364088" y="3556589"/>
            <a:ext cx="3534036" cy="2273639"/>
          </a:xfrm>
          <a:prstGeom prst="snip1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lstStyle/>
          <a:p>
            <a:pPr eaLnBrk="0" hangingPunct="0">
              <a:defRPr/>
            </a:pPr>
            <a:r>
              <a:rPr lang="en-US" altLang="zh-CN" dirty="0" smtClean="0">
                <a:solidFill>
                  <a:schemeClr val="accent2">
                    <a:lumMod val="50000"/>
                  </a:schemeClr>
                </a:solidFill>
              </a:rPr>
              <a:t>CMM</a:t>
            </a:r>
            <a:r>
              <a:rPr lang="zh-CN" altLang="en-US" dirty="0">
                <a:solidFill>
                  <a:schemeClr val="accent2">
                    <a:lumMod val="50000"/>
                  </a:schemeClr>
                </a:solidFill>
              </a:rPr>
              <a:t>的核心</a:t>
            </a:r>
            <a:r>
              <a:rPr lang="en-US" altLang="zh-CN" dirty="0">
                <a:solidFill>
                  <a:schemeClr val="accent2">
                    <a:lumMod val="50000"/>
                  </a:schemeClr>
                </a:solidFill>
              </a:rPr>
              <a:t>:</a:t>
            </a:r>
          </a:p>
          <a:p>
            <a:pPr eaLnBrk="0" hangingPunct="0">
              <a:defRPr/>
            </a:pPr>
            <a:r>
              <a:rPr lang="en-US" altLang="zh-CN" b="0" dirty="0">
                <a:solidFill>
                  <a:schemeClr val="accent2">
                    <a:lumMod val="50000"/>
                  </a:schemeClr>
                </a:solidFill>
                <a:latin typeface="宋体"/>
                <a:ea typeface="宋体"/>
              </a:rPr>
              <a:t>※ </a:t>
            </a:r>
            <a:r>
              <a:rPr lang="zh-CN" altLang="en-US" b="0" dirty="0">
                <a:solidFill>
                  <a:schemeClr val="accent2">
                    <a:lumMod val="50000"/>
                  </a:schemeClr>
                </a:solidFill>
              </a:rPr>
              <a:t>把开发视为一个过程</a:t>
            </a:r>
            <a:endParaRPr lang="en-US" altLang="zh-CN" b="0" dirty="0">
              <a:solidFill>
                <a:schemeClr val="accent2">
                  <a:lumMod val="50000"/>
                </a:schemeClr>
              </a:solidFill>
            </a:endParaRPr>
          </a:p>
          <a:p>
            <a:pPr eaLnBrk="0" hangingPunct="0">
              <a:defRPr/>
            </a:pPr>
            <a:r>
              <a:rPr lang="en-US" altLang="zh-CN" b="0" dirty="0">
                <a:solidFill>
                  <a:schemeClr val="accent2">
                    <a:lumMod val="50000"/>
                  </a:schemeClr>
                </a:solidFill>
                <a:latin typeface="宋体"/>
                <a:ea typeface="宋体"/>
              </a:rPr>
              <a:t>※ </a:t>
            </a:r>
            <a:r>
              <a:rPr lang="zh-CN" altLang="en-US" b="0" dirty="0">
                <a:solidFill>
                  <a:schemeClr val="accent2">
                    <a:lumMod val="50000"/>
                  </a:schemeClr>
                </a:solidFill>
              </a:rPr>
              <a:t>进行过程监控和研究</a:t>
            </a:r>
            <a:endParaRPr lang="en-US" altLang="zh-CN" b="0" dirty="0">
              <a:solidFill>
                <a:schemeClr val="accent2">
                  <a:lumMod val="50000"/>
                </a:schemeClr>
              </a:solidFill>
            </a:endParaRPr>
          </a:p>
          <a:p>
            <a:pPr eaLnBrk="0" hangingPunct="0">
              <a:defRPr/>
            </a:pPr>
            <a:r>
              <a:rPr lang="en-US" altLang="zh-CN" b="0" dirty="0">
                <a:solidFill>
                  <a:schemeClr val="accent2">
                    <a:lumMod val="50000"/>
                  </a:schemeClr>
                </a:solidFill>
                <a:latin typeface="宋体"/>
                <a:ea typeface="宋体"/>
              </a:rPr>
              <a:t>※ </a:t>
            </a:r>
            <a:r>
              <a:rPr lang="zh-CN" altLang="en-US" b="0" dirty="0">
                <a:solidFill>
                  <a:schemeClr val="accent2">
                    <a:lumMod val="50000"/>
                  </a:schemeClr>
                </a:solidFill>
              </a:rPr>
              <a:t>目标：更科学化、</a:t>
            </a:r>
            <a:endParaRPr lang="en-US" altLang="zh-CN" b="0" dirty="0">
              <a:solidFill>
                <a:schemeClr val="accent2">
                  <a:lumMod val="50000"/>
                </a:schemeClr>
              </a:solidFill>
            </a:endParaRPr>
          </a:p>
          <a:p>
            <a:pPr eaLnBrk="0" hangingPunct="0">
              <a:defRPr/>
            </a:pPr>
            <a:r>
              <a:rPr lang="zh-CN" altLang="en-US" b="0" dirty="0">
                <a:solidFill>
                  <a:schemeClr val="accent2">
                    <a:lumMod val="50000"/>
                  </a:schemeClr>
                </a:solidFill>
              </a:rPr>
              <a:t>             </a:t>
            </a:r>
            <a:r>
              <a:rPr lang="zh-CN" altLang="en-US" b="0" dirty="0" smtClean="0">
                <a:solidFill>
                  <a:schemeClr val="accent2">
                    <a:lumMod val="50000"/>
                  </a:schemeClr>
                </a:solidFill>
              </a:rPr>
              <a:t>       更</a:t>
            </a:r>
            <a:r>
              <a:rPr lang="zh-CN" altLang="en-US" b="0" dirty="0">
                <a:solidFill>
                  <a:schemeClr val="accent2">
                    <a:lumMod val="50000"/>
                  </a:schemeClr>
                </a:solidFill>
              </a:rPr>
              <a:t>标准化、</a:t>
            </a:r>
            <a:endParaRPr lang="en-US" altLang="zh-CN" b="0" dirty="0">
              <a:solidFill>
                <a:schemeClr val="accent2">
                  <a:lumMod val="50000"/>
                </a:schemeClr>
              </a:solidFill>
            </a:endParaRPr>
          </a:p>
          <a:p>
            <a:pPr eaLnBrk="0" hangingPunct="0">
              <a:defRPr/>
            </a:pPr>
            <a:r>
              <a:rPr lang="zh-CN" altLang="en-US" b="0" dirty="0">
                <a:solidFill>
                  <a:schemeClr val="accent2">
                    <a:lumMod val="50000"/>
                  </a:schemeClr>
                </a:solidFill>
              </a:rPr>
              <a:t>            </a:t>
            </a:r>
            <a:r>
              <a:rPr lang="zh-CN" altLang="en-US" b="0" dirty="0" smtClean="0">
                <a:solidFill>
                  <a:schemeClr val="accent2">
                    <a:lumMod val="50000"/>
                  </a:schemeClr>
                </a:solidFill>
              </a:rPr>
              <a:t>        </a:t>
            </a:r>
            <a:r>
              <a:rPr lang="zh-CN" altLang="en-US" b="0" dirty="0">
                <a:solidFill>
                  <a:schemeClr val="accent2">
                    <a:lumMod val="50000"/>
                  </a:schemeClr>
                </a:solidFill>
              </a:rPr>
              <a:t>更好实现商业目标</a:t>
            </a:r>
            <a:endParaRPr lang="en-US" altLang="zh-CN" b="0" dirty="0">
              <a:solidFill>
                <a:schemeClr val="accent2">
                  <a:lumMod val="50000"/>
                </a:schemeClr>
              </a:solidFill>
            </a:endParaRPr>
          </a:p>
          <a:p>
            <a:pPr eaLnBrk="0" hangingPunct="0">
              <a:defRPr/>
            </a:pPr>
            <a:endParaRPr lang="zh-CN" altLang="en-US" b="0" dirty="0">
              <a:solidFill>
                <a:schemeClr val="accent2">
                  <a:lumMod val="50000"/>
                </a:schemeClr>
              </a:solidFill>
              <a:latin typeface="Times New Roman" pitchFamily="18" charset="0"/>
            </a:endParaRPr>
          </a:p>
        </p:txBody>
      </p:sp>
    </p:spTree>
    <p:extLst>
      <p:ext uri="{BB962C8B-B14F-4D97-AF65-F5344CB8AC3E}">
        <p14:creationId xmlns:p14="http://schemas.microsoft.com/office/powerpoint/2010/main" val="878548388"/>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 calcmode="lin" valueType="num">
                                      <p:cBhvr additive="base">
                                        <p:cTn id="7" dur="500" fill="hold"/>
                                        <p:tgtEl>
                                          <p:spTgt spid="225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2530">
                                            <p:txEl>
                                              <p:pRg st="1" end="1"/>
                                            </p:txEl>
                                          </p:spTgt>
                                        </p:tgtEl>
                                        <p:attrNameLst>
                                          <p:attrName>style.visibility</p:attrName>
                                        </p:attrNameLst>
                                      </p:cBhvr>
                                      <p:to>
                                        <p:strVal val="visible"/>
                                      </p:to>
                                    </p:set>
                                    <p:animEffect transition="in" filter="box(in)">
                                      <p:cBhvr>
                                        <p:cTn id="13" dur="500"/>
                                        <p:tgtEl>
                                          <p:spTgt spid="22530">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2530">
                                            <p:txEl>
                                              <p:pRg st="2" end="2"/>
                                            </p:txEl>
                                          </p:spTgt>
                                        </p:tgtEl>
                                        <p:attrNameLst>
                                          <p:attrName>style.visibility</p:attrName>
                                        </p:attrNameLst>
                                      </p:cBhvr>
                                      <p:to>
                                        <p:strVal val="visible"/>
                                      </p:to>
                                    </p:set>
                                    <p:animEffect transition="in" filter="checkerboard(across)">
                                      <p:cBhvr>
                                        <p:cTn id="18" dur="500"/>
                                        <p:tgtEl>
                                          <p:spTgt spid="22530">
                                            <p:txEl>
                                              <p:pRg st="2" end="2"/>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22530">
                                            <p:txEl>
                                              <p:pRg st="3" end="3"/>
                                            </p:txEl>
                                          </p:spTgt>
                                        </p:tgtEl>
                                        <p:attrNameLst>
                                          <p:attrName>style.visibility</p:attrName>
                                        </p:attrNameLst>
                                      </p:cBhvr>
                                      <p:to>
                                        <p:strVal val="visible"/>
                                      </p:to>
                                    </p:set>
                                    <p:animEffect transition="in" filter="checkerboard(across)">
                                      <p:cBhvr>
                                        <p:cTn id="21" dur="500"/>
                                        <p:tgtEl>
                                          <p:spTgt spid="22530">
                                            <p:txEl>
                                              <p:pRg st="3" end="3"/>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22530">
                                            <p:txEl>
                                              <p:pRg st="4" end="4"/>
                                            </p:txEl>
                                          </p:spTgt>
                                        </p:tgtEl>
                                        <p:attrNameLst>
                                          <p:attrName>style.visibility</p:attrName>
                                        </p:attrNameLst>
                                      </p:cBhvr>
                                      <p:to>
                                        <p:strVal val="visible"/>
                                      </p:to>
                                    </p:set>
                                    <p:animEffect transition="in" filter="checkerboard(across)">
                                      <p:cBhvr>
                                        <p:cTn id="24" dur="500"/>
                                        <p:tgtEl>
                                          <p:spTgt spid="22530">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checkerboard(across)">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0"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edge">
                                      <p:cBhvr>
                                        <p:cTn id="3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5" name="Rectangle 3"/>
          <p:cNvSpPr>
            <a:spLocks noChangeArrowheads="1"/>
          </p:cNvSpPr>
          <p:nvPr/>
        </p:nvSpPr>
        <p:spPr bwMode="auto">
          <a:xfrm>
            <a:off x="269823" y="4138613"/>
            <a:ext cx="8674719" cy="1960562"/>
          </a:xfrm>
          <a:prstGeom prst="rect">
            <a:avLst/>
          </a:prstGeom>
          <a:solidFill>
            <a:schemeClr val="bg1"/>
          </a:solidFill>
          <a:ln w="3810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endParaRPr lang="en-US" altLang="zh-CN" dirty="0">
              <a:solidFill>
                <a:srgbClr val="2A1C00"/>
              </a:solidFill>
              <a:latin typeface="微软雅黑" pitchFamily="34" charset="-122"/>
              <a:ea typeface="微软雅黑" pitchFamily="34" charset="-122"/>
            </a:endParaRPr>
          </a:p>
          <a:p>
            <a:pPr algn="ctr"/>
            <a:endParaRPr lang="en-US" altLang="zh-CN" dirty="0">
              <a:solidFill>
                <a:srgbClr val="2A1C00"/>
              </a:solidFill>
              <a:latin typeface="微软雅黑" pitchFamily="34" charset="-122"/>
              <a:ea typeface="微软雅黑" pitchFamily="34" charset="-122"/>
            </a:endParaRPr>
          </a:p>
          <a:p>
            <a:pPr algn="ctr"/>
            <a:r>
              <a:rPr lang="en-US" altLang="zh-CN" dirty="0">
                <a:solidFill>
                  <a:srgbClr val="FF0000"/>
                </a:solidFill>
                <a:latin typeface="微软雅黑" pitchFamily="34" charset="-122"/>
                <a:ea typeface="微软雅黑" pitchFamily="34" charset="-122"/>
              </a:rPr>
              <a:t>CMM</a:t>
            </a:r>
            <a:r>
              <a:rPr lang="zh-CN" altLang="en-US" dirty="0">
                <a:solidFill>
                  <a:srgbClr val="FF0000"/>
                </a:solidFill>
                <a:latin typeface="微软雅黑" pitchFamily="34" charset="-122"/>
                <a:ea typeface="微软雅黑" pitchFamily="34" charset="-122"/>
              </a:rPr>
              <a:t>的</a:t>
            </a:r>
            <a:r>
              <a:rPr lang="zh-CN" altLang="en-US" dirty="0" smtClean="0">
                <a:solidFill>
                  <a:srgbClr val="FF0000"/>
                </a:solidFill>
                <a:latin typeface="微软雅黑" pitchFamily="34" charset="-122"/>
                <a:ea typeface="微软雅黑" pitchFamily="34" charset="-122"/>
              </a:rPr>
              <a:t>意义</a:t>
            </a:r>
          </a:p>
          <a:p>
            <a:pPr algn="ctr"/>
            <a:endParaRPr lang="en-US" altLang="zh-CN" sz="1800" dirty="0" smtClean="0">
              <a:solidFill>
                <a:srgbClr val="2A1C00"/>
              </a:solidFill>
              <a:latin typeface="微软雅黑" pitchFamily="34" charset="-122"/>
              <a:ea typeface="微软雅黑" pitchFamily="34" charset="-122"/>
            </a:endParaRPr>
          </a:p>
          <a:p>
            <a:pPr marL="742950" lvl="1" indent="-285750" algn="ctr"/>
            <a:r>
              <a:rPr lang="zh-CN" altLang="en-US" sz="2000" b="0" dirty="0" smtClean="0">
                <a:solidFill>
                  <a:srgbClr val="2A1C00"/>
                </a:solidFill>
                <a:latin typeface="微软雅黑" pitchFamily="34" charset="-122"/>
                <a:ea typeface="微软雅黑" pitchFamily="34" charset="-122"/>
              </a:rPr>
              <a:t>迄今为止学术界和工业界</a:t>
            </a:r>
            <a:r>
              <a:rPr lang="zh-CN" altLang="en-US" sz="2000" b="0" dirty="0" smtClean="0">
                <a:solidFill>
                  <a:srgbClr val="FF0000"/>
                </a:solidFill>
                <a:latin typeface="微软雅黑" pitchFamily="34" charset="-122"/>
                <a:ea typeface="微软雅黑" pitchFamily="34" charset="-122"/>
              </a:rPr>
              <a:t>公认</a:t>
            </a:r>
            <a:r>
              <a:rPr lang="zh-CN" altLang="en-US" sz="2000" b="0" dirty="0" smtClean="0">
                <a:solidFill>
                  <a:srgbClr val="2A1C00"/>
                </a:solidFill>
                <a:latin typeface="微软雅黑" pitchFamily="34" charset="-122"/>
                <a:ea typeface="微软雅黑" pitchFamily="34" charset="-122"/>
              </a:rPr>
              <a:t>的有关软件工程和管理实践的</a:t>
            </a:r>
            <a:r>
              <a:rPr lang="zh-CN" altLang="en-US" sz="2000" b="0" dirty="0" smtClean="0">
                <a:solidFill>
                  <a:srgbClr val="FF0000"/>
                </a:solidFill>
                <a:latin typeface="微软雅黑" pitchFamily="34" charset="-122"/>
                <a:ea typeface="微软雅黑" pitchFamily="34" charset="-122"/>
              </a:rPr>
              <a:t>最好的软件过程</a:t>
            </a:r>
            <a:r>
              <a:rPr lang="zh-CN" altLang="en-US" sz="2000" b="0" dirty="0" smtClean="0">
                <a:solidFill>
                  <a:srgbClr val="2A1C00"/>
                </a:solidFill>
                <a:latin typeface="微软雅黑" pitchFamily="34" charset="-122"/>
                <a:ea typeface="微软雅黑" pitchFamily="34" charset="-122"/>
              </a:rPr>
              <a:t>。</a:t>
            </a:r>
            <a:endParaRPr lang="en-US" altLang="zh-CN" sz="2000" b="0" dirty="0" smtClean="0">
              <a:solidFill>
                <a:srgbClr val="2A1C00"/>
              </a:solidFill>
              <a:latin typeface="微软雅黑" pitchFamily="34" charset="-122"/>
              <a:ea typeface="微软雅黑" pitchFamily="34" charset="-122"/>
            </a:endParaRPr>
          </a:p>
          <a:p>
            <a:pPr marL="742950" lvl="1" indent="-285750" algn="ctr"/>
            <a:r>
              <a:rPr lang="zh-CN" altLang="en-US" sz="2000" b="0" dirty="0" smtClean="0">
                <a:solidFill>
                  <a:srgbClr val="2A1C00"/>
                </a:solidFill>
                <a:latin typeface="微软雅黑" pitchFamily="34" charset="-122"/>
                <a:ea typeface="微软雅黑" pitchFamily="34" charset="-122"/>
              </a:rPr>
              <a:t>为</a:t>
            </a:r>
            <a:r>
              <a:rPr lang="zh-CN" altLang="en-US" sz="2000" b="0" dirty="0">
                <a:solidFill>
                  <a:srgbClr val="FF0000"/>
                </a:solidFill>
                <a:latin typeface="微软雅黑" pitchFamily="34" charset="-122"/>
                <a:ea typeface="微软雅黑" pitchFamily="34" charset="-122"/>
              </a:rPr>
              <a:t>评估</a:t>
            </a:r>
            <a:r>
              <a:rPr lang="zh-CN" altLang="en-US" sz="2000" b="0" dirty="0">
                <a:solidFill>
                  <a:srgbClr val="2A1C00"/>
                </a:solidFill>
                <a:latin typeface="微软雅黑" pitchFamily="34" charset="-122"/>
                <a:ea typeface="微软雅黑" pitchFamily="34" charset="-122"/>
              </a:rPr>
              <a:t>软件组织的生产能力</a:t>
            </a:r>
            <a:r>
              <a:rPr lang="zh-CN" altLang="en-US" sz="2000" b="0" dirty="0">
                <a:solidFill>
                  <a:srgbClr val="FF0000"/>
                </a:solidFill>
                <a:latin typeface="微软雅黑" pitchFamily="34" charset="-122"/>
                <a:ea typeface="微软雅黑" pitchFamily="34" charset="-122"/>
              </a:rPr>
              <a:t>提供了标准</a:t>
            </a:r>
            <a:r>
              <a:rPr lang="zh-CN" altLang="en-US" sz="2000" b="0" dirty="0">
                <a:solidFill>
                  <a:srgbClr val="2A1C00"/>
                </a:solidFill>
                <a:latin typeface="微软雅黑" pitchFamily="34" charset="-122"/>
                <a:ea typeface="微软雅黑" pitchFamily="34" charset="-122"/>
              </a:rPr>
              <a:t>。</a:t>
            </a:r>
            <a:endParaRPr lang="en-US" altLang="zh-CN" sz="2000" b="0" dirty="0">
              <a:solidFill>
                <a:srgbClr val="2A1C00"/>
              </a:solidFill>
              <a:latin typeface="微软雅黑" pitchFamily="34" charset="-122"/>
              <a:ea typeface="微软雅黑" pitchFamily="34" charset="-122"/>
            </a:endParaRPr>
          </a:p>
          <a:p>
            <a:pPr marL="742950" lvl="1" indent="-285750" algn="ctr"/>
            <a:r>
              <a:rPr lang="zh-CN" altLang="en-US" sz="2000" b="0" dirty="0">
                <a:solidFill>
                  <a:srgbClr val="2A1C00"/>
                </a:solidFill>
                <a:latin typeface="微软雅黑" pitchFamily="34" charset="-122"/>
                <a:ea typeface="微软雅黑" pitchFamily="34" charset="-122"/>
              </a:rPr>
              <a:t>为</a:t>
            </a:r>
            <a:r>
              <a:rPr lang="zh-CN" altLang="en-US" sz="2000" b="0" dirty="0">
                <a:solidFill>
                  <a:srgbClr val="FF0000"/>
                </a:solidFill>
                <a:latin typeface="微软雅黑" pitchFamily="34" charset="-122"/>
                <a:ea typeface="微软雅黑" pitchFamily="34" charset="-122"/>
              </a:rPr>
              <a:t>提高</a:t>
            </a:r>
            <a:r>
              <a:rPr lang="zh-CN" altLang="en-US" sz="2000" b="0" dirty="0">
                <a:solidFill>
                  <a:srgbClr val="2A1C00"/>
                </a:solidFill>
                <a:latin typeface="微软雅黑" pitchFamily="34" charset="-122"/>
                <a:ea typeface="微软雅黑" pitchFamily="34" charset="-122"/>
              </a:rPr>
              <a:t>软件组织的生产过程</a:t>
            </a:r>
            <a:r>
              <a:rPr lang="zh-CN" altLang="en-US" sz="2000" b="0" dirty="0">
                <a:solidFill>
                  <a:srgbClr val="FF0000"/>
                </a:solidFill>
                <a:latin typeface="微软雅黑" pitchFamily="34" charset="-122"/>
                <a:ea typeface="微软雅黑" pitchFamily="34" charset="-122"/>
              </a:rPr>
              <a:t>指明了方向</a:t>
            </a:r>
            <a:r>
              <a:rPr lang="zh-CN" altLang="en-US" sz="2000" b="0" dirty="0">
                <a:solidFill>
                  <a:srgbClr val="2A1C00"/>
                </a:solidFill>
                <a:latin typeface="微软雅黑" pitchFamily="34" charset="-122"/>
                <a:ea typeface="微软雅黑" pitchFamily="34" charset="-122"/>
              </a:rPr>
              <a:t>。</a:t>
            </a:r>
          </a:p>
          <a:p>
            <a:pPr algn="ctr"/>
            <a:endParaRPr kumimoji="1" lang="zh-TW" altLang="en-US" sz="1800" b="0" dirty="0">
              <a:latin typeface="微软雅黑" pitchFamily="34" charset="-122"/>
              <a:ea typeface="微软雅黑" pitchFamily="34" charset="-122"/>
            </a:endParaRPr>
          </a:p>
        </p:txBody>
      </p:sp>
      <p:sp>
        <p:nvSpPr>
          <p:cNvPr id="30725" name="标题 1"/>
          <p:cNvSpPr>
            <a:spLocks noGrp="1"/>
          </p:cNvSpPr>
          <p:nvPr>
            <p:ph type="title"/>
          </p:nvPr>
        </p:nvSpPr>
        <p:spPr/>
        <p:txBody>
          <a:bodyPr/>
          <a:lstStyle/>
          <a:p>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的重要性和实践意义</a:t>
            </a:r>
          </a:p>
        </p:txBody>
      </p:sp>
      <p:sp>
        <p:nvSpPr>
          <p:cNvPr id="30726" name="AutoShape 5"/>
          <p:cNvSpPr>
            <a:spLocks noChangeArrowheads="1"/>
          </p:cNvSpPr>
          <p:nvPr/>
        </p:nvSpPr>
        <p:spPr bwMode="auto">
          <a:xfrm>
            <a:off x="1924050" y="1498600"/>
            <a:ext cx="6223000" cy="2303463"/>
          </a:xfrm>
          <a:prstGeom prst="roundRect">
            <a:avLst>
              <a:gd name="adj" fmla="val 16667"/>
            </a:avLst>
          </a:prstGeom>
          <a:noFill/>
          <a:ln w="28575">
            <a:solidFill>
              <a:srgbClr val="C0C0C0"/>
            </a:solidFill>
            <a:prstDash val="sysDot"/>
            <a:round/>
            <a:headEnd/>
            <a:tailEnd/>
          </a:ln>
        </p:spPr>
        <p:txBody>
          <a:bodyPr wrap="none" anchor="ctr"/>
          <a:lstStyle/>
          <a:p>
            <a:pPr algn="ctr"/>
            <a:r>
              <a:rPr lang="en-US" altLang="zh-CN" dirty="0">
                <a:solidFill>
                  <a:srgbClr val="FF0000"/>
                </a:solidFill>
              </a:rPr>
              <a:t>CMM</a:t>
            </a:r>
            <a:r>
              <a:rPr lang="zh-CN" altLang="en-US" dirty="0">
                <a:solidFill>
                  <a:srgbClr val="FF0000"/>
                </a:solidFill>
              </a:rPr>
              <a:t>的作用</a:t>
            </a:r>
          </a:p>
          <a:p>
            <a:pPr algn="ctr"/>
            <a:endParaRPr lang="zh-CN" altLang="en-US" dirty="0">
              <a:solidFill>
                <a:schemeClr val="tx2"/>
              </a:solidFill>
            </a:endParaRPr>
          </a:p>
          <a:p>
            <a:pPr marL="742950" lvl="1" indent="-285750" algn="ctr"/>
            <a:r>
              <a:rPr lang="zh-CN" altLang="en-US" sz="2000" b="0" dirty="0">
                <a:solidFill>
                  <a:srgbClr val="2A1C00"/>
                </a:solidFill>
                <a:latin typeface="微软雅黑" pitchFamily="34" charset="-122"/>
                <a:ea typeface="微软雅黑" pitchFamily="34" charset="-122"/>
              </a:rPr>
              <a:t>科学地评价软件开发单位的软件能力成熟</a:t>
            </a:r>
            <a:r>
              <a:rPr lang="zh-CN" altLang="en-US" sz="2000" b="0" dirty="0" smtClean="0">
                <a:solidFill>
                  <a:srgbClr val="2A1C00"/>
                </a:solidFill>
                <a:latin typeface="微软雅黑" pitchFamily="34" charset="-122"/>
                <a:ea typeface="微软雅黑" pitchFamily="34" charset="-122"/>
              </a:rPr>
              <a:t>等级，</a:t>
            </a:r>
            <a:endParaRPr lang="zh-CN" altLang="en-US" sz="2000" b="0" dirty="0">
              <a:solidFill>
                <a:srgbClr val="2A1C00"/>
              </a:solidFill>
              <a:latin typeface="微软雅黑" pitchFamily="34" charset="-122"/>
              <a:ea typeface="微软雅黑" pitchFamily="34" charset="-122"/>
            </a:endParaRPr>
          </a:p>
          <a:p>
            <a:pPr marL="742950" lvl="1" indent="-285750" algn="ctr"/>
            <a:r>
              <a:rPr lang="zh-CN" altLang="en-US" sz="2000" b="0" dirty="0">
                <a:solidFill>
                  <a:srgbClr val="2A1C00"/>
                </a:solidFill>
                <a:latin typeface="微软雅黑" pitchFamily="34" charset="-122"/>
                <a:ea typeface="微软雅黑" pitchFamily="34" charset="-122"/>
              </a:rPr>
              <a:t>帮助软件开发单位进行自检，了解自己的强项和弱项，</a:t>
            </a:r>
          </a:p>
          <a:p>
            <a:pPr marL="742950" lvl="1" indent="-285750" algn="ctr"/>
            <a:r>
              <a:rPr lang="zh-CN" altLang="en-US" sz="2000" b="0" dirty="0">
                <a:solidFill>
                  <a:srgbClr val="2A1C00"/>
                </a:solidFill>
                <a:latin typeface="微软雅黑" pitchFamily="34" charset="-122"/>
                <a:ea typeface="微软雅黑" pitchFamily="34" charset="-122"/>
              </a:rPr>
              <a:t>从而不断完善和改进单位的软件开发过程，</a:t>
            </a:r>
          </a:p>
          <a:p>
            <a:pPr marL="742950" lvl="1" indent="-285750" algn="ctr"/>
            <a:r>
              <a:rPr lang="zh-CN" altLang="en-US" sz="2000" b="0" dirty="0">
                <a:solidFill>
                  <a:srgbClr val="2A1C00"/>
                </a:solidFill>
                <a:latin typeface="微软雅黑" pitchFamily="34" charset="-122"/>
                <a:ea typeface="微软雅黑" pitchFamily="34" charset="-122"/>
              </a:rPr>
              <a:t>确保软件质量，提高软件开发效率。</a:t>
            </a:r>
            <a:endParaRPr lang="en-US" altLang="zh-CN" sz="2000" b="0" dirty="0">
              <a:solidFill>
                <a:srgbClr val="2A1C00"/>
              </a:solidFill>
              <a:latin typeface="微软雅黑" pitchFamily="34" charset="-122"/>
              <a:ea typeface="微软雅黑" pitchFamily="34" charset="-122"/>
            </a:endParaRPr>
          </a:p>
        </p:txBody>
      </p:sp>
      <p:sp>
        <p:nvSpPr>
          <p:cNvPr id="2" name="Rectangle 4"/>
          <p:cNvSpPr>
            <a:spLocks noChangeArrowheads="1"/>
          </p:cNvSpPr>
          <p:nvPr/>
        </p:nvSpPr>
        <p:spPr bwMode="gray">
          <a:xfrm>
            <a:off x="1254125" y="4435475"/>
            <a:ext cx="539750" cy="654050"/>
          </a:xfrm>
          <a:prstGeom prst="rect">
            <a:avLst/>
          </a:prstGeom>
          <a:solidFill>
            <a:srgbClr val="FF9999"/>
          </a:solidFill>
          <a:ln w="25400" algn="ctr">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45720" tIns="44450" rIns="45720" bIns="44450" anchor="ctr" anchorCtr="1"/>
          <a:lstStyle/>
          <a:p>
            <a:endParaRPr kumimoji="1" lang="zh-TW" altLang="en-US" sz="1800" b="0">
              <a:latin typeface="Arial" pitchFamily="34" charset="0"/>
              <a:ea typeface="PMingLiU" pitchFamily="18" charset="-120"/>
            </a:endParaRPr>
          </a:p>
        </p:txBody>
      </p:sp>
      <p:sp>
        <p:nvSpPr>
          <p:cNvPr id="3" name="Rectangle 5"/>
          <p:cNvSpPr>
            <a:spLocks noChangeArrowheads="1"/>
          </p:cNvSpPr>
          <p:nvPr/>
        </p:nvSpPr>
        <p:spPr bwMode="gray">
          <a:xfrm>
            <a:off x="996950" y="4254500"/>
            <a:ext cx="539750" cy="654050"/>
          </a:xfrm>
          <a:prstGeom prst="rect">
            <a:avLst/>
          </a:prstGeom>
          <a:solidFill>
            <a:srgbClr val="99CCFF"/>
          </a:solidFill>
          <a:ln w="25400" algn="ctr">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45720" tIns="44450" rIns="45720" bIns="44450" anchor="ctr" anchorCtr="1"/>
          <a:lstStyle/>
          <a:p>
            <a:endParaRPr kumimoji="1" lang="zh-TW" altLang="en-US" sz="1800" b="0">
              <a:latin typeface="Arial" pitchFamily="34" charset="0"/>
              <a:ea typeface="PMingLiU" pitchFamily="18" charset="-120"/>
            </a:endParaRPr>
          </a:p>
        </p:txBody>
      </p:sp>
      <p:grpSp>
        <p:nvGrpSpPr>
          <p:cNvPr id="4" name="Group 2"/>
          <p:cNvGrpSpPr>
            <a:grpSpLocks/>
          </p:cNvGrpSpPr>
          <p:nvPr/>
        </p:nvGrpSpPr>
        <p:grpSpPr bwMode="auto">
          <a:xfrm>
            <a:off x="608013" y="1258888"/>
            <a:ext cx="1727200" cy="1057275"/>
            <a:chOff x="2381" y="1344"/>
            <a:chExt cx="1406" cy="861"/>
          </a:xfrm>
        </p:grpSpPr>
        <p:sp>
          <p:nvSpPr>
            <p:cNvPr id="345091" name="Oval 3"/>
            <p:cNvSpPr>
              <a:spLocks noChangeArrowheads="1"/>
            </p:cNvSpPr>
            <p:nvPr/>
          </p:nvSpPr>
          <p:spPr bwMode="gray">
            <a:xfrm>
              <a:off x="2381" y="1434"/>
              <a:ext cx="1406" cy="771"/>
            </a:xfrm>
            <a:prstGeom prst="ellipse">
              <a:avLst/>
            </a:prstGeom>
            <a:solidFill>
              <a:srgbClr val="6399AB"/>
            </a:solidFill>
            <a:ln w="254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45720" tIns="44450" rIns="45720" bIns="44450" anchor="ctr" anchorCtr="1"/>
            <a:lstStyle/>
            <a:p>
              <a:endParaRPr kumimoji="1" lang="zh-TW" altLang="en-US" sz="1800" b="0">
                <a:latin typeface="Arial" pitchFamily="34" charset="0"/>
                <a:ea typeface="PMingLiU" pitchFamily="18" charset="-120"/>
              </a:endParaRPr>
            </a:p>
          </p:txBody>
        </p:sp>
        <p:sp>
          <p:nvSpPr>
            <p:cNvPr id="345092" name="Oval 4"/>
            <p:cNvSpPr>
              <a:spLocks noChangeArrowheads="1"/>
            </p:cNvSpPr>
            <p:nvPr/>
          </p:nvSpPr>
          <p:spPr bwMode="auto">
            <a:xfrm>
              <a:off x="2426" y="1525"/>
              <a:ext cx="1044" cy="680"/>
            </a:xfrm>
            <a:prstGeom prst="ellipse">
              <a:avLst/>
            </a:prstGeom>
            <a:solidFill>
              <a:schemeClr val="bg1"/>
            </a:solidFill>
            <a:ln w="9525">
              <a:noFill/>
              <a:round/>
              <a:headEnd/>
              <a:tailEnd/>
            </a:ln>
            <a:effectLst>
              <a:outerShdw dist="107763" dir="2700000" algn="ctr" rotWithShape="0">
                <a:schemeClr val="bg2">
                  <a:alpha val="50000"/>
                </a:schemeClr>
              </a:outerShdw>
            </a:effectLst>
          </p:spPr>
          <p:txBody>
            <a:bodyPr wrap="none" anchor="ctr"/>
            <a:lstStyle/>
            <a:p>
              <a:endParaRPr kumimoji="1" lang="zh-TW" altLang="en-US" sz="1800" b="0">
                <a:latin typeface="Arial" pitchFamily="34" charset="0"/>
                <a:ea typeface="PMingLiU" pitchFamily="18" charset="-120"/>
              </a:endParaRPr>
            </a:p>
          </p:txBody>
        </p:sp>
        <p:sp>
          <p:nvSpPr>
            <p:cNvPr id="345093" name="Freeform 5"/>
            <p:cNvSpPr>
              <a:spLocks/>
            </p:cNvSpPr>
            <p:nvPr/>
          </p:nvSpPr>
          <p:spPr bwMode="gray">
            <a:xfrm>
              <a:off x="2608" y="1344"/>
              <a:ext cx="1043" cy="861"/>
            </a:xfrm>
            <a:custGeom>
              <a:avLst/>
              <a:gdLst/>
              <a:ahLst/>
              <a:cxnLst>
                <a:cxn ang="0">
                  <a:pos x="0" y="453"/>
                </a:cxn>
                <a:cxn ang="0">
                  <a:pos x="227" y="861"/>
                </a:cxn>
                <a:cxn ang="0">
                  <a:pos x="1043" y="0"/>
                </a:cxn>
                <a:cxn ang="0">
                  <a:pos x="272" y="589"/>
                </a:cxn>
                <a:cxn ang="0">
                  <a:pos x="0" y="453"/>
                </a:cxn>
              </a:cxnLst>
              <a:rect l="0" t="0" r="r" b="b"/>
              <a:pathLst>
                <a:path w="1043" h="861">
                  <a:moveTo>
                    <a:pt x="0" y="453"/>
                  </a:moveTo>
                  <a:lnTo>
                    <a:pt x="227" y="861"/>
                  </a:lnTo>
                  <a:lnTo>
                    <a:pt x="1043" y="0"/>
                  </a:lnTo>
                  <a:lnTo>
                    <a:pt x="272" y="589"/>
                  </a:lnTo>
                  <a:lnTo>
                    <a:pt x="0" y="453"/>
                  </a:lnTo>
                  <a:close/>
                </a:path>
              </a:pathLst>
            </a:custGeom>
            <a:solidFill>
              <a:srgbClr val="E0AD12"/>
            </a:solidFill>
            <a:ln w="25400" cap="flat" cmpd="sng">
              <a:noFill/>
              <a:prstDash val="solid"/>
              <a:round/>
              <a:headEnd/>
              <a:tailEnd/>
            </a:ln>
            <a:effectLst>
              <a:outerShdw dist="107763" dir="2700000" algn="ctr" rotWithShape="0">
                <a:schemeClr val="bg2">
                  <a:alpha val="50000"/>
                </a:schemeClr>
              </a:outerShdw>
            </a:effectLst>
          </p:spPr>
          <p:txBody>
            <a:bodyPr lIns="45720" tIns="44450" rIns="45720" bIns="44450" anchor="ctr" anchorCtr="1"/>
            <a:lstStyle/>
            <a:p>
              <a:endParaRPr kumimoji="1" lang="zh-TW" altLang="en-US" sz="1800" b="0">
                <a:latin typeface="Arial" pitchFamily="34" charset="0"/>
                <a:ea typeface="PMingLiU" pitchFamily="18" charset="-120"/>
              </a:endParaRPr>
            </a:p>
          </p:txBody>
        </p:sp>
      </p:grpSp>
    </p:spTree>
    <p:extLst>
      <p:ext uri="{BB962C8B-B14F-4D97-AF65-F5344CB8AC3E}">
        <p14:creationId xmlns:p14="http://schemas.microsoft.com/office/powerpoint/2010/main" val="2781387864"/>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26"/>
                                        </p:tgtEl>
                                        <p:attrNameLst>
                                          <p:attrName>style.visibility</p:attrName>
                                        </p:attrNameLst>
                                      </p:cBhvr>
                                      <p:to>
                                        <p:strVal val="visible"/>
                                      </p:to>
                                    </p:set>
                                    <p:anim calcmode="lin" valueType="num">
                                      <p:cBhvr additive="base">
                                        <p:cTn id="7" dur="500" fill="hold"/>
                                        <p:tgtEl>
                                          <p:spTgt spid="30726"/>
                                        </p:tgtEl>
                                        <p:attrNameLst>
                                          <p:attrName>ppt_x</p:attrName>
                                        </p:attrNameLst>
                                      </p:cBhvr>
                                      <p:tavLst>
                                        <p:tav tm="0">
                                          <p:val>
                                            <p:strVal val="#ppt_x"/>
                                          </p:val>
                                        </p:tav>
                                        <p:tav tm="100000">
                                          <p:val>
                                            <p:strVal val="#ppt_x"/>
                                          </p:val>
                                        </p:tav>
                                      </p:tavLst>
                                    </p:anim>
                                    <p:anim calcmode="lin" valueType="num">
                                      <p:cBhvr additive="base">
                                        <p:cTn id="8" dur="500" fill="hold"/>
                                        <p:tgtEl>
                                          <p:spTgt spid="3072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81955"/>
                                        </p:tgtEl>
                                        <p:attrNameLst>
                                          <p:attrName>style.visibility</p:attrName>
                                        </p:attrNameLst>
                                      </p:cBhvr>
                                      <p:to>
                                        <p:strVal val="visible"/>
                                      </p:to>
                                    </p:set>
                                    <p:animEffect transition="in" filter="checkerboard(across)">
                                      <p:cBhvr>
                                        <p:cTn id="17" dur="500"/>
                                        <p:tgtEl>
                                          <p:spTgt spid="381955"/>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checkerboard(across)">
                                      <p:cBhvr>
                                        <p:cTn id="20" dur="500"/>
                                        <p:tgtEl>
                                          <p:spTgt spid="3"/>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checkerboard(across)">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5" grpId="0" animBg="1"/>
      <p:bldP spid="30726" grpId="0" animBg="1"/>
      <p:bldP spid="2" grpId="0" animBg="1"/>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pPr eaLnBrk="1" hangingPunct="1"/>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的五级模型</a:t>
            </a:r>
          </a:p>
        </p:txBody>
      </p:sp>
      <p:pic>
        <p:nvPicPr>
          <p:cNvPr id="23557" name="Picture 5" descr="tu16061"/>
          <p:cNvPicPr>
            <a:picLocks noChangeAspect="1" noChangeArrowheads="1"/>
          </p:cNvPicPr>
          <p:nvPr/>
        </p:nvPicPr>
        <p:blipFill>
          <a:blip r:embed="rId3" cstate="print"/>
          <a:srcRect/>
          <a:stretch>
            <a:fillRect/>
          </a:stretch>
        </p:blipFill>
        <p:spPr bwMode="auto">
          <a:xfrm>
            <a:off x="1130745" y="731520"/>
            <a:ext cx="6551612" cy="5629275"/>
          </a:xfrm>
          <a:prstGeom prst="rect">
            <a:avLst/>
          </a:prstGeom>
          <a:noFill/>
          <a:ln w="9525">
            <a:noFill/>
            <a:miter lim="800000"/>
            <a:headEnd/>
            <a:tailEnd/>
          </a:ln>
        </p:spPr>
      </p:pic>
    </p:spTree>
    <p:extLst>
      <p:ext uri="{BB962C8B-B14F-4D97-AF65-F5344CB8AC3E}">
        <p14:creationId xmlns:p14="http://schemas.microsoft.com/office/powerpoint/2010/main" val="311445267"/>
      </p:ext>
    </p:extLst>
  </p:cSld>
  <p:clrMapOvr>
    <a:masterClrMapping/>
  </p:clrMapOvr>
  <p:transition>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2"/>
          <p:cNvGrpSpPr>
            <a:grpSpLocks/>
          </p:cNvGrpSpPr>
          <p:nvPr/>
        </p:nvGrpSpPr>
        <p:grpSpPr bwMode="auto">
          <a:xfrm>
            <a:off x="4305493" y="4149080"/>
            <a:ext cx="4658995" cy="2584768"/>
            <a:chOff x="1158" y="633"/>
            <a:chExt cx="4293" cy="2802"/>
          </a:xfrm>
        </p:grpSpPr>
        <p:sp>
          <p:nvSpPr>
            <p:cNvPr id="24581" name="Puzzle3"/>
            <p:cNvSpPr>
              <a:spLocks noEditPoints="1" noChangeArrowheads="1"/>
            </p:cNvSpPr>
            <p:nvPr/>
          </p:nvSpPr>
          <p:spPr bwMode="auto">
            <a:xfrm rot="2170187">
              <a:off x="3204" y="633"/>
              <a:ext cx="1114" cy="15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69 w 21600"/>
                <a:gd name="T25" fmla="*/ 7718 h 21600"/>
                <a:gd name="T26" fmla="*/ 19157 w 21600"/>
                <a:gd name="T27" fmla="*/ 2023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28575">
              <a:solidFill>
                <a:srgbClr val="000000"/>
              </a:solidFill>
              <a:miter lim="800000"/>
              <a:headEnd/>
              <a:tailEnd/>
            </a:ln>
          </p:spPr>
          <p:txBody>
            <a:bodyPr/>
            <a:lstStyle/>
            <a:p>
              <a:pPr eaLnBrk="0" hangingPunct="0"/>
              <a:endParaRPr lang="zh-CN" altLang="en-US" b="0"/>
            </a:p>
          </p:txBody>
        </p:sp>
        <p:sp>
          <p:nvSpPr>
            <p:cNvPr id="24582" name="Puzzle2"/>
            <p:cNvSpPr>
              <a:spLocks noEditPoints="1" noChangeArrowheads="1"/>
            </p:cNvSpPr>
            <p:nvPr/>
          </p:nvSpPr>
          <p:spPr bwMode="auto">
            <a:xfrm>
              <a:off x="3673" y="1988"/>
              <a:ext cx="1778" cy="137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5394 w 21600"/>
                <a:gd name="T25" fmla="*/ 6735 h 21600"/>
                <a:gd name="T26" fmla="*/ 16182 w 21600"/>
                <a:gd name="T27" fmla="*/ 2044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w="28575">
              <a:solidFill>
                <a:srgbClr val="000000"/>
              </a:solidFill>
              <a:miter lim="800000"/>
              <a:headEnd/>
              <a:tailEnd/>
            </a:ln>
          </p:spPr>
          <p:txBody>
            <a:bodyPr/>
            <a:lstStyle/>
            <a:p>
              <a:pPr eaLnBrk="0" hangingPunct="0"/>
              <a:endParaRPr lang="zh-CN" altLang="en-US" b="0"/>
            </a:p>
          </p:txBody>
        </p:sp>
        <p:sp>
          <p:nvSpPr>
            <p:cNvPr id="24583" name="Puzzle4"/>
            <p:cNvSpPr>
              <a:spLocks noEditPoints="1" noChangeArrowheads="1"/>
            </p:cNvSpPr>
            <p:nvPr/>
          </p:nvSpPr>
          <p:spPr bwMode="auto">
            <a:xfrm rot="3661334">
              <a:off x="1777" y="2018"/>
              <a:ext cx="1073" cy="176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073 w 21600"/>
                <a:gd name="T25" fmla="*/ 5667 h 21600"/>
                <a:gd name="T26" fmla="*/ 20211 w 21600"/>
                <a:gd name="T27" fmla="*/ 1598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a:solidFill>
                <a:srgbClr val="000000"/>
              </a:solidFill>
              <a:miter lim="800000"/>
              <a:headEnd/>
              <a:tailEnd/>
            </a:ln>
          </p:spPr>
          <p:txBody>
            <a:bodyPr/>
            <a:lstStyle/>
            <a:p>
              <a:pPr eaLnBrk="0" hangingPunct="0"/>
              <a:endParaRPr lang="zh-CN" altLang="en-US" b="0"/>
            </a:p>
          </p:txBody>
        </p:sp>
        <p:sp>
          <p:nvSpPr>
            <p:cNvPr id="24584" name="Puzzle1"/>
            <p:cNvSpPr>
              <a:spLocks noEditPoints="1" noChangeArrowheads="1"/>
            </p:cNvSpPr>
            <p:nvPr/>
          </p:nvSpPr>
          <p:spPr bwMode="auto">
            <a:xfrm>
              <a:off x="1158" y="1034"/>
              <a:ext cx="1800" cy="105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6084 w 21600"/>
                <a:gd name="T25" fmla="*/ 2569 h 21600"/>
                <a:gd name="T26" fmla="*/ 16128 w 21600"/>
                <a:gd name="T27" fmla="*/ 1954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a:solidFill>
                <a:srgbClr val="000000"/>
              </a:solidFill>
              <a:miter lim="800000"/>
              <a:headEnd/>
              <a:tailEnd/>
            </a:ln>
          </p:spPr>
          <p:txBody>
            <a:bodyPr/>
            <a:lstStyle/>
            <a:p>
              <a:pPr eaLnBrk="0" hangingPunct="0"/>
              <a:endParaRPr lang="zh-CN" altLang="en-US" b="0"/>
            </a:p>
          </p:txBody>
        </p:sp>
      </p:grpSp>
      <p:sp>
        <p:nvSpPr>
          <p:cNvPr id="24579"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五级模型(1)</a:t>
            </a:r>
          </a:p>
        </p:txBody>
      </p:sp>
      <p:sp>
        <p:nvSpPr>
          <p:cNvPr id="24580" name="Rectangle 3"/>
          <p:cNvSpPr>
            <a:spLocks noGrp="1" noChangeArrowheads="1"/>
          </p:cNvSpPr>
          <p:nvPr>
            <p:ph idx="1"/>
          </p:nvPr>
        </p:nvSpPr>
        <p:spPr/>
        <p:txBody>
          <a:bodyPr/>
          <a:lstStyle/>
          <a:p>
            <a:pPr eaLnBrk="1" hangingPunct="1"/>
            <a:r>
              <a:rPr lang="zh-CN" altLang="en-US" sz="3100" b="1" dirty="0"/>
              <a:t>第一级：初始级</a:t>
            </a:r>
            <a:r>
              <a:rPr lang="zh-CN" altLang="en-US" dirty="0" smtClean="0"/>
              <a:t> </a:t>
            </a:r>
            <a:br>
              <a:rPr lang="zh-CN" altLang="en-US" dirty="0" smtClean="0"/>
            </a:br>
            <a:endParaRPr lang="en-US" altLang="zh-CN" dirty="0" smtClean="0"/>
          </a:p>
          <a:p>
            <a:pPr marL="471487" lvl="1" indent="0" eaLnBrk="1" hangingPunct="1">
              <a:buNone/>
            </a:pPr>
            <a:r>
              <a:rPr lang="zh-CN" altLang="en-US" dirty="0" smtClean="0"/>
              <a:t>　</a:t>
            </a:r>
            <a:r>
              <a:rPr lang="zh-CN" altLang="en-US" sz="3100" b="1" dirty="0"/>
              <a:t>特点是软件过程无秩序，有时甚至是</a:t>
            </a:r>
            <a:r>
              <a:rPr lang="zh-CN" altLang="en-US" sz="3100" b="1" dirty="0">
                <a:solidFill>
                  <a:srgbClr val="FF0000"/>
                </a:solidFill>
              </a:rPr>
              <a:t>混乱</a:t>
            </a:r>
            <a:r>
              <a:rPr lang="zh-CN" altLang="en-US" sz="3100" b="1" dirty="0"/>
              <a:t>的。软件过程定义</a:t>
            </a:r>
            <a:r>
              <a:rPr lang="zh-CN" altLang="en-US" sz="3100" b="1" dirty="0">
                <a:solidFill>
                  <a:srgbClr val="FF0000"/>
                </a:solidFill>
              </a:rPr>
              <a:t>几乎没有章法和步骤可循</a:t>
            </a:r>
            <a:r>
              <a:rPr lang="zh-CN" altLang="en-US" sz="3100" b="1" dirty="0"/>
              <a:t>，软件产品所取得的成功往往依赖极个别人的努力和机遇。</a:t>
            </a:r>
            <a:endParaRPr lang="en-US" altLang="zh-CN" sz="3100" b="1" dirty="0"/>
          </a:p>
          <a:p>
            <a:pPr eaLnBrk="1" hangingPunct="1">
              <a:buNone/>
            </a:pPr>
            <a:r>
              <a:rPr lang="zh-CN" altLang="en-US" dirty="0" smtClean="0">
                <a:ea typeface="宋体" pitchFamily="2" charset="-122"/>
              </a:rPr>
              <a:t/>
            </a:r>
            <a:br>
              <a:rPr lang="zh-CN" altLang="en-US" dirty="0" smtClean="0">
                <a:ea typeface="宋体" pitchFamily="2" charset="-122"/>
              </a:rPr>
            </a:br>
            <a:r>
              <a:rPr lang="zh-CN" altLang="en-US" dirty="0" smtClean="0">
                <a:ea typeface="宋体" pitchFamily="2" charset="-122"/>
              </a:rPr>
              <a:t/>
            </a:r>
            <a:br>
              <a:rPr lang="zh-CN" altLang="en-US" dirty="0" smtClean="0">
                <a:ea typeface="宋体" pitchFamily="2" charset="-122"/>
              </a:rPr>
            </a:br>
            <a:r>
              <a:rPr lang="zh-CN" altLang="en-US" dirty="0" smtClean="0">
                <a:ea typeface="宋体" pitchFamily="2" charset="-122"/>
              </a:rPr>
              <a:t>　　</a:t>
            </a:r>
          </a:p>
        </p:txBody>
      </p:sp>
      <p:grpSp>
        <p:nvGrpSpPr>
          <p:cNvPr id="9" name="Group 4"/>
          <p:cNvGrpSpPr>
            <a:grpSpLocks/>
          </p:cNvGrpSpPr>
          <p:nvPr/>
        </p:nvGrpSpPr>
        <p:grpSpPr bwMode="auto">
          <a:xfrm>
            <a:off x="4169051" y="1920688"/>
            <a:ext cx="4859338" cy="779463"/>
            <a:chOff x="2348" y="12704"/>
            <a:chExt cx="6812" cy="748"/>
          </a:xfrm>
        </p:grpSpPr>
        <p:sp>
          <p:nvSpPr>
            <p:cNvPr id="10" name="Rectangle 5"/>
            <p:cNvSpPr>
              <a:spLocks noChangeArrowheads="1"/>
            </p:cNvSpPr>
            <p:nvPr/>
          </p:nvSpPr>
          <p:spPr bwMode="auto">
            <a:xfrm>
              <a:off x="7005" y="12731"/>
              <a:ext cx="2155" cy="349"/>
            </a:xfrm>
            <a:prstGeom prst="rect">
              <a:avLst/>
            </a:prstGeom>
            <a:noFill/>
            <a:ln w="12700">
              <a:noFill/>
              <a:miter lim="800000"/>
              <a:headEnd/>
              <a:tailEnd/>
            </a:ln>
          </p:spPr>
          <p:txBody>
            <a:bodyPr lIns="90488" tIns="44450" rIns="90488" bIns="44450">
              <a:spAutoFit/>
            </a:bodyPr>
            <a:lstStyle/>
            <a:p>
              <a:pPr algn="just" eaLnBrk="0" hangingPunct="0"/>
              <a:r>
                <a:rPr lang="en-US" altLang="zh-CN" b="1" dirty="0">
                  <a:solidFill>
                    <a:srgbClr val="000000"/>
                  </a:solidFill>
                </a:rPr>
                <a:t>Out</a:t>
              </a:r>
            </a:p>
          </p:txBody>
        </p:sp>
        <p:sp>
          <p:nvSpPr>
            <p:cNvPr id="11" name="Freeform 6"/>
            <p:cNvSpPr>
              <a:spLocks/>
            </p:cNvSpPr>
            <p:nvPr/>
          </p:nvSpPr>
          <p:spPr bwMode="auto">
            <a:xfrm>
              <a:off x="3457" y="12707"/>
              <a:ext cx="2666" cy="745"/>
            </a:xfrm>
            <a:custGeom>
              <a:avLst/>
              <a:gdLst>
                <a:gd name="T0" fmla="*/ 35 w 1066"/>
                <a:gd name="T1" fmla="*/ 67 h 298"/>
                <a:gd name="T2" fmla="*/ 70 w 1066"/>
                <a:gd name="T3" fmla="*/ 8 h 298"/>
                <a:gd name="T4" fmla="*/ 143 w 1066"/>
                <a:gd name="T5" fmla="*/ 0 h 298"/>
                <a:gd name="T6" fmla="*/ 198 w 1066"/>
                <a:gd name="T7" fmla="*/ 8 h 298"/>
                <a:gd name="T8" fmla="*/ 244 w 1066"/>
                <a:gd name="T9" fmla="*/ 42 h 298"/>
                <a:gd name="T10" fmla="*/ 287 w 1066"/>
                <a:gd name="T11" fmla="*/ 59 h 298"/>
                <a:gd name="T12" fmla="*/ 321 w 1066"/>
                <a:gd name="T13" fmla="*/ 79 h 298"/>
                <a:gd name="T14" fmla="*/ 356 w 1066"/>
                <a:gd name="T15" fmla="*/ 79 h 298"/>
                <a:gd name="T16" fmla="*/ 395 w 1066"/>
                <a:gd name="T17" fmla="*/ 67 h 298"/>
                <a:gd name="T18" fmla="*/ 430 w 1066"/>
                <a:gd name="T19" fmla="*/ 59 h 298"/>
                <a:gd name="T20" fmla="*/ 465 w 1066"/>
                <a:gd name="T21" fmla="*/ 50 h 298"/>
                <a:gd name="T22" fmla="*/ 500 w 1066"/>
                <a:gd name="T23" fmla="*/ 50 h 298"/>
                <a:gd name="T24" fmla="*/ 554 w 1066"/>
                <a:gd name="T25" fmla="*/ 59 h 298"/>
                <a:gd name="T26" fmla="*/ 608 w 1066"/>
                <a:gd name="T27" fmla="*/ 75 h 298"/>
                <a:gd name="T28" fmla="*/ 643 w 1066"/>
                <a:gd name="T29" fmla="*/ 100 h 298"/>
                <a:gd name="T30" fmla="*/ 685 w 1066"/>
                <a:gd name="T31" fmla="*/ 84 h 298"/>
                <a:gd name="T32" fmla="*/ 720 w 1066"/>
                <a:gd name="T33" fmla="*/ 63 h 298"/>
                <a:gd name="T34" fmla="*/ 755 w 1066"/>
                <a:gd name="T35" fmla="*/ 42 h 298"/>
                <a:gd name="T36" fmla="*/ 794 w 1066"/>
                <a:gd name="T37" fmla="*/ 38 h 298"/>
                <a:gd name="T38" fmla="*/ 856 w 1066"/>
                <a:gd name="T39" fmla="*/ 33 h 298"/>
                <a:gd name="T40" fmla="*/ 891 w 1066"/>
                <a:gd name="T41" fmla="*/ 29 h 298"/>
                <a:gd name="T42" fmla="*/ 976 w 1066"/>
                <a:gd name="T43" fmla="*/ 42 h 298"/>
                <a:gd name="T44" fmla="*/ 1042 w 1066"/>
                <a:gd name="T45" fmla="*/ 67 h 298"/>
                <a:gd name="T46" fmla="*/ 1065 w 1066"/>
                <a:gd name="T47" fmla="*/ 109 h 298"/>
                <a:gd name="T48" fmla="*/ 1065 w 1066"/>
                <a:gd name="T49" fmla="*/ 151 h 298"/>
                <a:gd name="T50" fmla="*/ 1065 w 1066"/>
                <a:gd name="T51" fmla="*/ 192 h 298"/>
                <a:gd name="T52" fmla="*/ 1057 w 1066"/>
                <a:gd name="T53" fmla="*/ 251 h 298"/>
                <a:gd name="T54" fmla="*/ 1034 w 1066"/>
                <a:gd name="T55" fmla="*/ 284 h 298"/>
                <a:gd name="T56" fmla="*/ 991 w 1066"/>
                <a:gd name="T57" fmla="*/ 297 h 298"/>
                <a:gd name="T58" fmla="*/ 964 w 1066"/>
                <a:gd name="T59" fmla="*/ 264 h 298"/>
                <a:gd name="T60" fmla="*/ 933 w 1066"/>
                <a:gd name="T61" fmla="*/ 226 h 298"/>
                <a:gd name="T62" fmla="*/ 898 w 1066"/>
                <a:gd name="T63" fmla="*/ 205 h 298"/>
                <a:gd name="T64" fmla="*/ 860 w 1066"/>
                <a:gd name="T65" fmla="*/ 218 h 298"/>
                <a:gd name="T66" fmla="*/ 817 w 1066"/>
                <a:gd name="T67" fmla="*/ 238 h 298"/>
                <a:gd name="T68" fmla="*/ 782 w 1066"/>
                <a:gd name="T69" fmla="*/ 255 h 298"/>
                <a:gd name="T70" fmla="*/ 728 w 1066"/>
                <a:gd name="T71" fmla="*/ 264 h 298"/>
                <a:gd name="T72" fmla="*/ 689 w 1066"/>
                <a:gd name="T73" fmla="*/ 268 h 298"/>
                <a:gd name="T74" fmla="*/ 635 w 1066"/>
                <a:gd name="T75" fmla="*/ 268 h 298"/>
                <a:gd name="T76" fmla="*/ 569 w 1066"/>
                <a:gd name="T77" fmla="*/ 255 h 298"/>
                <a:gd name="T78" fmla="*/ 492 w 1066"/>
                <a:gd name="T79" fmla="*/ 247 h 298"/>
                <a:gd name="T80" fmla="*/ 434 w 1066"/>
                <a:gd name="T81" fmla="*/ 243 h 298"/>
                <a:gd name="T82" fmla="*/ 368 w 1066"/>
                <a:gd name="T83" fmla="*/ 230 h 298"/>
                <a:gd name="T84" fmla="*/ 333 w 1066"/>
                <a:gd name="T85" fmla="*/ 226 h 298"/>
                <a:gd name="T86" fmla="*/ 294 w 1066"/>
                <a:gd name="T87" fmla="*/ 238 h 298"/>
                <a:gd name="T88" fmla="*/ 252 w 1066"/>
                <a:gd name="T89" fmla="*/ 238 h 298"/>
                <a:gd name="T90" fmla="*/ 186 w 1066"/>
                <a:gd name="T91" fmla="*/ 243 h 298"/>
                <a:gd name="T92" fmla="*/ 155 w 1066"/>
                <a:gd name="T93" fmla="*/ 205 h 298"/>
                <a:gd name="T94" fmla="*/ 120 w 1066"/>
                <a:gd name="T95" fmla="*/ 176 h 298"/>
                <a:gd name="T96" fmla="*/ 62 w 1066"/>
                <a:gd name="T97" fmla="*/ 172 h 298"/>
                <a:gd name="T98" fmla="*/ 23 w 1066"/>
                <a:gd name="T99" fmla="*/ 180 h 298"/>
                <a:gd name="T100" fmla="*/ 0 w 1066"/>
                <a:gd name="T101" fmla="*/ 167 h 298"/>
                <a:gd name="T102" fmla="*/ 12 w 1066"/>
                <a:gd name="T103" fmla="*/ 130 h 298"/>
                <a:gd name="T104" fmla="*/ 23 w 1066"/>
                <a:gd name="T105" fmla="*/ 92 h 29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66"/>
                <a:gd name="T160" fmla="*/ 0 h 298"/>
                <a:gd name="T161" fmla="*/ 1066 w 1066"/>
                <a:gd name="T162" fmla="*/ 298 h 29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66" h="298">
                  <a:moveTo>
                    <a:pt x="23" y="109"/>
                  </a:moveTo>
                  <a:lnTo>
                    <a:pt x="31" y="92"/>
                  </a:lnTo>
                  <a:lnTo>
                    <a:pt x="35" y="67"/>
                  </a:lnTo>
                  <a:lnTo>
                    <a:pt x="43" y="42"/>
                  </a:lnTo>
                  <a:lnTo>
                    <a:pt x="54" y="25"/>
                  </a:lnTo>
                  <a:lnTo>
                    <a:pt x="70" y="8"/>
                  </a:lnTo>
                  <a:lnTo>
                    <a:pt x="97" y="4"/>
                  </a:lnTo>
                  <a:lnTo>
                    <a:pt x="128" y="0"/>
                  </a:lnTo>
                  <a:lnTo>
                    <a:pt x="143" y="0"/>
                  </a:lnTo>
                  <a:lnTo>
                    <a:pt x="167" y="0"/>
                  </a:lnTo>
                  <a:lnTo>
                    <a:pt x="182" y="0"/>
                  </a:lnTo>
                  <a:lnTo>
                    <a:pt x="198" y="8"/>
                  </a:lnTo>
                  <a:lnTo>
                    <a:pt x="213" y="21"/>
                  </a:lnTo>
                  <a:lnTo>
                    <a:pt x="228" y="33"/>
                  </a:lnTo>
                  <a:lnTo>
                    <a:pt x="244" y="42"/>
                  </a:lnTo>
                  <a:lnTo>
                    <a:pt x="259" y="50"/>
                  </a:lnTo>
                  <a:lnTo>
                    <a:pt x="275" y="54"/>
                  </a:lnTo>
                  <a:lnTo>
                    <a:pt x="287" y="59"/>
                  </a:lnTo>
                  <a:lnTo>
                    <a:pt x="298" y="67"/>
                  </a:lnTo>
                  <a:lnTo>
                    <a:pt x="310" y="75"/>
                  </a:lnTo>
                  <a:lnTo>
                    <a:pt x="321" y="79"/>
                  </a:lnTo>
                  <a:lnTo>
                    <a:pt x="333" y="84"/>
                  </a:lnTo>
                  <a:lnTo>
                    <a:pt x="345" y="88"/>
                  </a:lnTo>
                  <a:lnTo>
                    <a:pt x="356" y="79"/>
                  </a:lnTo>
                  <a:lnTo>
                    <a:pt x="368" y="75"/>
                  </a:lnTo>
                  <a:lnTo>
                    <a:pt x="383" y="67"/>
                  </a:lnTo>
                  <a:lnTo>
                    <a:pt x="395" y="67"/>
                  </a:lnTo>
                  <a:lnTo>
                    <a:pt x="407" y="63"/>
                  </a:lnTo>
                  <a:lnTo>
                    <a:pt x="418" y="59"/>
                  </a:lnTo>
                  <a:lnTo>
                    <a:pt x="430" y="59"/>
                  </a:lnTo>
                  <a:lnTo>
                    <a:pt x="441" y="54"/>
                  </a:lnTo>
                  <a:lnTo>
                    <a:pt x="453" y="50"/>
                  </a:lnTo>
                  <a:lnTo>
                    <a:pt x="465" y="50"/>
                  </a:lnTo>
                  <a:lnTo>
                    <a:pt x="476" y="50"/>
                  </a:lnTo>
                  <a:lnTo>
                    <a:pt x="488" y="50"/>
                  </a:lnTo>
                  <a:lnTo>
                    <a:pt x="500" y="50"/>
                  </a:lnTo>
                  <a:lnTo>
                    <a:pt x="515" y="50"/>
                  </a:lnTo>
                  <a:lnTo>
                    <a:pt x="531" y="54"/>
                  </a:lnTo>
                  <a:lnTo>
                    <a:pt x="554" y="59"/>
                  </a:lnTo>
                  <a:lnTo>
                    <a:pt x="565" y="59"/>
                  </a:lnTo>
                  <a:lnTo>
                    <a:pt x="593" y="67"/>
                  </a:lnTo>
                  <a:lnTo>
                    <a:pt x="608" y="75"/>
                  </a:lnTo>
                  <a:lnTo>
                    <a:pt x="620" y="88"/>
                  </a:lnTo>
                  <a:lnTo>
                    <a:pt x="631" y="92"/>
                  </a:lnTo>
                  <a:lnTo>
                    <a:pt x="643" y="100"/>
                  </a:lnTo>
                  <a:lnTo>
                    <a:pt x="654" y="100"/>
                  </a:lnTo>
                  <a:lnTo>
                    <a:pt x="670" y="92"/>
                  </a:lnTo>
                  <a:lnTo>
                    <a:pt x="685" y="84"/>
                  </a:lnTo>
                  <a:lnTo>
                    <a:pt x="697" y="79"/>
                  </a:lnTo>
                  <a:lnTo>
                    <a:pt x="709" y="71"/>
                  </a:lnTo>
                  <a:lnTo>
                    <a:pt x="720" y="63"/>
                  </a:lnTo>
                  <a:lnTo>
                    <a:pt x="732" y="54"/>
                  </a:lnTo>
                  <a:lnTo>
                    <a:pt x="744" y="46"/>
                  </a:lnTo>
                  <a:lnTo>
                    <a:pt x="755" y="42"/>
                  </a:lnTo>
                  <a:lnTo>
                    <a:pt x="767" y="38"/>
                  </a:lnTo>
                  <a:lnTo>
                    <a:pt x="778" y="38"/>
                  </a:lnTo>
                  <a:lnTo>
                    <a:pt x="794" y="38"/>
                  </a:lnTo>
                  <a:lnTo>
                    <a:pt x="809" y="33"/>
                  </a:lnTo>
                  <a:lnTo>
                    <a:pt x="825" y="33"/>
                  </a:lnTo>
                  <a:lnTo>
                    <a:pt x="856" y="33"/>
                  </a:lnTo>
                  <a:lnTo>
                    <a:pt x="867" y="29"/>
                  </a:lnTo>
                  <a:lnTo>
                    <a:pt x="879" y="29"/>
                  </a:lnTo>
                  <a:lnTo>
                    <a:pt x="891" y="29"/>
                  </a:lnTo>
                  <a:lnTo>
                    <a:pt x="906" y="33"/>
                  </a:lnTo>
                  <a:lnTo>
                    <a:pt x="945" y="38"/>
                  </a:lnTo>
                  <a:lnTo>
                    <a:pt x="976" y="42"/>
                  </a:lnTo>
                  <a:lnTo>
                    <a:pt x="999" y="50"/>
                  </a:lnTo>
                  <a:lnTo>
                    <a:pt x="1030" y="54"/>
                  </a:lnTo>
                  <a:lnTo>
                    <a:pt x="1042" y="67"/>
                  </a:lnTo>
                  <a:lnTo>
                    <a:pt x="1057" y="79"/>
                  </a:lnTo>
                  <a:lnTo>
                    <a:pt x="1061" y="92"/>
                  </a:lnTo>
                  <a:lnTo>
                    <a:pt x="1065" y="109"/>
                  </a:lnTo>
                  <a:lnTo>
                    <a:pt x="1065" y="121"/>
                  </a:lnTo>
                  <a:lnTo>
                    <a:pt x="1065" y="134"/>
                  </a:lnTo>
                  <a:lnTo>
                    <a:pt x="1065" y="151"/>
                  </a:lnTo>
                  <a:lnTo>
                    <a:pt x="1065" y="163"/>
                  </a:lnTo>
                  <a:lnTo>
                    <a:pt x="1065" y="180"/>
                  </a:lnTo>
                  <a:lnTo>
                    <a:pt x="1065" y="192"/>
                  </a:lnTo>
                  <a:lnTo>
                    <a:pt x="1065" y="218"/>
                  </a:lnTo>
                  <a:lnTo>
                    <a:pt x="1061" y="234"/>
                  </a:lnTo>
                  <a:lnTo>
                    <a:pt x="1057" y="251"/>
                  </a:lnTo>
                  <a:lnTo>
                    <a:pt x="1057" y="264"/>
                  </a:lnTo>
                  <a:lnTo>
                    <a:pt x="1050" y="276"/>
                  </a:lnTo>
                  <a:lnTo>
                    <a:pt x="1034" y="284"/>
                  </a:lnTo>
                  <a:lnTo>
                    <a:pt x="1019" y="293"/>
                  </a:lnTo>
                  <a:lnTo>
                    <a:pt x="1003" y="297"/>
                  </a:lnTo>
                  <a:lnTo>
                    <a:pt x="991" y="297"/>
                  </a:lnTo>
                  <a:lnTo>
                    <a:pt x="984" y="284"/>
                  </a:lnTo>
                  <a:lnTo>
                    <a:pt x="972" y="276"/>
                  </a:lnTo>
                  <a:lnTo>
                    <a:pt x="964" y="264"/>
                  </a:lnTo>
                  <a:lnTo>
                    <a:pt x="953" y="255"/>
                  </a:lnTo>
                  <a:lnTo>
                    <a:pt x="941" y="238"/>
                  </a:lnTo>
                  <a:lnTo>
                    <a:pt x="933" y="226"/>
                  </a:lnTo>
                  <a:lnTo>
                    <a:pt x="922" y="218"/>
                  </a:lnTo>
                  <a:lnTo>
                    <a:pt x="910" y="213"/>
                  </a:lnTo>
                  <a:lnTo>
                    <a:pt x="898" y="205"/>
                  </a:lnTo>
                  <a:lnTo>
                    <a:pt x="887" y="209"/>
                  </a:lnTo>
                  <a:lnTo>
                    <a:pt x="871" y="213"/>
                  </a:lnTo>
                  <a:lnTo>
                    <a:pt x="860" y="218"/>
                  </a:lnTo>
                  <a:lnTo>
                    <a:pt x="848" y="222"/>
                  </a:lnTo>
                  <a:lnTo>
                    <a:pt x="833" y="230"/>
                  </a:lnTo>
                  <a:lnTo>
                    <a:pt x="817" y="238"/>
                  </a:lnTo>
                  <a:lnTo>
                    <a:pt x="806" y="247"/>
                  </a:lnTo>
                  <a:lnTo>
                    <a:pt x="794" y="251"/>
                  </a:lnTo>
                  <a:lnTo>
                    <a:pt x="782" y="255"/>
                  </a:lnTo>
                  <a:lnTo>
                    <a:pt x="771" y="259"/>
                  </a:lnTo>
                  <a:lnTo>
                    <a:pt x="744" y="264"/>
                  </a:lnTo>
                  <a:lnTo>
                    <a:pt x="728" y="264"/>
                  </a:lnTo>
                  <a:lnTo>
                    <a:pt x="716" y="264"/>
                  </a:lnTo>
                  <a:lnTo>
                    <a:pt x="701" y="268"/>
                  </a:lnTo>
                  <a:lnTo>
                    <a:pt x="689" y="268"/>
                  </a:lnTo>
                  <a:lnTo>
                    <a:pt x="674" y="268"/>
                  </a:lnTo>
                  <a:lnTo>
                    <a:pt x="658" y="268"/>
                  </a:lnTo>
                  <a:lnTo>
                    <a:pt x="635" y="268"/>
                  </a:lnTo>
                  <a:lnTo>
                    <a:pt x="604" y="264"/>
                  </a:lnTo>
                  <a:lnTo>
                    <a:pt x="581" y="259"/>
                  </a:lnTo>
                  <a:lnTo>
                    <a:pt x="569" y="255"/>
                  </a:lnTo>
                  <a:lnTo>
                    <a:pt x="538" y="251"/>
                  </a:lnTo>
                  <a:lnTo>
                    <a:pt x="515" y="251"/>
                  </a:lnTo>
                  <a:lnTo>
                    <a:pt x="492" y="247"/>
                  </a:lnTo>
                  <a:lnTo>
                    <a:pt x="469" y="247"/>
                  </a:lnTo>
                  <a:lnTo>
                    <a:pt x="445" y="247"/>
                  </a:lnTo>
                  <a:lnTo>
                    <a:pt x="434" y="243"/>
                  </a:lnTo>
                  <a:lnTo>
                    <a:pt x="418" y="238"/>
                  </a:lnTo>
                  <a:lnTo>
                    <a:pt x="380" y="234"/>
                  </a:lnTo>
                  <a:lnTo>
                    <a:pt x="368" y="230"/>
                  </a:lnTo>
                  <a:lnTo>
                    <a:pt x="356" y="226"/>
                  </a:lnTo>
                  <a:lnTo>
                    <a:pt x="345" y="226"/>
                  </a:lnTo>
                  <a:lnTo>
                    <a:pt x="333" y="226"/>
                  </a:lnTo>
                  <a:lnTo>
                    <a:pt x="321" y="230"/>
                  </a:lnTo>
                  <a:lnTo>
                    <a:pt x="310" y="234"/>
                  </a:lnTo>
                  <a:lnTo>
                    <a:pt x="294" y="238"/>
                  </a:lnTo>
                  <a:lnTo>
                    <a:pt x="279" y="238"/>
                  </a:lnTo>
                  <a:lnTo>
                    <a:pt x="263" y="238"/>
                  </a:lnTo>
                  <a:lnTo>
                    <a:pt x="252" y="238"/>
                  </a:lnTo>
                  <a:lnTo>
                    <a:pt x="240" y="243"/>
                  </a:lnTo>
                  <a:lnTo>
                    <a:pt x="225" y="243"/>
                  </a:lnTo>
                  <a:lnTo>
                    <a:pt x="186" y="243"/>
                  </a:lnTo>
                  <a:lnTo>
                    <a:pt x="174" y="238"/>
                  </a:lnTo>
                  <a:lnTo>
                    <a:pt x="167" y="222"/>
                  </a:lnTo>
                  <a:lnTo>
                    <a:pt x="155" y="205"/>
                  </a:lnTo>
                  <a:lnTo>
                    <a:pt x="143" y="197"/>
                  </a:lnTo>
                  <a:lnTo>
                    <a:pt x="132" y="188"/>
                  </a:lnTo>
                  <a:lnTo>
                    <a:pt x="120" y="176"/>
                  </a:lnTo>
                  <a:lnTo>
                    <a:pt x="108" y="172"/>
                  </a:lnTo>
                  <a:lnTo>
                    <a:pt x="93" y="172"/>
                  </a:lnTo>
                  <a:lnTo>
                    <a:pt x="62" y="172"/>
                  </a:lnTo>
                  <a:lnTo>
                    <a:pt x="50" y="172"/>
                  </a:lnTo>
                  <a:lnTo>
                    <a:pt x="39" y="176"/>
                  </a:lnTo>
                  <a:lnTo>
                    <a:pt x="23" y="180"/>
                  </a:lnTo>
                  <a:lnTo>
                    <a:pt x="12" y="180"/>
                  </a:lnTo>
                  <a:lnTo>
                    <a:pt x="0" y="180"/>
                  </a:lnTo>
                  <a:lnTo>
                    <a:pt x="0" y="167"/>
                  </a:lnTo>
                  <a:lnTo>
                    <a:pt x="4" y="155"/>
                  </a:lnTo>
                  <a:lnTo>
                    <a:pt x="8" y="142"/>
                  </a:lnTo>
                  <a:lnTo>
                    <a:pt x="12" y="130"/>
                  </a:lnTo>
                  <a:lnTo>
                    <a:pt x="12" y="117"/>
                  </a:lnTo>
                  <a:lnTo>
                    <a:pt x="15" y="105"/>
                  </a:lnTo>
                  <a:lnTo>
                    <a:pt x="23" y="92"/>
                  </a:lnTo>
                  <a:lnTo>
                    <a:pt x="27" y="79"/>
                  </a:lnTo>
                </a:path>
              </a:pathLst>
            </a:custGeom>
            <a:pattFill prst="lgConfetti">
              <a:fgClr>
                <a:srgbClr val="000000"/>
              </a:fgClr>
              <a:bgClr>
                <a:srgbClr val="FFFFFF"/>
              </a:bgClr>
            </a:pattFill>
            <a:ln w="12700" cap="rnd">
              <a:solidFill>
                <a:srgbClr val="000000"/>
              </a:solidFill>
              <a:round/>
              <a:headEnd/>
              <a:tailEnd/>
            </a:ln>
          </p:spPr>
          <p:txBody>
            <a:bodyPr/>
            <a:lstStyle/>
            <a:p>
              <a:endParaRPr lang="zh-CN" altLang="en-US"/>
            </a:p>
          </p:txBody>
        </p:sp>
        <p:sp>
          <p:nvSpPr>
            <p:cNvPr id="12" name="Rectangle 7"/>
            <p:cNvSpPr>
              <a:spLocks noChangeArrowheads="1"/>
            </p:cNvSpPr>
            <p:nvPr/>
          </p:nvSpPr>
          <p:spPr bwMode="auto">
            <a:xfrm>
              <a:off x="2348" y="12704"/>
              <a:ext cx="5691" cy="349"/>
            </a:xfrm>
            <a:prstGeom prst="rect">
              <a:avLst/>
            </a:prstGeom>
            <a:noFill/>
            <a:ln w="12700">
              <a:noFill/>
              <a:miter lim="800000"/>
              <a:headEnd/>
              <a:tailEnd/>
            </a:ln>
          </p:spPr>
          <p:txBody>
            <a:bodyPr lIns="90488" tIns="44450" rIns="90488" bIns="44450">
              <a:spAutoFit/>
            </a:bodyPr>
            <a:lstStyle/>
            <a:p>
              <a:pPr algn="just" eaLnBrk="0" hangingPunct="0"/>
              <a:r>
                <a:rPr lang="en-US" altLang="zh-CN" b="1">
                  <a:solidFill>
                    <a:srgbClr val="000000"/>
                  </a:solidFill>
                </a:rPr>
                <a:t>In</a:t>
              </a:r>
            </a:p>
          </p:txBody>
        </p:sp>
        <p:sp>
          <p:nvSpPr>
            <p:cNvPr id="13" name="Line 8"/>
            <p:cNvSpPr>
              <a:spLocks noChangeShapeType="1"/>
            </p:cNvSpPr>
            <p:nvPr/>
          </p:nvSpPr>
          <p:spPr bwMode="auto">
            <a:xfrm>
              <a:off x="2880" y="13307"/>
              <a:ext cx="600" cy="0"/>
            </a:xfrm>
            <a:prstGeom prst="line">
              <a:avLst/>
            </a:prstGeom>
            <a:noFill/>
            <a:ln w="12700">
              <a:solidFill>
                <a:srgbClr val="000000"/>
              </a:solidFill>
              <a:round/>
              <a:headEnd/>
              <a:tailEnd type="triangle" w="med" len="med"/>
            </a:ln>
          </p:spPr>
          <p:txBody>
            <a:bodyPr/>
            <a:lstStyle/>
            <a:p>
              <a:endParaRPr lang="zh-CN" altLang="en-US"/>
            </a:p>
          </p:txBody>
        </p:sp>
        <p:sp>
          <p:nvSpPr>
            <p:cNvPr id="14" name="Line 9"/>
            <p:cNvSpPr>
              <a:spLocks noChangeShapeType="1"/>
            </p:cNvSpPr>
            <p:nvPr/>
          </p:nvSpPr>
          <p:spPr bwMode="auto">
            <a:xfrm>
              <a:off x="2880" y="12827"/>
              <a:ext cx="600" cy="0"/>
            </a:xfrm>
            <a:prstGeom prst="line">
              <a:avLst/>
            </a:prstGeom>
            <a:noFill/>
            <a:ln w="12700">
              <a:solidFill>
                <a:srgbClr val="000000"/>
              </a:solidFill>
              <a:round/>
              <a:headEnd/>
              <a:tailEnd type="triangle" w="med" len="med"/>
            </a:ln>
          </p:spPr>
          <p:txBody>
            <a:bodyPr/>
            <a:lstStyle/>
            <a:p>
              <a:endParaRPr lang="zh-CN" altLang="en-US"/>
            </a:p>
          </p:txBody>
        </p:sp>
        <p:sp>
          <p:nvSpPr>
            <p:cNvPr id="15" name="Line 10"/>
            <p:cNvSpPr>
              <a:spLocks noChangeShapeType="1"/>
            </p:cNvSpPr>
            <p:nvPr/>
          </p:nvSpPr>
          <p:spPr bwMode="auto">
            <a:xfrm>
              <a:off x="6360" y="12947"/>
              <a:ext cx="600" cy="0"/>
            </a:xfrm>
            <a:prstGeom prst="line">
              <a:avLst/>
            </a:prstGeom>
            <a:noFill/>
            <a:ln w="12700">
              <a:solidFill>
                <a:srgbClr val="000000"/>
              </a:solidFill>
              <a:round/>
              <a:headEnd/>
              <a:tailEnd type="triangle" w="med" len="med"/>
            </a:ln>
          </p:spPr>
          <p:txBody>
            <a:bodyPr/>
            <a:lstStyle/>
            <a:p>
              <a:endParaRPr lang="zh-CN" altLang="en-US"/>
            </a:p>
          </p:txBody>
        </p:sp>
        <p:sp>
          <p:nvSpPr>
            <p:cNvPr id="16" name="Line 11"/>
            <p:cNvSpPr>
              <a:spLocks noChangeShapeType="1"/>
            </p:cNvSpPr>
            <p:nvPr/>
          </p:nvSpPr>
          <p:spPr bwMode="auto">
            <a:xfrm>
              <a:off x="6360" y="13187"/>
              <a:ext cx="600" cy="0"/>
            </a:xfrm>
            <a:prstGeom prst="line">
              <a:avLst/>
            </a:prstGeom>
            <a:noFill/>
            <a:ln w="12700">
              <a:solidFill>
                <a:srgbClr val="000000"/>
              </a:solidFill>
              <a:round/>
              <a:headEnd/>
              <a:tailEnd type="triangle" w="med" len="med"/>
            </a:ln>
          </p:spPr>
          <p:txBody>
            <a:bodyPr/>
            <a:lstStyle/>
            <a:p>
              <a:endParaRPr lang="zh-CN" altLang="en-US"/>
            </a:p>
          </p:txBody>
        </p:sp>
        <p:sp>
          <p:nvSpPr>
            <p:cNvPr id="17" name="Line 12"/>
            <p:cNvSpPr>
              <a:spLocks noChangeShapeType="1"/>
            </p:cNvSpPr>
            <p:nvPr/>
          </p:nvSpPr>
          <p:spPr bwMode="auto">
            <a:xfrm>
              <a:off x="2880" y="13067"/>
              <a:ext cx="600" cy="0"/>
            </a:xfrm>
            <a:prstGeom prst="line">
              <a:avLst/>
            </a:prstGeom>
            <a:noFill/>
            <a:ln w="12700">
              <a:solidFill>
                <a:srgbClr val="000000"/>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1910487171"/>
      </p:ext>
    </p:extLst>
  </p:cSld>
  <p:clrMapOvr>
    <a:masterClrMapping/>
  </p:clrMapOvr>
  <p:transition>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五级模型(2)</a:t>
            </a:r>
          </a:p>
        </p:txBody>
      </p:sp>
      <p:sp>
        <p:nvSpPr>
          <p:cNvPr id="25602" name="Rectangle 3"/>
          <p:cNvSpPr>
            <a:spLocks noGrp="1" noChangeArrowheads="1"/>
          </p:cNvSpPr>
          <p:nvPr>
            <p:ph idx="1"/>
          </p:nvPr>
        </p:nvSpPr>
        <p:spPr>
          <a:xfrm>
            <a:off x="563563" y="1716360"/>
            <a:ext cx="8229600" cy="4953000"/>
          </a:xfrm>
        </p:spPr>
        <p:txBody>
          <a:bodyPr/>
          <a:lstStyle/>
          <a:p>
            <a:pPr eaLnBrk="1" hangingPunct="1"/>
            <a:r>
              <a:rPr lang="zh-CN" altLang="en-US" sz="3100" b="1" dirty="0"/>
              <a:t>第二级：可重复级 </a:t>
            </a:r>
            <a:br>
              <a:rPr lang="zh-CN" altLang="en-US" sz="3100" b="1" dirty="0"/>
            </a:br>
            <a:r>
              <a:rPr lang="zh-CN" altLang="en-US" dirty="0" smtClean="0"/>
              <a:t/>
            </a:r>
            <a:br>
              <a:rPr lang="zh-CN" altLang="en-US" dirty="0" smtClean="0"/>
            </a:br>
            <a:r>
              <a:rPr lang="zh-CN" altLang="en-US" dirty="0" smtClean="0"/>
              <a:t>　　</a:t>
            </a:r>
            <a:endParaRPr lang="en-US" altLang="zh-CN" dirty="0" smtClean="0"/>
          </a:p>
          <a:p>
            <a:pPr eaLnBrk="1" hangingPunct="1">
              <a:buNone/>
            </a:pPr>
            <a:r>
              <a:rPr lang="en-US" altLang="zh-CN" dirty="0" smtClean="0"/>
              <a:t>      </a:t>
            </a:r>
          </a:p>
          <a:p>
            <a:pPr eaLnBrk="1" hangingPunct="1">
              <a:buNone/>
            </a:pPr>
            <a:r>
              <a:rPr lang="en-US" altLang="zh-CN" dirty="0" smtClean="0"/>
              <a:t>       </a:t>
            </a:r>
            <a:r>
              <a:rPr lang="zh-CN" altLang="en-US" sz="3100" b="1" dirty="0"/>
              <a:t>已建立了基本的项目管理过程，可用于对成本，进度和功能特性进行跟踪。对类似的应用项目，有章可循，并能重复以往所取得的成功。</a:t>
            </a:r>
          </a:p>
        </p:txBody>
      </p:sp>
      <p:pic>
        <p:nvPicPr>
          <p:cNvPr id="25604" name="Picture 2"/>
          <p:cNvPicPr>
            <a:picLocks noChangeAspect="1" noChangeArrowheads="1"/>
          </p:cNvPicPr>
          <p:nvPr/>
        </p:nvPicPr>
        <p:blipFill>
          <a:blip r:embed="rId3" cstate="print"/>
          <a:srcRect/>
          <a:stretch>
            <a:fillRect/>
          </a:stretch>
        </p:blipFill>
        <p:spPr bwMode="auto">
          <a:xfrm>
            <a:off x="6128587" y="4090496"/>
            <a:ext cx="2516188" cy="20923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5" name="Group 4"/>
          <p:cNvGrpSpPr>
            <a:grpSpLocks/>
          </p:cNvGrpSpPr>
          <p:nvPr/>
        </p:nvGrpSpPr>
        <p:grpSpPr bwMode="auto">
          <a:xfrm>
            <a:off x="2390754" y="2468116"/>
            <a:ext cx="4419600" cy="1104900"/>
            <a:chOff x="2280" y="13992"/>
            <a:chExt cx="5120" cy="1020"/>
          </a:xfrm>
        </p:grpSpPr>
        <p:sp>
          <p:nvSpPr>
            <p:cNvPr id="6" name="Line 5"/>
            <p:cNvSpPr>
              <a:spLocks noChangeShapeType="1"/>
            </p:cNvSpPr>
            <p:nvPr/>
          </p:nvSpPr>
          <p:spPr bwMode="auto">
            <a:xfrm>
              <a:off x="2280" y="14177"/>
              <a:ext cx="600" cy="0"/>
            </a:xfrm>
            <a:prstGeom prst="line">
              <a:avLst/>
            </a:prstGeom>
            <a:noFill/>
            <a:ln w="25400">
              <a:solidFill>
                <a:srgbClr val="000000"/>
              </a:solidFill>
              <a:round/>
              <a:headEnd/>
              <a:tailEnd type="triangle" w="med" len="med"/>
            </a:ln>
          </p:spPr>
          <p:txBody>
            <a:bodyPr/>
            <a:lstStyle/>
            <a:p>
              <a:endParaRPr lang="zh-CN" altLang="en-US"/>
            </a:p>
          </p:txBody>
        </p:sp>
        <p:sp>
          <p:nvSpPr>
            <p:cNvPr id="7" name="Line 6"/>
            <p:cNvSpPr>
              <a:spLocks noChangeShapeType="1"/>
            </p:cNvSpPr>
            <p:nvPr/>
          </p:nvSpPr>
          <p:spPr bwMode="auto">
            <a:xfrm>
              <a:off x="5950" y="14242"/>
              <a:ext cx="333" cy="0"/>
            </a:xfrm>
            <a:prstGeom prst="line">
              <a:avLst/>
            </a:prstGeom>
            <a:noFill/>
            <a:ln w="25400">
              <a:solidFill>
                <a:srgbClr val="000000"/>
              </a:solidFill>
              <a:round/>
              <a:headEnd/>
              <a:tailEnd type="triangle" w="med" len="med"/>
            </a:ln>
          </p:spPr>
          <p:txBody>
            <a:bodyPr/>
            <a:lstStyle/>
            <a:p>
              <a:endParaRPr lang="zh-CN" altLang="en-US"/>
            </a:p>
          </p:txBody>
        </p:sp>
        <p:sp>
          <p:nvSpPr>
            <p:cNvPr id="8" name="Line 7"/>
            <p:cNvSpPr>
              <a:spLocks noChangeShapeType="1"/>
            </p:cNvSpPr>
            <p:nvPr/>
          </p:nvSpPr>
          <p:spPr bwMode="auto">
            <a:xfrm>
              <a:off x="3715" y="14242"/>
              <a:ext cx="325" cy="0"/>
            </a:xfrm>
            <a:prstGeom prst="line">
              <a:avLst/>
            </a:prstGeom>
            <a:noFill/>
            <a:ln w="25400">
              <a:solidFill>
                <a:srgbClr val="000000"/>
              </a:solidFill>
              <a:round/>
              <a:headEnd/>
              <a:tailEnd type="triangle" w="med" len="med"/>
            </a:ln>
          </p:spPr>
          <p:txBody>
            <a:bodyPr/>
            <a:lstStyle/>
            <a:p>
              <a:endParaRPr lang="zh-CN" altLang="en-US"/>
            </a:p>
          </p:txBody>
        </p:sp>
        <p:sp>
          <p:nvSpPr>
            <p:cNvPr id="9" name="Line 8"/>
            <p:cNvSpPr>
              <a:spLocks noChangeShapeType="1"/>
            </p:cNvSpPr>
            <p:nvPr/>
          </p:nvSpPr>
          <p:spPr bwMode="auto">
            <a:xfrm>
              <a:off x="4835" y="14242"/>
              <a:ext cx="325" cy="0"/>
            </a:xfrm>
            <a:prstGeom prst="line">
              <a:avLst/>
            </a:prstGeom>
            <a:noFill/>
            <a:ln w="25400">
              <a:solidFill>
                <a:srgbClr val="000000"/>
              </a:solidFill>
              <a:round/>
              <a:headEnd/>
              <a:tailEnd type="triangle" w="med" len="med"/>
            </a:ln>
          </p:spPr>
          <p:txBody>
            <a:bodyPr/>
            <a:lstStyle/>
            <a:p>
              <a:endParaRPr lang="zh-CN" altLang="en-US"/>
            </a:p>
          </p:txBody>
        </p:sp>
        <p:sp>
          <p:nvSpPr>
            <p:cNvPr id="10" name="Line 9"/>
            <p:cNvSpPr>
              <a:spLocks noChangeShapeType="1"/>
            </p:cNvSpPr>
            <p:nvPr/>
          </p:nvSpPr>
          <p:spPr bwMode="auto">
            <a:xfrm flipV="1">
              <a:off x="2793" y="14369"/>
              <a:ext cx="0" cy="523"/>
            </a:xfrm>
            <a:prstGeom prst="line">
              <a:avLst/>
            </a:prstGeom>
            <a:noFill/>
            <a:ln w="25400">
              <a:solidFill>
                <a:srgbClr val="000000"/>
              </a:solidFill>
              <a:round/>
              <a:headEnd/>
              <a:tailEnd type="triangle" w="med" len="med"/>
            </a:ln>
          </p:spPr>
          <p:txBody>
            <a:bodyPr/>
            <a:lstStyle/>
            <a:p>
              <a:endParaRPr lang="zh-CN" altLang="en-US"/>
            </a:p>
          </p:txBody>
        </p:sp>
        <p:sp>
          <p:nvSpPr>
            <p:cNvPr id="11" name="Line 10"/>
            <p:cNvSpPr>
              <a:spLocks noChangeShapeType="1"/>
            </p:cNvSpPr>
            <p:nvPr/>
          </p:nvSpPr>
          <p:spPr bwMode="auto">
            <a:xfrm>
              <a:off x="7068" y="14242"/>
              <a:ext cx="332" cy="0"/>
            </a:xfrm>
            <a:prstGeom prst="line">
              <a:avLst/>
            </a:prstGeom>
            <a:noFill/>
            <a:ln w="25400">
              <a:solidFill>
                <a:srgbClr val="000000"/>
              </a:solidFill>
              <a:round/>
              <a:headEnd/>
              <a:tailEnd type="triangle" w="med" len="med"/>
            </a:ln>
          </p:spPr>
          <p:txBody>
            <a:bodyPr/>
            <a:lstStyle/>
            <a:p>
              <a:endParaRPr lang="zh-CN" altLang="en-US"/>
            </a:p>
          </p:txBody>
        </p:sp>
        <p:sp>
          <p:nvSpPr>
            <p:cNvPr id="12" name="Rectangle 11"/>
            <p:cNvSpPr>
              <a:spLocks noChangeArrowheads="1"/>
            </p:cNvSpPr>
            <p:nvPr/>
          </p:nvSpPr>
          <p:spPr bwMode="auto">
            <a:xfrm>
              <a:off x="2937" y="13992"/>
              <a:ext cx="768"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3" name="Rectangle 12"/>
            <p:cNvSpPr>
              <a:spLocks noChangeArrowheads="1"/>
            </p:cNvSpPr>
            <p:nvPr/>
          </p:nvSpPr>
          <p:spPr bwMode="auto">
            <a:xfrm>
              <a:off x="4050" y="13992"/>
              <a:ext cx="775"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4" name="Rectangle 13"/>
            <p:cNvSpPr>
              <a:spLocks noChangeArrowheads="1"/>
            </p:cNvSpPr>
            <p:nvPr/>
          </p:nvSpPr>
          <p:spPr bwMode="auto">
            <a:xfrm>
              <a:off x="5170" y="13992"/>
              <a:ext cx="770"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5" name="Rectangle 14"/>
            <p:cNvSpPr>
              <a:spLocks noChangeArrowheads="1"/>
            </p:cNvSpPr>
            <p:nvPr/>
          </p:nvSpPr>
          <p:spPr bwMode="auto">
            <a:xfrm>
              <a:off x="6292" y="13992"/>
              <a:ext cx="765"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6" name="Line 15"/>
            <p:cNvSpPr>
              <a:spLocks noChangeShapeType="1"/>
            </p:cNvSpPr>
            <p:nvPr/>
          </p:nvSpPr>
          <p:spPr bwMode="auto">
            <a:xfrm flipV="1">
              <a:off x="3907" y="14369"/>
              <a:ext cx="0" cy="523"/>
            </a:xfrm>
            <a:prstGeom prst="line">
              <a:avLst/>
            </a:prstGeom>
            <a:noFill/>
            <a:ln w="25400">
              <a:solidFill>
                <a:srgbClr val="000000"/>
              </a:solidFill>
              <a:round/>
              <a:headEnd/>
              <a:tailEnd type="triangle" w="med" len="med"/>
            </a:ln>
          </p:spPr>
          <p:txBody>
            <a:bodyPr/>
            <a:lstStyle/>
            <a:p>
              <a:endParaRPr lang="zh-CN" altLang="en-US"/>
            </a:p>
          </p:txBody>
        </p:sp>
        <p:sp>
          <p:nvSpPr>
            <p:cNvPr id="17" name="Line 16"/>
            <p:cNvSpPr>
              <a:spLocks noChangeShapeType="1"/>
            </p:cNvSpPr>
            <p:nvPr/>
          </p:nvSpPr>
          <p:spPr bwMode="auto">
            <a:xfrm flipV="1">
              <a:off x="5032" y="14369"/>
              <a:ext cx="0" cy="523"/>
            </a:xfrm>
            <a:prstGeom prst="line">
              <a:avLst/>
            </a:prstGeom>
            <a:noFill/>
            <a:ln w="25400">
              <a:solidFill>
                <a:srgbClr val="000000"/>
              </a:solidFill>
              <a:round/>
              <a:headEnd/>
              <a:tailEnd type="triangle" w="med" len="med"/>
            </a:ln>
          </p:spPr>
          <p:txBody>
            <a:bodyPr/>
            <a:lstStyle/>
            <a:p>
              <a:endParaRPr lang="zh-CN" altLang="en-US"/>
            </a:p>
          </p:txBody>
        </p:sp>
        <p:sp>
          <p:nvSpPr>
            <p:cNvPr id="18" name="Line 17"/>
            <p:cNvSpPr>
              <a:spLocks noChangeShapeType="1"/>
            </p:cNvSpPr>
            <p:nvPr/>
          </p:nvSpPr>
          <p:spPr bwMode="auto">
            <a:xfrm flipV="1">
              <a:off x="6083" y="14369"/>
              <a:ext cx="0" cy="523"/>
            </a:xfrm>
            <a:prstGeom prst="line">
              <a:avLst/>
            </a:prstGeom>
            <a:noFill/>
            <a:ln w="25400">
              <a:solidFill>
                <a:srgbClr val="000000"/>
              </a:solidFill>
              <a:round/>
              <a:headEnd/>
              <a:tailEnd type="triangle" w="med" len="med"/>
            </a:ln>
          </p:spPr>
          <p:txBody>
            <a:bodyPr/>
            <a:lstStyle/>
            <a:p>
              <a:endParaRPr lang="zh-CN" altLang="en-US"/>
            </a:p>
          </p:txBody>
        </p:sp>
        <p:sp>
          <p:nvSpPr>
            <p:cNvPr id="19" name="Line 18"/>
            <p:cNvSpPr>
              <a:spLocks noChangeShapeType="1"/>
            </p:cNvSpPr>
            <p:nvPr/>
          </p:nvSpPr>
          <p:spPr bwMode="auto">
            <a:xfrm flipV="1">
              <a:off x="7265" y="14369"/>
              <a:ext cx="0" cy="523"/>
            </a:xfrm>
            <a:prstGeom prst="line">
              <a:avLst/>
            </a:prstGeom>
            <a:noFill/>
            <a:ln w="25400">
              <a:solidFill>
                <a:srgbClr val="000000"/>
              </a:solidFill>
              <a:round/>
              <a:headEnd/>
              <a:tailEnd type="triangle" w="med" len="med"/>
            </a:ln>
          </p:spPr>
          <p:txBody>
            <a:bodyPr/>
            <a:lstStyle/>
            <a:p>
              <a:endParaRPr lang="zh-CN" altLang="en-US"/>
            </a:p>
          </p:txBody>
        </p:sp>
        <p:sp>
          <p:nvSpPr>
            <p:cNvPr id="20" name="Line 19"/>
            <p:cNvSpPr>
              <a:spLocks noChangeShapeType="1"/>
            </p:cNvSpPr>
            <p:nvPr/>
          </p:nvSpPr>
          <p:spPr bwMode="auto">
            <a:xfrm>
              <a:off x="2793" y="14892"/>
              <a:ext cx="4472" cy="0"/>
            </a:xfrm>
            <a:prstGeom prst="line">
              <a:avLst/>
            </a:prstGeom>
            <a:noFill/>
            <a:ln w="12700">
              <a:solidFill>
                <a:srgbClr val="000000"/>
              </a:solidFill>
              <a:round/>
              <a:headEnd/>
              <a:tailEnd/>
            </a:ln>
          </p:spPr>
          <p:txBody>
            <a:bodyPr/>
            <a:lstStyle/>
            <a:p>
              <a:endParaRPr lang="zh-CN" altLang="en-US"/>
            </a:p>
          </p:txBody>
        </p:sp>
        <p:grpSp>
          <p:nvGrpSpPr>
            <p:cNvPr id="21" name="Group 20"/>
            <p:cNvGrpSpPr>
              <a:grpSpLocks/>
            </p:cNvGrpSpPr>
            <p:nvPr/>
          </p:nvGrpSpPr>
          <p:grpSpPr bwMode="auto">
            <a:xfrm>
              <a:off x="2670" y="14772"/>
              <a:ext cx="247" cy="240"/>
              <a:chOff x="1068" y="3262"/>
              <a:chExt cx="99" cy="96"/>
            </a:xfrm>
          </p:grpSpPr>
          <p:sp>
            <p:nvSpPr>
              <p:cNvPr id="35" name="Oval 21"/>
              <p:cNvSpPr>
                <a:spLocks noChangeArrowheads="1"/>
              </p:cNvSpPr>
              <p:nvPr/>
            </p:nvSpPr>
            <p:spPr bwMode="auto">
              <a:xfrm>
                <a:off x="1068" y="3262"/>
                <a:ext cx="99"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6" name="Line 22"/>
              <p:cNvSpPr>
                <a:spLocks noChangeShapeType="1"/>
              </p:cNvSpPr>
              <p:nvPr/>
            </p:nvSpPr>
            <p:spPr bwMode="auto">
              <a:xfrm flipV="1">
                <a:off x="1117" y="3284"/>
                <a:ext cx="26" cy="26"/>
              </a:xfrm>
              <a:prstGeom prst="line">
                <a:avLst/>
              </a:prstGeom>
              <a:noFill/>
              <a:ln w="12700">
                <a:solidFill>
                  <a:srgbClr val="000000"/>
                </a:solidFill>
                <a:round/>
                <a:headEnd/>
                <a:tailEnd/>
              </a:ln>
            </p:spPr>
            <p:txBody>
              <a:bodyPr/>
              <a:lstStyle/>
              <a:p>
                <a:endParaRPr lang="zh-CN" altLang="en-US"/>
              </a:p>
            </p:txBody>
          </p:sp>
        </p:grpSp>
        <p:grpSp>
          <p:nvGrpSpPr>
            <p:cNvPr id="22" name="Group 23"/>
            <p:cNvGrpSpPr>
              <a:grpSpLocks/>
            </p:cNvGrpSpPr>
            <p:nvPr/>
          </p:nvGrpSpPr>
          <p:grpSpPr bwMode="auto">
            <a:xfrm>
              <a:off x="3790" y="14772"/>
              <a:ext cx="240" cy="240"/>
              <a:chOff x="1516" y="3262"/>
              <a:chExt cx="96" cy="96"/>
            </a:xfrm>
          </p:grpSpPr>
          <p:sp>
            <p:nvSpPr>
              <p:cNvPr id="33" name="Oval 24"/>
              <p:cNvSpPr>
                <a:spLocks noChangeArrowheads="1"/>
              </p:cNvSpPr>
              <p:nvPr/>
            </p:nvSpPr>
            <p:spPr bwMode="auto">
              <a:xfrm>
                <a:off x="1516" y="3262"/>
                <a:ext cx="96"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4" name="Line 25"/>
              <p:cNvSpPr>
                <a:spLocks noChangeShapeType="1"/>
              </p:cNvSpPr>
              <p:nvPr/>
            </p:nvSpPr>
            <p:spPr bwMode="auto">
              <a:xfrm flipV="1">
                <a:off x="1563" y="3284"/>
                <a:ext cx="27" cy="26"/>
              </a:xfrm>
              <a:prstGeom prst="line">
                <a:avLst/>
              </a:prstGeom>
              <a:noFill/>
              <a:ln w="12700">
                <a:solidFill>
                  <a:srgbClr val="000000"/>
                </a:solidFill>
                <a:round/>
                <a:headEnd/>
                <a:tailEnd/>
              </a:ln>
            </p:spPr>
            <p:txBody>
              <a:bodyPr/>
              <a:lstStyle/>
              <a:p>
                <a:endParaRPr lang="zh-CN" altLang="en-US"/>
              </a:p>
            </p:txBody>
          </p:sp>
        </p:grpSp>
        <p:grpSp>
          <p:nvGrpSpPr>
            <p:cNvPr id="23" name="Group 26"/>
            <p:cNvGrpSpPr>
              <a:grpSpLocks/>
            </p:cNvGrpSpPr>
            <p:nvPr/>
          </p:nvGrpSpPr>
          <p:grpSpPr bwMode="auto">
            <a:xfrm>
              <a:off x="4908" y="14772"/>
              <a:ext cx="242" cy="240"/>
              <a:chOff x="1963" y="3262"/>
              <a:chExt cx="97" cy="96"/>
            </a:xfrm>
          </p:grpSpPr>
          <p:sp>
            <p:nvSpPr>
              <p:cNvPr id="31" name="Oval 27"/>
              <p:cNvSpPr>
                <a:spLocks noChangeArrowheads="1"/>
              </p:cNvSpPr>
              <p:nvPr/>
            </p:nvSpPr>
            <p:spPr bwMode="auto">
              <a:xfrm>
                <a:off x="1963" y="3262"/>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2" name="Line 28"/>
              <p:cNvSpPr>
                <a:spLocks noChangeShapeType="1"/>
              </p:cNvSpPr>
              <p:nvPr/>
            </p:nvSpPr>
            <p:spPr bwMode="auto">
              <a:xfrm flipV="1">
                <a:off x="2013" y="3284"/>
                <a:ext cx="26" cy="26"/>
              </a:xfrm>
              <a:prstGeom prst="line">
                <a:avLst/>
              </a:prstGeom>
              <a:noFill/>
              <a:ln w="12700">
                <a:solidFill>
                  <a:srgbClr val="000000"/>
                </a:solidFill>
                <a:round/>
                <a:headEnd/>
                <a:tailEnd/>
              </a:ln>
            </p:spPr>
            <p:txBody>
              <a:bodyPr/>
              <a:lstStyle/>
              <a:p>
                <a:endParaRPr lang="zh-CN" altLang="en-US"/>
              </a:p>
            </p:txBody>
          </p:sp>
        </p:grpSp>
        <p:grpSp>
          <p:nvGrpSpPr>
            <p:cNvPr id="24" name="Group 29"/>
            <p:cNvGrpSpPr>
              <a:grpSpLocks/>
            </p:cNvGrpSpPr>
            <p:nvPr/>
          </p:nvGrpSpPr>
          <p:grpSpPr bwMode="auto">
            <a:xfrm>
              <a:off x="5960" y="14772"/>
              <a:ext cx="242" cy="240"/>
              <a:chOff x="2384" y="3262"/>
              <a:chExt cx="97" cy="96"/>
            </a:xfrm>
          </p:grpSpPr>
          <p:sp>
            <p:nvSpPr>
              <p:cNvPr id="29" name="Oval 30"/>
              <p:cNvSpPr>
                <a:spLocks noChangeArrowheads="1"/>
              </p:cNvSpPr>
              <p:nvPr/>
            </p:nvSpPr>
            <p:spPr bwMode="auto">
              <a:xfrm>
                <a:off x="2384" y="3262"/>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0" name="Line 31"/>
              <p:cNvSpPr>
                <a:spLocks noChangeShapeType="1"/>
              </p:cNvSpPr>
              <p:nvPr/>
            </p:nvSpPr>
            <p:spPr bwMode="auto">
              <a:xfrm flipV="1">
                <a:off x="2433" y="3284"/>
                <a:ext cx="25" cy="26"/>
              </a:xfrm>
              <a:prstGeom prst="line">
                <a:avLst/>
              </a:prstGeom>
              <a:noFill/>
              <a:ln w="12700">
                <a:solidFill>
                  <a:srgbClr val="000000"/>
                </a:solidFill>
                <a:round/>
                <a:headEnd/>
                <a:tailEnd/>
              </a:ln>
            </p:spPr>
            <p:txBody>
              <a:bodyPr/>
              <a:lstStyle/>
              <a:p>
                <a:endParaRPr lang="zh-CN" altLang="en-US"/>
              </a:p>
            </p:txBody>
          </p:sp>
        </p:grpSp>
        <p:grpSp>
          <p:nvGrpSpPr>
            <p:cNvPr id="25" name="Group 32"/>
            <p:cNvGrpSpPr>
              <a:grpSpLocks/>
            </p:cNvGrpSpPr>
            <p:nvPr/>
          </p:nvGrpSpPr>
          <p:grpSpPr bwMode="auto">
            <a:xfrm>
              <a:off x="7147" y="14772"/>
              <a:ext cx="243" cy="240"/>
              <a:chOff x="2859" y="3262"/>
              <a:chExt cx="97" cy="96"/>
            </a:xfrm>
          </p:grpSpPr>
          <p:sp>
            <p:nvSpPr>
              <p:cNvPr id="27" name="Oval 33"/>
              <p:cNvSpPr>
                <a:spLocks noChangeArrowheads="1"/>
              </p:cNvSpPr>
              <p:nvPr/>
            </p:nvSpPr>
            <p:spPr bwMode="auto">
              <a:xfrm>
                <a:off x="2859" y="3262"/>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28" name="Line 34"/>
              <p:cNvSpPr>
                <a:spLocks noChangeShapeType="1"/>
              </p:cNvSpPr>
              <p:nvPr/>
            </p:nvSpPr>
            <p:spPr bwMode="auto">
              <a:xfrm flipV="1">
                <a:off x="2906" y="3284"/>
                <a:ext cx="28" cy="26"/>
              </a:xfrm>
              <a:prstGeom prst="line">
                <a:avLst/>
              </a:prstGeom>
              <a:noFill/>
              <a:ln w="12700">
                <a:solidFill>
                  <a:srgbClr val="000000"/>
                </a:solidFill>
                <a:round/>
                <a:headEnd/>
                <a:tailEnd/>
              </a:ln>
            </p:spPr>
            <p:txBody>
              <a:bodyPr/>
              <a:lstStyle/>
              <a:p>
                <a:endParaRPr lang="zh-CN" altLang="en-US"/>
              </a:p>
            </p:txBody>
          </p:sp>
        </p:grpSp>
        <p:sp>
          <p:nvSpPr>
            <p:cNvPr id="26" name="Line 35"/>
            <p:cNvSpPr>
              <a:spLocks noChangeShapeType="1"/>
            </p:cNvSpPr>
            <p:nvPr/>
          </p:nvSpPr>
          <p:spPr bwMode="auto">
            <a:xfrm>
              <a:off x="2280" y="14177"/>
              <a:ext cx="600" cy="0"/>
            </a:xfrm>
            <a:prstGeom prst="line">
              <a:avLst/>
            </a:prstGeom>
            <a:noFill/>
            <a:ln w="12700">
              <a:solidFill>
                <a:srgbClr val="000000"/>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3278803585"/>
      </p:ext>
    </p:extLst>
  </p:cSld>
  <p:clrMapOvr>
    <a:masterClrMapping/>
  </p:clrMapOvr>
  <p:transition>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五级模型(2)</a:t>
            </a:r>
          </a:p>
        </p:txBody>
      </p:sp>
      <p:sp>
        <p:nvSpPr>
          <p:cNvPr id="3" name="内容占位符 2"/>
          <p:cNvSpPr>
            <a:spLocks noGrp="1"/>
          </p:cNvSpPr>
          <p:nvPr>
            <p:ph idx="1"/>
          </p:nvPr>
        </p:nvSpPr>
        <p:spPr>
          <a:xfrm>
            <a:off x="467544" y="1700808"/>
            <a:ext cx="8496944" cy="4641850"/>
          </a:xfrm>
        </p:spPr>
        <p:txBody>
          <a:bodyPr/>
          <a:lstStyle/>
          <a:p>
            <a:r>
              <a:rPr lang="zh-CN" altLang="en-US" sz="3100" b="1" dirty="0"/>
              <a:t>第二级：可重复级</a:t>
            </a:r>
            <a:endParaRPr lang="en-US" altLang="zh-CN" sz="3100" b="1" dirty="0"/>
          </a:p>
          <a:p>
            <a:pPr lvl="1">
              <a:lnSpc>
                <a:spcPct val="90000"/>
              </a:lnSpc>
            </a:pPr>
            <a:r>
              <a:rPr lang="en-US" altLang="zh-CN" b="1" dirty="0">
                <a:solidFill>
                  <a:schemeClr val="tx1"/>
                </a:solidFill>
              </a:rPr>
              <a:t>Milestone</a:t>
            </a:r>
            <a:r>
              <a:rPr lang="zh-CN" altLang="en-US" b="1" dirty="0">
                <a:solidFill>
                  <a:schemeClr val="tx1"/>
                </a:solidFill>
              </a:rPr>
              <a:t>可见，按计划开发</a:t>
            </a:r>
          </a:p>
          <a:p>
            <a:pPr lvl="1">
              <a:lnSpc>
                <a:spcPct val="90000"/>
              </a:lnSpc>
            </a:pPr>
            <a:r>
              <a:rPr lang="zh-CN" altLang="en-US" b="1" dirty="0">
                <a:solidFill>
                  <a:schemeClr val="tx1"/>
                </a:solidFill>
              </a:rPr>
              <a:t>软件开发的首要问题不是技术问题而是管理问题。因此，可重复级的焦点集中在软件管理过程上。</a:t>
            </a:r>
          </a:p>
          <a:p>
            <a:pPr lvl="1">
              <a:lnSpc>
                <a:spcPct val="90000"/>
              </a:lnSpc>
            </a:pPr>
            <a:r>
              <a:rPr lang="zh-CN" altLang="en-US" b="1" dirty="0">
                <a:solidFill>
                  <a:schemeClr val="tx1"/>
                </a:solidFill>
              </a:rPr>
              <a:t>一个可管理的过程则是一个可重复级的过程，一个可重级的过程则能逐渐进化和成熟。</a:t>
            </a:r>
          </a:p>
          <a:p>
            <a:pPr lvl="1">
              <a:lnSpc>
                <a:spcPct val="90000"/>
              </a:lnSpc>
            </a:pPr>
            <a:r>
              <a:rPr lang="zh-CN" altLang="en-US" b="1" dirty="0">
                <a:solidFill>
                  <a:schemeClr val="tx1"/>
                </a:solidFill>
              </a:rPr>
              <a:t>该级管理过程包括了需求管理、项目管理、质量管理、配置管理和子合同管理五个方面。</a:t>
            </a:r>
          </a:p>
          <a:p>
            <a:pPr lvl="1">
              <a:lnSpc>
                <a:spcPct val="90000"/>
              </a:lnSpc>
            </a:pPr>
            <a:r>
              <a:rPr lang="zh-CN" altLang="en-US" b="1" dirty="0">
                <a:solidFill>
                  <a:schemeClr val="tx1"/>
                </a:solidFill>
              </a:rPr>
              <a:t>项目管理分为计划过程和跟踪监控过程两个过程。</a:t>
            </a:r>
          </a:p>
          <a:p>
            <a:pPr lvl="1">
              <a:lnSpc>
                <a:spcPct val="90000"/>
              </a:lnSpc>
            </a:pPr>
            <a:r>
              <a:rPr lang="zh-CN" altLang="en-US" b="1" dirty="0">
                <a:solidFill>
                  <a:schemeClr val="tx1"/>
                </a:solidFill>
              </a:rPr>
              <a:t>通过实施这些过程，从管理角度可以看到一个按计划执行的且阶段可控的软件开发过程。</a:t>
            </a:r>
          </a:p>
          <a:p>
            <a:endParaRPr lang="zh-CN" altLang="en-US" dirty="0"/>
          </a:p>
        </p:txBody>
      </p:sp>
    </p:spTree>
    <p:extLst>
      <p:ext uri="{BB962C8B-B14F-4D97-AF65-F5344CB8AC3E}">
        <p14:creationId xmlns:p14="http://schemas.microsoft.com/office/powerpoint/2010/main" val="4114906739"/>
      </p:ext>
    </p:extLst>
  </p:cSld>
  <p:clrMapOvr>
    <a:masterClrMapping/>
  </p:clrMapOvr>
  <p:transition>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五级模型(3)</a:t>
            </a:r>
          </a:p>
        </p:txBody>
      </p:sp>
      <p:sp>
        <p:nvSpPr>
          <p:cNvPr id="26627" name="Rectangle 3"/>
          <p:cNvSpPr>
            <a:spLocks noGrp="1" noChangeArrowheads="1"/>
          </p:cNvSpPr>
          <p:nvPr>
            <p:ph idx="1"/>
          </p:nvPr>
        </p:nvSpPr>
        <p:spPr>
          <a:xfrm>
            <a:off x="738188" y="1667470"/>
            <a:ext cx="7666037" cy="4641850"/>
          </a:xfrm>
        </p:spPr>
        <p:txBody>
          <a:bodyPr/>
          <a:lstStyle/>
          <a:p>
            <a:pPr eaLnBrk="1" hangingPunct="1"/>
            <a:r>
              <a:rPr lang="zh-CN" altLang="en-US" sz="3100" b="1" dirty="0"/>
              <a:t>第三级：定义级 </a:t>
            </a:r>
            <a:br>
              <a:rPr lang="zh-CN" altLang="en-US" sz="3100" b="1" dirty="0"/>
            </a:br>
            <a:r>
              <a:rPr lang="zh-CN" altLang="en-US" sz="3100" b="1" dirty="0"/>
              <a:t/>
            </a:r>
            <a:br>
              <a:rPr lang="zh-CN" altLang="en-US" sz="3100" b="1" dirty="0"/>
            </a:br>
            <a:r>
              <a:rPr lang="zh-CN" altLang="en-US" dirty="0" smtClean="0"/>
              <a:t>　　</a:t>
            </a:r>
            <a:endParaRPr lang="en-US" altLang="zh-CN" dirty="0" smtClean="0"/>
          </a:p>
          <a:p>
            <a:pPr eaLnBrk="1" hangingPunct="1"/>
            <a:endParaRPr lang="en-US" altLang="zh-CN" dirty="0" smtClean="0"/>
          </a:p>
          <a:p>
            <a:pPr eaLnBrk="1" hangingPunct="1">
              <a:buNone/>
            </a:pPr>
            <a:r>
              <a:rPr lang="en-US" altLang="zh-CN" dirty="0" smtClean="0"/>
              <a:t>       </a:t>
            </a:r>
            <a:r>
              <a:rPr lang="zh-CN" altLang="en-US" sz="3100" b="1" dirty="0"/>
              <a:t>用于管理的、工程的软件过程均已实现</a:t>
            </a:r>
            <a:r>
              <a:rPr lang="zh-CN" altLang="en-US" sz="3100" b="1" dirty="0">
                <a:solidFill>
                  <a:srgbClr val="FF0000"/>
                </a:solidFill>
              </a:rPr>
              <a:t>文档化、标准化</a:t>
            </a:r>
            <a:r>
              <a:rPr lang="zh-CN" altLang="en-US" sz="3100" b="1" dirty="0"/>
              <a:t>，并形成了整个软件组织的</a:t>
            </a:r>
            <a:r>
              <a:rPr lang="zh-CN" altLang="en-US" sz="3100" b="1" dirty="0">
                <a:solidFill>
                  <a:srgbClr val="FF0000"/>
                </a:solidFill>
              </a:rPr>
              <a:t>标准软件过程</a:t>
            </a:r>
            <a:r>
              <a:rPr lang="zh-CN" altLang="en-US" sz="3100" b="1" dirty="0"/>
              <a:t>。全部项目均已采用与实际情况相吻合的、适当修改的标准软件过程来进行。 </a:t>
            </a:r>
          </a:p>
        </p:txBody>
      </p:sp>
      <p:grpSp>
        <p:nvGrpSpPr>
          <p:cNvPr id="5" name="Group 4"/>
          <p:cNvGrpSpPr>
            <a:grpSpLocks/>
          </p:cNvGrpSpPr>
          <p:nvPr/>
        </p:nvGrpSpPr>
        <p:grpSpPr bwMode="auto">
          <a:xfrm>
            <a:off x="1796008" y="2650232"/>
            <a:ext cx="4648200" cy="1066800"/>
            <a:chOff x="2280" y="2376"/>
            <a:chExt cx="5120" cy="1020"/>
          </a:xfrm>
        </p:grpSpPr>
        <p:sp>
          <p:nvSpPr>
            <p:cNvPr id="6" name="Line 5"/>
            <p:cNvSpPr>
              <a:spLocks noChangeShapeType="1"/>
            </p:cNvSpPr>
            <p:nvPr/>
          </p:nvSpPr>
          <p:spPr bwMode="auto">
            <a:xfrm>
              <a:off x="2280" y="2561"/>
              <a:ext cx="600" cy="0"/>
            </a:xfrm>
            <a:prstGeom prst="line">
              <a:avLst/>
            </a:prstGeom>
            <a:noFill/>
            <a:ln w="25400">
              <a:solidFill>
                <a:srgbClr val="000000"/>
              </a:solidFill>
              <a:round/>
              <a:headEnd/>
              <a:tailEnd type="triangle" w="med" len="med"/>
            </a:ln>
          </p:spPr>
          <p:txBody>
            <a:bodyPr/>
            <a:lstStyle/>
            <a:p>
              <a:endParaRPr lang="zh-CN" altLang="en-US"/>
            </a:p>
          </p:txBody>
        </p:sp>
        <p:sp>
          <p:nvSpPr>
            <p:cNvPr id="7" name="Line 6"/>
            <p:cNvSpPr>
              <a:spLocks noChangeShapeType="1"/>
            </p:cNvSpPr>
            <p:nvPr/>
          </p:nvSpPr>
          <p:spPr bwMode="auto">
            <a:xfrm>
              <a:off x="5950" y="2626"/>
              <a:ext cx="333" cy="0"/>
            </a:xfrm>
            <a:prstGeom prst="line">
              <a:avLst/>
            </a:prstGeom>
            <a:noFill/>
            <a:ln w="25400">
              <a:solidFill>
                <a:srgbClr val="000000"/>
              </a:solidFill>
              <a:round/>
              <a:headEnd/>
              <a:tailEnd type="triangle" w="med" len="med"/>
            </a:ln>
          </p:spPr>
          <p:txBody>
            <a:bodyPr/>
            <a:lstStyle/>
            <a:p>
              <a:endParaRPr lang="zh-CN" altLang="en-US"/>
            </a:p>
          </p:txBody>
        </p:sp>
        <p:sp>
          <p:nvSpPr>
            <p:cNvPr id="8" name="Line 7"/>
            <p:cNvSpPr>
              <a:spLocks noChangeShapeType="1"/>
            </p:cNvSpPr>
            <p:nvPr/>
          </p:nvSpPr>
          <p:spPr bwMode="auto">
            <a:xfrm>
              <a:off x="3715" y="2626"/>
              <a:ext cx="325" cy="0"/>
            </a:xfrm>
            <a:prstGeom prst="line">
              <a:avLst/>
            </a:prstGeom>
            <a:noFill/>
            <a:ln w="25400">
              <a:solidFill>
                <a:srgbClr val="000000"/>
              </a:solidFill>
              <a:round/>
              <a:headEnd/>
              <a:tailEnd type="triangle" w="med" len="med"/>
            </a:ln>
          </p:spPr>
          <p:txBody>
            <a:bodyPr/>
            <a:lstStyle/>
            <a:p>
              <a:endParaRPr lang="zh-CN" altLang="en-US"/>
            </a:p>
          </p:txBody>
        </p:sp>
        <p:sp>
          <p:nvSpPr>
            <p:cNvPr id="9" name="Line 8"/>
            <p:cNvSpPr>
              <a:spLocks noChangeShapeType="1"/>
            </p:cNvSpPr>
            <p:nvPr/>
          </p:nvSpPr>
          <p:spPr bwMode="auto">
            <a:xfrm>
              <a:off x="4835" y="2626"/>
              <a:ext cx="325" cy="0"/>
            </a:xfrm>
            <a:prstGeom prst="line">
              <a:avLst/>
            </a:prstGeom>
            <a:noFill/>
            <a:ln w="25400">
              <a:solidFill>
                <a:srgbClr val="000000"/>
              </a:solidFill>
              <a:round/>
              <a:headEnd/>
              <a:tailEnd type="triangle" w="med" len="med"/>
            </a:ln>
          </p:spPr>
          <p:txBody>
            <a:bodyPr/>
            <a:lstStyle/>
            <a:p>
              <a:endParaRPr lang="zh-CN" altLang="en-US"/>
            </a:p>
          </p:txBody>
        </p:sp>
        <p:sp>
          <p:nvSpPr>
            <p:cNvPr id="10" name="Line 9"/>
            <p:cNvSpPr>
              <a:spLocks noChangeShapeType="1"/>
            </p:cNvSpPr>
            <p:nvPr/>
          </p:nvSpPr>
          <p:spPr bwMode="auto">
            <a:xfrm flipV="1">
              <a:off x="2793" y="2753"/>
              <a:ext cx="0" cy="523"/>
            </a:xfrm>
            <a:prstGeom prst="line">
              <a:avLst/>
            </a:prstGeom>
            <a:noFill/>
            <a:ln w="25400">
              <a:solidFill>
                <a:srgbClr val="000000"/>
              </a:solidFill>
              <a:round/>
              <a:headEnd/>
              <a:tailEnd type="triangle" w="med" len="med"/>
            </a:ln>
          </p:spPr>
          <p:txBody>
            <a:bodyPr/>
            <a:lstStyle/>
            <a:p>
              <a:endParaRPr lang="zh-CN" altLang="en-US"/>
            </a:p>
          </p:txBody>
        </p:sp>
        <p:sp>
          <p:nvSpPr>
            <p:cNvPr id="11" name="Line 10"/>
            <p:cNvSpPr>
              <a:spLocks noChangeShapeType="1"/>
            </p:cNvSpPr>
            <p:nvPr/>
          </p:nvSpPr>
          <p:spPr bwMode="auto">
            <a:xfrm>
              <a:off x="7068" y="2626"/>
              <a:ext cx="332" cy="0"/>
            </a:xfrm>
            <a:prstGeom prst="line">
              <a:avLst/>
            </a:prstGeom>
            <a:noFill/>
            <a:ln w="25400">
              <a:solidFill>
                <a:srgbClr val="000000"/>
              </a:solidFill>
              <a:round/>
              <a:headEnd/>
              <a:tailEnd type="triangle" w="med" len="med"/>
            </a:ln>
          </p:spPr>
          <p:txBody>
            <a:bodyPr/>
            <a:lstStyle/>
            <a:p>
              <a:endParaRPr lang="zh-CN" altLang="en-US"/>
            </a:p>
          </p:txBody>
        </p:sp>
        <p:sp>
          <p:nvSpPr>
            <p:cNvPr id="12" name="Rectangle 11"/>
            <p:cNvSpPr>
              <a:spLocks noChangeArrowheads="1"/>
            </p:cNvSpPr>
            <p:nvPr/>
          </p:nvSpPr>
          <p:spPr bwMode="auto">
            <a:xfrm>
              <a:off x="6292" y="2376"/>
              <a:ext cx="765" cy="437"/>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3" name="Line 12"/>
            <p:cNvSpPr>
              <a:spLocks noChangeShapeType="1"/>
            </p:cNvSpPr>
            <p:nvPr/>
          </p:nvSpPr>
          <p:spPr bwMode="auto">
            <a:xfrm flipV="1">
              <a:off x="3907" y="2753"/>
              <a:ext cx="0" cy="523"/>
            </a:xfrm>
            <a:prstGeom prst="line">
              <a:avLst/>
            </a:prstGeom>
            <a:noFill/>
            <a:ln w="25400">
              <a:solidFill>
                <a:srgbClr val="000000"/>
              </a:solidFill>
              <a:round/>
              <a:headEnd/>
              <a:tailEnd type="triangle" w="med" len="med"/>
            </a:ln>
          </p:spPr>
          <p:txBody>
            <a:bodyPr/>
            <a:lstStyle/>
            <a:p>
              <a:endParaRPr lang="zh-CN" altLang="en-US"/>
            </a:p>
          </p:txBody>
        </p:sp>
        <p:sp>
          <p:nvSpPr>
            <p:cNvPr id="14" name="Line 13"/>
            <p:cNvSpPr>
              <a:spLocks noChangeShapeType="1"/>
            </p:cNvSpPr>
            <p:nvPr/>
          </p:nvSpPr>
          <p:spPr bwMode="auto">
            <a:xfrm flipV="1">
              <a:off x="5032" y="2753"/>
              <a:ext cx="0" cy="523"/>
            </a:xfrm>
            <a:prstGeom prst="line">
              <a:avLst/>
            </a:prstGeom>
            <a:noFill/>
            <a:ln w="25400">
              <a:solidFill>
                <a:srgbClr val="000000"/>
              </a:solidFill>
              <a:round/>
              <a:headEnd/>
              <a:tailEnd type="triangle" w="med" len="med"/>
            </a:ln>
          </p:spPr>
          <p:txBody>
            <a:bodyPr/>
            <a:lstStyle/>
            <a:p>
              <a:endParaRPr lang="zh-CN" altLang="en-US"/>
            </a:p>
          </p:txBody>
        </p:sp>
        <p:sp>
          <p:nvSpPr>
            <p:cNvPr id="15" name="Line 14"/>
            <p:cNvSpPr>
              <a:spLocks noChangeShapeType="1"/>
            </p:cNvSpPr>
            <p:nvPr/>
          </p:nvSpPr>
          <p:spPr bwMode="auto">
            <a:xfrm flipV="1">
              <a:off x="6083" y="2753"/>
              <a:ext cx="0" cy="523"/>
            </a:xfrm>
            <a:prstGeom prst="line">
              <a:avLst/>
            </a:prstGeom>
            <a:noFill/>
            <a:ln w="25400">
              <a:solidFill>
                <a:srgbClr val="000000"/>
              </a:solidFill>
              <a:round/>
              <a:headEnd/>
              <a:tailEnd type="triangle" w="med" len="med"/>
            </a:ln>
          </p:spPr>
          <p:txBody>
            <a:bodyPr/>
            <a:lstStyle/>
            <a:p>
              <a:endParaRPr lang="zh-CN" altLang="en-US"/>
            </a:p>
          </p:txBody>
        </p:sp>
        <p:sp>
          <p:nvSpPr>
            <p:cNvPr id="16" name="Line 15"/>
            <p:cNvSpPr>
              <a:spLocks noChangeShapeType="1"/>
            </p:cNvSpPr>
            <p:nvPr/>
          </p:nvSpPr>
          <p:spPr bwMode="auto">
            <a:xfrm flipV="1">
              <a:off x="7265" y="2753"/>
              <a:ext cx="0" cy="523"/>
            </a:xfrm>
            <a:prstGeom prst="line">
              <a:avLst/>
            </a:prstGeom>
            <a:noFill/>
            <a:ln w="25400">
              <a:solidFill>
                <a:srgbClr val="000000"/>
              </a:solidFill>
              <a:round/>
              <a:headEnd/>
              <a:tailEnd type="triangle" w="med" len="med"/>
            </a:ln>
          </p:spPr>
          <p:txBody>
            <a:bodyPr/>
            <a:lstStyle/>
            <a:p>
              <a:endParaRPr lang="zh-CN" altLang="en-US"/>
            </a:p>
          </p:txBody>
        </p:sp>
        <p:sp>
          <p:nvSpPr>
            <p:cNvPr id="17" name="Line 16"/>
            <p:cNvSpPr>
              <a:spLocks noChangeShapeType="1"/>
            </p:cNvSpPr>
            <p:nvPr/>
          </p:nvSpPr>
          <p:spPr bwMode="auto">
            <a:xfrm>
              <a:off x="2793" y="3276"/>
              <a:ext cx="4472" cy="0"/>
            </a:xfrm>
            <a:prstGeom prst="line">
              <a:avLst/>
            </a:prstGeom>
            <a:noFill/>
            <a:ln w="12700">
              <a:solidFill>
                <a:srgbClr val="000000"/>
              </a:solidFill>
              <a:round/>
              <a:headEnd/>
              <a:tailEnd/>
            </a:ln>
          </p:spPr>
          <p:txBody>
            <a:bodyPr/>
            <a:lstStyle/>
            <a:p>
              <a:endParaRPr lang="zh-CN" altLang="en-US"/>
            </a:p>
          </p:txBody>
        </p:sp>
        <p:grpSp>
          <p:nvGrpSpPr>
            <p:cNvPr id="18" name="Group 17"/>
            <p:cNvGrpSpPr>
              <a:grpSpLocks/>
            </p:cNvGrpSpPr>
            <p:nvPr/>
          </p:nvGrpSpPr>
          <p:grpSpPr bwMode="auto">
            <a:xfrm>
              <a:off x="2670" y="3156"/>
              <a:ext cx="247" cy="240"/>
              <a:chOff x="1068" y="2734"/>
              <a:chExt cx="99" cy="96"/>
            </a:xfrm>
          </p:grpSpPr>
          <p:sp>
            <p:nvSpPr>
              <p:cNvPr id="100" name="Oval 18"/>
              <p:cNvSpPr>
                <a:spLocks noChangeArrowheads="1"/>
              </p:cNvSpPr>
              <p:nvPr/>
            </p:nvSpPr>
            <p:spPr bwMode="auto">
              <a:xfrm>
                <a:off x="1068" y="2734"/>
                <a:ext cx="99"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1" name="Line 19"/>
              <p:cNvSpPr>
                <a:spLocks noChangeShapeType="1"/>
              </p:cNvSpPr>
              <p:nvPr/>
            </p:nvSpPr>
            <p:spPr bwMode="auto">
              <a:xfrm flipV="1">
                <a:off x="1117" y="2756"/>
                <a:ext cx="26" cy="26"/>
              </a:xfrm>
              <a:prstGeom prst="line">
                <a:avLst/>
              </a:prstGeom>
              <a:noFill/>
              <a:ln w="12700">
                <a:solidFill>
                  <a:srgbClr val="000000"/>
                </a:solidFill>
                <a:round/>
                <a:headEnd/>
                <a:tailEnd/>
              </a:ln>
            </p:spPr>
            <p:txBody>
              <a:bodyPr/>
              <a:lstStyle/>
              <a:p>
                <a:endParaRPr lang="zh-CN" altLang="en-US"/>
              </a:p>
            </p:txBody>
          </p:sp>
        </p:grpSp>
        <p:grpSp>
          <p:nvGrpSpPr>
            <p:cNvPr id="19" name="Group 20"/>
            <p:cNvGrpSpPr>
              <a:grpSpLocks/>
            </p:cNvGrpSpPr>
            <p:nvPr/>
          </p:nvGrpSpPr>
          <p:grpSpPr bwMode="auto">
            <a:xfrm>
              <a:off x="3790" y="3156"/>
              <a:ext cx="240" cy="240"/>
              <a:chOff x="1516" y="2734"/>
              <a:chExt cx="96" cy="96"/>
            </a:xfrm>
          </p:grpSpPr>
          <p:sp>
            <p:nvSpPr>
              <p:cNvPr id="98" name="Oval 21"/>
              <p:cNvSpPr>
                <a:spLocks noChangeArrowheads="1"/>
              </p:cNvSpPr>
              <p:nvPr/>
            </p:nvSpPr>
            <p:spPr bwMode="auto">
              <a:xfrm>
                <a:off x="1516" y="2734"/>
                <a:ext cx="96"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99" name="Line 22"/>
              <p:cNvSpPr>
                <a:spLocks noChangeShapeType="1"/>
              </p:cNvSpPr>
              <p:nvPr/>
            </p:nvSpPr>
            <p:spPr bwMode="auto">
              <a:xfrm flipV="1">
                <a:off x="1563" y="2756"/>
                <a:ext cx="27" cy="26"/>
              </a:xfrm>
              <a:prstGeom prst="line">
                <a:avLst/>
              </a:prstGeom>
              <a:noFill/>
              <a:ln w="12700">
                <a:solidFill>
                  <a:srgbClr val="000000"/>
                </a:solidFill>
                <a:round/>
                <a:headEnd/>
                <a:tailEnd/>
              </a:ln>
            </p:spPr>
            <p:txBody>
              <a:bodyPr/>
              <a:lstStyle/>
              <a:p>
                <a:endParaRPr lang="zh-CN" altLang="en-US"/>
              </a:p>
            </p:txBody>
          </p:sp>
        </p:grpSp>
        <p:grpSp>
          <p:nvGrpSpPr>
            <p:cNvPr id="20" name="Group 23"/>
            <p:cNvGrpSpPr>
              <a:grpSpLocks/>
            </p:cNvGrpSpPr>
            <p:nvPr/>
          </p:nvGrpSpPr>
          <p:grpSpPr bwMode="auto">
            <a:xfrm>
              <a:off x="4908" y="3156"/>
              <a:ext cx="242" cy="240"/>
              <a:chOff x="1963" y="2734"/>
              <a:chExt cx="97" cy="96"/>
            </a:xfrm>
          </p:grpSpPr>
          <p:sp>
            <p:nvSpPr>
              <p:cNvPr id="96" name="Oval 24"/>
              <p:cNvSpPr>
                <a:spLocks noChangeArrowheads="1"/>
              </p:cNvSpPr>
              <p:nvPr/>
            </p:nvSpPr>
            <p:spPr bwMode="auto">
              <a:xfrm>
                <a:off x="1963" y="2734"/>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97" name="Line 25"/>
              <p:cNvSpPr>
                <a:spLocks noChangeShapeType="1"/>
              </p:cNvSpPr>
              <p:nvPr/>
            </p:nvSpPr>
            <p:spPr bwMode="auto">
              <a:xfrm flipV="1">
                <a:off x="2013" y="2756"/>
                <a:ext cx="26" cy="26"/>
              </a:xfrm>
              <a:prstGeom prst="line">
                <a:avLst/>
              </a:prstGeom>
              <a:noFill/>
              <a:ln w="12700">
                <a:solidFill>
                  <a:srgbClr val="000000"/>
                </a:solidFill>
                <a:round/>
                <a:headEnd/>
                <a:tailEnd/>
              </a:ln>
            </p:spPr>
            <p:txBody>
              <a:bodyPr/>
              <a:lstStyle/>
              <a:p>
                <a:endParaRPr lang="zh-CN" altLang="en-US"/>
              </a:p>
            </p:txBody>
          </p:sp>
        </p:grpSp>
        <p:grpSp>
          <p:nvGrpSpPr>
            <p:cNvPr id="21" name="Group 26"/>
            <p:cNvGrpSpPr>
              <a:grpSpLocks/>
            </p:cNvGrpSpPr>
            <p:nvPr/>
          </p:nvGrpSpPr>
          <p:grpSpPr bwMode="auto">
            <a:xfrm>
              <a:off x="5960" y="3156"/>
              <a:ext cx="242" cy="240"/>
              <a:chOff x="2384" y="2734"/>
              <a:chExt cx="97" cy="96"/>
            </a:xfrm>
          </p:grpSpPr>
          <p:sp>
            <p:nvSpPr>
              <p:cNvPr id="94" name="Oval 27"/>
              <p:cNvSpPr>
                <a:spLocks noChangeArrowheads="1"/>
              </p:cNvSpPr>
              <p:nvPr/>
            </p:nvSpPr>
            <p:spPr bwMode="auto">
              <a:xfrm>
                <a:off x="2384" y="2734"/>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95" name="Line 28"/>
              <p:cNvSpPr>
                <a:spLocks noChangeShapeType="1"/>
              </p:cNvSpPr>
              <p:nvPr/>
            </p:nvSpPr>
            <p:spPr bwMode="auto">
              <a:xfrm flipV="1">
                <a:off x="2433" y="2756"/>
                <a:ext cx="25" cy="26"/>
              </a:xfrm>
              <a:prstGeom prst="line">
                <a:avLst/>
              </a:prstGeom>
              <a:noFill/>
              <a:ln w="12700">
                <a:solidFill>
                  <a:srgbClr val="000000"/>
                </a:solidFill>
                <a:round/>
                <a:headEnd/>
                <a:tailEnd/>
              </a:ln>
            </p:spPr>
            <p:txBody>
              <a:bodyPr/>
              <a:lstStyle/>
              <a:p>
                <a:endParaRPr lang="zh-CN" altLang="en-US"/>
              </a:p>
            </p:txBody>
          </p:sp>
        </p:grpSp>
        <p:grpSp>
          <p:nvGrpSpPr>
            <p:cNvPr id="22" name="Group 29"/>
            <p:cNvGrpSpPr>
              <a:grpSpLocks/>
            </p:cNvGrpSpPr>
            <p:nvPr/>
          </p:nvGrpSpPr>
          <p:grpSpPr bwMode="auto">
            <a:xfrm>
              <a:off x="7147" y="3156"/>
              <a:ext cx="243" cy="240"/>
              <a:chOff x="2859" y="2734"/>
              <a:chExt cx="97" cy="96"/>
            </a:xfrm>
          </p:grpSpPr>
          <p:sp>
            <p:nvSpPr>
              <p:cNvPr id="92" name="Oval 30"/>
              <p:cNvSpPr>
                <a:spLocks noChangeArrowheads="1"/>
              </p:cNvSpPr>
              <p:nvPr/>
            </p:nvSpPr>
            <p:spPr bwMode="auto">
              <a:xfrm>
                <a:off x="2859" y="2734"/>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93" name="Line 31"/>
              <p:cNvSpPr>
                <a:spLocks noChangeShapeType="1"/>
              </p:cNvSpPr>
              <p:nvPr/>
            </p:nvSpPr>
            <p:spPr bwMode="auto">
              <a:xfrm flipV="1">
                <a:off x="2906" y="2756"/>
                <a:ext cx="28" cy="26"/>
              </a:xfrm>
              <a:prstGeom prst="line">
                <a:avLst/>
              </a:prstGeom>
              <a:noFill/>
              <a:ln w="12700">
                <a:solidFill>
                  <a:srgbClr val="000000"/>
                </a:solidFill>
                <a:round/>
                <a:headEnd/>
                <a:tailEnd/>
              </a:ln>
            </p:spPr>
            <p:txBody>
              <a:bodyPr/>
              <a:lstStyle/>
              <a:p>
                <a:endParaRPr lang="zh-CN" altLang="en-US"/>
              </a:p>
            </p:txBody>
          </p:sp>
        </p:grpSp>
        <p:sp>
          <p:nvSpPr>
            <p:cNvPr id="23" name="Line 32"/>
            <p:cNvSpPr>
              <a:spLocks noChangeShapeType="1"/>
            </p:cNvSpPr>
            <p:nvPr/>
          </p:nvSpPr>
          <p:spPr bwMode="auto">
            <a:xfrm>
              <a:off x="2280" y="2561"/>
              <a:ext cx="600" cy="0"/>
            </a:xfrm>
            <a:prstGeom prst="line">
              <a:avLst/>
            </a:prstGeom>
            <a:noFill/>
            <a:ln w="12700">
              <a:solidFill>
                <a:srgbClr val="000000"/>
              </a:solidFill>
              <a:round/>
              <a:headEnd/>
              <a:tailEnd type="triangle" w="med" len="med"/>
            </a:ln>
          </p:spPr>
          <p:txBody>
            <a:bodyPr/>
            <a:lstStyle/>
            <a:p>
              <a:endParaRPr lang="zh-CN" altLang="en-US"/>
            </a:p>
          </p:txBody>
        </p:sp>
        <p:grpSp>
          <p:nvGrpSpPr>
            <p:cNvPr id="24" name="Group 33"/>
            <p:cNvGrpSpPr>
              <a:grpSpLocks/>
            </p:cNvGrpSpPr>
            <p:nvPr/>
          </p:nvGrpSpPr>
          <p:grpSpPr bwMode="auto">
            <a:xfrm>
              <a:off x="2883" y="2376"/>
              <a:ext cx="841" cy="437"/>
              <a:chOff x="1152" y="2422"/>
              <a:chExt cx="336" cy="175"/>
            </a:xfrm>
          </p:grpSpPr>
          <p:sp>
            <p:nvSpPr>
              <p:cNvPr id="82" name="Rectangle 34"/>
              <p:cNvSpPr>
                <a:spLocks noChangeArrowheads="1"/>
              </p:cNvSpPr>
              <p:nvPr/>
            </p:nvSpPr>
            <p:spPr bwMode="auto">
              <a:xfrm>
                <a:off x="1175" y="2422"/>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83" name="Rectangle 35"/>
              <p:cNvSpPr>
                <a:spLocks noChangeArrowheads="1"/>
              </p:cNvSpPr>
              <p:nvPr/>
            </p:nvSpPr>
            <p:spPr bwMode="auto">
              <a:xfrm>
                <a:off x="1200"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4" name="Rectangle 36"/>
              <p:cNvSpPr>
                <a:spLocks noChangeArrowheads="1"/>
              </p:cNvSpPr>
              <p:nvPr/>
            </p:nvSpPr>
            <p:spPr bwMode="auto">
              <a:xfrm>
                <a:off x="1200"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5" name="Rectangle 37"/>
              <p:cNvSpPr>
                <a:spLocks noChangeArrowheads="1"/>
              </p:cNvSpPr>
              <p:nvPr/>
            </p:nvSpPr>
            <p:spPr bwMode="auto">
              <a:xfrm>
                <a:off x="1344"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6" name="Rectangle 38"/>
              <p:cNvSpPr>
                <a:spLocks noChangeArrowheads="1"/>
              </p:cNvSpPr>
              <p:nvPr/>
            </p:nvSpPr>
            <p:spPr bwMode="auto">
              <a:xfrm>
                <a:off x="1344"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7" name="Line 39"/>
              <p:cNvSpPr>
                <a:spLocks noChangeShapeType="1"/>
              </p:cNvSpPr>
              <p:nvPr/>
            </p:nvSpPr>
            <p:spPr bwMode="auto">
              <a:xfrm>
                <a:off x="1152" y="2496"/>
                <a:ext cx="96" cy="0"/>
              </a:xfrm>
              <a:prstGeom prst="line">
                <a:avLst/>
              </a:prstGeom>
              <a:noFill/>
              <a:ln w="25400">
                <a:solidFill>
                  <a:srgbClr val="FFFFFF"/>
                </a:solidFill>
                <a:round/>
                <a:headEnd/>
                <a:tailEnd/>
              </a:ln>
            </p:spPr>
            <p:txBody>
              <a:bodyPr/>
              <a:lstStyle/>
              <a:p>
                <a:endParaRPr lang="zh-CN" altLang="en-US"/>
              </a:p>
            </p:txBody>
          </p:sp>
          <p:sp>
            <p:nvSpPr>
              <p:cNvPr id="88" name="Line 40"/>
              <p:cNvSpPr>
                <a:spLocks noChangeShapeType="1"/>
              </p:cNvSpPr>
              <p:nvPr/>
            </p:nvSpPr>
            <p:spPr bwMode="auto">
              <a:xfrm>
                <a:off x="1248" y="2496"/>
                <a:ext cx="0" cy="48"/>
              </a:xfrm>
              <a:prstGeom prst="line">
                <a:avLst/>
              </a:prstGeom>
              <a:noFill/>
              <a:ln w="25400">
                <a:solidFill>
                  <a:srgbClr val="FFFFFF"/>
                </a:solidFill>
                <a:round/>
                <a:headEnd/>
                <a:tailEnd/>
              </a:ln>
            </p:spPr>
            <p:txBody>
              <a:bodyPr/>
              <a:lstStyle/>
              <a:p>
                <a:endParaRPr lang="zh-CN" altLang="en-US"/>
              </a:p>
            </p:txBody>
          </p:sp>
          <p:sp>
            <p:nvSpPr>
              <p:cNvPr id="89" name="Line 41"/>
              <p:cNvSpPr>
                <a:spLocks noChangeShapeType="1"/>
              </p:cNvSpPr>
              <p:nvPr/>
            </p:nvSpPr>
            <p:spPr bwMode="auto">
              <a:xfrm>
                <a:off x="1296" y="2496"/>
                <a:ext cx="48" cy="48"/>
              </a:xfrm>
              <a:prstGeom prst="line">
                <a:avLst/>
              </a:prstGeom>
              <a:noFill/>
              <a:ln w="25400">
                <a:solidFill>
                  <a:srgbClr val="FFFFFF"/>
                </a:solidFill>
                <a:round/>
                <a:headEnd/>
                <a:tailEnd/>
              </a:ln>
            </p:spPr>
            <p:txBody>
              <a:bodyPr/>
              <a:lstStyle/>
              <a:p>
                <a:endParaRPr lang="zh-CN" altLang="en-US"/>
              </a:p>
            </p:txBody>
          </p:sp>
          <p:sp>
            <p:nvSpPr>
              <p:cNvPr id="90" name="Line 42"/>
              <p:cNvSpPr>
                <a:spLocks noChangeShapeType="1"/>
              </p:cNvSpPr>
              <p:nvPr/>
            </p:nvSpPr>
            <p:spPr bwMode="auto">
              <a:xfrm flipV="1">
                <a:off x="1392" y="2496"/>
                <a:ext cx="0" cy="48"/>
              </a:xfrm>
              <a:prstGeom prst="line">
                <a:avLst/>
              </a:prstGeom>
              <a:noFill/>
              <a:ln w="25400">
                <a:solidFill>
                  <a:srgbClr val="FFFFFF"/>
                </a:solidFill>
                <a:round/>
                <a:headEnd/>
                <a:tailEnd/>
              </a:ln>
            </p:spPr>
            <p:txBody>
              <a:bodyPr/>
              <a:lstStyle/>
              <a:p>
                <a:endParaRPr lang="zh-CN" altLang="en-US"/>
              </a:p>
            </p:txBody>
          </p:sp>
          <p:sp>
            <p:nvSpPr>
              <p:cNvPr id="91" name="Line 43"/>
              <p:cNvSpPr>
                <a:spLocks noChangeShapeType="1"/>
              </p:cNvSpPr>
              <p:nvPr/>
            </p:nvSpPr>
            <p:spPr bwMode="auto">
              <a:xfrm>
                <a:off x="1440" y="2496"/>
                <a:ext cx="48" cy="0"/>
              </a:xfrm>
              <a:prstGeom prst="line">
                <a:avLst/>
              </a:prstGeom>
              <a:noFill/>
              <a:ln w="25400">
                <a:solidFill>
                  <a:srgbClr val="FFFFFF"/>
                </a:solidFill>
                <a:round/>
                <a:headEnd/>
                <a:tailEnd/>
              </a:ln>
            </p:spPr>
            <p:txBody>
              <a:bodyPr/>
              <a:lstStyle/>
              <a:p>
                <a:endParaRPr lang="zh-CN" altLang="en-US"/>
              </a:p>
            </p:txBody>
          </p:sp>
        </p:grpSp>
        <p:grpSp>
          <p:nvGrpSpPr>
            <p:cNvPr id="25" name="Group 44"/>
            <p:cNvGrpSpPr>
              <a:grpSpLocks/>
            </p:cNvGrpSpPr>
            <p:nvPr/>
          </p:nvGrpSpPr>
          <p:grpSpPr bwMode="auto">
            <a:xfrm>
              <a:off x="3965" y="2376"/>
              <a:ext cx="841" cy="437"/>
              <a:chOff x="1584" y="2422"/>
              <a:chExt cx="336" cy="175"/>
            </a:xfrm>
          </p:grpSpPr>
          <p:sp>
            <p:nvSpPr>
              <p:cNvPr id="72" name="Rectangle 45"/>
              <p:cNvSpPr>
                <a:spLocks noChangeArrowheads="1"/>
              </p:cNvSpPr>
              <p:nvPr/>
            </p:nvSpPr>
            <p:spPr bwMode="auto">
              <a:xfrm>
                <a:off x="1607" y="2422"/>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73" name="Rectangle 46"/>
              <p:cNvSpPr>
                <a:spLocks noChangeArrowheads="1"/>
              </p:cNvSpPr>
              <p:nvPr/>
            </p:nvSpPr>
            <p:spPr bwMode="auto">
              <a:xfrm>
                <a:off x="1632"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4" name="Rectangle 47"/>
              <p:cNvSpPr>
                <a:spLocks noChangeArrowheads="1"/>
              </p:cNvSpPr>
              <p:nvPr/>
            </p:nvSpPr>
            <p:spPr bwMode="auto">
              <a:xfrm>
                <a:off x="1632"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5" name="Rectangle 48"/>
              <p:cNvSpPr>
                <a:spLocks noChangeArrowheads="1"/>
              </p:cNvSpPr>
              <p:nvPr/>
            </p:nvSpPr>
            <p:spPr bwMode="auto">
              <a:xfrm>
                <a:off x="1776"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6" name="Rectangle 49"/>
              <p:cNvSpPr>
                <a:spLocks noChangeArrowheads="1"/>
              </p:cNvSpPr>
              <p:nvPr/>
            </p:nvSpPr>
            <p:spPr bwMode="auto">
              <a:xfrm>
                <a:off x="1776"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7" name="Line 50"/>
              <p:cNvSpPr>
                <a:spLocks noChangeShapeType="1"/>
              </p:cNvSpPr>
              <p:nvPr/>
            </p:nvSpPr>
            <p:spPr bwMode="auto">
              <a:xfrm>
                <a:off x="1584" y="2496"/>
                <a:ext cx="96" cy="0"/>
              </a:xfrm>
              <a:prstGeom prst="line">
                <a:avLst/>
              </a:prstGeom>
              <a:noFill/>
              <a:ln w="25400">
                <a:solidFill>
                  <a:srgbClr val="FFFFFF"/>
                </a:solidFill>
                <a:round/>
                <a:headEnd/>
                <a:tailEnd/>
              </a:ln>
            </p:spPr>
            <p:txBody>
              <a:bodyPr/>
              <a:lstStyle/>
              <a:p>
                <a:endParaRPr lang="zh-CN" altLang="en-US"/>
              </a:p>
            </p:txBody>
          </p:sp>
          <p:sp>
            <p:nvSpPr>
              <p:cNvPr id="78" name="Line 51"/>
              <p:cNvSpPr>
                <a:spLocks noChangeShapeType="1"/>
              </p:cNvSpPr>
              <p:nvPr/>
            </p:nvSpPr>
            <p:spPr bwMode="auto">
              <a:xfrm>
                <a:off x="1680" y="2496"/>
                <a:ext cx="0" cy="48"/>
              </a:xfrm>
              <a:prstGeom prst="line">
                <a:avLst/>
              </a:prstGeom>
              <a:noFill/>
              <a:ln w="25400">
                <a:solidFill>
                  <a:srgbClr val="FFFFFF"/>
                </a:solidFill>
                <a:round/>
                <a:headEnd/>
                <a:tailEnd/>
              </a:ln>
            </p:spPr>
            <p:txBody>
              <a:bodyPr/>
              <a:lstStyle/>
              <a:p>
                <a:endParaRPr lang="zh-CN" altLang="en-US"/>
              </a:p>
            </p:txBody>
          </p:sp>
          <p:sp>
            <p:nvSpPr>
              <p:cNvPr id="79" name="Line 52"/>
              <p:cNvSpPr>
                <a:spLocks noChangeShapeType="1"/>
              </p:cNvSpPr>
              <p:nvPr/>
            </p:nvSpPr>
            <p:spPr bwMode="auto">
              <a:xfrm>
                <a:off x="1728" y="2496"/>
                <a:ext cx="48" cy="48"/>
              </a:xfrm>
              <a:prstGeom prst="line">
                <a:avLst/>
              </a:prstGeom>
              <a:noFill/>
              <a:ln w="25400">
                <a:solidFill>
                  <a:srgbClr val="FFFFFF"/>
                </a:solidFill>
                <a:round/>
                <a:headEnd/>
                <a:tailEnd/>
              </a:ln>
            </p:spPr>
            <p:txBody>
              <a:bodyPr/>
              <a:lstStyle/>
              <a:p>
                <a:endParaRPr lang="zh-CN" altLang="en-US"/>
              </a:p>
            </p:txBody>
          </p:sp>
          <p:sp>
            <p:nvSpPr>
              <p:cNvPr id="80" name="Line 53"/>
              <p:cNvSpPr>
                <a:spLocks noChangeShapeType="1"/>
              </p:cNvSpPr>
              <p:nvPr/>
            </p:nvSpPr>
            <p:spPr bwMode="auto">
              <a:xfrm flipV="1">
                <a:off x="1824" y="2496"/>
                <a:ext cx="0" cy="48"/>
              </a:xfrm>
              <a:prstGeom prst="line">
                <a:avLst/>
              </a:prstGeom>
              <a:noFill/>
              <a:ln w="25400">
                <a:solidFill>
                  <a:srgbClr val="FFFFFF"/>
                </a:solidFill>
                <a:round/>
                <a:headEnd/>
                <a:tailEnd/>
              </a:ln>
            </p:spPr>
            <p:txBody>
              <a:bodyPr/>
              <a:lstStyle/>
              <a:p>
                <a:endParaRPr lang="zh-CN" altLang="en-US"/>
              </a:p>
            </p:txBody>
          </p:sp>
          <p:sp>
            <p:nvSpPr>
              <p:cNvPr id="81" name="Line 54"/>
              <p:cNvSpPr>
                <a:spLocks noChangeShapeType="1"/>
              </p:cNvSpPr>
              <p:nvPr/>
            </p:nvSpPr>
            <p:spPr bwMode="auto">
              <a:xfrm>
                <a:off x="1872" y="2496"/>
                <a:ext cx="48" cy="0"/>
              </a:xfrm>
              <a:prstGeom prst="line">
                <a:avLst/>
              </a:prstGeom>
              <a:noFill/>
              <a:ln w="25400">
                <a:solidFill>
                  <a:srgbClr val="FFFFFF"/>
                </a:solidFill>
                <a:round/>
                <a:headEnd/>
                <a:tailEnd/>
              </a:ln>
            </p:spPr>
            <p:txBody>
              <a:bodyPr/>
              <a:lstStyle/>
              <a:p>
                <a:endParaRPr lang="zh-CN" altLang="en-US"/>
              </a:p>
            </p:txBody>
          </p:sp>
        </p:grpSp>
        <p:grpSp>
          <p:nvGrpSpPr>
            <p:cNvPr id="26" name="Group 55"/>
            <p:cNvGrpSpPr>
              <a:grpSpLocks/>
            </p:cNvGrpSpPr>
            <p:nvPr/>
          </p:nvGrpSpPr>
          <p:grpSpPr bwMode="auto">
            <a:xfrm>
              <a:off x="5166" y="2376"/>
              <a:ext cx="841" cy="437"/>
              <a:chOff x="2064" y="2422"/>
              <a:chExt cx="336" cy="175"/>
            </a:xfrm>
          </p:grpSpPr>
          <p:sp>
            <p:nvSpPr>
              <p:cNvPr id="62" name="Rectangle 56"/>
              <p:cNvSpPr>
                <a:spLocks noChangeArrowheads="1"/>
              </p:cNvSpPr>
              <p:nvPr/>
            </p:nvSpPr>
            <p:spPr bwMode="auto">
              <a:xfrm>
                <a:off x="2087" y="2422"/>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63" name="Rectangle 57"/>
              <p:cNvSpPr>
                <a:spLocks noChangeArrowheads="1"/>
              </p:cNvSpPr>
              <p:nvPr/>
            </p:nvSpPr>
            <p:spPr bwMode="auto">
              <a:xfrm>
                <a:off x="2112"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4" name="Rectangle 58"/>
              <p:cNvSpPr>
                <a:spLocks noChangeArrowheads="1"/>
              </p:cNvSpPr>
              <p:nvPr/>
            </p:nvSpPr>
            <p:spPr bwMode="auto">
              <a:xfrm>
                <a:off x="2112"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5" name="Rectangle 59"/>
              <p:cNvSpPr>
                <a:spLocks noChangeArrowheads="1"/>
              </p:cNvSpPr>
              <p:nvPr/>
            </p:nvSpPr>
            <p:spPr bwMode="auto">
              <a:xfrm>
                <a:off x="2256"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6" name="Rectangle 60"/>
              <p:cNvSpPr>
                <a:spLocks noChangeArrowheads="1"/>
              </p:cNvSpPr>
              <p:nvPr/>
            </p:nvSpPr>
            <p:spPr bwMode="auto">
              <a:xfrm>
                <a:off x="2256"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7" name="Line 61"/>
              <p:cNvSpPr>
                <a:spLocks noChangeShapeType="1"/>
              </p:cNvSpPr>
              <p:nvPr/>
            </p:nvSpPr>
            <p:spPr bwMode="auto">
              <a:xfrm>
                <a:off x="2064" y="2496"/>
                <a:ext cx="96" cy="0"/>
              </a:xfrm>
              <a:prstGeom prst="line">
                <a:avLst/>
              </a:prstGeom>
              <a:noFill/>
              <a:ln w="25400">
                <a:solidFill>
                  <a:srgbClr val="FFFFFF"/>
                </a:solidFill>
                <a:round/>
                <a:headEnd/>
                <a:tailEnd/>
              </a:ln>
            </p:spPr>
            <p:txBody>
              <a:bodyPr/>
              <a:lstStyle/>
              <a:p>
                <a:endParaRPr lang="zh-CN" altLang="en-US"/>
              </a:p>
            </p:txBody>
          </p:sp>
          <p:sp>
            <p:nvSpPr>
              <p:cNvPr id="68" name="Line 62"/>
              <p:cNvSpPr>
                <a:spLocks noChangeShapeType="1"/>
              </p:cNvSpPr>
              <p:nvPr/>
            </p:nvSpPr>
            <p:spPr bwMode="auto">
              <a:xfrm>
                <a:off x="2160" y="2496"/>
                <a:ext cx="0" cy="48"/>
              </a:xfrm>
              <a:prstGeom prst="line">
                <a:avLst/>
              </a:prstGeom>
              <a:noFill/>
              <a:ln w="25400">
                <a:solidFill>
                  <a:srgbClr val="FFFFFF"/>
                </a:solidFill>
                <a:round/>
                <a:headEnd/>
                <a:tailEnd/>
              </a:ln>
            </p:spPr>
            <p:txBody>
              <a:bodyPr/>
              <a:lstStyle/>
              <a:p>
                <a:endParaRPr lang="zh-CN" altLang="en-US"/>
              </a:p>
            </p:txBody>
          </p:sp>
          <p:sp>
            <p:nvSpPr>
              <p:cNvPr id="69" name="Line 63"/>
              <p:cNvSpPr>
                <a:spLocks noChangeShapeType="1"/>
              </p:cNvSpPr>
              <p:nvPr/>
            </p:nvSpPr>
            <p:spPr bwMode="auto">
              <a:xfrm>
                <a:off x="2208" y="2496"/>
                <a:ext cx="48" cy="48"/>
              </a:xfrm>
              <a:prstGeom prst="line">
                <a:avLst/>
              </a:prstGeom>
              <a:noFill/>
              <a:ln w="25400">
                <a:solidFill>
                  <a:srgbClr val="FFFFFF"/>
                </a:solidFill>
                <a:round/>
                <a:headEnd/>
                <a:tailEnd/>
              </a:ln>
            </p:spPr>
            <p:txBody>
              <a:bodyPr/>
              <a:lstStyle/>
              <a:p>
                <a:endParaRPr lang="zh-CN" altLang="en-US"/>
              </a:p>
            </p:txBody>
          </p:sp>
          <p:sp>
            <p:nvSpPr>
              <p:cNvPr id="70" name="Line 64"/>
              <p:cNvSpPr>
                <a:spLocks noChangeShapeType="1"/>
              </p:cNvSpPr>
              <p:nvPr/>
            </p:nvSpPr>
            <p:spPr bwMode="auto">
              <a:xfrm flipV="1">
                <a:off x="2304" y="2496"/>
                <a:ext cx="0" cy="48"/>
              </a:xfrm>
              <a:prstGeom prst="line">
                <a:avLst/>
              </a:prstGeom>
              <a:noFill/>
              <a:ln w="25400">
                <a:solidFill>
                  <a:srgbClr val="FFFFFF"/>
                </a:solidFill>
                <a:round/>
                <a:headEnd/>
                <a:tailEnd/>
              </a:ln>
            </p:spPr>
            <p:txBody>
              <a:bodyPr/>
              <a:lstStyle/>
              <a:p>
                <a:endParaRPr lang="zh-CN" altLang="en-US"/>
              </a:p>
            </p:txBody>
          </p:sp>
          <p:sp>
            <p:nvSpPr>
              <p:cNvPr id="71" name="Line 65"/>
              <p:cNvSpPr>
                <a:spLocks noChangeShapeType="1"/>
              </p:cNvSpPr>
              <p:nvPr/>
            </p:nvSpPr>
            <p:spPr bwMode="auto">
              <a:xfrm>
                <a:off x="2352" y="2496"/>
                <a:ext cx="48" cy="0"/>
              </a:xfrm>
              <a:prstGeom prst="line">
                <a:avLst/>
              </a:prstGeom>
              <a:noFill/>
              <a:ln w="25400">
                <a:solidFill>
                  <a:srgbClr val="FFFFFF"/>
                </a:solidFill>
                <a:round/>
                <a:headEnd/>
                <a:tailEnd/>
              </a:ln>
            </p:spPr>
            <p:txBody>
              <a:bodyPr/>
              <a:lstStyle/>
              <a:p>
                <a:endParaRPr lang="zh-CN" altLang="en-US"/>
              </a:p>
            </p:txBody>
          </p:sp>
        </p:grpSp>
        <p:grpSp>
          <p:nvGrpSpPr>
            <p:cNvPr id="27" name="Group 66"/>
            <p:cNvGrpSpPr>
              <a:grpSpLocks/>
            </p:cNvGrpSpPr>
            <p:nvPr/>
          </p:nvGrpSpPr>
          <p:grpSpPr bwMode="auto">
            <a:xfrm>
              <a:off x="6248" y="2376"/>
              <a:ext cx="841" cy="437"/>
              <a:chOff x="2496" y="2422"/>
              <a:chExt cx="336" cy="175"/>
            </a:xfrm>
          </p:grpSpPr>
          <p:sp>
            <p:nvSpPr>
              <p:cNvPr id="52" name="Rectangle 67"/>
              <p:cNvSpPr>
                <a:spLocks noChangeArrowheads="1"/>
              </p:cNvSpPr>
              <p:nvPr/>
            </p:nvSpPr>
            <p:spPr bwMode="auto">
              <a:xfrm>
                <a:off x="2519" y="2422"/>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53" name="Rectangle 68"/>
              <p:cNvSpPr>
                <a:spLocks noChangeArrowheads="1"/>
              </p:cNvSpPr>
              <p:nvPr/>
            </p:nvSpPr>
            <p:spPr bwMode="auto">
              <a:xfrm>
                <a:off x="2544"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54" name="Rectangle 69"/>
              <p:cNvSpPr>
                <a:spLocks noChangeArrowheads="1"/>
              </p:cNvSpPr>
              <p:nvPr/>
            </p:nvSpPr>
            <p:spPr bwMode="auto">
              <a:xfrm>
                <a:off x="2544"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55" name="Rectangle 70"/>
              <p:cNvSpPr>
                <a:spLocks noChangeArrowheads="1"/>
              </p:cNvSpPr>
              <p:nvPr/>
            </p:nvSpPr>
            <p:spPr bwMode="auto">
              <a:xfrm>
                <a:off x="2688"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56" name="Rectangle 71"/>
              <p:cNvSpPr>
                <a:spLocks noChangeArrowheads="1"/>
              </p:cNvSpPr>
              <p:nvPr/>
            </p:nvSpPr>
            <p:spPr bwMode="auto">
              <a:xfrm>
                <a:off x="2688"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57" name="Line 72"/>
              <p:cNvSpPr>
                <a:spLocks noChangeShapeType="1"/>
              </p:cNvSpPr>
              <p:nvPr/>
            </p:nvSpPr>
            <p:spPr bwMode="auto">
              <a:xfrm>
                <a:off x="2496" y="2496"/>
                <a:ext cx="96" cy="0"/>
              </a:xfrm>
              <a:prstGeom prst="line">
                <a:avLst/>
              </a:prstGeom>
              <a:noFill/>
              <a:ln w="25400">
                <a:solidFill>
                  <a:srgbClr val="FFFFFF"/>
                </a:solidFill>
                <a:round/>
                <a:headEnd/>
                <a:tailEnd/>
              </a:ln>
            </p:spPr>
            <p:txBody>
              <a:bodyPr/>
              <a:lstStyle/>
              <a:p>
                <a:endParaRPr lang="zh-CN" altLang="en-US"/>
              </a:p>
            </p:txBody>
          </p:sp>
          <p:sp>
            <p:nvSpPr>
              <p:cNvPr id="58" name="Line 73"/>
              <p:cNvSpPr>
                <a:spLocks noChangeShapeType="1"/>
              </p:cNvSpPr>
              <p:nvPr/>
            </p:nvSpPr>
            <p:spPr bwMode="auto">
              <a:xfrm>
                <a:off x="2592" y="2496"/>
                <a:ext cx="0" cy="48"/>
              </a:xfrm>
              <a:prstGeom prst="line">
                <a:avLst/>
              </a:prstGeom>
              <a:noFill/>
              <a:ln w="25400">
                <a:solidFill>
                  <a:srgbClr val="FFFFFF"/>
                </a:solidFill>
                <a:round/>
                <a:headEnd/>
                <a:tailEnd/>
              </a:ln>
            </p:spPr>
            <p:txBody>
              <a:bodyPr/>
              <a:lstStyle/>
              <a:p>
                <a:endParaRPr lang="zh-CN" altLang="en-US"/>
              </a:p>
            </p:txBody>
          </p:sp>
          <p:sp>
            <p:nvSpPr>
              <p:cNvPr id="59" name="Line 74"/>
              <p:cNvSpPr>
                <a:spLocks noChangeShapeType="1"/>
              </p:cNvSpPr>
              <p:nvPr/>
            </p:nvSpPr>
            <p:spPr bwMode="auto">
              <a:xfrm>
                <a:off x="2640" y="2496"/>
                <a:ext cx="48" cy="48"/>
              </a:xfrm>
              <a:prstGeom prst="line">
                <a:avLst/>
              </a:prstGeom>
              <a:noFill/>
              <a:ln w="25400">
                <a:solidFill>
                  <a:srgbClr val="FFFFFF"/>
                </a:solidFill>
                <a:round/>
                <a:headEnd/>
                <a:tailEnd/>
              </a:ln>
            </p:spPr>
            <p:txBody>
              <a:bodyPr/>
              <a:lstStyle/>
              <a:p>
                <a:endParaRPr lang="zh-CN" altLang="en-US"/>
              </a:p>
            </p:txBody>
          </p:sp>
          <p:sp>
            <p:nvSpPr>
              <p:cNvPr id="60" name="Line 75"/>
              <p:cNvSpPr>
                <a:spLocks noChangeShapeType="1"/>
              </p:cNvSpPr>
              <p:nvPr/>
            </p:nvSpPr>
            <p:spPr bwMode="auto">
              <a:xfrm flipV="1">
                <a:off x="2736" y="2496"/>
                <a:ext cx="0" cy="48"/>
              </a:xfrm>
              <a:prstGeom prst="line">
                <a:avLst/>
              </a:prstGeom>
              <a:noFill/>
              <a:ln w="25400">
                <a:solidFill>
                  <a:srgbClr val="FFFFFF"/>
                </a:solidFill>
                <a:round/>
                <a:headEnd/>
                <a:tailEnd/>
              </a:ln>
            </p:spPr>
            <p:txBody>
              <a:bodyPr/>
              <a:lstStyle/>
              <a:p>
                <a:endParaRPr lang="zh-CN" altLang="en-US"/>
              </a:p>
            </p:txBody>
          </p:sp>
          <p:sp>
            <p:nvSpPr>
              <p:cNvPr id="61" name="Line 76"/>
              <p:cNvSpPr>
                <a:spLocks noChangeShapeType="1"/>
              </p:cNvSpPr>
              <p:nvPr/>
            </p:nvSpPr>
            <p:spPr bwMode="auto">
              <a:xfrm>
                <a:off x="2784" y="2496"/>
                <a:ext cx="48" cy="0"/>
              </a:xfrm>
              <a:prstGeom prst="line">
                <a:avLst/>
              </a:prstGeom>
              <a:noFill/>
              <a:ln w="25400">
                <a:solidFill>
                  <a:srgbClr val="FFFFFF"/>
                </a:solidFill>
                <a:round/>
                <a:headEnd/>
                <a:tailEnd/>
              </a:ln>
            </p:spPr>
            <p:txBody>
              <a:bodyPr/>
              <a:lstStyle/>
              <a:p>
                <a:endParaRPr lang="zh-CN" altLang="en-US"/>
              </a:p>
            </p:txBody>
          </p:sp>
        </p:grpSp>
        <p:grpSp>
          <p:nvGrpSpPr>
            <p:cNvPr id="28" name="Group 77"/>
            <p:cNvGrpSpPr>
              <a:grpSpLocks/>
            </p:cNvGrpSpPr>
            <p:nvPr/>
          </p:nvGrpSpPr>
          <p:grpSpPr bwMode="auto">
            <a:xfrm>
              <a:off x="3030" y="3051"/>
              <a:ext cx="200" cy="105"/>
              <a:chOff x="1212" y="2692"/>
              <a:chExt cx="80" cy="42"/>
            </a:xfrm>
          </p:grpSpPr>
          <p:sp>
            <p:nvSpPr>
              <p:cNvPr id="50" name="Oval 78"/>
              <p:cNvSpPr>
                <a:spLocks noChangeArrowheads="1"/>
              </p:cNvSpPr>
              <p:nvPr/>
            </p:nvSpPr>
            <p:spPr bwMode="auto">
              <a:xfrm>
                <a:off x="1212"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1" name="Line 79"/>
              <p:cNvSpPr>
                <a:spLocks noChangeShapeType="1"/>
              </p:cNvSpPr>
              <p:nvPr/>
            </p:nvSpPr>
            <p:spPr bwMode="auto">
              <a:xfrm flipV="1">
                <a:off x="1252" y="2701"/>
                <a:ext cx="21" cy="12"/>
              </a:xfrm>
              <a:prstGeom prst="line">
                <a:avLst/>
              </a:prstGeom>
              <a:noFill/>
              <a:ln w="12700">
                <a:solidFill>
                  <a:srgbClr val="000000"/>
                </a:solidFill>
                <a:round/>
                <a:headEnd/>
                <a:tailEnd/>
              </a:ln>
            </p:spPr>
            <p:txBody>
              <a:bodyPr/>
              <a:lstStyle/>
              <a:p>
                <a:endParaRPr lang="zh-CN" altLang="en-US"/>
              </a:p>
            </p:txBody>
          </p:sp>
        </p:grpSp>
        <p:grpSp>
          <p:nvGrpSpPr>
            <p:cNvPr id="29" name="Group 80"/>
            <p:cNvGrpSpPr>
              <a:grpSpLocks/>
            </p:cNvGrpSpPr>
            <p:nvPr/>
          </p:nvGrpSpPr>
          <p:grpSpPr bwMode="auto">
            <a:xfrm>
              <a:off x="4110" y="3051"/>
              <a:ext cx="200" cy="105"/>
              <a:chOff x="1644" y="2692"/>
              <a:chExt cx="80" cy="42"/>
            </a:xfrm>
          </p:grpSpPr>
          <p:sp>
            <p:nvSpPr>
              <p:cNvPr id="48" name="Oval 81"/>
              <p:cNvSpPr>
                <a:spLocks noChangeArrowheads="1"/>
              </p:cNvSpPr>
              <p:nvPr/>
            </p:nvSpPr>
            <p:spPr bwMode="auto">
              <a:xfrm>
                <a:off x="1644"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9" name="Line 82"/>
              <p:cNvSpPr>
                <a:spLocks noChangeShapeType="1"/>
              </p:cNvSpPr>
              <p:nvPr/>
            </p:nvSpPr>
            <p:spPr bwMode="auto">
              <a:xfrm flipV="1">
                <a:off x="1684" y="2701"/>
                <a:ext cx="21" cy="12"/>
              </a:xfrm>
              <a:prstGeom prst="line">
                <a:avLst/>
              </a:prstGeom>
              <a:noFill/>
              <a:ln w="12700">
                <a:solidFill>
                  <a:srgbClr val="000000"/>
                </a:solidFill>
                <a:round/>
                <a:headEnd/>
                <a:tailEnd/>
              </a:ln>
            </p:spPr>
            <p:txBody>
              <a:bodyPr/>
              <a:lstStyle/>
              <a:p>
                <a:endParaRPr lang="zh-CN" altLang="en-US"/>
              </a:p>
            </p:txBody>
          </p:sp>
        </p:grpSp>
        <p:grpSp>
          <p:nvGrpSpPr>
            <p:cNvPr id="30" name="Group 83"/>
            <p:cNvGrpSpPr>
              <a:grpSpLocks/>
            </p:cNvGrpSpPr>
            <p:nvPr/>
          </p:nvGrpSpPr>
          <p:grpSpPr bwMode="auto">
            <a:xfrm>
              <a:off x="4350" y="3051"/>
              <a:ext cx="200" cy="105"/>
              <a:chOff x="1740" y="2692"/>
              <a:chExt cx="80" cy="42"/>
            </a:xfrm>
          </p:grpSpPr>
          <p:sp>
            <p:nvSpPr>
              <p:cNvPr id="46" name="Oval 84"/>
              <p:cNvSpPr>
                <a:spLocks noChangeArrowheads="1"/>
              </p:cNvSpPr>
              <p:nvPr/>
            </p:nvSpPr>
            <p:spPr bwMode="auto">
              <a:xfrm>
                <a:off x="1740"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7" name="Line 85"/>
              <p:cNvSpPr>
                <a:spLocks noChangeShapeType="1"/>
              </p:cNvSpPr>
              <p:nvPr/>
            </p:nvSpPr>
            <p:spPr bwMode="auto">
              <a:xfrm flipV="1">
                <a:off x="1780" y="2701"/>
                <a:ext cx="21" cy="12"/>
              </a:xfrm>
              <a:prstGeom prst="line">
                <a:avLst/>
              </a:prstGeom>
              <a:noFill/>
              <a:ln w="12700">
                <a:solidFill>
                  <a:srgbClr val="000000"/>
                </a:solidFill>
                <a:round/>
                <a:headEnd/>
                <a:tailEnd/>
              </a:ln>
            </p:spPr>
            <p:txBody>
              <a:bodyPr/>
              <a:lstStyle/>
              <a:p>
                <a:endParaRPr lang="zh-CN" altLang="en-US"/>
              </a:p>
            </p:txBody>
          </p:sp>
        </p:grpSp>
        <p:grpSp>
          <p:nvGrpSpPr>
            <p:cNvPr id="31" name="Group 86"/>
            <p:cNvGrpSpPr>
              <a:grpSpLocks/>
            </p:cNvGrpSpPr>
            <p:nvPr/>
          </p:nvGrpSpPr>
          <p:grpSpPr bwMode="auto">
            <a:xfrm>
              <a:off x="4590" y="3051"/>
              <a:ext cx="200" cy="105"/>
              <a:chOff x="1836" y="2692"/>
              <a:chExt cx="80" cy="42"/>
            </a:xfrm>
          </p:grpSpPr>
          <p:sp>
            <p:nvSpPr>
              <p:cNvPr id="44" name="Oval 87"/>
              <p:cNvSpPr>
                <a:spLocks noChangeArrowheads="1"/>
              </p:cNvSpPr>
              <p:nvPr/>
            </p:nvSpPr>
            <p:spPr bwMode="auto">
              <a:xfrm>
                <a:off x="1836"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5" name="Line 88"/>
              <p:cNvSpPr>
                <a:spLocks noChangeShapeType="1"/>
              </p:cNvSpPr>
              <p:nvPr/>
            </p:nvSpPr>
            <p:spPr bwMode="auto">
              <a:xfrm flipV="1">
                <a:off x="1876" y="2701"/>
                <a:ext cx="21" cy="12"/>
              </a:xfrm>
              <a:prstGeom prst="line">
                <a:avLst/>
              </a:prstGeom>
              <a:noFill/>
              <a:ln w="12700">
                <a:solidFill>
                  <a:srgbClr val="000000"/>
                </a:solidFill>
                <a:round/>
                <a:headEnd/>
                <a:tailEnd/>
              </a:ln>
            </p:spPr>
            <p:txBody>
              <a:bodyPr/>
              <a:lstStyle/>
              <a:p>
                <a:endParaRPr lang="zh-CN" altLang="en-US"/>
              </a:p>
            </p:txBody>
          </p:sp>
        </p:grpSp>
        <p:grpSp>
          <p:nvGrpSpPr>
            <p:cNvPr id="32" name="Group 89"/>
            <p:cNvGrpSpPr>
              <a:grpSpLocks/>
            </p:cNvGrpSpPr>
            <p:nvPr/>
          </p:nvGrpSpPr>
          <p:grpSpPr bwMode="auto">
            <a:xfrm>
              <a:off x="5310" y="3051"/>
              <a:ext cx="200" cy="105"/>
              <a:chOff x="2124" y="2692"/>
              <a:chExt cx="80" cy="42"/>
            </a:xfrm>
          </p:grpSpPr>
          <p:sp>
            <p:nvSpPr>
              <p:cNvPr id="42" name="Oval 90"/>
              <p:cNvSpPr>
                <a:spLocks noChangeArrowheads="1"/>
              </p:cNvSpPr>
              <p:nvPr/>
            </p:nvSpPr>
            <p:spPr bwMode="auto">
              <a:xfrm>
                <a:off x="2124"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3" name="Line 91"/>
              <p:cNvSpPr>
                <a:spLocks noChangeShapeType="1"/>
              </p:cNvSpPr>
              <p:nvPr/>
            </p:nvSpPr>
            <p:spPr bwMode="auto">
              <a:xfrm flipV="1">
                <a:off x="2164" y="2701"/>
                <a:ext cx="21" cy="12"/>
              </a:xfrm>
              <a:prstGeom prst="line">
                <a:avLst/>
              </a:prstGeom>
              <a:noFill/>
              <a:ln w="12700">
                <a:solidFill>
                  <a:srgbClr val="000000"/>
                </a:solidFill>
                <a:round/>
                <a:headEnd/>
                <a:tailEnd/>
              </a:ln>
            </p:spPr>
            <p:txBody>
              <a:bodyPr/>
              <a:lstStyle/>
              <a:p>
                <a:endParaRPr lang="zh-CN" altLang="en-US"/>
              </a:p>
            </p:txBody>
          </p:sp>
        </p:grpSp>
        <p:grpSp>
          <p:nvGrpSpPr>
            <p:cNvPr id="33" name="Group 92"/>
            <p:cNvGrpSpPr>
              <a:grpSpLocks/>
            </p:cNvGrpSpPr>
            <p:nvPr/>
          </p:nvGrpSpPr>
          <p:grpSpPr bwMode="auto">
            <a:xfrm>
              <a:off x="5550" y="3051"/>
              <a:ext cx="200" cy="105"/>
              <a:chOff x="2220" y="2692"/>
              <a:chExt cx="80" cy="42"/>
            </a:xfrm>
          </p:grpSpPr>
          <p:sp>
            <p:nvSpPr>
              <p:cNvPr id="40" name="Oval 93"/>
              <p:cNvSpPr>
                <a:spLocks noChangeArrowheads="1"/>
              </p:cNvSpPr>
              <p:nvPr/>
            </p:nvSpPr>
            <p:spPr bwMode="auto">
              <a:xfrm>
                <a:off x="2220"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1" name="Line 94"/>
              <p:cNvSpPr>
                <a:spLocks noChangeShapeType="1"/>
              </p:cNvSpPr>
              <p:nvPr/>
            </p:nvSpPr>
            <p:spPr bwMode="auto">
              <a:xfrm flipV="1">
                <a:off x="2260" y="2701"/>
                <a:ext cx="21" cy="12"/>
              </a:xfrm>
              <a:prstGeom prst="line">
                <a:avLst/>
              </a:prstGeom>
              <a:noFill/>
              <a:ln w="12700">
                <a:solidFill>
                  <a:srgbClr val="000000"/>
                </a:solidFill>
                <a:round/>
                <a:headEnd/>
                <a:tailEnd/>
              </a:ln>
            </p:spPr>
            <p:txBody>
              <a:bodyPr/>
              <a:lstStyle/>
              <a:p>
                <a:endParaRPr lang="zh-CN" altLang="en-US"/>
              </a:p>
            </p:txBody>
          </p:sp>
        </p:grpSp>
        <p:grpSp>
          <p:nvGrpSpPr>
            <p:cNvPr id="34" name="Group 95"/>
            <p:cNvGrpSpPr>
              <a:grpSpLocks/>
            </p:cNvGrpSpPr>
            <p:nvPr/>
          </p:nvGrpSpPr>
          <p:grpSpPr bwMode="auto">
            <a:xfrm>
              <a:off x="6390" y="3051"/>
              <a:ext cx="200" cy="105"/>
              <a:chOff x="2556" y="2692"/>
              <a:chExt cx="80" cy="42"/>
            </a:xfrm>
          </p:grpSpPr>
          <p:sp>
            <p:nvSpPr>
              <p:cNvPr id="38" name="Oval 96"/>
              <p:cNvSpPr>
                <a:spLocks noChangeArrowheads="1"/>
              </p:cNvSpPr>
              <p:nvPr/>
            </p:nvSpPr>
            <p:spPr bwMode="auto">
              <a:xfrm>
                <a:off x="2556"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9" name="Line 97"/>
              <p:cNvSpPr>
                <a:spLocks noChangeShapeType="1"/>
              </p:cNvSpPr>
              <p:nvPr/>
            </p:nvSpPr>
            <p:spPr bwMode="auto">
              <a:xfrm flipV="1">
                <a:off x="2596" y="2701"/>
                <a:ext cx="21" cy="12"/>
              </a:xfrm>
              <a:prstGeom prst="line">
                <a:avLst/>
              </a:prstGeom>
              <a:noFill/>
              <a:ln w="12700">
                <a:solidFill>
                  <a:srgbClr val="000000"/>
                </a:solidFill>
                <a:round/>
                <a:headEnd/>
                <a:tailEnd/>
              </a:ln>
            </p:spPr>
            <p:txBody>
              <a:bodyPr/>
              <a:lstStyle/>
              <a:p>
                <a:endParaRPr lang="zh-CN" altLang="en-US"/>
              </a:p>
            </p:txBody>
          </p:sp>
        </p:grpSp>
        <p:grpSp>
          <p:nvGrpSpPr>
            <p:cNvPr id="35" name="Group 98"/>
            <p:cNvGrpSpPr>
              <a:grpSpLocks/>
            </p:cNvGrpSpPr>
            <p:nvPr/>
          </p:nvGrpSpPr>
          <p:grpSpPr bwMode="auto">
            <a:xfrm>
              <a:off x="6870" y="3051"/>
              <a:ext cx="200" cy="105"/>
              <a:chOff x="2748" y="2692"/>
              <a:chExt cx="80" cy="42"/>
            </a:xfrm>
          </p:grpSpPr>
          <p:sp>
            <p:nvSpPr>
              <p:cNvPr id="36" name="Oval 99"/>
              <p:cNvSpPr>
                <a:spLocks noChangeArrowheads="1"/>
              </p:cNvSpPr>
              <p:nvPr/>
            </p:nvSpPr>
            <p:spPr bwMode="auto">
              <a:xfrm>
                <a:off x="2748"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7" name="Line 100"/>
              <p:cNvSpPr>
                <a:spLocks noChangeShapeType="1"/>
              </p:cNvSpPr>
              <p:nvPr/>
            </p:nvSpPr>
            <p:spPr bwMode="auto">
              <a:xfrm flipV="1">
                <a:off x="2788" y="2701"/>
                <a:ext cx="21" cy="12"/>
              </a:xfrm>
              <a:prstGeom prst="line">
                <a:avLst/>
              </a:prstGeom>
              <a:noFill/>
              <a:ln w="12700">
                <a:solidFill>
                  <a:srgbClr val="000000"/>
                </a:solidFill>
                <a:round/>
                <a:headEnd/>
                <a:tailEnd/>
              </a:ln>
            </p:spPr>
            <p:txBody>
              <a:bodyPr/>
              <a:lstStyle/>
              <a:p>
                <a:endParaRPr lang="zh-CN" altLang="en-US"/>
              </a:p>
            </p:txBody>
          </p:sp>
        </p:grpSp>
      </p:grpSp>
    </p:spTree>
    <p:extLst>
      <p:ext uri="{BB962C8B-B14F-4D97-AF65-F5344CB8AC3E}">
        <p14:creationId xmlns:p14="http://schemas.microsoft.com/office/powerpoint/2010/main" val="110948534"/>
      </p:ext>
    </p:extLst>
  </p:cSld>
  <p:clrMapOvr>
    <a:masterClrMapping/>
  </p:clrMapOvr>
  <p:transition>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五级模型(</a:t>
            </a:r>
            <a:r>
              <a:rPr lang="en-US" altLang="zh-CN" b="1" dirty="0">
                <a:latin typeface="黑体" pitchFamily="49" charset="-122"/>
                <a:ea typeface="黑体" pitchFamily="49" charset="-122"/>
              </a:rPr>
              <a:t>3</a:t>
            </a:r>
            <a:r>
              <a:rPr lang="zh-CN" altLang="en-US" b="1" dirty="0">
                <a:latin typeface="黑体" pitchFamily="49" charset="-122"/>
                <a:ea typeface="黑体" pitchFamily="49" charset="-122"/>
              </a:rPr>
              <a:t>)</a:t>
            </a:r>
          </a:p>
        </p:txBody>
      </p:sp>
      <p:sp>
        <p:nvSpPr>
          <p:cNvPr id="3" name="内容占位符 2"/>
          <p:cNvSpPr>
            <a:spLocks noGrp="1"/>
          </p:cNvSpPr>
          <p:nvPr>
            <p:ph idx="1"/>
          </p:nvPr>
        </p:nvSpPr>
        <p:spPr/>
        <p:txBody>
          <a:bodyPr/>
          <a:lstStyle/>
          <a:p>
            <a:r>
              <a:rPr lang="zh-CN" altLang="en-US" sz="3100" b="1" dirty="0"/>
              <a:t>第三级：定义级</a:t>
            </a:r>
          </a:p>
          <a:p>
            <a:pPr lvl="1">
              <a:lnSpc>
                <a:spcPct val="90000"/>
              </a:lnSpc>
            </a:pPr>
            <a:r>
              <a:rPr lang="zh-CN" altLang="en-US" b="1" dirty="0" smtClean="0">
                <a:solidFill>
                  <a:schemeClr val="tx1"/>
                </a:solidFill>
              </a:rPr>
              <a:t>每个阶段的内部活动可见</a:t>
            </a:r>
          </a:p>
          <a:p>
            <a:pPr lvl="1">
              <a:lnSpc>
                <a:spcPct val="90000"/>
              </a:lnSpc>
            </a:pPr>
            <a:r>
              <a:rPr lang="zh-CN" altLang="en-US" b="1" dirty="0" smtClean="0">
                <a:solidFill>
                  <a:schemeClr val="tx1"/>
                </a:solidFill>
              </a:rPr>
              <a:t>标准过程和项目定义过程裁剪，制定企业范围的工程化标准，将这些标准集成到企业软件开发标准过程中去。所有开发的项目需根据这个标准过程，剪裁出该项目的过程，并执行这些过程。</a:t>
            </a:r>
          </a:p>
          <a:p>
            <a:pPr lvl="1">
              <a:lnSpc>
                <a:spcPct val="90000"/>
              </a:lnSpc>
            </a:pPr>
            <a:r>
              <a:rPr lang="zh-CN" altLang="en-US" b="1" dirty="0" smtClean="0">
                <a:solidFill>
                  <a:schemeClr val="tx1"/>
                </a:solidFill>
              </a:rPr>
              <a:t>对用于软件开发和维护的标准过程要以文件形式固定下来。针对各个基本过程建立起文件化的“标准软件过程” 。 </a:t>
            </a:r>
          </a:p>
          <a:p>
            <a:pPr lvl="1">
              <a:lnSpc>
                <a:spcPct val="90000"/>
              </a:lnSpc>
            </a:pPr>
            <a:r>
              <a:rPr lang="zh-CN" altLang="en-US" b="1" dirty="0" smtClean="0">
                <a:solidFill>
                  <a:schemeClr val="tx1"/>
                </a:solidFill>
              </a:rPr>
              <a:t>较普遍的看法是</a:t>
            </a:r>
            <a:r>
              <a:rPr lang="zh-CN" altLang="en-US" dirty="0" smtClean="0"/>
              <a:t>，</a:t>
            </a:r>
            <a:r>
              <a:rPr lang="zh-CN" altLang="en-US" b="1" dirty="0" smtClean="0">
                <a:solidFill>
                  <a:srgbClr val="FF0000"/>
                </a:solidFill>
              </a:rPr>
              <a:t>只有当达到了第</a:t>
            </a:r>
            <a:r>
              <a:rPr lang="en-US" altLang="zh-CN" b="1" dirty="0" smtClean="0">
                <a:solidFill>
                  <a:srgbClr val="FF0000"/>
                </a:solidFill>
              </a:rPr>
              <a:t>3</a:t>
            </a:r>
            <a:r>
              <a:rPr lang="zh-CN" altLang="en-US" b="1" dirty="0" smtClean="0">
                <a:solidFill>
                  <a:srgbClr val="FF0000"/>
                </a:solidFill>
              </a:rPr>
              <a:t>级能力成熟度时，才表明这个软件组织的软件能力“成熟”了。</a:t>
            </a:r>
          </a:p>
          <a:p>
            <a:endParaRPr lang="zh-CN" altLang="en-US" dirty="0"/>
          </a:p>
        </p:txBody>
      </p:sp>
    </p:spTree>
    <p:extLst>
      <p:ext uri="{BB962C8B-B14F-4D97-AF65-F5344CB8AC3E}">
        <p14:creationId xmlns:p14="http://schemas.microsoft.com/office/powerpoint/2010/main" val="3700210111"/>
      </p:ext>
    </p:extLst>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48219E3-10F8-4EA7-A0AA-3BBFF91E385B}" type="slidenum">
              <a:rPr lang="en-US" altLang="zh-CN" smtClean="0"/>
              <a:pPr eaLnBrk="1" hangingPunct="1"/>
              <a:t>2</a:t>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dirty="0" smtClean="0">
                <a:latin typeface="黑体" pitchFamily="49" charset="-122"/>
                <a:ea typeface="黑体" pitchFamily="49" charset="-122"/>
              </a:rPr>
              <a:t>测试计划</a:t>
            </a:r>
          </a:p>
        </p:txBody>
      </p:sp>
      <p:sp>
        <p:nvSpPr>
          <p:cNvPr id="5124" name="Rectangle 3"/>
          <p:cNvSpPr>
            <a:spLocks noGrp="1" noChangeArrowheads="1"/>
          </p:cNvSpPr>
          <p:nvPr>
            <p:ph type="body" idx="1"/>
          </p:nvPr>
        </p:nvSpPr>
        <p:spPr/>
        <p:txBody>
          <a:bodyPr/>
          <a:lstStyle/>
          <a:p>
            <a:pPr eaLnBrk="1" hangingPunct="1"/>
            <a:r>
              <a:rPr lang="zh-CN" altLang="en-US" sz="3400" b="1" dirty="0" smtClean="0"/>
              <a:t>本章重点</a:t>
            </a:r>
          </a:p>
          <a:p>
            <a:pPr lvl="1" eaLnBrk="1" hangingPunct="1">
              <a:lnSpc>
                <a:spcPct val="150000"/>
              </a:lnSpc>
              <a:defRPr/>
            </a:pPr>
            <a:r>
              <a:rPr lang="zh-CN" altLang="en-US" sz="3200" b="1" dirty="0" smtClean="0"/>
              <a:t>软件质量的概念</a:t>
            </a:r>
            <a:endParaRPr lang="en-US" altLang="zh-CN" sz="3200" b="1" dirty="0" smtClean="0"/>
          </a:p>
          <a:p>
            <a:pPr lvl="1" eaLnBrk="1" hangingPunct="1">
              <a:lnSpc>
                <a:spcPct val="150000"/>
              </a:lnSpc>
              <a:defRPr/>
            </a:pPr>
            <a:r>
              <a:rPr lang="zh-CN" altLang="en-US" sz="3200" b="1" dirty="0" smtClean="0"/>
              <a:t>软件质量的范围</a:t>
            </a:r>
            <a:endParaRPr lang="en-US" altLang="zh-CN" sz="3200" b="1" dirty="0" smtClean="0"/>
          </a:p>
          <a:p>
            <a:pPr lvl="1" eaLnBrk="1" hangingPunct="1">
              <a:lnSpc>
                <a:spcPct val="150000"/>
              </a:lnSpc>
              <a:defRPr/>
            </a:pPr>
            <a:r>
              <a:rPr lang="zh-CN" altLang="en-US" sz="3200" b="1" dirty="0" smtClean="0"/>
              <a:t>软件质量的标准</a:t>
            </a:r>
            <a:endParaRPr lang="en-US" altLang="zh-CN" sz="3200" b="1"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五级模型(4)</a:t>
            </a:r>
          </a:p>
        </p:txBody>
      </p:sp>
      <p:sp>
        <p:nvSpPr>
          <p:cNvPr id="27650" name="Rectangle 3"/>
          <p:cNvSpPr>
            <a:spLocks noGrp="1" noChangeArrowheads="1"/>
          </p:cNvSpPr>
          <p:nvPr>
            <p:ph idx="1"/>
          </p:nvPr>
        </p:nvSpPr>
        <p:spPr>
          <a:xfrm>
            <a:off x="619125" y="1932384"/>
            <a:ext cx="8229600" cy="4953000"/>
          </a:xfrm>
        </p:spPr>
        <p:txBody>
          <a:bodyPr/>
          <a:lstStyle/>
          <a:p>
            <a:pPr eaLnBrk="1" hangingPunct="1"/>
            <a:r>
              <a:rPr lang="zh-CN" altLang="en-US" sz="3100" b="1" dirty="0"/>
              <a:t>第四级：定量管理级 </a:t>
            </a:r>
            <a:br>
              <a:rPr lang="zh-CN" altLang="en-US" sz="3100" b="1" dirty="0"/>
            </a:br>
            <a:r>
              <a:rPr lang="zh-CN" altLang="en-US" dirty="0" smtClean="0"/>
              <a:t/>
            </a:r>
            <a:br>
              <a:rPr lang="zh-CN" altLang="en-US" dirty="0" smtClean="0"/>
            </a:br>
            <a:r>
              <a:rPr lang="zh-CN" altLang="en-US" dirty="0" smtClean="0"/>
              <a:t>　　</a:t>
            </a:r>
            <a:endParaRPr lang="en-US" altLang="zh-CN" dirty="0" smtClean="0"/>
          </a:p>
          <a:p>
            <a:pPr eaLnBrk="1" hangingPunct="1"/>
            <a:endParaRPr lang="en-US" altLang="zh-CN" dirty="0" smtClean="0"/>
          </a:p>
          <a:p>
            <a:pPr eaLnBrk="1" hangingPunct="1">
              <a:buNone/>
            </a:pPr>
            <a:r>
              <a:rPr lang="en-US" altLang="zh-CN" dirty="0" smtClean="0"/>
              <a:t>       </a:t>
            </a:r>
          </a:p>
          <a:p>
            <a:pPr eaLnBrk="1" hangingPunct="1">
              <a:buNone/>
            </a:pPr>
            <a:r>
              <a:rPr lang="en-US" altLang="zh-CN" dirty="0" smtClean="0"/>
              <a:t>       </a:t>
            </a:r>
            <a:r>
              <a:rPr lang="zh-CN" altLang="en-US" sz="2600" b="1" dirty="0"/>
              <a:t>软件过程和产品质量有</a:t>
            </a:r>
            <a:r>
              <a:rPr lang="zh-CN" altLang="en-US" sz="2600" b="1" dirty="0">
                <a:solidFill>
                  <a:srgbClr val="FF0000"/>
                </a:solidFill>
              </a:rPr>
              <a:t>详细的度量标准</a:t>
            </a:r>
            <a:r>
              <a:rPr lang="zh-CN" altLang="en-US" sz="2600" b="1" dirty="0"/>
              <a:t>，软件过程和产品质量得到了</a:t>
            </a:r>
            <a:r>
              <a:rPr lang="zh-CN" altLang="en-US" sz="2600" b="1" dirty="0">
                <a:solidFill>
                  <a:srgbClr val="FF0000"/>
                </a:solidFill>
              </a:rPr>
              <a:t>定量</a:t>
            </a:r>
            <a:r>
              <a:rPr lang="zh-CN" altLang="en-US" sz="2600" b="1" dirty="0"/>
              <a:t>的认证和控制。 </a:t>
            </a:r>
            <a:br>
              <a:rPr lang="zh-CN" altLang="en-US" sz="2600" b="1" dirty="0"/>
            </a:br>
            <a:r>
              <a:rPr lang="zh-CN" altLang="en-US" sz="2600" b="1" dirty="0"/>
              <a:t/>
            </a:r>
            <a:br>
              <a:rPr lang="zh-CN" altLang="en-US" sz="2600" b="1" dirty="0"/>
            </a:br>
            <a:endParaRPr lang="zh-CN" altLang="en-US" sz="2600" b="1" dirty="0"/>
          </a:p>
        </p:txBody>
      </p:sp>
      <p:grpSp>
        <p:nvGrpSpPr>
          <p:cNvPr id="5" name="Group 4"/>
          <p:cNvGrpSpPr>
            <a:grpSpLocks/>
          </p:cNvGrpSpPr>
          <p:nvPr/>
        </p:nvGrpSpPr>
        <p:grpSpPr bwMode="auto">
          <a:xfrm>
            <a:off x="2038326" y="2637656"/>
            <a:ext cx="4927600" cy="1295400"/>
            <a:chOff x="2280" y="4495"/>
            <a:chExt cx="5120" cy="1140"/>
          </a:xfrm>
        </p:grpSpPr>
        <p:sp>
          <p:nvSpPr>
            <p:cNvPr id="6" name="Line 5"/>
            <p:cNvSpPr>
              <a:spLocks noChangeShapeType="1"/>
            </p:cNvSpPr>
            <p:nvPr/>
          </p:nvSpPr>
          <p:spPr bwMode="auto">
            <a:xfrm>
              <a:off x="2280" y="4680"/>
              <a:ext cx="600" cy="0"/>
            </a:xfrm>
            <a:prstGeom prst="line">
              <a:avLst/>
            </a:prstGeom>
            <a:noFill/>
            <a:ln w="25400">
              <a:solidFill>
                <a:srgbClr val="000000"/>
              </a:solidFill>
              <a:round/>
              <a:headEnd/>
              <a:tailEnd type="triangle" w="med" len="med"/>
            </a:ln>
          </p:spPr>
          <p:txBody>
            <a:bodyPr/>
            <a:lstStyle/>
            <a:p>
              <a:endParaRPr lang="zh-CN" altLang="en-US"/>
            </a:p>
          </p:txBody>
        </p:sp>
        <p:sp>
          <p:nvSpPr>
            <p:cNvPr id="7" name="Line 6"/>
            <p:cNvSpPr>
              <a:spLocks noChangeShapeType="1"/>
            </p:cNvSpPr>
            <p:nvPr/>
          </p:nvSpPr>
          <p:spPr bwMode="auto">
            <a:xfrm>
              <a:off x="5950" y="4745"/>
              <a:ext cx="333" cy="0"/>
            </a:xfrm>
            <a:prstGeom prst="line">
              <a:avLst/>
            </a:prstGeom>
            <a:noFill/>
            <a:ln w="25400">
              <a:solidFill>
                <a:srgbClr val="000000"/>
              </a:solidFill>
              <a:round/>
              <a:headEnd/>
              <a:tailEnd type="triangle" w="med" len="med"/>
            </a:ln>
          </p:spPr>
          <p:txBody>
            <a:bodyPr/>
            <a:lstStyle/>
            <a:p>
              <a:endParaRPr lang="zh-CN" altLang="en-US"/>
            </a:p>
          </p:txBody>
        </p:sp>
        <p:sp>
          <p:nvSpPr>
            <p:cNvPr id="8" name="Line 7"/>
            <p:cNvSpPr>
              <a:spLocks noChangeShapeType="1"/>
            </p:cNvSpPr>
            <p:nvPr/>
          </p:nvSpPr>
          <p:spPr bwMode="auto">
            <a:xfrm>
              <a:off x="3715" y="4745"/>
              <a:ext cx="325" cy="0"/>
            </a:xfrm>
            <a:prstGeom prst="line">
              <a:avLst/>
            </a:prstGeom>
            <a:noFill/>
            <a:ln w="25400">
              <a:solidFill>
                <a:srgbClr val="000000"/>
              </a:solidFill>
              <a:round/>
              <a:headEnd/>
              <a:tailEnd type="triangle" w="med" len="med"/>
            </a:ln>
          </p:spPr>
          <p:txBody>
            <a:bodyPr/>
            <a:lstStyle/>
            <a:p>
              <a:endParaRPr lang="zh-CN" altLang="en-US"/>
            </a:p>
          </p:txBody>
        </p:sp>
        <p:sp>
          <p:nvSpPr>
            <p:cNvPr id="9" name="Line 8"/>
            <p:cNvSpPr>
              <a:spLocks noChangeShapeType="1"/>
            </p:cNvSpPr>
            <p:nvPr/>
          </p:nvSpPr>
          <p:spPr bwMode="auto">
            <a:xfrm>
              <a:off x="4835" y="4745"/>
              <a:ext cx="325" cy="0"/>
            </a:xfrm>
            <a:prstGeom prst="line">
              <a:avLst/>
            </a:prstGeom>
            <a:noFill/>
            <a:ln w="25400">
              <a:solidFill>
                <a:srgbClr val="000000"/>
              </a:solidFill>
              <a:round/>
              <a:headEnd/>
              <a:tailEnd type="triangle" w="med" len="med"/>
            </a:ln>
          </p:spPr>
          <p:txBody>
            <a:bodyPr/>
            <a:lstStyle/>
            <a:p>
              <a:endParaRPr lang="zh-CN" altLang="en-US"/>
            </a:p>
          </p:txBody>
        </p:sp>
        <p:sp>
          <p:nvSpPr>
            <p:cNvPr id="10" name="Line 9"/>
            <p:cNvSpPr>
              <a:spLocks noChangeShapeType="1"/>
            </p:cNvSpPr>
            <p:nvPr/>
          </p:nvSpPr>
          <p:spPr bwMode="auto">
            <a:xfrm flipV="1">
              <a:off x="2793" y="4992"/>
              <a:ext cx="0" cy="523"/>
            </a:xfrm>
            <a:prstGeom prst="line">
              <a:avLst/>
            </a:prstGeom>
            <a:noFill/>
            <a:ln w="25400">
              <a:solidFill>
                <a:srgbClr val="000000"/>
              </a:solidFill>
              <a:round/>
              <a:headEnd/>
              <a:tailEnd type="triangle" w="med" len="med"/>
            </a:ln>
          </p:spPr>
          <p:txBody>
            <a:bodyPr/>
            <a:lstStyle/>
            <a:p>
              <a:endParaRPr lang="zh-CN" altLang="en-US"/>
            </a:p>
          </p:txBody>
        </p:sp>
        <p:sp>
          <p:nvSpPr>
            <p:cNvPr id="11" name="Line 10"/>
            <p:cNvSpPr>
              <a:spLocks noChangeShapeType="1"/>
            </p:cNvSpPr>
            <p:nvPr/>
          </p:nvSpPr>
          <p:spPr bwMode="auto">
            <a:xfrm>
              <a:off x="7068" y="4745"/>
              <a:ext cx="332" cy="0"/>
            </a:xfrm>
            <a:prstGeom prst="line">
              <a:avLst/>
            </a:prstGeom>
            <a:noFill/>
            <a:ln w="25400">
              <a:solidFill>
                <a:srgbClr val="000000"/>
              </a:solidFill>
              <a:round/>
              <a:headEnd/>
              <a:tailEnd type="triangle" w="med" len="med"/>
            </a:ln>
          </p:spPr>
          <p:txBody>
            <a:bodyPr/>
            <a:lstStyle/>
            <a:p>
              <a:endParaRPr lang="zh-CN" altLang="en-US"/>
            </a:p>
          </p:txBody>
        </p:sp>
        <p:sp>
          <p:nvSpPr>
            <p:cNvPr id="12" name="Rectangle 11"/>
            <p:cNvSpPr>
              <a:spLocks noChangeArrowheads="1"/>
            </p:cNvSpPr>
            <p:nvPr/>
          </p:nvSpPr>
          <p:spPr bwMode="auto">
            <a:xfrm>
              <a:off x="2937" y="4495"/>
              <a:ext cx="768"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3" name="Rectangle 12"/>
            <p:cNvSpPr>
              <a:spLocks noChangeArrowheads="1"/>
            </p:cNvSpPr>
            <p:nvPr/>
          </p:nvSpPr>
          <p:spPr bwMode="auto">
            <a:xfrm>
              <a:off x="6292" y="4495"/>
              <a:ext cx="765"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4" name="Line 13"/>
            <p:cNvSpPr>
              <a:spLocks noChangeShapeType="1"/>
            </p:cNvSpPr>
            <p:nvPr/>
          </p:nvSpPr>
          <p:spPr bwMode="auto">
            <a:xfrm flipV="1">
              <a:off x="3907" y="4992"/>
              <a:ext cx="0" cy="523"/>
            </a:xfrm>
            <a:prstGeom prst="line">
              <a:avLst/>
            </a:prstGeom>
            <a:noFill/>
            <a:ln w="25400">
              <a:solidFill>
                <a:srgbClr val="000000"/>
              </a:solidFill>
              <a:round/>
              <a:headEnd/>
              <a:tailEnd type="triangle" w="med" len="med"/>
            </a:ln>
          </p:spPr>
          <p:txBody>
            <a:bodyPr/>
            <a:lstStyle/>
            <a:p>
              <a:endParaRPr lang="zh-CN" altLang="en-US"/>
            </a:p>
          </p:txBody>
        </p:sp>
        <p:sp>
          <p:nvSpPr>
            <p:cNvPr id="15" name="Line 14"/>
            <p:cNvSpPr>
              <a:spLocks noChangeShapeType="1"/>
            </p:cNvSpPr>
            <p:nvPr/>
          </p:nvSpPr>
          <p:spPr bwMode="auto">
            <a:xfrm flipV="1">
              <a:off x="5032" y="4992"/>
              <a:ext cx="0" cy="523"/>
            </a:xfrm>
            <a:prstGeom prst="line">
              <a:avLst/>
            </a:prstGeom>
            <a:noFill/>
            <a:ln w="25400">
              <a:solidFill>
                <a:srgbClr val="000000"/>
              </a:solidFill>
              <a:round/>
              <a:headEnd/>
              <a:tailEnd type="triangle" w="med" len="med"/>
            </a:ln>
          </p:spPr>
          <p:txBody>
            <a:bodyPr/>
            <a:lstStyle/>
            <a:p>
              <a:endParaRPr lang="zh-CN" altLang="en-US"/>
            </a:p>
          </p:txBody>
        </p:sp>
        <p:sp>
          <p:nvSpPr>
            <p:cNvPr id="16" name="Line 15"/>
            <p:cNvSpPr>
              <a:spLocks noChangeShapeType="1"/>
            </p:cNvSpPr>
            <p:nvPr/>
          </p:nvSpPr>
          <p:spPr bwMode="auto">
            <a:xfrm flipV="1">
              <a:off x="6083" y="4992"/>
              <a:ext cx="0" cy="523"/>
            </a:xfrm>
            <a:prstGeom prst="line">
              <a:avLst/>
            </a:prstGeom>
            <a:noFill/>
            <a:ln w="25400">
              <a:solidFill>
                <a:srgbClr val="000000"/>
              </a:solidFill>
              <a:round/>
              <a:headEnd/>
              <a:tailEnd type="triangle" w="med" len="med"/>
            </a:ln>
          </p:spPr>
          <p:txBody>
            <a:bodyPr/>
            <a:lstStyle/>
            <a:p>
              <a:endParaRPr lang="zh-CN" altLang="en-US"/>
            </a:p>
          </p:txBody>
        </p:sp>
        <p:sp>
          <p:nvSpPr>
            <p:cNvPr id="17" name="Line 16"/>
            <p:cNvSpPr>
              <a:spLocks noChangeShapeType="1"/>
            </p:cNvSpPr>
            <p:nvPr/>
          </p:nvSpPr>
          <p:spPr bwMode="auto">
            <a:xfrm flipV="1">
              <a:off x="7265" y="4992"/>
              <a:ext cx="0" cy="523"/>
            </a:xfrm>
            <a:prstGeom prst="line">
              <a:avLst/>
            </a:prstGeom>
            <a:noFill/>
            <a:ln w="25400">
              <a:solidFill>
                <a:srgbClr val="000000"/>
              </a:solidFill>
              <a:round/>
              <a:headEnd/>
              <a:tailEnd type="triangle" w="med" len="med"/>
            </a:ln>
          </p:spPr>
          <p:txBody>
            <a:bodyPr/>
            <a:lstStyle/>
            <a:p>
              <a:endParaRPr lang="zh-CN" altLang="en-US"/>
            </a:p>
          </p:txBody>
        </p:sp>
        <p:sp>
          <p:nvSpPr>
            <p:cNvPr id="18" name="Line 17"/>
            <p:cNvSpPr>
              <a:spLocks noChangeShapeType="1"/>
            </p:cNvSpPr>
            <p:nvPr/>
          </p:nvSpPr>
          <p:spPr bwMode="auto">
            <a:xfrm>
              <a:off x="2793" y="5515"/>
              <a:ext cx="4472" cy="0"/>
            </a:xfrm>
            <a:prstGeom prst="line">
              <a:avLst/>
            </a:prstGeom>
            <a:noFill/>
            <a:ln w="12700">
              <a:solidFill>
                <a:srgbClr val="000000"/>
              </a:solidFill>
              <a:round/>
              <a:headEnd/>
              <a:tailEnd/>
            </a:ln>
          </p:spPr>
          <p:txBody>
            <a:bodyPr/>
            <a:lstStyle/>
            <a:p>
              <a:endParaRPr lang="zh-CN" altLang="en-US"/>
            </a:p>
          </p:txBody>
        </p:sp>
        <p:grpSp>
          <p:nvGrpSpPr>
            <p:cNvPr id="19" name="Group 18"/>
            <p:cNvGrpSpPr>
              <a:grpSpLocks/>
            </p:cNvGrpSpPr>
            <p:nvPr/>
          </p:nvGrpSpPr>
          <p:grpSpPr bwMode="auto">
            <a:xfrm>
              <a:off x="2670" y="5395"/>
              <a:ext cx="247" cy="240"/>
              <a:chOff x="1068" y="2158"/>
              <a:chExt cx="99" cy="96"/>
            </a:xfrm>
          </p:grpSpPr>
          <p:sp>
            <p:nvSpPr>
              <p:cNvPr id="107" name="Oval 19"/>
              <p:cNvSpPr>
                <a:spLocks noChangeArrowheads="1"/>
              </p:cNvSpPr>
              <p:nvPr/>
            </p:nvSpPr>
            <p:spPr bwMode="auto">
              <a:xfrm>
                <a:off x="1068" y="2158"/>
                <a:ext cx="99"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8" name="Line 20"/>
              <p:cNvSpPr>
                <a:spLocks noChangeShapeType="1"/>
              </p:cNvSpPr>
              <p:nvPr/>
            </p:nvSpPr>
            <p:spPr bwMode="auto">
              <a:xfrm flipV="1">
                <a:off x="1117" y="2180"/>
                <a:ext cx="26" cy="26"/>
              </a:xfrm>
              <a:prstGeom prst="line">
                <a:avLst/>
              </a:prstGeom>
              <a:noFill/>
              <a:ln w="12700">
                <a:solidFill>
                  <a:srgbClr val="000000"/>
                </a:solidFill>
                <a:round/>
                <a:headEnd/>
                <a:tailEnd/>
              </a:ln>
            </p:spPr>
            <p:txBody>
              <a:bodyPr/>
              <a:lstStyle/>
              <a:p>
                <a:endParaRPr lang="zh-CN" altLang="en-US"/>
              </a:p>
            </p:txBody>
          </p:sp>
        </p:grpSp>
        <p:grpSp>
          <p:nvGrpSpPr>
            <p:cNvPr id="20" name="Group 21"/>
            <p:cNvGrpSpPr>
              <a:grpSpLocks/>
            </p:cNvGrpSpPr>
            <p:nvPr/>
          </p:nvGrpSpPr>
          <p:grpSpPr bwMode="auto">
            <a:xfrm>
              <a:off x="3790" y="5395"/>
              <a:ext cx="240" cy="240"/>
              <a:chOff x="1516" y="2158"/>
              <a:chExt cx="96" cy="96"/>
            </a:xfrm>
          </p:grpSpPr>
          <p:sp>
            <p:nvSpPr>
              <p:cNvPr id="105" name="Oval 22"/>
              <p:cNvSpPr>
                <a:spLocks noChangeArrowheads="1"/>
              </p:cNvSpPr>
              <p:nvPr/>
            </p:nvSpPr>
            <p:spPr bwMode="auto">
              <a:xfrm>
                <a:off x="1516" y="2158"/>
                <a:ext cx="96"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6" name="Line 23"/>
              <p:cNvSpPr>
                <a:spLocks noChangeShapeType="1"/>
              </p:cNvSpPr>
              <p:nvPr/>
            </p:nvSpPr>
            <p:spPr bwMode="auto">
              <a:xfrm flipV="1">
                <a:off x="1563" y="2180"/>
                <a:ext cx="27" cy="26"/>
              </a:xfrm>
              <a:prstGeom prst="line">
                <a:avLst/>
              </a:prstGeom>
              <a:noFill/>
              <a:ln w="12700">
                <a:solidFill>
                  <a:srgbClr val="000000"/>
                </a:solidFill>
                <a:round/>
                <a:headEnd/>
                <a:tailEnd/>
              </a:ln>
            </p:spPr>
            <p:txBody>
              <a:bodyPr/>
              <a:lstStyle/>
              <a:p>
                <a:endParaRPr lang="zh-CN" altLang="en-US"/>
              </a:p>
            </p:txBody>
          </p:sp>
        </p:grpSp>
        <p:grpSp>
          <p:nvGrpSpPr>
            <p:cNvPr id="21" name="Group 24"/>
            <p:cNvGrpSpPr>
              <a:grpSpLocks/>
            </p:cNvGrpSpPr>
            <p:nvPr/>
          </p:nvGrpSpPr>
          <p:grpSpPr bwMode="auto">
            <a:xfrm>
              <a:off x="4908" y="5395"/>
              <a:ext cx="242" cy="240"/>
              <a:chOff x="1963" y="2158"/>
              <a:chExt cx="97" cy="96"/>
            </a:xfrm>
          </p:grpSpPr>
          <p:sp>
            <p:nvSpPr>
              <p:cNvPr id="103" name="Oval 25"/>
              <p:cNvSpPr>
                <a:spLocks noChangeArrowheads="1"/>
              </p:cNvSpPr>
              <p:nvPr/>
            </p:nvSpPr>
            <p:spPr bwMode="auto">
              <a:xfrm>
                <a:off x="1963" y="2158"/>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4" name="Line 26"/>
              <p:cNvSpPr>
                <a:spLocks noChangeShapeType="1"/>
              </p:cNvSpPr>
              <p:nvPr/>
            </p:nvSpPr>
            <p:spPr bwMode="auto">
              <a:xfrm flipV="1">
                <a:off x="2013" y="2180"/>
                <a:ext cx="26" cy="26"/>
              </a:xfrm>
              <a:prstGeom prst="line">
                <a:avLst/>
              </a:prstGeom>
              <a:noFill/>
              <a:ln w="12700">
                <a:solidFill>
                  <a:srgbClr val="000000"/>
                </a:solidFill>
                <a:round/>
                <a:headEnd/>
                <a:tailEnd/>
              </a:ln>
            </p:spPr>
            <p:txBody>
              <a:bodyPr/>
              <a:lstStyle/>
              <a:p>
                <a:endParaRPr lang="zh-CN" altLang="en-US"/>
              </a:p>
            </p:txBody>
          </p:sp>
        </p:grpSp>
        <p:grpSp>
          <p:nvGrpSpPr>
            <p:cNvPr id="22" name="Group 27"/>
            <p:cNvGrpSpPr>
              <a:grpSpLocks/>
            </p:cNvGrpSpPr>
            <p:nvPr/>
          </p:nvGrpSpPr>
          <p:grpSpPr bwMode="auto">
            <a:xfrm>
              <a:off x="5960" y="5395"/>
              <a:ext cx="242" cy="240"/>
              <a:chOff x="2384" y="2158"/>
              <a:chExt cx="97" cy="96"/>
            </a:xfrm>
          </p:grpSpPr>
          <p:sp>
            <p:nvSpPr>
              <p:cNvPr id="101" name="Oval 28"/>
              <p:cNvSpPr>
                <a:spLocks noChangeArrowheads="1"/>
              </p:cNvSpPr>
              <p:nvPr/>
            </p:nvSpPr>
            <p:spPr bwMode="auto">
              <a:xfrm>
                <a:off x="2384" y="2158"/>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2" name="Line 29"/>
              <p:cNvSpPr>
                <a:spLocks noChangeShapeType="1"/>
              </p:cNvSpPr>
              <p:nvPr/>
            </p:nvSpPr>
            <p:spPr bwMode="auto">
              <a:xfrm flipV="1">
                <a:off x="2433" y="2180"/>
                <a:ext cx="25" cy="26"/>
              </a:xfrm>
              <a:prstGeom prst="line">
                <a:avLst/>
              </a:prstGeom>
              <a:noFill/>
              <a:ln w="12700">
                <a:solidFill>
                  <a:srgbClr val="000000"/>
                </a:solidFill>
                <a:round/>
                <a:headEnd/>
                <a:tailEnd/>
              </a:ln>
            </p:spPr>
            <p:txBody>
              <a:bodyPr/>
              <a:lstStyle/>
              <a:p>
                <a:endParaRPr lang="zh-CN" altLang="en-US"/>
              </a:p>
            </p:txBody>
          </p:sp>
        </p:grpSp>
        <p:grpSp>
          <p:nvGrpSpPr>
            <p:cNvPr id="23" name="Group 30"/>
            <p:cNvGrpSpPr>
              <a:grpSpLocks/>
            </p:cNvGrpSpPr>
            <p:nvPr/>
          </p:nvGrpSpPr>
          <p:grpSpPr bwMode="auto">
            <a:xfrm>
              <a:off x="7147" y="5395"/>
              <a:ext cx="243" cy="240"/>
              <a:chOff x="2859" y="2158"/>
              <a:chExt cx="97" cy="96"/>
            </a:xfrm>
          </p:grpSpPr>
          <p:sp>
            <p:nvSpPr>
              <p:cNvPr id="99" name="Oval 31"/>
              <p:cNvSpPr>
                <a:spLocks noChangeArrowheads="1"/>
              </p:cNvSpPr>
              <p:nvPr/>
            </p:nvSpPr>
            <p:spPr bwMode="auto">
              <a:xfrm>
                <a:off x="2859" y="2158"/>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0" name="Line 32"/>
              <p:cNvSpPr>
                <a:spLocks noChangeShapeType="1"/>
              </p:cNvSpPr>
              <p:nvPr/>
            </p:nvSpPr>
            <p:spPr bwMode="auto">
              <a:xfrm flipV="1">
                <a:off x="2906" y="2180"/>
                <a:ext cx="28" cy="26"/>
              </a:xfrm>
              <a:prstGeom prst="line">
                <a:avLst/>
              </a:prstGeom>
              <a:noFill/>
              <a:ln w="12700">
                <a:solidFill>
                  <a:srgbClr val="000000"/>
                </a:solidFill>
                <a:round/>
                <a:headEnd/>
                <a:tailEnd/>
              </a:ln>
            </p:spPr>
            <p:txBody>
              <a:bodyPr/>
              <a:lstStyle/>
              <a:p>
                <a:endParaRPr lang="zh-CN" altLang="en-US"/>
              </a:p>
            </p:txBody>
          </p:sp>
        </p:grpSp>
        <p:sp>
          <p:nvSpPr>
            <p:cNvPr id="24" name="Line 33"/>
            <p:cNvSpPr>
              <a:spLocks noChangeShapeType="1"/>
            </p:cNvSpPr>
            <p:nvPr/>
          </p:nvSpPr>
          <p:spPr bwMode="auto">
            <a:xfrm>
              <a:off x="2280" y="4680"/>
              <a:ext cx="600" cy="0"/>
            </a:xfrm>
            <a:prstGeom prst="line">
              <a:avLst/>
            </a:prstGeom>
            <a:noFill/>
            <a:ln w="12700">
              <a:solidFill>
                <a:srgbClr val="000000"/>
              </a:solidFill>
              <a:round/>
              <a:headEnd/>
              <a:tailEnd type="triangle" w="med" len="med"/>
            </a:ln>
          </p:spPr>
          <p:txBody>
            <a:bodyPr/>
            <a:lstStyle/>
            <a:p>
              <a:endParaRPr lang="zh-CN" altLang="en-US"/>
            </a:p>
          </p:txBody>
        </p:sp>
        <p:grpSp>
          <p:nvGrpSpPr>
            <p:cNvPr id="25" name="Group 34"/>
            <p:cNvGrpSpPr>
              <a:grpSpLocks/>
            </p:cNvGrpSpPr>
            <p:nvPr/>
          </p:nvGrpSpPr>
          <p:grpSpPr bwMode="auto">
            <a:xfrm>
              <a:off x="2883" y="4495"/>
              <a:ext cx="841" cy="438"/>
              <a:chOff x="1152" y="1798"/>
              <a:chExt cx="336" cy="175"/>
            </a:xfrm>
          </p:grpSpPr>
          <p:sp>
            <p:nvSpPr>
              <p:cNvPr id="89" name="Rectangle 35"/>
              <p:cNvSpPr>
                <a:spLocks noChangeArrowheads="1"/>
              </p:cNvSpPr>
              <p:nvPr/>
            </p:nvSpPr>
            <p:spPr bwMode="auto">
              <a:xfrm>
                <a:off x="1175" y="1798"/>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90" name="Rectangle 36"/>
              <p:cNvSpPr>
                <a:spLocks noChangeArrowheads="1"/>
              </p:cNvSpPr>
              <p:nvPr/>
            </p:nvSpPr>
            <p:spPr bwMode="auto">
              <a:xfrm>
                <a:off x="1200"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91" name="Rectangle 37"/>
              <p:cNvSpPr>
                <a:spLocks noChangeArrowheads="1"/>
              </p:cNvSpPr>
              <p:nvPr/>
            </p:nvSpPr>
            <p:spPr bwMode="auto">
              <a:xfrm>
                <a:off x="1200"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92" name="Rectangle 38"/>
              <p:cNvSpPr>
                <a:spLocks noChangeArrowheads="1"/>
              </p:cNvSpPr>
              <p:nvPr/>
            </p:nvSpPr>
            <p:spPr bwMode="auto">
              <a:xfrm>
                <a:off x="1344"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93" name="Rectangle 39"/>
              <p:cNvSpPr>
                <a:spLocks noChangeArrowheads="1"/>
              </p:cNvSpPr>
              <p:nvPr/>
            </p:nvSpPr>
            <p:spPr bwMode="auto">
              <a:xfrm>
                <a:off x="1344"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94" name="Line 40"/>
              <p:cNvSpPr>
                <a:spLocks noChangeShapeType="1"/>
              </p:cNvSpPr>
              <p:nvPr/>
            </p:nvSpPr>
            <p:spPr bwMode="auto">
              <a:xfrm>
                <a:off x="1152" y="1872"/>
                <a:ext cx="96" cy="0"/>
              </a:xfrm>
              <a:prstGeom prst="line">
                <a:avLst/>
              </a:prstGeom>
              <a:noFill/>
              <a:ln w="25400">
                <a:solidFill>
                  <a:srgbClr val="FFFFFF"/>
                </a:solidFill>
                <a:round/>
                <a:headEnd/>
                <a:tailEnd/>
              </a:ln>
            </p:spPr>
            <p:txBody>
              <a:bodyPr/>
              <a:lstStyle/>
              <a:p>
                <a:endParaRPr lang="zh-CN" altLang="en-US"/>
              </a:p>
            </p:txBody>
          </p:sp>
          <p:sp>
            <p:nvSpPr>
              <p:cNvPr id="95" name="Line 41"/>
              <p:cNvSpPr>
                <a:spLocks noChangeShapeType="1"/>
              </p:cNvSpPr>
              <p:nvPr/>
            </p:nvSpPr>
            <p:spPr bwMode="auto">
              <a:xfrm>
                <a:off x="1248" y="1872"/>
                <a:ext cx="0" cy="48"/>
              </a:xfrm>
              <a:prstGeom prst="line">
                <a:avLst/>
              </a:prstGeom>
              <a:noFill/>
              <a:ln w="25400">
                <a:solidFill>
                  <a:srgbClr val="FFFFFF"/>
                </a:solidFill>
                <a:round/>
                <a:headEnd/>
                <a:tailEnd/>
              </a:ln>
            </p:spPr>
            <p:txBody>
              <a:bodyPr/>
              <a:lstStyle/>
              <a:p>
                <a:endParaRPr lang="zh-CN" altLang="en-US"/>
              </a:p>
            </p:txBody>
          </p:sp>
          <p:sp>
            <p:nvSpPr>
              <p:cNvPr id="96" name="Line 42"/>
              <p:cNvSpPr>
                <a:spLocks noChangeShapeType="1"/>
              </p:cNvSpPr>
              <p:nvPr/>
            </p:nvSpPr>
            <p:spPr bwMode="auto">
              <a:xfrm>
                <a:off x="1296" y="1872"/>
                <a:ext cx="48" cy="48"/>
              </a:xfrm>
              <a:prstGeom prst="line">
                <a:avLst/>
              </a:prstGeom>
              <a:noFill/>
              <a:ln w="25400">
                <a:solidFill>
                  <a:srgbClr val="FFFFFF"/>
                </a:solidFill>
                <a:round/>
                <a:headEnd/>
                <a:tailEnd/>
              </a:ln>
            </p:spPr>
            <p:txBody>
              <a:bodyPr/>
              <a:lstStyle/>
              <a:p>
                <a:endParaRPr lang="zh-CN" altLang="en-US"/>
              </a:p>
            </p:txBody>
          </p:sp>
          <p:sp>
            <p:nvSpPr>
              <p:cNvPr id="97" name="Line 43"/>
              <p:cNvSpPr>
                <a:spLocks noChangeShapeType="1"/>
              </p:cNvSpPr>
              <p:nvPr/>
            </p:nvSpPr>
            <p:spPr bwMode="auto">
              <a:xfrm flipV="1">
                <a:off x="1392" y="1872"/>
                <a:ext cx="0" cy="48"/>
              </a:xfrm>
              <a:prstGeom prst="line">
                <a:avLst/>
              </a:prstGeom>
              <a:noFill/>
              <a:ln w="25400">
                <a:solidFill>
                  <a:srgbClr val="FFFFFF"/>
                </a:solidFill>
                <a:round/>
                <a:headEnd/>
                <a:tailEnd/>
              </a:ln>
            </p:spPr>
            <p:txBody>
              <a:bodyPr/>
              <a:lstStyle/>
              <a:p>
                <a:endParaRPr lang="zh-CN" altLang="en-US"/>
              </a:p>
            </p:txBody>
          </p:sp>
          <p:sp>
            <p:nvSpPr>
              <p:cNvPr id="98" name="Line 44"/>
              <p:cNvSpPr>
                <a:spLocks noChangeShapeType="1"/>
              </p:cNvSpPr>
              <p:nvPr/>
            </p:nvSpPr>
            <p:spPr bwMode="auto">
              <a:xfrm>
                <a:off x="1440" y="1872"/>
                <a:ext cx="48" cy="0"/>
              </a:xfrm>
              <a:prstGeom prst="line">
                <a:avLst/>
              </a:prstGeom>
              <a:noFill/>
              <a:ln w="25400">
                <a:solidFill>
                  <a:srgbClr val="FFFFFF"/>
                </a:solidFill>
                <a:round/>
                <a:headEnd/>
                <a:tailEnd/>
              </a:ln>
            </p:spPr>
            <p:txBody>
              <a:bodyPr/>
              <a:lstStyle/>
              <a:p>
                <a:endParaRPr lang="zh-CN" altLang="en-US"/>
              </a:p>
            </p:txBody>
          </p:sp>
        </p:grpSp>
        <p:grpSp>
          <p:nvGrpSpPr>
            <p:cNvPr id="26" name="Group 45"/>
            <p:cNvGrpSpPr>
              <a:grpSpLocks/>
            </p:cNvGrpSpPr>
            <p:nvPr/>
          </p:nvGrpSpPr>
          <p:grpSpPr bwMode="auto">
            <a:xfrm>
              <a:off x="3965" y="4495"/>
              <a:ext cx="841" cy="438"/>
              <a:chOff x="1584" y="1798"/>
              <a:chExt cx="336" cy="175"/>
            </a:xfrm>
          </p:grpSpPr>
          <p:sp>
            <p:nvSpPr>
              <p:cNvPr id="79" name="Rectangle 46"/>
              <p:cNvSpPr>
                <a:spLocks noChangeArrowheads="1"/>
              </p:cNvSpPr>
              <p:nvPr/>
            </p:nvSpPr>
            <p:spPr bwMode="auto">
              <a:xfrm>
                <a:off x="1607" y="1798"/>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80" name="Rectangle 47"/>
              <p:cNvSpPr>
                <a:spLocks noChangeArrowheads="1"/>
              </p:cNvSpPr>
              <p:nvPr/>
            </p:nvSpPr>
            <p:spPr bwMode="auto">
              <a:xfrm>
                <a:off x="1632"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1" name="Rectangle 48"/>
              <p:cNvSpPr>
                <a:spLocks noChangeArrowheads="1"/>
              </p:cNvSpPr>
              <p:nvPr/>
            </p:nvSpPr>
            <p:spPr bwMode="auto">
              <a:xfrm>
                <a:off x="1632"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2" name="Rectangle 49"/>
              <p:cNvSpPr>
                <a:spLocks noChangeArrowheads="1"/>
              </p:cNvSpPr>
              <p:nvPr/>
            </p:nvSpPr>
            <p:spPr bwMode="auto">
              <a:xfrm>
                <a:off x="1776"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3" name="Rectangle 50"/>
              <p:cNvSpPr>
                <a:spLocks noChangeArrowheads="1"/>
              </p:cNvSpPr>
              <p:nvPr/>
            </p:nvSpPr>
            <p:spPr bwMode="auto">
              <a:xfrm>
                <a:off x="1776"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4" name="Line 51"/>
              <p:cNvSpPr>
                <a:spLocks noChangeShapeType="1"/>
              </p:cNvSpPr>
              <p:nvPr/>
            </p:nvSpPr>
            <p:spPr bwMode="auto">
              <a:xfrm>
                <a:off x="1584" y="1872"/>
                <a:ext cx="96" cy="0"/>
              </a:xfrm>
              <a:prstGeom prst="line">
                <a:avLst/>
              </a:prstGeom>
              <a:noFill/>
              <a:ln w="25400">
                <a:solidFill>
                  <a:srgbClr val="FFFFFF"/>
                </a:solidFill>
                <a:round/>
                <a:headEnd/>
                <a:tailEnd/>
              </a:ln>
            </p:spPr>
            <p:txBody>
              <a:bodyPr/>
              <a:lstStyle/>
              <a:p>
                <a:endParaRPr lang="zh-CN" altLang="en-US"/>
              </a:p>
            </p:txBody>
          </p:sp>
          <p:sp>
            <p:nvSpPr>
              <p:cNvPr id="85" name="Line 52"/>
              <p:cNvSpPr>
                <a:spLocks noChangeShapeType="1"/>
              </p:cNvSpPr>
              <p:nvPr/>
            </p:nvSpPr>
            <p:spPr bwMode="auto">
              <a:xfrm>
                <a:off x="1680" y="1872"/>
                <a:ext cx="0" cy="48"/>
              </a:xfrm>
              <a:prstGeom prst="line">
                <a:avLst/>
              </a:prstGeom>
              <a:noFill/>
              <a:ln w="25400">
                <a:solidFill>
                  <a:srgbClr val="FFFFFF"/>
                </a:solidFill>
                <a:round/>
                <a:headEnd/>
                <a:tailEnd/>
              </a:ln>
            </p:spPr>
            <p:txBody>
              <a:bodyPr/>
              <a:lstStyle/>
              <a:p>
                <a:endParaRPr lang="zh-CN" altLang="en-US"/>
              </a:p>
            </p:txBody>
          </p:sp>
          <p:sp>
            <p:nvSpPr>
              <p:cNvPr id="86" name="Line 53"/>
              <p:cNvSpPr>
                <a:spLocks noChangeShapeType="1"/>
              </p:cNvSpPr>
              <p:nvPr/>
            </p:nvSpPr>
            <p:spPr bwMode="auto">
              <a:xfrm>
                <a:off x="1728" y="1872"/>
                <a:ext cx="48" cy="48"/>
              </a:xfrm>
              <a:prstGeom prst="line">
                <a:avLst/>
              </a:prstGeom>
              <a:noFill/>
              <a:ln w="25400">
                <a:solidFill>
                  <a:srgbClr val="FFFFFF"/>
                </a:solidFill>
                <a:round/>
                <a:headEnd/>
                <a:tailEnd/>
              </a:ln>
            </p:spPr>
            <p:txBody>
              <a:bodyPr/>
              <a:lstStyle/>
              <a:p>
                <a:endParaRPr lang="zh-CN" altLang="en-US"/>
              </a:p>
            </p:txBody>
          </p:sp>
          <p:sp>
            <p:nvSpPr>
              <p:cNvPr id="87" name="Line 54"/>
              <p:cNvSpPr>
                <a:spLocks noChangeShapeType="1"/>
              </p:cNvSpPr>
              <p:nvPr/>
            </p:nvSpPr>
            <p:spPr bwMode="auto">
              <a:xfrm flipV="1">
                <a:off x="1824" y="1872"/>
                <a:ext cx="0" cy="48"/>
              </a:xfrm>
              <a:prstGeom prst="line">
                <a:avLst/>
              </a:prstGeom>
              <a:noFill/>
              <a:ln w="25400">
                <a:solidFill>
                  <a:srgbClr val="FFFFFF"/>
                </a:solidFill>
                <a:round/>
                <a:headEnd/>
                <a:tailEnd/>
              </a:ln>
            </p:spPr>
            <p:txBody>
              <a:bodyPr/>
              <a:lstStyle/>
              <a:p>
                <a:endParaRPr lang="zh-CN" altLang="en-US"/>
              </a:p>
            </p:txBody>
          </p:sp>
          <p:sp>
            <p:nvSpPr>
              <p:cNvPr id="88" name="Line 55"/>
              <p:cNvSpPr>
                <a:spLocks noChangeShapeType="1"/>
              </p:cNvSpPr>
              <p:nvPr/>
            </p:nvSpPr>
            <p:spPr bwMode="auto">
              <a:xfrm>
                <a:off x="1872" y="1872"/>
                <a:ext cx="48" cy="0"/>
              </a:xfrm>
              <a:prstGeom prst="line">
                <a:avLst/>
              </a:prstGeom>
              <a:noFill/>
              <a:ln w="25400">
                <a:solidFill>
                  <a:srgbClr val="FFFFFF"/>
                </a:solidFill>
                <a:round/>
                <a:headEnd/>
                <a:tailEnd/>
              </a:ln>
            </p:spPr>
            <p:txBody>
              <a:bodyPr/>
              <a:lstStyle/>
              <a:p>
                <a:endParaRPr lang="zh-CN" altLang="en-US"/>
              </a:p>
            </p:txBody>
          </p:sp>
        </p:grpSp>
        <p:grpSp>
          <p:nvGrpSpPr>
            <p:cNvPr id="27" name="Group 56"/>
            <p:cNvGrpSpPr>
              <a:grpSpLocks/>
            </p:cNvGrpSpPr>
            <p:nvPr/>
          </p:nvGrpSpPr>
          <p:grpSpPr bwMode="auto">
            <a:xfrm>
              <a:off x="5046" y="4495"/>
              <a:ext cx="841" cy="438"/>
              <a:chOff x="2016" y="1798"/>
              <a:chExt cx="336" cy="175"/>
            </a:xfrm>
          </p:grpSpPr>
          <p:sp>
            <p:nvSpPr>
              <p:cNvPr id="69" name="Rectangle 57"/>
              <p:cNvSpPr>
                <a:spLocks noChangeArrowheads="1"/>
              </p:cNvSpPr>
              <p:nvPr/>
            </p:nvSpPr>
            <p:spPr bwMode="auto">
              <a:xfrm>
                <a:off x="2039" y="1798"/>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70" name="Rectangle 58"/>
              <p:cNvSpPr>
                <a:spLocks noChangeArrowheads="1"/>
              </p:cNvSpPr>
              <p:nvPr/>
            </p:nvSpPr>
            <p:spPr bwMode="auto">
              <a:xfrm>
                <a:off x="2064"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1" name="Rectangle 59"/>
              <p:cNvSpPr>
                <a:spLocks noChangeArrowheads="1"/>
              </p:cNvSpPr>
              <p:nvPr/>
            </p:nvSpPr>
            <p:spPr bwMode="auto">
              <a:xfrm>
                <a:off x="2064"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2" name="Rectangle 60"/>
              <p:cNvSpPr>
                <a:spLocks noChangeArrowheads="1"/>
              </p:cNvSpPr>
              <p:nvPr/>
            </p:nvSpPr>
            <p:spPr bwMode="auto">
              <a:xfrm>
                <a:off x="2208"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3" name="Rectangle 61"/>
              <p:cNvSpPr>
                <a:spLocks noChangeArrowheads="1"/>
              </p:cNvSpPr>
              <p:nvPr/>
            </p:nvSpPr>
            <p:spPr bwMode="auto">
              <a:xfrm>
                <a:off x="2208"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4" name="Line 62"/>
              <p:cNvSpPr>
                <a:spLocks noChangeShapeType="1"/>
              </p:cNvSpPr>
              <p:nvPr/>
            </p:nvSpPr>
            <p:spPr bwMode="auto">
              <a:xfrm>
                <a:off x="2016" y="1872"/>
                <a:ext cx="96" cy="0"/>
              </a:xfrm>
              <a:prstGeom prst="line">
                <a:avLst/>
              </a:prstGeom>
              <a:noFill/>
              <a:ln w="25400">
                <a:solidFill>
                  <a:srgbClr val="FFFFFF"/>
                </a:solidFill>
                <a:round/>
                <a:headEnd/>
                <a:tailEnd/>
              </a:ln>
            </p:spPr>
            <p:txBody>
              <a:bodyPr/>
              <a:lstStyle/>
              <a:p>
                <a:endParaRPr lang="zh-CN" altLang="en-US"/>
              </a:p>
            </p:txBody>
          </p:sp>
          <p:sp>
            <p:nvSpPr>
              <p:cNvPr id="75" name="Line 63"/>
              <p:cNvSpPr>
                <a:spLocks noChangeShapeType="1"/>
              </p:cNvSpPr>
              <p:nvPr/>
            </p:nvSpPr>
            <p:spPr bwMode="auto">
              <a:xfrm>
                <a:off x="2112" y="1872"/>
                <a:ext cx="0" cy="48"/>
              </a:xfrm>
              <a:prstGeom prst="line">
                <a:avLst/>
              </a:prstGeom>
              <a:noFill/>
              <a:ln w="25400">
                <a:solidFill>
                  <a:srgbClr val="FFFFFF"/>
                </a:solidFill>
                <a:round/>
                <a:headEnd/>
                <a:tailEnd/>
              </a:ln>
            </p:spPr>
            <p:txBody>
              <a:bodyPr/>
              <a:lstStyle/>
              <a:p>
                <a:endParaRPr lang="zh-CN" altLang="en-US"/>
              </a:p>
            </p:txBody>
          </p:sp>
          <p:sp>
            <p:nvSpPr>
              <p:cNvPr id="76" name="Line 64"/>
              <p:cNvSpPr>
                <a:spLocks noChangeShapeType="1"/>
              </p:cNvSpPr>
              <p:nvPr/>
            </p:nvSpPr>
            <p:spPr bwMode="auto">
              <a:xfrm>
                <a:off x="2160" y="1872"/>
                <a:ext cx="48" cy="48"/>
              </a:xfrm>
              <a:prstGeom prst="line">
                <a:avLst/>
              </a:prstGeom>
              <a:noFill/>
              <a:ln w="25400">
                <a:solidFill>
                  <a:srgbClr val="FFFFFF"/>
                </a:solidFill>
                <a:round/>
                <a:headEnd/>
                <a:tailEnd/>
              </a:ln>
            </p:spPr>
            <p:txBody>
              <a:bodyPr/>
              <a:lstStyle/>
              <a:p>
                <a:endParaRPr lang="zh-CN" altLang="en-US"/>
              </a:p>
            </p:txBody>
          </p:sp>
          <p:sp>
            <p:nvSpPr>
              <p:cNvPr id="77" name="Line 65"/>
              <p:cNvSpPr>
                <a:spLocks noChangeShapeType="1"/>
              </p:cNvSpPr>
              <p:nvPr/>
            </p:nvSpPr>
            <p:spPr bwMode="auto">
              <a:xfrm flipV="1">
                <a:off x="2256" y="1872"/>
                <a:ext cx="0" cy="48"/>
              </a:xfrm>
              <a:prstGeom prst="line">
                <a:avLst/>
              </a:prstGeom>
              <a:noFill/>
              <a:ln w="25400">
                <a:solidFill>
                  <a:srgbClr val="FFFFFF"/>
                </a:solidFill>
                <a:round/>
                <a:headEnd/>
                <a:tailEnd/>
              </a:ln>
            </p:spPr>
            <p:txBody>
              <a:bodyPr/>
              <a:lstStyle/>
              <a:p>
                <a:endParaRPr lang="zh-CN" altLang="en-US"/>
              </a:p>
            </p:txBody>
          </p:sp>
          <p:sp>
            <p:nvSpPr>
              <p:cNvPr id="78" name="Line 66"/>
              <p:cNvSpPr>
                <a:spLocks noChangeShapeType="1"/>
              </p:cNvSpPr>
              <p:nvPr/>
            </p:nvSpPr>
            <p:spPr bwMode="auto">
              <a:xfrm>
                <a:off x="2304" y="1872"/>
                <a:ext cx="48" cy="0"/>
              </a:xfrm>
              <a:prstGeom prst="line">
                <a:avLst/>
              </a:prstGeom>
              <a:noFill/>
              <a:ln w="25400">
                <a:solidFill>
                  <a:srgbClr val="FFFFFF"/>
                </a:solidFill>
                <a:round/>
                <a:headEnd/>
                <a:tailEnd/>
              </a:ln>
            </p:spPr>
            <p:txBody>
              <a:bodyPr/>
              <a:lstStyle/>
              <a:p>
                <a:endParaRPr lang="zh-CN" altLang="en-US"/>
              </a:p>
            </p:txBody>
          </p:sp>
        </p:grpSp>
        <p:grpSp>
          <p:nvGrpSpPr>
            <p:cNvPr id="28" name="Group 67"/>
            <p:cNvGrpSpPr>
              <a:grpSpLocks/>
            </p:cNvGrpSpPr>
            <p:nvPr/>
          </p:nvGrpSpPr>
          <p:grpSpPr bwMode="auto">
            <a:xfrm>
              <a:off x="6248" y="4495"/>
              <a:ext cx="841" cy="438"/>
              <a:chOff x="2496" y="1798"/>
              <a:chExt cx="336" cy="175"/>
            </a:xfrm>
          </p:grpSpPr>
          <p:sp>
            <p:nvSpPr>
              <p:cNvPr id="59" name="Rectangle 68"/>
              <p:cNvSpPr>
                <a:spLocks noChangeArrowheads="1"/>
              </p:cNvSpPr>
              <p:nvPr/>
            </p:nvSpPr>
            <p:spPr bwMode="auto">
              <a:xfrm>
                <a:off x="2519" y="1798"/>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60" name="Rectangle 69"/>
              <p:cNvSpPr>
                <a:spLocks noChangeArrowheads="1"/>
              </p:cNvSpPr>
              <p:nvPr/>
            </p:nvSpPr>
            <p:spPr bwMode="auto">
              <a:xfrm>
                <a:off x="2544"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1" name="Rectangle 70"/>
              <p:cNvSpPr>
                <a:spLocks noChangeArrowheads="1"/>
              </p:cNvSpPr>
              <p:nvPr/>
            </p:nvSpPr>
            <p:spPr bwMode="auto">
              <a:xfrm>
                <a:off x="2544"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2" name="Rectangle 71"/>
              <p:cNvSpPr>
                <a:spLocks noChangeArrowheads="1"/>
              </p:cNvSpPr>
              <p:nvPr/>
            </p:nvSpPr>
            <p:spPr bwMode="auto">
              <a:xfrm>
                <a:off x="2688"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3" name="Rectangle 72"/>
              <p:cNvSpPr>
                <a:spLocks noChangeArrowheads="1"/>
              </p:cNvSpPr>
              <p:nvPr/>
            </p:nvSpPr>
            <p:spPr bwMode="auto">
              <a:xfrm>
                <a:off x="2688"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4" name="Line 73"/>
              <p:cNvSpPr>
                <a:spLocks noChangeShapeType="1"/>
              </p:cNvSpPr>
              <p:nvPr/>
            </p:nvSpPr>
            <p:spPr bwMode="auto">
              <a:xfrm>
                <a:off x="2496" y="1872"/>
                <a:ext cx="96" cy="0"/>
              </a:xfrm>
              <a:prstGeom prst="line">
                <a:avLst/>
              </a:prstGeom>
              <a:noFill/>
              <a:ln w="25400">
                <a:solidFill>
                  <a:srgbClr val="FFFFFF"/>
                </a:solidFill>
                <a:round/>
                <a:headEnd/>
                <a:tailEnd/>
              </a:ln>
            </p:spPr>
            <p:txBody>
              <a:bodyPr/>
              <a:lstStyle/>
              <a:p>
                <a:endParaRPr lang="zh-CN" altLang="en-US"/>
              </a:p>
            </p:txBody>
          </p:sp>
          <p:sp>
            <p:nvSpPr>
              <p:cNvPr id="65" name="Line 74"/>
              <p:cNvSpPr>
                <a:spLocks noChangeShapeType="1"/>
              </p:cNvSpPr>
              <p:nvPr/>
            </p:nvSpPr>
            <p:spPr bwMode="auto">
              <a:xfrm>
                <a:off x="2592" y="1872"/>
                <a:ext cx="0" cy="48"/>
              </a:xfrm>
              <a:prstGeom prst="line">
                <a:avLst/>
              </a:prstGeom>
              <a:noFill/>
              <a:ln w="25400">
                <a:solidFill>
                  <a:srgbClr val="FFFFFF"/>
                </a:solidFill>
                <a:round/>
                <a:headEnd/>
                <a:tailEnd/>
              </a:ln>
            </p:spPr>
            <p:txBody>
              <a:bodyPr/>
              <a:lstStyle/>
              <a:p>
                <a:endParaRPr lang="zh-CN" altLang="en-US"/>
              </a:p>
            </p:txBody>
          </p:sp>
          <p:sp>
            <p:nvSpPr>
              <p:cNvPr id="66" name="Line 75"/>
              <p:cNvSpPr>
                <a:spLocks noChangeShapeType="1"/>
              </p:cNvSpPr>
              <p:nvPr/>
            </p:nvSpPr>
            <p:spPr bwMode="auto">
              <a:xfrm>
                <a:off x="2640" y="1872"/>
                <a:ext cx="48" cy="48"/>
              </a:xfrm>
              <a:prstGeom prst="line">
                <a:avLst/>
              </a:prstGeom>
              <a:noFill/>
              <a:ln w="25400">
                <a:solidFill>
                  <a:srgbClr val="FFFFFF"/>
                </a:solidFill>
                <a:round/>
                <a:headEnd/>
                <a:tailEnd/>
              </a:ln>
            </p:spPr>
            <p:txBody>
              <a:bodyPr/>
              <a:lstStyle/>
              <a:p>
                <a:endParaRPr lang="zh-CN" altLang="en-US"/>
              </a:p>
            </p:txBody>
          </p:sp>
          <p:sp>
            <p:nvSpPr>
              <p:cNvPr id="67" name="Line 76"/>
              <p:cNvSpPr>
                <a:spLocks noChangeShapeType="1"/>
              </p:cNvSpPr>
              <p:nvPr/>
            </p:nvSpPr>
            <p:spPr bwMode="auto">
              <a:xfrm flipV="1">
                <a:off x="2736" y="1872"/>
                <a:ext cx="0" cy="48"/>
              </a:xfrm>
              <a:prstGeom prst="line">
                <a:avLst/>
              </a:prstGeom>
              <a:noFill/>
              <a:ln w="25400">
                <a:solidFill>
                  <a:srgbClr val="FFFFFF"/>
                </a:solidFill>
                <a:round/>
                <a:headEnd/>
                <a:tailEnd/>
              </a:ln>
            </p:spPr>
            <p:txBody>
              <a:bodyPr/>
              <a:lstStyle/>
              <a:p>
                <a:endParaRPr lang="zh-CN" altLang="en-US"/>
              </a:p>
            </p:txBody>
          </p:sp>
          <p:sp>
            <p:nvSpPr>
              <p:cNvPr id="68" name="Line 77"/>
              <p:cNvSpPr>
                <a:spLocks noChangeShapeType="1"/>
              </p:cNvSpPr>
              <p:nvPr/>
            </p:nvSpPr>
            <p:spPr bwMode="auto">
              <a:xfrm>
                <a:off x="2784" y="1872"/>
                <a:ext cx="48" cy="0"/>
              </a:xfrm>
              <a:prstGeom prst="line">
                <a:avLst/>
              </a:prstGeom>
              <a:noFill/>
              <a:ln w="25400">
                <a:solidFill>
                  <a:srgbClr val="FFFFFF"/>
                </a:solidFill>
                <a:round/>
                <a:headEnd/>
                <a:tailEnd/>
              </a:ln>
            </p:spPr>
            <p:txBody>
              <a:bodyPr/>
              <a:lstStyle/>
              <a:p>
                <a:endParaRPr lang="zh-CN" altLang="en-US"/>
              </a:p>
            </p:txBody>
          </p:sp>
        </p:grpSp>
        <p:grpSp>
          <p:nvGrpSpPr>
            <p:cNvPr id="29" name="Group 78"/>
            <p:cNvGrpSpPr>
              <a:grpSpLocks/>
            </p:cNvGrpSpPr>
            <p:nvPr/>
          </p:nvGrpSpPr>
          <p:grpSpPr bwMode="auto">
            <a:xfrm>
              <a:off x="3150" y="5290"/>
              <a:ext cx="200" cy="105"/>
              <a:chOff x="1260" y="2116"/>
              <a:chExt cx="80" cy="42"/>
            </a:xfrm>
          </p:grpSpPr>
          <p:sp>
            <p:nvSpPr>
              <p:cNvPr id="57" name="Oval 79"/>
              <p:cNvSpPr>
                <a:spLocks noChangeArrowheads="1"/>
              </p:cNvSpPr>
              <p:nvPr/>
            </p:nvSpPr>
            <p:spPr bwMode="auto">
              <a:xfrm>
                <a:off x="1260"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8" name="Line 80"/>
              <p:cNvSpPr>
                <a:spLocks noChangeShapeType="1"/>
              </p:cNvSpPr>
              <p:nvPr/>
            </p:nvSpPr>
            <p:spPr bwMode="auto">
              <a:xfrm flipV="1">
                <a:off x="1300" y="2125"/>
                <a:ext cx="21" cy="12"/>
              </a:xfrm>
              <a:prstGeom prst="line">
                <a:avLst/>
              </a:prstGeom>
              <a:noFill/>
              <a:ln w="12700">
                <a:solidFill>
                  <a:srgbClr val="000000"/>
                </a:solidFill>
                <a:round/>
                <a:headEnd/>
                <a:tailEnd/>
              </a:ln>
            </p:spPr>
            <p:txBody>
              <a:bodyPr/>
              <a:lstStyle/>
              <a:p>
                <a:endParaRPr lang="zh-CN" altLang="en-US"/>
              </a:p>
            </p:txBody>
          </p:sp>
        </p:grpSp>
        <p:sp>
          <p:nvSpPr>
            <p:cNvPr id="30" name="Line 81"/>
            <p:cNvSpPr>
              <a:spLocks noChangeShapeType="1"/>
            </p:cNvSpPr>
            <p:nvPr/>
          </p:nvSpPr>
          <p:spPr bwMode="auto">
            <a:xfrm>
              <a:off x="312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31" name="Line 82"/>
            <p:cNvSpPr>
              <a:spLocks noChangeShapeType="1"/>
            </p:cNvSpPr>
            <p:nvPr/>
          </p:nvSpPr>
          <p:spPr bwMode="auto">
            <a:xfrm flipV="1">
              <a:off x="3360" y="4920"/>
              <a:ext cx="0" cy="360"/>
            </a:xfrm>
            <a:prstGeom prst="line">
              <a:avLst/>
            </a:prstGeom>
            <a:noFill/>
            <a:ln w="12700">
              <a:solidFill>
                <a:srgbClr val="000000"/>
              </a:solidFill>
              <a:round/>
              <a:headEnd/>
              <a:tailEnd type="triangle" w="med" len="med"/>
            </a:ln>
          </p:spPr>
          <p:txBody>
            <a:bodyPr/>
            <a:lstStyle/>
            <a:p>
              <a:endParaRPr lang="zh-CN" altLang="en-US"/>
            </a:p>
          </p:txBody>
        </p:sp>
        <p:grpSp>
          <p:nvGrpSpPr>
            <p:cNvPr id="32" name="Group 83"/>
            <p:cNvGrpSpPr>
              <a:grpSpLocks/>
            </p:cNvGrpSpPr>
            <p:nvPr/>
          </p:nvGrpSpPr>
          <p:grpSpPr bwMode="auto">
            <a:xfrm>
              <a:off x="4110" y="5290"/>
              <a:ext cx="200" cy="105"/>
              <a:chOff x="1644" y="2116"/>
              <a:chExt cx="80" cy="42"/>
            </a:xfrm>
          </p:grpSpPr>
          <p:sp>
            <p:nvSpPr>
              <p:cNvPr id="55" name="Oval 84"/>
              <p:cNvSpPr>
                <a:spLocks noChangeArrowheads="1"/>
              </p:cNvSpPr>
              <p:nvPr/>
            </p:nvSpPr>
            <p:spPr bwMode="auto">
              <a:xfrm>
                <a:off x="1644"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6" name="Line 85"/>
              <p:cNvSpPr>
                <a:spLocks noChangeShapeType="1"/>
              </p:cNvSpPr>
              <p:nvPr/>
            </p:nvSpPr>
            <p:spPr bwMode="auto">
              <a:xfrm flipV="1">
                <a:off x="1684" y="2125"/>
                <a:ext cx="21" cy="12"/>
              </a:xfrm>
              <a:prstGeom prst="line">
                <a:avLst/>
              </a:prstGeom>
              <a:noFill/>
              <a:ln w="12700">
                <a:solidFill>
                  <a:srgbClr val="000000"/>
                </a:solidFill>
                <a:round/>
                <a:headEnd/>
                <a:tailEnd/>
              </a:ln>
            </p:spPr>
            <p:txBody>
              <a:bodyPr/>
              <a:lstStyle/>
              <a:p>
                <a:endParaRPr lang="zh-CN" altLang="en-US"/>
              </a:p>
            </p:txBody>
          </p:sp>
        </p:grpSp>
        <p:sp>
          <p:nvSpPr>
            <p:cNvPr id="33" name="Line 86"/>
            <p:cNvSpPr>
              <a:spLocks noChangeShapeType="1"/>
            </p:cNvSpPr>
            <p:nvPr/>
          </p:nvSpPr>
          <p:spPr bwMode="auto">
            <a:xfrm>
              <a:off x="408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34" name="Line 87"/>
            <p:cNvSpPr>
              <a:spLocks noChangeShapeType="1"/>
            </p:cNvSpPr>
            <p:nvPr/>
          </p:nvSpPr>
          <p:spPr bwMode="auto">
            <a:xfrm flipV="1">
              <a:off x="4320" y="4920"/>
              <a:ext cx="0" cy="360"/>
            </a:xfrm>
            <a:prstGeom prst="line">
              <a:avLst/>
            </a:prstGeom>
            <a:noFill/>
            <a:ln w="12700">
              <a:solidFill>
                <a:srgbClr val="000000"/>
              </a:solidFill>
              <a:round/>
              <a:headEnd/>
              <a:tailEnd type="triangle" w="med" len="med"/>
            </a:ln>
          </p:spPr>
          <p:txBody>
            <a:bodyPr/>
            <a:lstStyle/>
            <a:p>
              <a:endParaRPr lang="zh-CN" altLang="en-US"/>
            </a:p>
          </p:txBody>
        </p:sp>
        <p:grpSp>
          <p:nvGrpSpPr>
            <p:cNvPr id="35" name="Group 88"/>
            <p:cNvGrpSpPr>
              <a:grpSpLocks/>
            </p:cNvGrpSpPr>
            <p:nvPr/>
          </p:nvGrpSpPr>
          <p:grpSpPr bwMode="auto">
            <a:xfrm>
              <a:off x="4470" y="5290"/>
              <a:ext cx="200" cy="105"/>
              <a:chOff x="1788" y="2116"/>
              <a:chExt cx="80" cy="42"/>
            </a:xfrm>
          </p:grpSpPr>
          <p:sp>
            <p:nvSpPr>
              <p:cNvPr id="53" name="Oval 89"/>
              <p:cNvSpPr>
                <a:spLocks noChangeArrowheads="1"/>
              </p:cNvSpPr>
              <p:nvPr/>
            </p:nvSpPr>
            <p:spPr bwMode="auto">
              <a:xfrm>
                <a:off x="1788"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4" name="Line 90"/>
              <p:cNvSpPr>
                <a:spLocks noChangeShapeType="1"/>
              </p:cNvSpPr>
              <p:nvPr/>
            </p:nvSpPr>
            <p:spPr bwMode="auto">
              <a:xfrm flipV="1">
                <a:off x="1828" y="2125"/>
                <a:ext cx="21" cy="12"/>
              </a:xfrm>
              <a:prstGeom prst="line">
                <a:avLst/>
              </a:prstGeom>
              <a:noFill/>
              <a:ln w="12700">
                <a:solidFill>
                  <a:srgbClr val="000000"/>
                </a:solidFill>
                <a:round/>
                <a:headEnd/>
                <a:tailEnd/>
              </a:ln>
            </p:spPr>
            <p:txBody>
              <a:bodyPr/>
              <a:lstStyle/>
              <a:p>
                <a:endParaRPr lang="zh-CN" altLang="en-US"/>
              </a:p>
            </p:txBody>
          </p:sp>
        </p:grpSp>
        <p:sp>
          <p:nvSpPr>
            <p:cNvPr id="36" name="Line 91"/>
            <p:cNvSpPr>
              <a:spLocks noChangeShapeType="1"/>
            </p:cNvSpPr>
            <p:nvPr/>
          </p:nvSpPr>
          <p:spPr bwMode="auto">
            <a:xfrm>
              <a:off x="444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37" name="Line 92"/>
            <p:cNvSpPr>
              <a:spLocks noChangeShapeType="1"/>
            </p:cNvSpPr>
            <p:nvPr/>
          </p:nvSpPr>
          <p:spPr bwMode="auto">
            <a:xfrm flipV="1">
              <a:off x="4680" y="4920"/>
              <a:ext cx="0" cy="360"/>
            </a:xfrm>
            <a:prstGeom prst="line">
              <a:avLst/>
            </a:prstGeom>
            <a:noFill/>
            <a:ln w="12700">
              <a:solidFill>
                <a:srgbClr val="000000"/>
              </a:solidFill>
              <a:round/>
              <a:headEnd/>
              <a:tailEnd type="triangle" w="med" len="med"/>
            </a:ln>
          </p:spPr>
          <p:txBody>
            <a:bodyPr/>
            <a:lstStyle/>
            <a:p>
              <a:endParaRPr lang="zh-CN" altLang="en-US"/>
            </a:p>
          </p:txBody>
        </p:sp>
        <p:grpSp>
          <p:nvGrpSpPr>
            <p:cNvPr id="38" name="Group 93"/>
            <p:cNvGrpSpPr>
              <a:grpSpLocks/>
            </p:cNvGrpSpPr>
            <p:nvPr/>
          </p:nvGrpSpPr>
          <p:grpSpPr bwMode="auto">
            <a:xfrm>
              <a:off x="5550" y="5290"/>
              <a:ext cx="200" cy="105"/>
              <a:chOff x="2220" y="2116"/>
              <a:chExt cx="80" cy="42"/>
            </a:xfrm>
          </p:grpSpPr>
          <p:sp>
            <p:nvSpPr>
              <p:cNvPr id="51" name="Oval 94"/>
              <p:cNvSpPr>
                <a:spLocks noChangeArrowheads="1"/>
              </p:cNvSpPr>
              <p:nvPr/>
            </p:nvSpPr>
            <p:spPr bwMode="auto">
              <a:xfrm>
                <a:off x="2220"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2" name="Line 95"/>
              <p:cNvSpPr>
                <a:spLocks noChangeShapeType="1"/>
              </p:cNvSpPr>
              <p:nvPr/>
            </p:nvSpPr>
            <p:spPr bwMode="auto">
              <a:xfrm flipV="1">
                <a:off x="2260" y="2125"/>
                <a:ext cx="21" cy="12"/>
              </a:xfrm>
              <a:prstGeom prst="line">
                <a:avLst/>
              </a:prstGeom>
              <a:noFill/>
              <a:ln w="12700">
                <a:solidFill>
                  <a:srgbClr val="000000"/>
                </a:solidFill>
                <a:round/>
                <a:headEnd/>
                <a:tailEnd/>
              </a:ln>
            </p:spPr>
            <p:txBody>
              <a:bodyPr/>
              <a:lstStyle/>
              <a:p>
                <a:endParaRPr lang="zh-CN" altLang="en-US"/>
              </a:p>
            </p:txBody>
          </p:sp>
        </p:grpSp>
        <p:sp>
          <p:nvSpPr>
            <p:cNvPr id="39" name="Line 96"/>
            <p:cNvSpPr>
              <a:spLocks noChangeShapeType="1"/>
            </p:cNvSpPr>
            <p:nvPr/>
          </p:nvSpPr>
          <p:spPr bwMode="auto">
            <a:xfrm>
              <a:off x="552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40" name="Line 97"/>
            <p:cNvSpPr>
              <a:spLocks noChangeShapeType="1"/>
            </p:cNvSpPr>
            <p:nvPr/>
          </p:nvSpPr>
          <p:spPr bwMode="auto">
            <a:xfrm flipV="1">
              <a:off x="5760" y="4920"/>
              <a:ext cx="0" cy="360"/>
            </a:xfrm>
            <a:prstGeom prst="line">
              <a:avLst/>
            </a:prstGeom>
            <a:noFill/>
            <a:ln w="12700">
              <a:solidFill>
                <a:srgbClr val="000000"/>
              </a:solidFill>
              <a:round/>
              <a:headEnd/>
              <a:tailEnd type="triangle" w="med" len="med"/>
            </a:ln>
          </p:spPr>
          <p:txBody>
            <a:bodyPr/>
            <a:lstStyle/>
            <a:p>
              <a:endParaRPr lang="zh-CN" altLang="en-US"/>
            </a:p>
          </p:txBody>
        </p:sp>
        <p:grpSp>
          <p:nvGrpSpPr>
            <p:cNvPr id="41" name="Group 98"/>
            <p:cNvGrpSpPr>
              <a:grpSpLocks/>
            </p:cNvGrpSpPr>
            <p:nvPr/>
          </p:nvGrpSpPr>
          <p:grpSpPr bwMode="auto">
            <a:xfrm>
              <a:off x="6390" y="5290"/>
              <a:ext cx="200" cy="105"/>
              <a:chOff x="2556" y="2116"/>
              <a:chExt cx="80" cy="42"/>
            </a:xfrm>
          </p:grpSpPr>
          <p:sp>
            <p:nvSpPr>
              <p:cNvPr id="49" name="Oval 99"/>
              <p:cNvSpPr>
                <a:spLocks noChangeArrowheads="1"/>
              </p:cNvSpPr>
              <p:nvPr/>
            </p:nvSpPr>
            <p:spPr bwMode="auto">
              <a:xfrm>
                <a:off x="2556"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0" name="Line 100"/>
              <p:cNvSpPr>
                <a:spLocks noChangeShapeType="1"/>
              </p:cNvSpPr>
              <p:nvPr/>
            </p:nvSpPr>
            <p:spPr bwMode="auto">
              <a:xfrm flipV="1">
                <a:off x="2596" y="2125"/>
                <a:ext cx="21" cy="12"/>
              </a:xfrm>
              <a:prstGeom prst="line">
                <a:avLst/>
              </a:prstGeom>
              <a:noFill/>
              <a:ln w="12700">
                <a:solidFill>
                  <a:srgbClr val="000000"/>
                </a:solidFill>
                <a:round/>
                <a:headEnd/>
                <a:tailEnd/>
              </a:ln>
            </p:spPr>
            <p:txBody>
              <a:bodyPr/>
              <a:lstStyle/>
              <a:p>
                <a:endParaRPr lang="zh-CN" altLang="en-US"/>
              </a:p>
            </p:txBody>
          </p:sp>
        </p:grpSp>
        <p:sp>
          <p:nvSpPr>
            <p:cNvPr id="42" name="Line 101"/>
            <p:cNvSpPr>
              <a:spLocks noChangeShapeType="1"/>
            </p:cNvSpPr>
            <p:nvPr/>
          </p:nvSpPr>
          <p:spPr bwMode="auto">
            <a:xfrm>
              <a:off x="636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43" name="Line 102"/>
            <p:cNvSpPr>
              <a:spLocks noChangeShapeType="1"/>
            </p:cNvSpPr>
            <p:nvPr/>
          </p:nvSpPr>
          <p:spPr bwMode="auto">
            <a:xfrm flipV="1">
              <a:off x="6600" y="4920"/>
              <a:ext cx="0" cy="360"/>
            </a:xfrm>
            <a:prstGeom prst="line">
              <a:avLst/>
            </a:prstGeom>
            <a:noFill/>
            <a:ln w="12700">
              <a:solidFill>
                <a:srgbClr val="000000"/>
              </a:solidFill>
              <a:round/>
              <a:headEnd/>
              <a:tailEnd type="triangle" w="med" len="med"/>
            </a:ln>
          </p:spPr>
          <p:txBody>
            <a:bodyPr/>
            <a:lstStyle/>
            <a:p>
              <a:endParaRPr lang="zh-CN" altLang="en-US"/>
            </a:p>
          </p:txBody>
        </p:sp>
        <p:grpSp>
          <p:nvGrpSpPr>
            <p:cNvPr id="44" name="Group 103"/>
            <p:cNvGrpSpPr>
              <a:grpSpLocks/>
            </p:cNvGrpSpPr>
            <p:nvPr/>
          </p:nvGrpSpPr>
          <p:grpSpPr bwMode="auto">
            <a:xfrm>
              <a:off x="6750" y="5290"/>
              <a:ext cx="200" cy="105"/>
              <a:chOff x="2700" y="2116"/>
              <a:chExt cx="80" cy="42"/>
            </a:xfrm>
          </p:grpSpPr>
          <p:sp>
            <p:nvSpPr>
              <p:cNvPr id="47" name="Oval 104"/>
              <p:cNvSpPr>
                <a:spLocks noChangeArrowheads="1"/>
              </p:cNvSpPr>
              <p:nvPr/>
            </p:nvSpPr>
            <p:spPr bwMode="auto">
              <a:xfrm>
                <a:off x="2700"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8" name="Line 105"/>
              <p:cNvSpPr>
                <a:spLocks noChangeShapeType="1"/>
              </p:cNvSpPr>
              <p:nvPr/>
            </p:nvSpPr>
            <p:spPr bwMode="auto">
              <a:xfrm flipV="1">
                <a:off x="2740" y="2125"/>
                <a:ext cx="21" cy="12"/>
              </a:xfrm>
              <a:prstGeom prst="line">
                <a:avLst/>
              </a:prstGeom>
              <a:noFill/>
              <a:ln w="12700">
                <a:solidFill>
                  <a:srgbClr val="000000"/>
                </a:solidFill>
                <a:round/>
                <a:headEnd/>
                <a:tailEnd/>
              </a:ln>
            </p:spPr>
            <p:txBody>
              <a:bodyPr/>
              <a:lstStyle/>
              <a:p>
                <a:endParaRPr lang="zh-CN" altLang="en-US"/>
              </a:p>
            </p:txBody>
          </p:sp>
        </p:grpSp>
        <p:sp>
          <p:nvSpPr>
            <p:cNvPr id="45" name="Line 106"/>
            <p:cNvSpPr>
              <a:spLocks noChangeShapeType="1"/>
            </p:cNvSpPr>
            <p:nvPr/>
          </p:nvSpPr>
          <p:spPr bwMode="auto">
            <a:xfrm>
              <a:off x="672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46" name="Line 107"/>
            <p:cNvSpPr>
              <a:spLocks noChangeShapeType="1"/>
            </p:cNvSpPr>
            <p:nvPr/>
          </p:nvSpPr>
          <p:spPr bwMode="auto">
            <a:xfrm flipV="1">
              <a:off x="6960" y="4920"/>
              <a:ext cx="0" cy="360"/>
            </a:xfrm>
            <a:prstGeom prst="line">
              <a:avLst/>
            </a:prstGeom>
            <a:noFill/>
            <a:ln w="12700">
              <a:solidFill>
                <a:srgbClr val="000000"/>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4290918827"/>
      </p:ext>
    </p:extLst>
  </p:cSld>
  <p:clrMapOvr>
    <a:masterClrMapping/>
  </p:clrMapOvr>
  <p:transition>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五级模型(</a:t>
            </a:r>
            <a:r>
              <a:rPr lang="en-US" altLang="zh-CN" b="1" dirty="0">
                <a:latin typeface="黑体" pitchFamily="49" charset="-122"/>
                <a:ea typeface="黑体" pitchFamily="49" charset="-122"/>
              </a:rPr>
              <a:t>4</a:t>
            </a:r>
            <a:r>
              <a:rPr lang="zh-CN" altLang="en-US" b="1" dirty="0">
                <a:latin typeface="黑体" pitchFamily="49" charset="-122"/>
                <a:ea typeface="黑体" pitchFamily="49" charset="-122"/>
              </a:rPr>
              <a:t>)</a:t>
            </a:r>
          </a:p>
        </p:txBody>
      </p:sp>
      <p:sp>
        <p:nvSpPr>
          <p:cNvPr id="3" name="内容占位符 2"/>
          <p:cNvSpPr>
            <a:spLocks noGrp="1"/>
          </p:cNvSpPr>
          <p:nvPr>
            <p:ph idx="1"/>
          </p:nvPr>
        </p:nvSpPr>
        <p:spPr>
          <a:xfrm>
            <a:off x="539552" y="1752600"/>
            <a:ext cx="8397750" cy="4267200"/>
          </a:xfrm>
        </p:spPr>
        <p:txBody>
          <a:bodyPr/>
          <a:lstStyle/>
          <a:p>
            <a:r>
              <a:rPr lang="zh-CN" altLang="en-US" sz="3100" b="1" dirty="0"/>
              <a:t>第四级：定量管理级</a:t>
            </a:r>
          </a:p>
          <a:p>
            <a:pPr lvl="1">
              <a:lnSpc>
                <a:spcPct val="90000"/>
              </a:lnSpc>
            </a:pPr>
            <a:r>
              <a:rPr lang="zh-CN" altLang="en-US" b="1" spc="300" dirty="0" smtClean="0">
                <a:solidFill>
                  <a:schemeClr val="tx1"/>
                </a:solidFill>
              </a:rPr>
              <a:t>过程都需建立相应的度量方式，所有产品的质量</a:t>
            </a:r>
            <a:r>
              <a:rPr lang="en-US" altLang="zh-CN" b="1" spc="300" dirty="0" smtClean="0">
                <a:solidFill>
                  <a:schemeClr val="tx1"/>
                </a:solidFill>
              </a:rPr>
              <a:t>(</a:t>
            </a:r>
            <a:r>
              <a:rPr lang="zh-CN" altLang="en-US" b="1" spc="300" dirty="0" smtClean="0">
                <a:solidFill>
                  <a:schemeClr val="tx1"/>
                </a:solidFill>
              </a:rPr>
              <a:t>包括工作</a:t>
            </a:r>
            <a:r>
              <a:rPr lang="zh-CN" altLang="en-US" b="1" spc="300" dirty="0">
                <a:solidFill>
                  <a:schemeClr val="tx1"/>
                </a:solidFill>
              </a:rPr>
              <a:t>产可度量，预测值与结果之间的偏差可控</a:t>
            </a:r>
          </a:p>
          <a:p>
            <a:pPr lvl="1">
              <a:lnSpc>
                <a:spcPct val="90000"/>
              </a:lnSpc>
            </a:pPr>
            <a:r>
              <a:rPr lang="zh-CN" altLang="en-US" b="1" spc="300" dirty="0">
                <a:solidFill>
                  <a:schemeClr val="tx1"/>
                </a:solidFill>
              </a:rPr>
              <a:t>所有过程品</a:t>
            </a:r>
            <a:r>
              <a:rPr lang="zh-CN" altLang="en-US" b="1" spc="300" dirty="0" smtClean="0">
                <a:solidFill>
                  <a:schemeClr val="tx1"/>
                </a:solidFill>
              </a:rPr>
              <a:t>和提交给用户的产品</a:t>
            </a:r>
            <a:r>
              <a:rPr lang="en-US" altLang="zh-CN" b="1" spc="300" dirty="0" smtClean="0">
                <a:solidFill>
                  <a:schemeClr val="tx1"/>
                </a:solidFill>
              </a:rPr>
              <a:t>)</a:t>
            </a:r>
            <a:r>
              <a:rPr lang="zh-CN" altLang="en-US" b="1" spc="300" dirty="0" smtClean="0">
                <a:solidFill>
                  <a:schemeClr val="tx1"/>
                </a:solidFill>
              </a:rPr>
              <a:t>需</a:t>
            </a:r>
            <a:r>
              <a:rPr lang="zh-CN" altLang="en-US" b="1" spc="300" dirty="0" smtClean="0">
                <a:solidFill>
                  <a:srgbClr val="FF0000"/>
                </a:solidFill>
              </a:rPr>
              <a:t>有明确的度量指标</a:t>
            </a:r>
            <a:r>
              <a:rPr lang="zh-CN" altLang="en-US" b="1" spc="300" dirty="0" smtClean="0">
                <a:solidFill>
                  <a:schemeClr val="tx1"/>
                </a:solidFill>
              </a:rPr>
              <a:t>。这些度量是详尽的，且可用于理解、控制软件过程和产品，这种量化控制将使软件开发真正变成为工业生产活动。</a:t>
            </a:r>
          </a:p>
          <a:p>
            <a:pPr lvl="1">
              <a:lnSpc>
                <a:spcPct val="90000"/>
              </a:lnSpc>
            </a:pPr>
            <a:r>
              <a:rPr lang="zh-CN" altLang="en-US" b="1" spc="300" dirty="0" smtClean="0">
                <a:solidFill>
                  <a:schemeClr val="tx1"/>
                </a:solidFill>
              </a:rPr>
              <a:t>处于这一级的组织已经能够为软件产品和软件过程设定定量的质量目标，并且能对跨项目的重要软件过程活动的效率和质量予</a:t>
            </a:r>
            <a:r>
              <a:rPr lang="zh-CN" altLang="en-US" sz="2200" b="1" spc="300" dirty="0" smtClean="0">
                <a:solidFill>
                  <a:schemeClr val="tx1"/>
                </a:solidFill>
              </a:rPr>
              <a:t>以度量</a:t>
            </a:r>
            <a:endParaRPr lang="zh-CN" altLang="en-US" sz="2200" b="1" spc="300" dirty="0">
              <a:solidFill>
                <a:schemeClr val="tx1"/>
              </a:solidFill>
            </a:endParaRPr>
          </a:p>
        </p:txBody>
      </p:sp>
    </p:spTree>
    <p:extLst>
      <p:ext uri="{BB962C8B-B14F-4D97-AF65-F5344CB8AC3E}">
        <p14:creationId xmlns:p14="http://schemas.microsoft.com/office/powerpoint/2010/main" val="3289155005"/>
      </p:ext>
    </p:extLst>
  </p:cSld>
  <p:clrMapOvr>
    <a:masterClrMapping/>
  </p:clrMapOvr>
  <p:transition>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rc 5"/>
          <p:cNvSpPr>
            <a:spLocks/>
          </p:cNvSpPr>
          <p:nvPr/>
        </p:nvSpPr>
        <p:spPr bwMode="gray">
          <a:xfrm rot="-5400000">
            <a:off x="757237" y="4540251"/>
            <a:ext cx="1871663" cy="1871662"/>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DE7FC">
              <a:alpha val="94901"/>
            </a:srgbClr>
          </a:solidFill>
          <a:ln w="25400">
            <a:solidFill>
              <a:schemeClr val="bg1"/>
            </a:solidFill>
            <a:round/>
            <a:headEnd/>
            <a:tailEnd/>
          </a:ln>
        </p:spPr>
        <p:txBody>
          <a:bodyPr vert="eaVert" lIns="45720" tIns="44450" rIns="45720" bIns="44450" anchor="ctr" anchorCtr="1"/>
          <a:lstStyle/>
          <a:p>
            <a:endParaRPr kumimoji="1" lang="zh-TW" altLang="en-US" sz="1800" b="0">
              <a:latin typeface="Arial" pitchFamily="34" charset="0"/>
              <a:ea typeface="PMingLiU" pitchFamily="18" charset="-120"/>
            </a:endParaRPr>
          </a:p>
        </p:txBody>
      </p:sp>
      <p:sp>
        <p:nvSpPr>
          <p:cNvPr id="28675" name="Arc 6"/>
          <p:cNvSpPr>
            <a:spLocks/>
          </p:cNvSpPr>
          <p:nvPr/>
        </p:nvSpPr>
        <p:spPr bwMode="gray">
          <a:xfrm rot="-5400000">
            <a:off x="2038350" y="3027363"/>
            <a:ext cx="3384550" cy="33845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CC00">
              <a:alpha val="38823"/>
            </a:srgbClr>
          </a:solidFill>
          <a:ln w="25400">
            <a:solidFill>
              <a:schemeClr val="bg1"/>
            </a:solidFill>
            <a:round/>
            <a:headEnd/>
            <a:tailEnd/>
          </a:ln>
        </p:spPr>
        <p:txBody>
          <a:bodyPr vert="eaVert" lIns="45720" tIns="44450" rIns="45720" bIns="44450" anchor="ctr" anchorCtr="1"/>
          <a:lstStyle/>
          <a:p>
            <a:endParaRPr kumimoji="1" lang="zh-TW" altLang="en-US" sz="1800" b="0">
              <a:latin typeface="Arial" pitchFamily="34" charset="0"/>
              <a:ea typeface="PMingLiU" pitchFamily="18" charset="-120"/>
            </a:endParaRPr>
          </a:p>
        </p:txBody>
      </p:sp>
      <p:sp>
        <p:nvSpPr>
          <p:cNvPr id="28676" name="Arc 7"/>
          <p:cNvSpPr>
            <a:spLocks/>
          </p:cNvSpPr>
          <p:nvPr/>
        </p:nvSpPr>
        <p:spPr bwMode="gray">
          <a:xfrm rot="-5400000">
            <a:off x="3990975" y="1735138"/>
            <a:ext cx="4610100" cy="47434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99CCFF">
              <a:alpha val="76862"/>
            </a:srgbClr>
          </a:solidFill>
          <a:ln w="25400">
            <a:solidFill>
              <a:schemeClr val="bg1"/>
            </a:solidFill>
            <a:round/>
            <a:headEnd/>
            <a:tailEnd/>
          </a:ln>
        </p:spPr>
        <p:txBody>
          <a:bodyPr vert="eaVert" lIns="45720" tIns="44450" rIns="45720" bIns="44450" anchor="ctr" anchorCtr="1"/>
          <a:lstStyle/>
          <a:p>
            <a:endParaRPr kumimoji="1" lang="zh-TW" altLang="en-US" sz="1800" b="0">
              <a:latin typeface="Arial" pitchFamily="34" charset="0"/>
              <a:ea typeface="PMingLiU" pitchFamily="18" charset="-120"/>
            </a:endParaRPr>
          </a:p>
        </p:txBody>
      </p:sp>
      <p:sp>
        <p:nvSpPr>
          <p:cNvPr id="28678" name="Rectangle 2"/>
          <p:cNvSpPr>
            <a:spLocks noGrp="1" noChangeArrowheads="1"/>
          </p:cNvSpPr>
          <p:nvPr>
            <p:ph type="title"/>
          </p:nvPr>
        </p:nvSpPr>
        <p:spPr/>
        <p:txBody>
          <a:bodyPr/>
          <a:lstStyle/>
          <a:p>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五级模型(5)</a:t>
            </a:r>
          </a:p>
        </p:txBody>
      </p:sp>
      <p:sp>
        <p:nvSpPr>
          <p:cNvPr id="28677" name="Rectangle 3"/>
          <p:cNvSpPr>
            <a:spLocks noGrp="1" noChangeArrowheads="1"/>
          </p:cNvSpPr>
          <p:nvPr>
            <p:ph idx="1"/>
          </p:nvPr>
        </p:nvSpPr>
        <p:spPr/>
        <p:txBody>
          <a:bodyPr/>
          <a:lstStyle/>
          <a:p>
            <a:pPr eaLnBrk="1" hangingPunct="1"/>
            <a:r>
              <a:rPr lang="zh-CN" altLang="en-US" sz="3100" b="1" dirty="0"/>
              <a:t>第五级：（不断）优化级 </a:t>
            </a:r>
            <a:br>
              <a:rPr lang="zh-CN" altLang="en-US" sz="3100" b="1" dirty="0"/>
            </a:br>
            <a:r>
              <a:rPr lang="zh-CN" altLang="en-US" dirty="0" smtClean="0"/>
              <a:t/>
            </a:r>
            <a:br>
              <a:rPr lang="zh-CN" altLang="en-US" dirty="0" smtClean="0"/>
            </a:br>
            <a:r>
              <a:rPr lang="zh-CN" altLang="en-US" dirty="0" smtClean="0"/>
              <a:t>　　</a:t>
            </a:r>
            <a:endParaRPr lang="en-US" altLang="zh-CN" dirty="0" smtClean="0"/>
          </a:p>
          <a:p>
            <a:pPr eaLnBrk="1" hangingPunct="1"/>
            <a:endParaRPr lang="en-US" altLang="zh-CN" dirty="0" smtClean="0"/>
          </a:p>
          <a:p>
            <a:pPr eaLnBrk="1" hangingPunct="1"/>
            <a:endParaRPr lang="en-US" altLang="zh-CN" dirty="0" smtClean="0"/>
          </a:p>
          <a:p>
            <a:pPr marL="471487" lvl="1" indent="0">
              <a:lnSpc>
                <a:spcPct val="90000"/>
              </a:lnSpc>
              <a:buNone/>
            </a:pPr>
            <a:r>
              <a:rPr lang="en-US" altLang="zh-CN" dirty="0" smtClean="0"/>
              <a:t>    </a:t>
            </a:r>
            <a:r>
              <a:rPr lang="zh-CN" altLang="en-US" b="1" spc="300" dirty="0"/>
              <a:t>通过对来自过程、新概念和新技术等方面各种有用信息的定量分析，能够不断地、持续性的对过程进行改进。</a:t>
            </a:r>
          </a:p>
          <a:p>
            <a:pPr eaLnBrk="1" hangingPunct="1"/>
            <a:endParaRPr lang="zh-CN" altLang="en-US" dirty="0" smtClean="0">
              <a:ea typeface="宋体" pitchFamily="2" charset="-122"/>
            </a:endParaRPr>
          </a:p>
        </p:txBody>
      </p:sp>
      <p:grpSp>
        <p:nvGrpSpPr>
          <p:cNvPr id="7" name="Group 4"/>
          <p:cNvGrpSpPr>
            <a:grpSpLocks/>
          </p:cNvGrpSpPr>
          <p:nvPr/>
        </p:nvGrpSpPr>
        <p:grpSpPr bwMode="auto">
          <a:xfrm>
            <a:off x="2014516" y="2336155"/>
            <a:ext cx="4572000" cy="1812925"/>
            <a:chOff x="960" y="2554"/>
            <a:chExt cx="2000" cy="902"/>
          </a:xfrm>
        </p:grpSpPr>
        <p:sp>
          <p:nvSpPr>
            <p:cNvPr id="8" name="Line 5"/>
            <p:cNvSpPr>
              <a:spLocks noChangeShapeType="1"/>
            </p:cNvSpPr>
            <p:nvPr/>
          </p:nvSpPr>
          <p:spPr bwMode="auto">
            <a:xfrm>
              <a:off x="960" y="3074"/>
              <a:ext cx="480" cy="0"/>
            </a:xfrm>
            <a:prstGeom prst="line">
              <a:avLst/>
            </a:prstGeom>
            <a:noFill/>
            <a:ln w="25400">
              <a:solidFill>
                <a:schemeClr val="tx1"/>
              </a:solidFill>
              <a:round/>
              <a:headEnd/>
              <a:tailEnd type="triangle" w="med" len="med"/>
            </a:ln>
          </p:spPr>
          <p:txBody>
            <a:bodyPr/>
            <a:lstStyle/>
            <a:p>
              <a:endParaRPr lang="zh-CN" altLang="en-US"/>
            </a:p>
          </p:txBody>
        </p:sp>
        <p:sp>
          <p:nvSpPr>
            <p:cNvPr id="9" name="Line 6"/>
            <p:cNvSpPr>
              <a:spLocks noChangeShapeType="1"/>
            </p:cNvSpPr>
            <p:nvPr/>
          </p:nvSpPr>
          <p:spPr bwMode="auto">
            <a:xfrm>
              <a:off x="2380" y="2764"/>
              <a:ext cx="133" cy="0"/>
            </a:xfrm>
            <a:prstGeom prst="line">
              <a:avLst/>
            </a:prstGeom>
            <a:noFill/>
            <a:ln w="25400">
              <a:solidFill>
                <a:schemeClr val="tx1"/>
              </a:solidFill>
              <a:round/>
              <a:headEnd/>
              <a:tailEnd type="triangle" w="med" len="med"/>
            </a:ln>
          </p:spPr>
          <p:txBody>
            <a:bodyPr/>
            <a:lstStyle/>
            <a:p>
              <a:endParaRPr lang="zh-CN" altLang="en-US"/>
            </a:p>
          </p:txBody>
        </p:sp>
        <p:sp>
          <p:nvSpPr>
            <p:cNvPr id="10" name="Line 7"/>
            <p:cNvSpPr>
              <a:spLocks noChangeShapeType="1"/>
            </p:cNvSpPr>
            <p:nvPr/>
          </p:nvSpPr>
          <p:spPr bwMode="auto">
            <a:xfrm>
              <a:off x="1486" y="2764"/>
              <a:ext cx="130" cy="0"/>
            </a:xfrm>
            <a:prstGeom prst="line">
              <a:avLst/>
            </a:prstGeom>
            <a:noFill/>
            <a:ln w="25400">
              <a:solidFill>
                <a:schemeClr val="tx1"/>
              </a:solidFill>
              <a:round/>
              <a:headEnd/>
              <a:tailEnd type="triangle" w="med" len="med"/>
            </a:ln>
          </p:spPr>
          <p:txBody>
            <a:bodyPr/>
            <a:lstStyle/>
            <a:p>
              <a:endParaRPr lang="zh-CN" altLang="en-US"/>
            </a:p>
          </p:txBody>
        </p:sp>
        <p:sp>
          <p:nvSpPr>
            <p:cNvPr id="11" name="Line 8"/>
            <p:cNvSpPr>
              <a:spLocks noChangeShapeType="1"/>
            </p:cNvSpPr>
            <p:nvPr/>
          </p:nvSpPr>
          <p:spPr bwMode="auto">
            <a:xfrm>
              <a:off x="1934" y="2764"/>
              <a:ext cx="130" cy="0"/>
            </a:xfrm>
            <a:prstGeom prst="line">
              <a:avLst/>
            </a:prstGeom>
            <a:noFill/>
            <a:ln w="25400">
              <a:solidFill>
                <a:schemeClr val="tx1"/>
              </a:solidFill>
              <a:round/>
              <a:headEnd/>
              <a:tailEnd type="triangle" w="med" len="med"/>
            </a:ln>
          </p:spPr>
          <p:txBody>
            <a:bodyPr/>
            <a:lstStyle/>
            <a:p>
              <a:endParaRPr lang="zh-CN" altLang="en-US"/>
            </a:p>
          </p:txBody>
        </p:sp>
        <p:sp>
          <p:nvSpPr>
            <p:cNvPr id="12" name="Line 9"/>
            <p:cNvSpPr>
              <a:spLocks noChangeShapeType="1"/>
            </p:cNvSpPr>
            <p:nvPr/>
          </p:nvSpPr>
          <p:spPr bwMode="auto">
            <a:xfrm>
              <a:off x="2827" y="2764"/>
              <a:ext cx="133" cy="0"/>
            </a:xfrm>
            <a:prstGeom prst="line">
              <a:avLst/>
            </a:prstGeom>
            <a:noFill/>
            <a:ln w="25400">
              <a:solidFill>
                <a:schemeClr val="tx1"/>
              </a:solidFill>
              <a:round/>
              <a:headEnd/>
              <a:tailEnd type="triangle" w="med" len="med"/>
            </a:ln>
          </p:spPr>
          <p:txBody>
            <a:bodyPr/>
            <a:lstStyle/>
            <a:p>
              <a:endParaRPr lang="zh-CN" altLang="en-US"/>
            </a:p>
          </p:txBody>
        </p:sp>
        <p:sp>
          <p:nvSpPr>
            <p:cNvPr id="13" name="Rectangle 10"/>
            <p:cNvSpPr>
              <a:spLocks noChangeArrowheads="1"/>
            </p:cNvSpPr>
            <p:nvPr/>
          </p:nvSpPr>
          <p:spPr bwMode="auto">
            <a:xfrm>
              <a:off x="1175" y="2664"/>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14" name="Rectangle 11"/>
            <p:cNvSpPr>
              <a:spLocks noChangeArrowheads="1"/>
            </p:cNvSpPr>
            <p:nvPr/>
          </p:nvSpPr>
          <p:spPr bwMode="auto">
            <a:xfrm>
              <a:off x="2517" y="2664"/>
              <a:ext cx="306"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15" name="Line 12"/>
            <p:cNvSpPr>
              <a:spLocks noChangeShapeType="1"/>
            </p:cNvSpPr>
            <p:nvPr/>
          </p:nvSpPr>
          <p:spPr bwMode="auto">
            <a:xfrm flipV="1">
              <a:off x="2013" y="3151"/>
              <a:ext cx="0" cy="209"/>
            </a:xfrm>
            <a:prstGeom prst="line">
              <a:avLst/>
            </a:prstGeom>
            <a:noFill/>
            <a:ln w="25400">
              <a:solidFill>
                <a:schemeClr val="tx1"/>
              </a:solidFill>
              <a:round/>
              <a:headEnd/>
              <a:tailEnd type="triangle" w="med" len="med"/>
            </a:ln>
          </p:spPr>
          <p:txBody>
            <a:bodyPr/>
            <a:lstStyle/>
            <a:p>
              <a:endParaRPr lang="zh-CN" altLang="en-US"/>
            </a:p>
          </p:txBody>
        </p:sp>
        <p:sp>
          <p:nvSpPr>
            <p:cNvPr id="16" name="Line 13"/>
            <p:cNvSpPr>
              <a:spLocks noChangeShapeType="1"/>
            </p:cNvSpPr>
            <p:nvPr/>
          </p:nvSpPr>
          <p:spPr bwMode="auto">
            <a:xfrm flipV="1">
              <a:off x="2433" y="3151"/>
              <a:ext cx="0" cy="209"/>
            </a:xfrm>
            <a:prstGeom prst="line">
              <a:avLst/>
            </a:prstGeom>
            <a:noFill/>
            <a:ln w="25400">
              <a:solidFill>
                <a:schemeClr val="tx1"/>
              </a:solidFill>
              <a:round/>
              <a:headEnd/>
              <a:tailEnd type="triangle" w="med" len="med"/>
            </a:ln>
          </p:spPr>
          <p:txBody>
            <a:bodyPr/>
            <a:lstStyle/>
            <a:p>
              <a:endParaRPr lang="zh-CN" altLang="en-US"/>
            </a:p>
          </p:txBody>
        </p:sp>
        <p:sp>
          <p:nvSpPr>
            <p:cNvPr id="17" name="Line 14"/>
            <p:cNvSpPr>
              <a:spLocks noChangeShapeType="1"/>
            </p:cNvSpPr>
            <p:nvPr/>
          </p:nvSpPr>
          <p:spPr bwMode="auto">
            <a:xfrm flipV="1">
              <a:off x="2906" y="3151"/>
              <a:ext cx="0" cy="209"/>
            </a:xfrm>
            <a:prstGeom prst="line">
              <a:avLst/>
            </a:prstGeom>
            <a:noFill/>
            <a:ln w="25400">
              <a:solidFill>
                <a:schemeClr val="tx1"/>
              </a:solidFill>
              <a:round/>
              <a:headEnd/>
              <a:tailEnd type="triangle" w="med" len="med"/>
            </a:ln>
          </p:spPr>
          <p:txBody>
            <a:bodyPr/>
            <a:lstStyle/>
            <a:p>
              <a:endParaRPr lang="zh-CN" altLang="en-US"/>
            </a:p>
          </p:txBody>
        </p:sp>
        <p:sp>
          <p:nvSpPr>
            <p:cNvPr id="18" name="Line 15"/>
            <p:cNvSpPr>
              <a:spLocks noChangeShapeType="1"/>
            </p:cNvSpPr>
            <p:nvPr/>
          </p:nvSpPr>
          <p:spPr bwMode="auto">
            <a:xfrm>
              <a:off x="1117" y="3408"/>
              <a:ext cx="1789" cy="0"/>
            </a:xfrm>
            <a:prstGeom prst="line">
              <a:avLst/>
            </a:prstGeom>
            <a:noFill/>
            <a:ln w="12700">
              <a:solidFill>
                <a:schemeClr val="tx1"/>
              </a:solidFill>
              <a:round/>
              <a:headEnd/>
              <a:tailEnd/>
            </a:ln>
          </p:spPr>
          <p:txBody>
            <a:bodyPr/>
            <a:lstStyle/>
            <a:p>
              <a:endParaRPr lang="zh-CN" altLang="en-US"/>
            </a:p>
          </p:txBody>
        </p:sp>
        <p:grpSp>
          <p:nvGrpSpPr>
            <p:cNvPr id="19" name="Group 16"/>
            <p:cNvGrpSpPr>
              <a:grpSpLocks/>
            </p:cNvGrpSpPr>
            <p:nvPr/>
          </p:nvGrpSpPr>
          <p:grpSpPr bwMode="auto">
            <a:xfrm>
              <a:off x="1068" y="3360"/>
              <a:ext cx="99" cy="96"/>
              <a:chOff x="1068" y="1582"/>
              <a:chExt cx="99" cy="96"/>
            </a:xfrm>
          </p:grpSpPr>
          <p:sp>
            <p:nvSpPr>
              <p:cNvPr id="108" name="Oval 17"/>
              <p:cNvSpPr>
                <a:spLocks noChangeArrowheads="1"/>
              </p:cNvSpPr>
              <p:nvPr/>
            </p:nvSpPr>
            <p:spPr bwMode="auto">
              <a:xfrm>
                <a:off x="1068" y="1582"/>
                <a:ext cx="99" cy="96"/>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109" name="Line 18"/>
              <p:cNvSpPr>
                <a:spLocks noChangeShapeType="1"/>
              </p:cNvSpPr>
              <p:nvPr/>
            </p:nvSpPr>
            <p:spPr bwMode="auto">
              <a:xfrm flipV="1">
                <a:off x="1117" y="1604"/>
                <a:ext cx="26" cy="26"/>
              </a:xfrm>
              <a:prstGeom prst="line">
                <a:avLst/>
              </a:prstGeom>
              <a:noFill/>
              <a:ln w="12700">
                <a:solidFill>
                  <a:schemeClr val="tx1"/>
                </a:solidFill>
                <a:round/>
                <a:headEnd/>
                <a:tailEnd/>
              </a:ln>
            </p:spPr>
            <p:txBody>
              <a:bodyPr/>
              <a:lstStyle/>
              <a:p>
                <a:endParaRPr lang="zh-CN" altLang="en-US"/>
              </a:p>
            </p:txBody>
          </p:sp>
        </p:grpSp>
        <p:grpSp>
          <p:nvGrpSpPr>
            <p:cNvPr id="20" name="Group 19"/>
            <p:cNvGrpSpPr>
              <a:grpSpLocks/>
            </p:cNvGrpSpPr>
            <p:nvPr/>
          </p:nvGrpSpPr>
          <p:grpSpPr bwMode="auto">
            <a:xfrm>
              <a:off x="1963" y="3360"/>
              <a:ext cx="97" cy="96"/>
              <a:chOff x="1963" y="1582"/>
              <a:chExt cx="97" cy="96"/>
            </a:xfrm>
          </p:grpSpPr>
          <p:sp>
            <p:nvSpPr>
              <p:cNvPr id="106" name="Oval 20"/>
              <p:cNvSpPr>
                <a:spLocks noChangeArrowheads="1"/>
              </p:cNvSpPr>
              <p:nvPr/>
            </p:nvSpPr>
            <p:spPr bwMode="auto">
              <a:xfrm>
                <a:off x="1963" y="1582"/>
                <a:ext cx="97" cy="96"/>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107" name="Line 21"/>
              <p:cNvSpPr>
                <a:spLocks noChangeShapeType="1"/>
              </p:cNvSpPr>
              <p:nvPr/>
            </p:nvSpPr>
            <p:spPr bwMode="auto">
              <a:xfrm flipV="1">
                <a:off x="2013" y="1604"/>
                <a:ext cx="26" cy="26"/>
              </a:xfrm>
              <a:prstGeom prst="line">
                <a:avLst/>
              </a:prstGeom>
              <a:noFill/>
              <a:ln w="12700">
                <a:solidFill>
                  <a:schemeClr val="tx1"/>
                </a:solidFill>
                <a:round/>
                <a:headEnd/>
                <a:tailEnd/>
              </a:ln>
            </p:spPr>
            <p:txBody>
              <a:bodyPr/>
              <a:lstStyle/>
              <a:p>
                <a:endParaRPr lang="zh-CN" altLang="en-US"/>
              </a:p>
            </p:txBody>
          </p:sp>
        </p:grpSp>
        <p:grpSp>
          <p:nvGrpSpPr>
            <p:cNvPr id="21" name="Group 22"/>
            <p:cNvGrpSpPr>
              <a:grpSpLocks/>
            </p:cNvGrpSpPr>
            <p:nvPr/>
          </p:nvGrpSpPr>
          <p:grpSpPr bwMode="auto">
            <a:xfrm>
              <a:off x="2384" y="3360"/>
              <a:ext cx="97" cy="96"/>
              <a:chOff x="2384" y="1582"/>
              <a:chExt cx="97" cy="96"/>
            </a:xfrm>
          </p:grpSpPr>
          <p:sp>
            <p:nvSpPr>
              <p:cNvPr id="104" name="Oval 23"/>
              <p:cNvSpPr>
                <a:spLocks noChangeArrowheads="1"/>
              </p:cNvSpPr>
              <p:nvPr/>
            </p:nvSpPr>
            <p:spPr bwMode="auto">
              <a:xfrm>
                <a:off x="2384" y="1582"/>
                <a:ext cx="97" cy="96"/>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105" name="Line 24"/>
              <p:cNvSpPr>
                <a:spLocks noChangeShapeType="1"/>
              </p:cNvSpPr>
              <p:nvPr/>
            </p:nvSpPr>
            <p:spPr bwMode="auto">
              <a:xfrm flipV="1">
                <a:off x="2433" y="1604"/>
                <a:ext cx="25" cy="26"/>
              </a:xfrm>
              <a:prstGeom prst="line">
                <a:avLst/>
              </a:prstGeom>
              <a:noFill/>
              <a:ln w="12700">
                <a:solidFill>
                  <a:schemeClr val="tx1"/>
                </a:solidFill>
                <a:round/>
                <a:headEnd/>
                <a:tailEnd/>
              </a:ln>
            </p:spPr>
            <p:txBody>
              <a:bodyPr/>
              <a:lstStyle/>
              <a:p>
                <a:endParaRPr lang="zh-CN" altLang="en-US"/>
              </a:p>
            </p:txBody>
          </p:sp>
        </p:grpSp>
        <p:grpSp>
          <p:nvGrpSpPr>
            <p:cNvPr id="22" name="Group 25"/>
            <p:cNvGrpSpPr>
              <a:grpSpLocks/>
            </p:cNvGrpSpPr>
            <p:nvPr/>
          </p:nvGrpSpPr>
          <p:grpSpPr bwMode="auto">
            <a:xfrm>
              <a:off x="2859" y="3360"/>
              <a:ext cx="97" cy="96"/>
              <a:chOff x="2859" y="1582"/>
              <a:chExt cx="97" cy="96"/>
            </a:xfrm>
          </p:grpSpPr>
          <p:sp>
            <p:nvSpPr>
              <p:cNvPr id="102" name="Oval 26"/>
              <p:cNvSpPr>
                <a:spLocks noChangeArrowheads="1"/>
              </p:cNvSpPr>
              <p:nvPr/>
            </p:nvSpPr>
            <p:spPr bwMode="auto">
              <a:xfrm>
                <a:off x="2859" y="1582"/>
                <a:ext cx="97" cy="96"/>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103" name="Line 27"/>
              <p:cNvSpPr>
                <a:spLocks noChangeShapeType="1"/>
              </p:cNvSpPr>
              <p:nvPr/>
            </p:nvSpPr>
            <p:spPr bwMode="auto">
              <a:xfrm flipV="1">
                <a:off x="2906" y="1604"/>
                <a:ext cx="28" cy="26"/>
              </a:xfrm>
              <a:prstGeom prst="line">
                <a:avLst/>
              </a:prstGeom>
              <a:noFill/>
              <a:ln w="12700">
                <a:solidFill>
                  <a:schemeClr val="tx1"/>
                </a:solidFill>
                <a:round/>
                <a:headEnd/>
                <a:tailEnd/>
              </a:ln>
            </p:spPr>
            <p:txBody>
              <a:bodyPr/>
              <a:lstStyle/>
              <a:p>
                <a:endParaRPr lang="zh-CN" altLang="en-US"/>
              </a:p>
            </p:txBody>
          </p:sp>
        </p:grpSp>
        <p:grpSp>
          <p:nvGrpSpPr>
            <p:cNvPr id="23" name="Group 28"/>
            <p:cNvGrpSpPr>
              <a:grpSpLocks/>
            </p:cNvGrpSpPr>
            <p:nvPr/>
          </p:nvGrpSpPr>
          <p:grpSpPr bwMode="auto">
            <a:xfrm>
              <a:off x="1152" y="2664"/>
              <a:ext cx="336" cy="175"/>
              <a:chOff x="1152" y="886"/>
              <a:chExt cx="336" cy="175"/>
            </a:xfrm>
          </p:grpSpPr>
          <p:sp>
            <p:nvSpPr>
              <p:cNvPr id="92" name="Rectangle 29"/>
              <p:cNvSpPr>
                <a:spLocks noChangeArrowheads="1"/>
              </p:cNvSpPr>
              <p:nvPr/>
            </p:nvSpPr>
            <p:spPr bwMode="auto">
              <a:xfrm>
                <a:off x="1175" y="886"/>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93" name="Rectangle 30"/>
              <p:cNvSpPr>
                <a:spLocks noChangeArrowheads="1"/>
              </p:cNvSpPr>
              <p:nvPr/>
            </p:nvSpPr>
            <p:spPr bwMode="auto">
              <a:xfrm>
                <a:off x="1200"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94" name="Rectangle 31"/>
              <p:cNvSpPr>
                <a:spLocks noChangeArrowheads="1"/>
              </p:cNvSpPr>
              <p:nvPr/>
            </p:nvSpPr>
            <p:spPr bwMode="auto">
              <a:xfrm>
                <a:off x="1200"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95" name="Rectangle 32"/>
              <p:cNvSpPr>
                <a:spLocks noChangeArrowheads="1"/>
              </p:cNvSpPr>
              <p:nvPr/>
            </p:nvSpPr>
            <p:spPr bwMode="auto">
              <a:xfrm>
                <a:off x="1344"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96" name="Rectangle 33"/>
              <p:cNvSpPr>
                <a:spLocks noChangeArrowheads="1"/>
              </p:cNvSpPr>
              <p:nvPr/>
            </p:nvSpPr>
            <p:spPr bwMode="auto">
              <a:xfrm>
                <a:off x="1344"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97" name="Line 34"/>
              <p:cNvSpPr>
                <a:spLocks noChangeShapeType="1"/>
              </p:cNvSpPr>
              <p:nvPr/>
            </p:nvSpPr>
            <p:spPr bwMode="auto">
              <a:xfrm>
                <a:off x="1152" y="960"/>
                <a:ext cx="96" cy="0"/>
              </a:xfrm>
              <a:prstGeom prst="line">
                <a:avLst/>
              </a:prstGeom>
              <a:noFill/>
              <a:ln w="25400">
                <a:solidFill>
                  <a:schemeClr val="bg1"/>
                </a:solidFill>
                <a:round/>
                <a:headEnd/>
                <a:tailEnd/>
              </a:ln>
            </p:spPr>
            <p:txBody>
              <a:bodyPr/>
              <a:lstStyle/>
              <a:p>
                <a:endParaRPr lang="zh-CN" altLang="en-US"/>
              </a:p>
            </p:txBody>
          </p:sp>
          <p:sp>
            <p:nvSpPr>
              <p:cNvPr id="98" name="Line 35"/>
              <p:cNvSpPr>
                <a:spLocks noChangeShapeType="1"/>
              </p:cNvSpPr>
              <p:nvPr/>
            </p:nvSpPr>
            <p:spPr bwMode="auto">
              <a:xfrm>
                <a:off x="1248" y="960"/>
                <a:ext cx="0" cy="48"/>
              </a:xfrm>
              <a:prstGeom prst="line">
                <a:avLst/>
              </a:prstGeom>
              <a:noFill/>
              <a:ln w="25400">
                <a:solidFill>
                  <a:schemeClr val="bg1"/>
                </a:solidFill>
                <a:round/>
                <a:headEnd/>
                <a:tailEnd/>
              </a:ln>
            </p:spPr>
            <p:txBody>
              <a:bodyPr/>
              <a:lstStyle/>
              <a:p>
                <a:endParaRPr lang="zh-CN" altLang="en-US"/>
              </a:p>
            </p:txBody>
          </p:sp>
          <p:sp>
            <p:nvSpPr>
              <p:cNvPr id="99" name="Line 36"/>
              <p:cNvSpPr>
                <a:spLocks noChangeShapeType="1"/>
              </p:cNvSpPr>
              <p:nvPr/>
            </p:nvSpPr>
            <p:spPr bwMode="auto">
              <a:xfrm>
                <a:off x="1296" y="960"/>
                <a:ext cx="48" cy="48"/>
              </a:xfrm>
              <a:prstGeom prst="line">
                <a:avLst/>
              </a:prstGeom>
              <a:noFill/>
              <a:ln w="25400">
                <a:solidFill>
                  <a:schemeClr val="bg1"/>
                </a:solidFill>
                <a:round/>
                <a:headEnd/>
                <a:tailEnd/>
              </a:ln>
            </p:spPr>
            <p:txBody>
              <a:bodyPr/>
              <a:lstStyle/>
              <a:p>
                <a:endParaRPr lang="zh-CN" altLang="en-US"/>
              </a:p>
            </p:txBody>
          </p:sp>
          <p:sp>
            <p:nvSpPr>
              <p:cNvPr id="100" name="Line 37"/>
              <p:cNvSpPr>
                <a:spLocks noChangeShapeType="1"/>
              </p:cNvSpPr>
              <p:nvPr/>
            </p:nvSpPr>
            <p:spPr bwMode="auto">
              <a:xfrm flipV="1">
                <a:off x="1392" y="960"/>
                <a:ext cx="0" cy="48"/>
              </a:xfrm>
              <a:prstGeom prst="line">
                <a:avLst/>
              </a:prstGeom>
              <a:noFill/>
              <a:ln w="25400">
                <a:solidFill>
                  <a:schemeClr val="bg1"/>
                </a:solidFill>
                <a:round/>
                <a:headEnd/>
                <a:tailEnd/>
              </a:ln>
            </p:spPr>
            <p:txBody>
              <a:bodyPr/>
              <a:lstStyle/>
              <a:p>
                <a:endParaRPr lang="zh-CN" altLang="en-US"/>
              </a:p>
            </p:txBody>
          </p:sp>
          <p:sp>
            <p:nvSpPr>
              <p:cNvPr id="101" name="Line 38"/>
              <p:cNvSpPr>
                <a:spLocks noChangeShapeType="1"/>
              </p:cNvSpPr>
              <p:nvPr/>
            </p:nvSpPr>
            <p:spPr bwMode="auto">
              <a:xfrm>
                <a:off x="1440" y="960"/>
                <a:ext cx="48" cy="0"/>
              </a:xfrm>
              <a:prstGeom prst="line">
                <a:avLst/>
              </a:prstGeom>
              <a:noFill/>
              <a:ln w="25400">
                <a:solidFill>
                  <a:schemeClr val="bg1"/>
                </a:solidFill>
                <a:round/>
                <a:headEnd/>
                <a:tailEnd/>
              </a:ln>
            </p:spPr>
            <p:txBody>
              <a:bodyPr/>
              <a:lstStyle/>
              <a:p>
                <a:endParaRPr lang="zh-CN" altLang="en-US"/>
              </a:p>
            </p:txBody>
          </p:sp>
        </p:grpSp>
        <p:grpSp>
          <p:nvGrpSpPr>
            <p:cNvPr id="24" name="Group 39"/>
            <p:cNvGrpSpPr>
              <a:grpSpLocks/>
            </p:cNvGrpSpPr>
            <p:nvPr/>
          </p:nvGrpSpPr>
          <p:grpSpPr bwMode="auto">
            <a:xfrm>
              <a:off x="1584" y="2664"/>
              <a:ext cx="336" cy="175"/>
              <a:chOff x="1584" y="886"/>
              <a:chExt cx="336" cy="175"/>
            </a:xfrm>
          </p:grpSpPr>
          <p:sp>
            <p:nvSpPr>
              <p:cNvPr id="82" name="Rectangle 40"/>
              <p:cNvSpPr>
                <a:spLocks noChangeArrowheads="1"/>
              </p:cNvSpPr>
              <p:nvPr/>
            </p:nvSpPr>
            <p:spPr bwMode="auto">
              <a:xfrm>
                <a:off x="1607" y="886"/>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83" name="Rectangle 41"/>
              <p:cNvSpPr>
                <a:spLocks noChangeArrowheads="1"/>
              </p:cNvSpPr>
              <p:nvPr/>
            </p:nvSpPr>
            <p:spPr bwMode="auto">
              <a:xfrm>
                <a:off x="1632"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84" name="Rectangle 42"/>
              <p:cNvSpPr>
                <a:spLocks noChangeArrowheads="1"/>
              </p:cNvSpPr>
              <p:nvPr/>
            </p:nvSpPr>
            <p:spPr bwMode="auto">
              <a:xfrm>
                <a:off x="1632"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85" name="Rectangle 43"/>
              <p:cNvSpPr>
                <a:spLocks noChangeArrowheads="1"/>
              </p:cNvSpPr>
              <p:nvPr/>
            </p:nvSpPr>
            <p:spPr bwMode="auto">
              <a:xfrm>
                <a:off x="1776"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86" name="Rectangle 44"/>
              <p:cNvSpPr>
                <a:spLocks noChangeArrowheads="1"/>
              </p:cNvSpPr>
              <p:nvPr/>
            </p:nvSpPr>
            <p:spPr bwMode="auto">
              <a:xfrm>
                <a:off x="1776"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87" name="Line 45"/>
              <p:cNvSpPr>
                <a:spLocks noChangeShapeType="1"/>
              </p:cNvSpPr>
              <p:nvPr/>
            </p:nvSpPr>
            <p:spPr bwMode="auto">
              <a:xfrm>
                <a:off x="1584" y="960"/>
                <a:ext cx="96" cy="0"/>
              </a:xfrm>
              <a:prstGeom prst="line">
                <a:avLst/>
              </a:prstGeom>
              <a:noFill/>
              <a:ln w="25400">
                <a:solidFill>
                  <a:schemeClr val="bg1"/>
                </a:solidFill>
                <a:round/>
                <a:headEnd/>
                <a:tailEnd/>
              </a:ln>
            </p:spPr>
            <p:txBody>
              <a:bodyPr/>
              <a:lstStyle/>
              <a:p>
                <a:endParaRPr lang="zh-CN" altLang="en-US"/>
              </a:p>
            </p:txBody>
          </p:sp>
          <p:sp>
            <p:nvSpPr>
              <p:cNvPr id="88" name="Line 46"/>
              <p:cNvSpPr>
                <a:spLocks noChangeShapeType="1"/>
              </p:cNvSpPr>
              <p:nvPr/>
            </p:nvSpPr>
            <p:spPr bwMode="auto">
              <a:xfrm>
                <a:off x="1680" y="960"/>
                <a:ext cx="0" cy="48"/>
              </a:xfrm>
              <a:prstGeom prst="line">
                <a:avLst/>
              </a:prstGeom>
              <a:noFill/>
              <a:ln w="25400">
                <a:solidFill>
                  <a:schemeClr val="bg1"/>
                </a:solidFill>
                <a:round/>
                <a:headEnd/>
                <a:tailEnd/>
              </a:ln>
            </p:spPr>
            <p:txBody>
              <a:bodyPr/>
              <a:lstStyle/>
              <a:p>
                <a:endParaRPr lang="zh-CN" altLang="en-US"/>
              </a:p>
            </p:txBody>
          </p:sp>
          <p:sp>
            <p:nvSpPr>
              <p:cNvPr id="89" name="Line 47"/>
              <p:cNvSpPr>
                <a:spLocks noChangeShapeType="1"/>
              </p:cNvSpPr>
              <p:nvPr/>
            </p:nvSpPr>
            <p:spPr bwMode="auto">
              <a:xfrm>
                <a:off x="1728" y="960"/>
                <a:ext cx="48" cy="48"/>
              </a:xfrm>
              <a:prstGeom prst="line">
                <a:avLst/>
              </a:prstGeom>
              <a:noFill/>
              <a:ln w="25400">
                <a:solidFill>
                  <a:schemeClr val="bg1"/>
                </a:solidFill>
                <a:round/>
                <a:headEnd/>
                <a:tailEnd/>
              </a:ln>
            </p:spPr>
            <p:txBody>
              <a:bodyPr/>
              <a:lstStyle/>
              <a:p>
                <a:endParaRPr lang="zh-CN" altLang="en-US"/>
              </a:p>
            </p:txBody>
          </p:sp>
          <p:sp>
            <p:nvSpPr>
              <p:cNvPr id="90" name="Line 48"/>
              <p:cNvSpPr>
                <a:spLocks noChangeShapeType="1"/>
              </p:cNvSpPr>
              <p:nvPr/>
            </p:nvSpPr>
            <p:spPr bwMode="auto">
              <a:xfrm flipV="1">
                <a:off x="1824" y="960"/>
                <a:ext cx="0" cy="48"/>
              </a:xfrm>
              <a:prstGeom prst="line">
                <a:avLst/>
              </a:prstGeom>
              <a:noFill/>
              <a:ln w="25400">
                <a:solidFill>
                  <a:schemeClr val="bg1"/>
                </a:solidFill>
                <a:round/>
                <a:headEnd/>
                <a:tailEnd/>
              </a:ln>
            </p:spPr>
            <p:txBody>
              <a:bodyPr/>
              <a:lstStyle/>
              <a:p>
                <a:endParaRPr lang="zh-CN" altLang="en-US"/>
              </a:p>
            </p:txBody>
          </p:sp>
          <p:sp>
            <p:nvSpPr>
              <p:cNvPr id="91" name="Line 49"/>
              <p:cNvSpPr>
                <a:spLocks noChangeShapeType="1"/>
              </p:cNvSpPr>
              <p:nvPr/>
            </p:nvSpPr>
            <p:spPr bwMode="auto">
              <a:xfrm>
                <a:off x="1872" y="960"/>
                <a:ext cx="48" cy="0"/>
              </a:xfrm>
              <a:prstGeom prst="line">
                <a:avLst/>
              </a:prstGeom>
              <a:noFill/>
              <a:ln w="25400">
                <a:solidFill>
                  <a:schemeClr val="bg1"/>
                </a:solidFill>
                <a:round/>
                <a:headEnd/>
                <a:tailEnd/>
              </a:ln>
            </p:spPr>
            <p:txBody>
              <a:bodyPr/>
              <a:lstStyle/>
              <a:p>
                <a:endParaRPr lang="zh-CN" altLang="en-US"/>
              </a:p>
            </p:txBody>
          </p:sp>
        </p:grpSp>
        <p:grpSp>
          <p:nvGrpSpPr>
            <p:cNvPr id="25" name="Group 50"/>
            <p:cNvGrpSpPr>
              <a:grpSpLocks/>
            </p:cNvGrpSpPr>
            <p:nvPr/>
          </p:nvGrpSpPr>
          <p:grpSpPr bwMode="auto">
            <a:xfrm>
              <a:off x="2016" y="2664"/>
              <a:ext cx="336" cy="175"/>
              <a:chOff x="2016" y="886"/>
              <a:chExt cx="336" cy="175"/>
            </a:xfrm>
          </p:grpSpPr>
          <p:sp>
            <p:nvSpPr>
              <p:cNvPr id="72" name="Rectangle 51"/>
              <p:cNvSpPr>
                <a:spLocks noChangeArrowheads="1"/>
              </p:cNvSpPr>
              <p:nvPr/>
            </p:nvSpPr>
            <p:spPr bwMode="auto">
              <a:xfrm>
                <a:off x="2039" y="886"/>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73" name="Rectangle 52"/>
              <p:cNvSpPr>
                <a:spLocks noChangeArrowheads="1"/>
              </p:cNvSpPr>
              <p:nvPr/>
            </p:nvSpPr>
            <p:spPr bwMode="auto">
              <a:xfrm>
                <a:off x="2064"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74" name="Rectangle 53"/>
              <p:cNvSpPr>
                <a:spLocks noChangeArrowheads="1"/>
              </p:cNvSpPr>
              <p:nvPr/>
            </p:nvSpPr>
            <p:spPr bwMode="auto">
              <a:xfrm>
                <a:off x="2064"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75" name="Rectangle 54"/>
              <p:cNvSpPr>
                <a:spLocks noChangeArrowheads="1"/>
              </p:cNvSpPr>
              <p:nvPr/>
            </p:nvSpPr>
            <p:spPr bwMode="auto">
              <a:xfrm>
                <a:off x="2208"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76" name="Rectangle 55"/>
              <p:cNvSpPr>
                <a:spLocks noChangeArrowheads="1"/>
              </p:cNvSpPr>
              <p:nvPr/>
            </p:nvSpPr>
            <p:spPr bwMode="auto">
              <a:xfrm>
                <a:off x="2208"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77" name="Line 56"/>
              <p:cNvSpPr>
                <a:spLocks noChangeShapeType="1"/>
              </p:cNvSpPr>
              <p:nvPr/>
            </p:nvSpPr>
            <p:spPr bwMode="auto">
              <a:xfrm>
                <a:off x="2016" y="960"/>
                <a:ext cx="96" cy="0"/>
              </a:xfrm>
              <a:prstGeom prst="line">
                <a:avLst/>
              </a:prstGeom>
              <a:noFill/>
              <a:ln w="25400">
                <a:solidFill>
                  <a:schemeClr val="bg1"/>
                </a:solidFill>
                <a:round/>
                <a:headEnd/>
                <a:tailEnd/>
              </a:ln>
            </p:spPr>
            <p:txBody>
              <a:bodyPr/>
              <a:lstStyle/>
              <a:p>
                <a:endParaRPr lang="zh-CN" altLang="en-US"/>
              </a:p>
            </p:txBody>
          </p:sp>
          <p:sp>
            <p:nvSpPr>
              <p:cNvPr id="78" name="Line 57"/>
              <p:cNvSpPr>
                <a:spLocks noChangeShapeType="1"/>
              </p:cNvSpPr>
              <p:nvPr/>
            </p:nvSpPr>
            <p:spPr bwMode="auto">
              <a:xfrm>
                <a:off x="2112" y="960"/>
                <a:ext cx="0" cy="48"/>
              </a:xfrm>
              <a:prstGeom prst="line">
                <a:avLst/>
              </a:prstGeom>
              <a:noFill/>
              <a:ln w="25400">
                <a:solidFill>
                  <a:schemeClr val="bg1"/>
                </a:solidFill>
                <a:round/>
                <a:headEnd/>
                <a:tailEnd/>
              </a:ln>
            </p:spPr>
            <p:txBody>
              <a:bodyPr/>
              <a:lstStyle/>
              <a:p>
                <a:endParaRPr lang="zh-CN" altLang="en-US"/>
              </a:p>
            </p:txBody>
          </p:sp>
          <p:sp>
            <p:nvSpPr>
              <p:cNvPr id="79" name="Line 58"/>
              <p:cNvSpPr>
                <a:spLocks noChangeShapeType="1"/>
              </p:cNvSpPr>
              <p:nvPr/>
            </p:nvSpPr>
            <p:spPr bwMode="auto">
              <a:xfrm>
                <a:off x="2160" y="960"/>
                <a:ext cx="48" cy="48"/>
              </a:xfrm>
              <a:prstGeom prst="line">
                <a:avLst/>
              </a:prstGeom>
              <a:noFill/>
              <a:ln w="25400">
                <a:solidFill>
                  <a:schemeClr val="bg1"/>
                </a:solidFill>
                <a:round/>
                <a:headEnd/>
                <a:tailEnd/>
              </a:ln>
            </p:spPr>
            <p:txBody>
              <a:bodyPr/>
              <a:lstStyle/>
              <a:p>
                <a:endParaRPr lang="zh-CN" altLang="en-US"/>
              </a:p>
            </p:txBody>
          </p:sp>
          <p:sp>
            <p:nvSpPr>
              <p:cNvPr id="80" name="Line 59"/>
              <p:cNvSpPr>
                <a:spLocks noChangeShapeType="1"/>
              </p:cNvSpPr>
              <p:nvPr/>
            </p:nvSpPr>
            <p:spPr bwMode="auto">
              <a:xfrm flipV="1">
                <a:off x="2256" y="960"/>
                <a:ext cx="0" cy="48"/>
              </a:xfrm>
              <a:prstGeom prst="line">
                <a:avLst/>
              </a:prstGeom>
              <a:noFill/>
              <a:ln w="25400">
                <a:solidFill>
                  <a:schemeClr val="bg1"/>
                </a:solidFill>
                <a:round/>
                <a:headEnd/>
                <a:tailEnd/>
              </a:ln>
            </p:spPr>
            <p:txBody>
              <a:bodyPr/>
              <a:lstStyle/>
              <a:p>
                <a:endParaRPr lang="zh-CN" altLang="en-US"/>
              </a:p>
            </p:txBody>
          </p:sp>
          <p:sp>
            <p:nvSpPr>
              <p:cNvPr id="81" name="Line 60"/>
              <p:cNvSpPr>
                <a:spLocks noChangeShapeType="1"/>
              </p:cNvSpPr>
              <p:nvPr/>
            </p:nvSpPr>
            <p:spPr bwMode="auto">
              <a:xfrm>
                <a:off x="2304" y="960"/>
                <a:ext cx="48" cy="0"/>
              </a:xfrm>
              <a:prstGeom prst="line">
                <a:avLst/>
              </a:prstGeom>
              <a:noFill/>
              <a:ln w="25400">
                <a:solidFill>
                  <a:schemeClr val="bg1"/>
                </a:solidFill>
                <a:round/>
                <a:headEnd/>
                <a:tailEnd/>
              </a:ln>
            </p:spPr>
            <p:txBody>
              <a:bodyPr/>
              <a:lstStyle/>
              <a:p>
                <a:endParaRPr lang="zh-CN" altLang="en-US"/>
              </a:p>
            </p:txBody>
          </p:sp>
        </p:grpSp>
        <p:grpSp>
          <p:nvGrpSpPr>
            <p:cNvPr id="26" name="Group 61"/>
            <p:cNvGrpSpPr>
              <a:grpSpLocks/>
            </p:cNvGrpSpPr>
            <p:nvPr/>
          </p:nvGrpSpPr>
          <p:grpSpPr bwMode="auto">
            <a:xfrm>
              <a:off x="2496" y="2664"/>
              <a:ext cx="336" cy="175"/>
              <a:chOff x="2496" y="886"/>
              <a:chExt cx="336" cy="175"/>
            </a:xfrm>
          </p:grpSpPr>
          <p:sp>
            <p:nvSpPr>
              <p:cNvPr id="62" name="Rectangle 62"/>
              <p:cNvSpPr>
                <a:spLocks noChangeArrowheads="1"/>
              </p:cNvSpPr>
              <p:nvPr/>
            </p:nvSpPr>
            <p:spPr bwMode="auto">
              <a:xfrm>
                <a:off x="2519" y="886"/>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63" name="Rectangle 63"/>
              <p:cNvSpPr>
                <a:spLocks noChangeArrowheads="1"/>
              </p:cNvSpPr>
              <p:nvPr/>
            </p:nvSpPr>
            <p:spPr bwMode="auto">
              <a:xfrm>
                <a:off x="2544"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64" name="Rectangle 64"/>
              <p:cNvSpPr>
                <a:spLocks noChangeArrowheads="1"/>
              </p:cNvSpPr>
              <p:nvPr/>
            </p:nvSpPr>
            <p:spPr bwMode="auto">
              <a:xfrm>
                <a:off x="2544"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65" name="Rectangle 65"/>
              <p:cNvSpPr>
                <a:spLocks noChangeArrowheads="1"/>
              </p:cNvSpPr>
              <p:nvPr/>
            </p:nvSpPr>
            <p:spPr bwMode="auto">
              <a:xfrm>
                <a:off x="2688"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66" name="Rectangle 66"/>
              <p:cNvSpPr>
                <a:spLocks noChangeArrowheads="1"/>
              </p:cNvSpPr>
              <p:nvPr/>
            </p:nvSpPr>
            <p:spPr bwMode="auto">
              <a:xfrm>
                <a:off x="2688"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67" name="Line 67"/>
              <p:cNvSpPr>
                <a:spLocks noChangeShapeType="1"/>
              </p:cNvSpPr>
              <p:nvPr/>
            </p:nvSpPr>
            <p:spPr bwMode="auto">
              <a:xfrm>
                <a:off x="2496" y="960"/>
                <a:ext cx="96" cy="0"/>
              </a:xfrm>
              <a:prstGeom prst="line">
                <a:avLst/>
              </a:prstGeom>
              <a:noFill/>
              <a:ln w="25400">
                <a:solidFill>
                  <a:schemeClr val="bg1"/>
                </a:solidFill>
                <a:round/>
                <a:headEnd/>
                <a:tailEnd/>
              </a:ln>
            </p:spPr>
            <p:txBody>
              <a:bodyPr/>
              <a:lstStyle/>
              <a:p>
                <a:endParaRPr lang="zh-CN" altLang="en-US"/>
              </a:p>
            </p:txBody>
          </p:sp>
          <p:sp>
            <p:nvSpPr>
              <p:cNvPr id="68" name="Line 68"/>
              <p:cNvSpPr>
                <a:spLocks noChangeShapeType="1"/>
              </p:cNvSpPr>
              <p:nvPr/>
            </p:nvSpPr>
            <p:spPr bwMode="auto">
              <a:xfrm>
                <a:off x="2592" y="960"/>
                <a:ext cx="0" cy="48"/>
              </a:xfrm>
              <a:prstGeom prst="line">
                <a:avLst/>
              </a:prstGeom>
              <a:noFill/>
              <a:ln w="25400">
                <a:solidFill>
                  <a:schemeClr val="bg1"/>
                </a:solidFill>
                <a:round/>
                <a:headEnd/>
                <a:tailEnd/>
              </a:ln>
            </p:spPr>
            <p:txBody>
              <a:bodyPr/>
              <a:lstStyle/>
              <a:p>
                <a:endParaRPr lang="zh-CN" altLang="en-US"/>
              </a:p>
            </p:txBody>
          </p:sp>
          <p:sp>
            <p:nvSpPr>
              <p:cNvPr id="69" name="Line 69"/>
              <p:cNvSpPr>
                <a:spLocks noChangeShapeType="1"/>
              </p:cNvSpPr>
              <p:nvPr/>
            </p:nvSpPr>
            <p:spPr bwMode="auto">
              <a:xfrm>
                <a:off x="2640" y="960"/>
                <a:ext cx="48" cy="48"/>
              </a:xfrm>
              <a:prstGeom prst="line">
                <a:avLst/>
              </a:prstGeom>
              <a:noFill/>
              <a:ln w="25400">
                <a:solidFill>
                  <a:schemeClr val="bg1"/>
                </a:solidFill>
                <a:round/>
                <a:headEnd/>
                <a:tailEnd/>
              </a:ln>
            </p:spPr>
            <p:txBody>
              <a:bodyPr/>
              <a:lstStyle/>
              <a:p>
                <a:endParaRPr lang="zh-CN" altLang="en-US"/>
              </a:p>
            </p:txBody>
          </p:sp>
          <p:sp>
            <p:nvSpPr>
              <p:cNvPr id="70" name="Line 70"/>
              <p:cNvSpPr>
                <a:spLocks noChangeShapeType="1"/>
              </p:cNvSpPr>
              <p:nvPr/>
            </p:nvSpPr>
            <p:spPr bwMode="auto">
              <a:xfrm flipV="1">
                <a:off x="2736" y="960"/>
                <a:ext cx="0" cy="48"/>
              </a:xfrm>
              <a:prstGeom prst="line">
                <a:avLst/>
              </a:prstGeom>
              <a:noFill/>
              <a:ln w="25400">
                <a:solidFill>
                  <a:schemeClr val="bg1"/>
                </a:solidFill>
                <a:round/>
                <a:headEnd/>
                <a:tailEnd/>
              </a:ln>
            </p:spPr>
            <p:txBody>
              <a:bodyPr/>
              <a:lstStyle/>
              <a:p>
                <a:endParaRPr lang="zh-CN" altLang="en-US"/>
              </a:p>
            </p:txBody>
          </p:sp>
          <p:sp>
            <p:nvSpPr>
              <p:cNvPr id="71" name="Line 71"/>
              <p:cNvSpPr>
                <a:spLocks noChangeShapeType="1"/>
              </p:cNvSpPr>
              <p:nvPr/>
            </p:nvSpPr>
            <p:spPr bwMode="auto">
              <a:xfrm>
                <a:off x="2784" y="960"/>
                <a:ext cx="48" cy="0"/>
              </a:xfrm>
              <a:prstGeom prst="line">
                <a:avLst/>
              </a:prstGeom>
              <a:noFill/>
              <a:ln w="25400">
                <a:solidFill>
                  <a:schemeClr val="bg1"/>
                </a:solidFill>
                <a:round/>
                <a:headEnd/>
                <a:tailEnd/>
              </a:ln>
            </p:spPr>
            <p:txBody>
              <a:bodyPr/>
              <a:lstStyle/>
              <a:p>
                <a:endParaRPr lang="zh-CN" altLang="en-US"/>
              </a:p>
            </p:txBody>
          </p:sp>
        </p:grpSp>
        <p:grpSp>
          <p:nvGrpSpPr>
            <p:cNvPr id="27" name="Group 72"/>
            <p:cNvGrpSpPr>
              <a:grpSpLocks/>
            </p:cNvGrpSpPr>
            <p:nvPr/>
          </p:nvGrpSpPr>
          <p:grpSpPr bwMode="auto">
            <a:xfrm>
              <a:off x="1440" y="3048"/>
              <a:ext cx="336" cy="175"/>
              <a:chOff x="1440" y="1270"/>
              <a:chExt cx="336" cy="175"/>
            </a:xfrm>
          </p:grpSpPr>
          <p:sp>
            <p:nvSpPr>
              <p:cNvPr id="52" name="Rectangle 73"/>
              <p:cNvSpPr>
                <a:spLocks noChangeArrowheads="1"/>
              </p:cNvSpPr>
              <p:nvPr/>
            </p:nvSpPr>
            <p:spPr bwMode="auto">
              <a:xfrm>
                <a:off x="1463" y="1270"/>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53" name="Rectangle 74"/>
              <p:cNvSpPr>
                <a:spLocks noChangeArrowheads="1"/>
              </p:cNvSpPr>
              <p:nvPr/>
            </p:nvSpPr>
            <p:spPr bwMode="auto">
              <a:xfrm>
                <a:off x="1488" y="1296"/>
                <a:ext cx="96" cy="48"/>
              </a:xfrm>
              <a:prstGeom prst="rect">
                <a:avLst/>
              </a:prstGeom>
              <a:solidFill>
                <a:schemeClr val="bg1"/>
              </a:solidFill>
              <a:ln w="12700">
                <a:noFill/>
                <a:miter lim="800000"/>
                <a:headEnd/>
                <a:tailEnd/>
              </a:ln>
            </p:spPr>
            <p:txBody>
              <a:bodyPr wrap="none" anchor="ctr"/>
              <a:lstStyle/>
              <a:p>
                <a:endParaRPr lang="zh-CN" altLang="en-US"/>
              </a:p>
            </p:txBody>
          </p:sp>
          <p:sp>
            <p:nvSpPr>
              <p:cNvPr id="54" name="Rectangle 75"/>
              <p:cNvSpPr>
                <a:spLocks noChangeArrowheads="1"/>
              </p:cNvSpPr>
              <p:nvPr/>
            </p:nvSpPr>
            <p:spPr bwMode="auto">
              <a:xfrm>
                <a:off x="1488" y="139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55" name="Rectangle 76"/>
              <p:cNvSpPr>
                <a:spLocks noChangeArrowheads="1"/>
              </p:cNvSpPr>
              <p:nvPr/>
            </p:nvSpPr>
            <p:spPr bwMode="auto">
              <a:xfrm>
                <a:off x="1632" y="1296"/>
                <a:ext cx="96" cy="48"/>
              </a:xfrm>
              <a:prstGeom prst="rect">
                <a:avLst/>
              </a:prstGeom>
              <a:solidFill>
                <a:schemeClr val="bg1"/>
              </a:solidFill>
              <a:ln w="12700">
                <a:noFill/>
                <a:miter lim="800000"/>
                <a:headEnd/>
                <a:tailEnd/>
              </a:ln>
            </p:spPr>
            <p:txBody>
              <a:bodyPr wrap="none" anchor="ctr"/>
              <a:lstStyle/>
              <a:p>
                <a:endParaRPr lang="zh-CN" altLang="en-US"/>
              </a:p>
            </p:txBody>
          </p:sp>
          <p:sp>
            <p:nvSpPr>
              <p:cNvPr id="56" name="Rectangle 77"/>
              <p:cNvSpPr>
                <a:spLocks noChangeArrowheads="1"/>
              </p:cNvSpPr>
              <p:nvPr/>
            </p:nvSpPr>
            <p:spPr bwMode="auto">
              <a:xfrm>
                <a:off x="1632" y="139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57" name="Line 78"/>
              <p:cNvSpPr>
                <a:spLocks noChangeShapeType="1"/>
              </p:cNvSpPr>
              <p:nvPr/>
            </p:nvSpPr>
            <p:spPr bwMode="auto">
              <a:xfrm>
                <a:off x="1440" y="1344"/>
                <a:ext cx="96" cy="0"/>
              </a:xfrm>
              <a:prstGeom prst="line">
                <a:avLst/>
              </a:prstGeom>
              <a:noFill/>
              <a:ln w="25400">
                <a:solidFill>
                  <a:schemeClr val="bg1"/>
                </a:solidFill>
                <a:round/>
                <a:headEnd/>
                <a:tailEnd/>
              </a:ln>
            </p:spPr>
            <p:txBody>
              <a:bodyPr/>
              <a:lstStyle/>
              <a:p>
                <a:endParaRPr lang="zh-CN" altLang="en-US"/>
              </a:p>
            </p:txBody>
          </p:sp>
          <p:sp>
            <p:nvSpPr>
              <p:cNvPr id="58" name="Line 79"/>
              <p:cNvSpPr>
                <a:spLocks noChangeShapeType="1"/>
              </p:cNvSpPr>
              <p:nvPr/>
            </p:nvSpPr>
            <p:spPr bwMode="auto">
              <a:xfrm>
                <a:off x="1536" y="1344"/>
                <a:ext cx="0" cy="48"/>
              </a:xfrm>
              <a:prstGeom prst="line">
                <a:avLst/>
              </a:prstGeom>
              <a:noFill/>
              <a:ln w="25400">
                <a:solidFill>
                  <a:schemeClr val="bg1"/>
                </a:solidFill>
                <a:round/>
                <a:headEnd/>
                <a:tailEnd/>
              </a:ln>
            </p:spPr>
            <p:txBody>
              <a:bodyPr/>
              <a:lstStyle/>
              <a:p>
                <a:endParaRPr lang="zh-CN" altLang="en-US"/>
              </a:p>
            </p:txBody>
          </p:sp>
          <p:sp>
            <p:nvSpPr>
              <p:cNvPr id="59" name="Line 80"/>
              <p:cNvSpPr>
                <a:spLocks noChangeShapeType="1"/>
              </p:cNvSpPr>
              <p:nvPr/>
            </p:nvSpPr>
            <p:spPr bwMode="auto">
              <a:xfrm>
                <a:off x="1584" y="1344"/>
                <a:ext cx="48" cy="48"/>
              </a:xfrm>
              <a:prstGeom prst="line">
                <a:avLst/>
              </a:prstGeom>
              <a:noFill/>
              <a:ln w="25400">
                <a:solidFill>
                  <a:schemeClr val="bg1"/>
                </a:solidFill>
                <a:round/>
                <a:headEnd/>
                <a:tailEnd/>
              </a:ln>
            </p:spPr>
            <p:txBody>
              <a:bodyPr/>
              <a:lstStyle/>
              <a:p>
                <a:endParaRPr lang="zh-CN" altLang="en-US"/>
              </a:p>
            </p:txBody>
          </p:sp>
          <p:sp>
            <p:nvSpPr>
              <p:cNvPr id="60" name="Line 81"/>
              <p:cNvSpPr>
                <a:spLocks noChangeShapeType="1"/>
              </p:cNvSpPr>
              <p:nvPr/>
            </p:nvSpPr>
            <p:spPr bwMode="auto">
              <a:xfrm flipV="1">
                <a:off x="1680" y="1344"/>
                <a:ext cx="0" cy="48"/>
              </a:xfrm>
              <a:prstGeom prst="line">
                <a:avLst/>
              </a:prstGeom>
              <a:noFill/>
              <a:ln w="25400">
                <a:solidFill>
                  <a:schemeClr val="bg1"/>
                </a:solidFill>
                <a:round/>
                <a:headEnd/>
                <a:tailEnd/>
              </a:ln>
            </p:spPr>
            <p:txBody>
              <a:bodyPr/>
              <a:lstStyle/>
              <a:p>
                <a:endParaRPr lang="zh-CN" altLang="en-US"/>
              </a:p>
            </p:txBody>
          </p:sp>
          <p:sp>
            <p:nvSpPr>
              <p:cNvPr id="61" name="Line 82"/>
              <p:cNvSpPr>
                <a:spLocks noChangeShapeType="1"/>
              </p:cNvSpPr>
              <p:nvPr/>
            </p:nvSpPr>
            <p:spPr bwMode="auto">
              <a:xfrm>
                <a:off x="1728" y="1344"/>
                <a:ext cx="48" cy="0"/>
              </a:xfrm>
              <a:prstGeom prst="line">
                <a:avLst/>
              </a:prstGeom>
              <a:noFill/>
              <a:ln w="25400">
                <a:solidFill>
                  <a:schemeClr val="bg1"/>
                </a:solidFill>
                <a:round/>
                <a:headEnd/>
                <a:tailEnd/>
              </a:ln>
            </p:spPr>
            <p:txBody>
              <a:bodyPr/>
              <a:lstStyle/>
              <a:p>
                <a:endParaRPr lang="zh-CN" altLang="en-US"/>
              </a:p>
            </p:txBody>
          </p:sp>
        </p:grpSp>
        <p:sp>
          <p:nvSpPr>
            <p:cNvPr id="28" name="Line 83"/>
            <p:cNvSpPr>
              <a:spLocks noChangeShapeType="1"/>
            </p:cNvSpPr>
            <p:nvPr/>
          </p:nvSpPr>
          <p:spPr bwMode="auto">
            <a:xfrm flipV="1">
              <a:off x="1131" y="3151"/>
              <a:ext cx="0" cy="209"/>
            </a:xfrm>
            <a:prstGeom prst="line">
              <a:avLst/>
            </a:prstGeom>
            <a:noFill/>
            <a:ln w="25400">
              <a:solidFill>
                <a:schemeClr val="tx1"/>
              </a:solidFill>
              <a:round/>
              <a:headEnd/>
              <a:tailEnd type="triangle" w="med" len="med"/>
            </a:ln>
          </p:spPr>
          <p:txBody>
            <a:bodyPr/>
            <a:lstStyle/>
            <a:p>
              <a:endParaRPr lang="zh-CN" altLang="en-US"/>
            </a:p>
          </p:txBody>
        </p:sp>
        <p:sp>
          <p:nvSpPr>
            <p:cNvPr id="29" name="Line 84"/>
            <p:cNvSpPr>
              <a:spLocks noChangeShapeType="1"/>
            </p:cNvSpPr>
            <p:nvPr/>
          </p:nvSpPr>
          <p:spPr bwMode="auto">
            <a:xfrm flipV="1">
              <a:off x="1776" y="2786"/>
              <a:ext cx="240" cy="336"/>
            </a:xfrm>
            <a:prstGeom prst="line">
              <a:avLst/>
            </a:prstGeom>
            <a:noFill/>
            <a:ln w="25400">
              <a:solidFill>
                <a:schemeClr val="tx1"/>
              </a:solidFill>
              <a:round/>
              <a:headEnd/>
              <a:tailEnd type="triangle" w="med" len="med"/>
            </a:ln>
          </p:spPr>
          <p:txBody>
            <a:bodyPr/>
            <a:lstStyle/>
            <a:p>
              <a:endParaRPr lang="zh-CN" altLang="en-US"/>
            </a:p>
          </p:txBody>
        </p:sp>
        <p:sp>
          <p:nvSpPr>
            <p:cNvPr id="30" name="Oval 85"/>
            <p:cNvSpPr>
              <a:spLocks noChangeArrowheads="1"/>
            </p:cNvSpPr>
            <p:nvPr/>
          </p:nvSpPr>
          <p:spPr bwMode="auto">
            <a:xfrm>
              <a:off x="1112" y="2554"/>
              <a:ext cx="896" cy="368"/>
            </a:xfrm>
            <a:prstGeom prst="ellipse">
              <a:avLst/>
            </a:prstGeom>
            <a:noFill/>
            <a:ln w="25400">
              <a:solidFill>
                <a:schemeClr val="tx1"/>
              </a:solidFill>
              <a:round/>
              <a:headEnd/>
              <a:tailEnd/>
            </a:ln>
          </p:spPr>
          <p:txBody>
            <a:bodyPr wrap="none" anchor="ctr"/>
            <a:lstStyle/>
            <a:p>
              <a:endParaRPr lang="zh-CN" altLang="en-US"/>
            </a:p>
          </p:txBody>
        </p:sp>
        <p:sp>
          <p:nvSpPr>
            <p:cNvPr id="31" name="Line 86"/>
            <p:cNvSpPr>
              <a:spLocks noChangeShapeType="1"/>
            </p:cNvSpPr>
            <p:nvPr/>
          </p:nvSpPr>
          <p:spPr bwMode="auto">
            <a:xfrm>
              <a:off x="1248" y="2594"/>
              <a:ext cx="624" cy="288"/>
            </a:xfrm>
            <a:prstGeom prst="line">
              <a:avLst/>
            </a:prstGeom>
            <a:noFill/>
            <a:ln w="25400">
              <a:solidFill>
                <a:schemeClr val="tx1"/>
              </a:solidFill>
              <a:round/>
              <a:headEnd/>
              <a:tailEnd/>
            </a:ln>
          </p:spPr>
          <p:txBody>
            <a:bodyPr/>
            <a:lstStyle/>
            <a:p>
              <a:endParaRPr lang="zh-CN" altLang="en-US"/>
            </a:p>
          </p:txBody>
        </p:sp>
        <p:grpSp>
          <p:nvGrpSpPr>
            <p:cNvPr id="32" name="Group 87"/>
            <p:cNvGrpSpPr>
              <a:grpSpLocks/>
            </p:cNvGrpSpPr>
            <p:nvPr/>
          </p:nvGrpSpPr>
          <p:grpSpPr bwMode="auto">
            <a:xfrm>
              <a:off x="1596" y="3366"/>
              <a:ext cx="80" cy="42"/>
              <a:chOff x="1596" y="1588"/>
              <a:chExt cx="80" cy="42"/>
            </a:xfrm>
          </p:grpSpPr>
          <p:sp>
            <p:nvSpPr>
              <p:cNvPr id="50" name="Oval 88"/>
              <p:cNvSpPr>
                <a:spLocks noChangeArrowheads="1"/>
              </p:cNvSpPr>
              <p:nvPr/>
            </p:nvSpPr>
            <p:spPr bwMode="auto">
              <a:xfrm>
                <a:off x="1596" y="1588"/>
                <a:ext cx="80" cy="4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51" name="Line 89"/>
              <p:cNvSpPr>
                <a:spLocks noChangeShapeType="1"/>
              </p:cNvSpPr>
              <p:nvPr/>
            </p:nvSpPr>
            <p:spPr bwMode="auto">
              <a:xfrm flipV="1">
                <a:off x="1636" y="1597"/>
                <a:ext cx="21" cy="12"/>
              </a:xfrm>
              <a:prstGeom prst="line">
                <a:avLst/>
              </a:prstGeom>
              <a:noFill/>
              <a:ln w="12700">
                <a:solidFill>
                  <a:schemeClr val="tx1"/>
                </a:solidFill>
                <a:round/>
                <a:headEnd/>
                <a:tailEnd/>
              </a:ln>
            </p:spPr>
            <p:txBody>
              <a:bodyPr/>
              <a:lstStyle/>
              <a:p>
                <a:endParaRPr lang="zh-CN" altLang="en-US"/>
              </a:p>
            </p:txBody>
          </p:sp>
        </p:grpSp>
        <p:sp>
          <p:nvSpPr>
            <p:cNvPr id="33" name="Line 90"/>
            <p:cNvSpPr>
              <a:spLocks noChangeShapeType="1"/>
            </p:cNvSpPr>
            <p:nvPr/>
          </p:nvSpPr>
          <p:spPr bwMode="auto">
            <a:xfrm>
              <a:off x="1584" y="3218"/>
              <a:ext cx="0" cy="144"/>
            </a:xfrm>
            <a:prstGeom prst="line">
              <a:avLst/>
            </a:prstGeom>
            <a:noFill/>
            <a:ln w="12700">
              <a:solidFill>
                <a:schemeClr val="tx1"/>
              </a:solidFill>
              <a:round/>
              <a:headEnd/>
              <a:tailEnd type="triangle" w="med" len="med"/>
            </a:ln>
          </p:spPr>
          <p:txBody>
            <a:bodyPr/>
            <a:lstStyle/>
            <a:p>
              <a:endParaRPr lang="zh-CN" altLang="en-US"/>
            </a:p>
          </p:txBody>
        </p:sp>
        <p:sp>
          <p:nvSpPr>
            <p:cNvPr id="34" name="Line 91"/>
            <p:cNvSpPr>
              <a:spLocks noChangeShapeType="1"/>
            </p:cNvSpPr>
            <p:nvPr/>
          </p:nvSpPr>
          <p:spPr bwMode="auto">
            <a:xfrm flipV="1">
              <a:off x="1680" y="3218"/>
              <a:ext cx="0" cy="144"/>
            </a:xfrm>
            <a:prstGeom prst="line">
              <a:avLst/>
            </a:prstGeom>
            <a:noFill/>
            <a:ln w="12700">
              <a:solidFill>
                <a:schemeClr val="tx1"/>
              </a:solidFill>
              <a:round/>
              <a:headEnd/>
              <a:tailEnd type="triangle" w="med" len="med"/>
            </a:ln>
          </p:spPr>
          <p:txBody>
            <a:bodyPr/>
            <a:lstStyle/>
            <a:p>
              <a:endParaRPr lang="zh-CN" altLang="en-US"/>
            </a:p>
          </p:txBody>
        </p:sp>
        <p:grpSp>
          <p:nvGrpSpPr>
            <p:cNvPr id="35" name="Group 92"/>
            <p:cNvGrpSpPr>
              <a:grpSpLocks/>
            </p:cNvGrpSpPr>
            <p:nvPr/>
          </p:nvGrpSpPr>
          <p:grpSpPr bwMode="auto">
            <a:xfrm>
              <a:off x="2220" y="2982"/>
              <a:ext cx="80" cy="42"/>
              <a:chOff x="2220" y="1204"/>
              <a:chExt cx="80" cy="42"/>
            </a:xfrm>
          </p:grpSpPr>
          <p:sp>
            <p:nvSpPr>
              <p:cNvPr id="48" name="Oval 93"/>
              <p:cNvSpPr>
                <a:spLocks noChangeArrowheads="1"/>
              </p:cNvSpPr>
              <p:nvPr/>
            </p:nvSpPr>
            <p:spPr bwMode="auto">
              <a:xfrm>
                <a:off x="2220" y="1204"/>
                <a:ext cx="80" cy="4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49" name="Line 94"/>
              <p:cNvSpPr>
                <a:spLocks noChangeShapeType="1"/>
              </p:cNvSpPr>
              <p:nvPr/>
            </p:nvSpPr>
            <p:spPr bwMode="auto">
              <a:xfrm flipV="1">
                <a:off x="2260" y="1213"/>
                <a:ext cx="21" cy="12"/>
              </a:xfrm>
              <a:prstGeom prst="line">
                <a:avLst/>
              </a:prstGeom>
              <a:noFill/>
              <a:ln w="12700">
                <a:solidFill>
                  <a:schemeClr val="tx1"/>
                </a:solidFill>
                <a:round/>
                <a:headEnd/>
                <a:tailEnd/>
              </a:ln>
            </p:spPr>
            <p:txBody>
              <a:bodyPr/>
              <a:lstStyle/>
              <a:p>
                <a:endParaRPr lang="zh-CN" altLang="en-US"/>
              </a:p>
            </p:txBody>
          </p:sp>
        </p:grpSp>
        <p:sp>
          <p:nvSpPr>
            <p:cNvPr id="36" name="Line 95"/>
            <p:cNvSpPr>
              <a:spLocks noChangeShapeType="1"/>
            </p:cNvSpPr>
            <p:nvPr/>
          </p:nvSpPr>
          <p:spPr bwMode="auto">
            <a:xfrm>
              <a:off x="2208" y="2834"/>
              <a:ext cx="0" cy="144"/>
            </a:xfrm>
            <a:prstGeom prst="line">
              <a:avLst/>
            </a:prstGeom>
            <a:noFill/>
            <a:ln w="12700">
              <a:solidFill>
                <a:schemeClr val="tx1"/>
              </a:solidFill>
              <a:round/>
              <a:headEnd/>
              <a:tailEnd type="triangle" w="med" len="med"/>
            </a:ln>
          </p:spPr>
          <p:txBody>
            <a:bodyPr/>
            <a:lstStyle/>
            <a:p>
              <a:endParaRPr lang="zh-CN" altLang="en-US"/>
            </a:p>
          </p:txBody>
        </p:sp>
        <p:sp>
          <p:nvSpPr>
            <p:cNvPr id="37" name="Line 96"/>
            <p:cNvSpPr>
              <a:spLocks noChangeShapeType="1"/>
            </p:cNvSpPr>
            <p:nvPr/>
          </p:nvSpPr>
          <p:spPr bwMode="auto">
            <a:xfrm flipV="1">
              <a:off x="2304" y="2834"/>
              <a:ext cx="0" cy="144"/>
            </a:xfrm>
            <a:prstGeom prst="line">
              <a:avLst/>
            </a:prstGeom>
            <a:noFill/>
            <a:ln w="12700">
              <a:solidFill>
                <a:schemeClr val="tx1"/>
              </a:solidFill>
              <a:round/>
              <a:headEnd/>
              <a:tailEnd type="triangle" w="med" len="med"/>
            </a:ln>
          </p:spPr>
          <p:txBody>
            <a:bodyPr/>
            <a:lstStyle/>
            <a:p>
              <a:endParaRPr lang="zh-CN" altLang="en-US"/>
            </a:p>
          </p:txBody>
        </p:sp>
        <p:grpSp>
          <p:nvGrpSpPr>
            <p:cNvPr id="38" name="Group 97"/>
            <p:cNvGrpSpPr>
              <a:grpSpLocks/>
            </p:cNvGrpSpPr>
            <p:nvPr/>
          </p:nvGrpSpPr>
          <p:grpSpPr bwMode="auto">
            <a:xfrm>
              <a:off x="2556" y="2982"/>
              <a:ext cx="80" cy="42"/>
              <a:chOff x="2556" y="1204"/>
              <a:chExt cx="80" cy="42"/>
            </a:xfrm>
          </p:grpSpPr>
          <p:sp>
            <p:nvSpPr>
              <p:cNvPr id="46" name="Oval 98"/>
              <p:cNvSpPr>
                <a:spLocks noChangeArrowheads="1"/>
              </p:cNvSpPr>
              <p:nvPr/>
            </p:nvSpPr>
            <p:spPr bwMode="auto">
              <a:xfrm>
                <a:off x="2556" y="1204"/>
                <a:ext cx="80" cy="4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47" name="Line 99"/>
              <p:cNvSpPr>
                <a:spLocks noChangeShapeType="1"/>
              </p:cNvSpPr>
              <p:nvPr/>
            </p:nvSpPr>
            <p:spPr bwMode="auto">
              <a:xfrm flipV="1">
                <a:off x="2596" y="1213"/>
                <a:ext cx="21" cy="12"/>
              </a:xfrm>
              <a:prstGeom prst="line">
                <a:avLst/>
              </a:prstGeom>
              <a:noFill/>
              <a:ln w="12700">
                <a:solidFill>
                  <a:schemeClr val="tx1"/>
                </a:solidFill>
                <a:round/>
                <a:headEnd/>
                <a:tailEnd/>
              </a:ln>
            </p:spPr>
            <p:txBody>
              <a:bodyPr/>
              <a:lstStyle/>
              <a:p>
                <a:endParaRPr lang="zh-CN" altLang="en-US"/>
              </a:p>
            </p:txBody>
          </p:sp>
        </p:grpSp>
        <p:sp>
          <p:nvSpPr>
            <p:cNvPr id="39" name="Line 100"/>
            <p:cNvSpPr>
              <a:spLocks noChangeShapeType="1"/>
            </p:cNvSpPr>
            <p:nvPr/>
          </p:nvSpPr>
          <p:spPr bwMode="auto">
            <a:xfrm>
              <a:off x="2544" y="2834"/>
              <a:ext cx="0" cy="144"/>
            </a:xfrm>
            <a:prstGeom prst="line">
              <a:avLst/>
            </a:prstGeom>
            <a:noFill/>
            <a:ln w="12700">
              <a:solidFill>
                <a:schemeClr val="tx1"/>
              </a:solidFill>
              <a:round/>
              <a:headEnd/>
              <a:tailEnd type="triangle" w="med" len="med"/>
            </a:ln>
          </p:spPr>
          <p:txBody>
            <a:bodyPr/>
            <a:lstStyle/>
            <a:p>
              <a:endParaRPr lang="zh-CN" altLang="en-US"/>
            </a:p>
          </p:txBody>
        </p:sp>
        <p:sp>
          <p:nvSpPr>
            <p:cNvPr id="40" name="Line 101"/>
            <p:cNvSpPr>
              <a:spLocks noChangeShapeType="1"/>
            </p:cNvSpPr>
            <p:nvPr/>
          </p:nvSpPr>
          <p:spPr bwMode="auto">
            <a:xfrm flipV="1">
              <a:off x="2640" y="2834"/>
              <a:ext cx="0" cy="144"/>
            </a:xfrm>
            <a:prstGeom prst="line">
              <a:avLst/>
            </a:prstGeom>
            <a:noFill/>
            <a:ln w="12700">
              <a:solidFill>
                <a:schemeClr val="tx1"/>
              </a:solidFill>
              <a:round/>
              <a:headEnd/>
              <a:tailEnd type="triangle" w="med" len="med"/>
            </a:ln>
          </p:spPr>
          <p:txBody>
            <a:bodyPr/>
            <a:lstStyle/>
            <a:p>
              <a:endParaRPr lang="zh-CN" altLang="en-US"/>
            </a:p>
          </p:txBody>
        </p:sp>
        <p:grpSp>
          <p:nvGrpSpPr>
            <p:cNvPr id="41" name="Group 102"/>
            <p:cNvGrpSpPr>
              <a:grpSpLocks/>
            </p:cNvGrpSpPr>
            <p:nvPr/>
          </p:nvGrpSpPr>
          <p:grpSpPr bwMode="auto">
            <a:xfrm>
              <a:off x="2700" y="2982"/>
              <a:ext cx="80" cy="42"/>
              <a:chOff x="2700" y="1204"/>
              <a:chExt cx="80" cy="42"/>
            </a:xfrm>
          </p:grpSpPr>
          <p:sp>
            <p:nvSpPr>
              <p:cNvPr id="44" name="Oval 103"/>
              <p:cNvSpPr>
                <a:spLocks noChangeArrowheads="1"/>
              </p:cNvSpPr>
              <p:nvPr/>
            </p:nvSpPr>
            <p:spPr bwMode="auto">
              <a:xfrm>
                <a:off x="2700" y="1204"/>
                <a:ext cx="80" cy="4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45" name="Line 104"/>
              <p:cNvSpPr>
                <a:spLocks noChangeShapeType="1"/>
              </p:cNvSpPr>
              <p:nvPr/>
            </p:nvSpPr>
            <p:spPr bwMode="auto">
              <a:xfrm flipV="1">
                <a:off x="2740" y="1213"/>
                <a:ext cx="21" cy="12"/>
              </a:xfrm>
              <a:prstGeom prst="line">
                <a:avLst/>
              </a:prstGeom>
              <a:noFill/>
              <a:ln w="12700">
                <a:solidFill>
                  <a:schemeClr val="tx1"/>
                </a:solidFill>
                <a:round/>
                <a:headEnd/>
                <a:tailEnd/>
              </a:ln>
            </p:spPr>
            <p:txBody>
              <a:bodyPr/>
              <a:lstStyle/>
              <a:p>
                <a:endParaRPr lang="zh-CN" altLang="en-US"/>
              </a:p>
            </p:txBody>
          </p:sp>
        </p:grpSp>
        <p:sp>
          <p:nvSpPr>
            <p:cNvPr id="42" name="Line 105"/>
            <p:cNvSpPr>
              <a:spLocks noChangeShapeType="1"/>
            </p:cNvSpPr>
            <p:nvPr/>
          </p:nvSpPr>
          <p:spPr bwMode="auto">
            <a:xfrm>
              <a:off x="2688" y="2834"/>
              <a:ext cx="0" cy="144"/>
            </a:xfrm>
            <a:prstGeom prst="line">
              <a:avLst/>
            </a:prstGeom>
            <a:noFill/>
            <a:ln w="12700">
              <a:solidFill>
                <a:schemeClr val="tx1"/>
              </a:solidFill>
              <a:round/>
              <a:headEnd/>
              <a:tailEnd type="triangle" w="med" len="med"/>
            </a:ln>
          </p:spPr>
          <p:txBody>
            <a:bodyPr/>
            <a:lstStyle/>
            <a:p>
              <a:endParaRPr lang="zh-CN" altLang="en-US"/>
            </a:p>
          </p:txBody>
        </p:sp>
        <p:sp>
          <p:nvSpPr>
            <p:cNvPr id="43" name="Line 106"/>
            <p:cNvSpPr>
              <a:spLocks noChangeShapeType="1"/>
            </p:cNvSpPr>
            <p:nvPr/>
          </p:nvSpPr>
          <p:spPr bwMode="auto">
            <a:xfrm flipV="1">
              <a:off x="2784" y="2834"/>
              <a:ext cx="0" cy="144"/>
            </a:xfrm>
            <a:prstGeom prst="line">
              <a:avLst/>
            </a:prstGeom>
            <a:noFill/>
            <a:ln w="12700">
              <a:solidFill>
                <a:schemeClr val="tx1"/>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1419967039"/>
      </p:ext>
    </p:extLst>
  </p:cSld>
  <p:clrMapOvr>
    <a:masterClrMapping/>
  </p:clrMapOvr>
  <p:transition>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黑体" pitchFamily="49" charset="-122"/>
                <a:ea typeface="黑体" pitchFamily="49" charset="-122"/>
              </a:rPr>
              <a:t>CMM</a:t>
            </a:r>
            <a:r>
              <a:rPr lang="zh-CN" altLang="en-US" b="1" dirty="0">
                <a:latin typeface="黑体" pitchFamily="49" charset="-122"/>
                <a:ea typeface="黑体" pitchFamily="49" charset="-122"/>
              </a:rPr>
              <a:t>五级模型(</a:t>
            </a:r>
            <a:r>
              <a:rPr lang="en-US" altLang="zh-CN" b="1" dirty="0">
                <a:latin typeface="黑体" pitchFamily="49" charset="-122"/>
                <a:ea typeface="黑体" pitchFamily="49" charset="-122"/>
              </a:rPr>
              <a:t>5</a:t>
            </a:r>
            <a:r>
              <a:rPr lang="zh-CN" altLang="en-US" b="1" dirty="0">
                <a:latin typeface="黑体" pitchFamily="49" charset="-122"/>
                <a:ea typeface="黑体" pitchFamily="49" charset="-122"/>
              </a:rPr>
              <a:t>)</a:t>
            </a:r>
          </a:p>
        </p:txBody>
      </p:sp>
      <p:sp>
        <p:nvSpPr>
          <p:cNvPr id="3" name="内容占位符 2"/>
          <p:cNvSpPr>
            <a:spLocks noGrp="1"/>
          </p:cNvSpPr>
          <p:nvPr>
            <p:ph idx="1"/>
          </p:nvPr>
        </p:nvSpPr>
        <p:spPr/>
        <p:txBody>
          <a:bodyPr/>
          <a:lstStyle/>
          <a:p>
            <a:r>
              <a:rPr lang="zh-CN" altLang="en-US" sz="3100" b="1" dirty="0"/>
              <a:t>第五级：（不断）优化级</a:t>
            </a:r>
            <a:endParaRPr lang="en-US" altLang="zh-CN" sz="3100" b="1" dirty="0"/>
          </a:p>
          <a:p>
            <a:pPr lvl="1">
              <a:lnSpc>
                <a:spcPct val="90000"/>
              </a:lnSpc>
            </a:pPr>
            <a:r>
              <a:rPr lang="zh-CN" altLang="en-US" b="1" dirty="0" smtClean="0">
                <a:solidFill>
                  <a:schemeClr val="tx1"/>
                </a:solidFill>
              </a:rPr>
              <a:t>过程动态调整、新技术的采用</a:t>
            </a:r>
          </a:p>
          <a:p>
            <a:pPr lvl="1">
              <a:lnSpc>
                <a:spcPct val="90000"/>
              </a:lnSpc>
            </a:pPr>
            <a:r>
              <a:rPr lang="zh-CN" altLang="en-US" b="1" dirty="0" smtClean="0">
                <a:solidFill>
                  <a:schemeClr val="tx1"/>
                </a:solidFill>
              </a:rPr>
              <a:t>目标是达到一个持续改善的境界。</a:t>
            </a:r>
          </a:p>
          <a:p>
            <a:pPr lvl="1">
              <a:lnSpc>
                <a:spcPct val="90000"/>
              </a:lnSpc>
            </a:pPr>
            <a:r>
              <a:rPr lang="zh-CN" altLang="en-US" b="1" dirty="0" smtClean="0">
                <a:solidFill>
                  <a:schemeClr val="tx1"/>
                </a:solidFill>
              </a:rPr>
              <a:t>可根据过程执行的反馈信息来改善下一步的执行过程，即优化执行步骤。</a:t>
            </a:r>
          </a:p>
          <a:p>
            <a:pPr lvl="1">
              <a:lnSpc>
                <a:spcPct val="90000"/>
              </a:lnSpc>
            </a:pPr>
            <a:r>
              <a:rPr lang="zh-CN" altLang="en-US" b="1" dirty="0" smtClean="0">
                <a:solidFill>
                  <a:schemeClr val="tx1"/>
                </a:solidFill>
              </a:rPr>
              <a:t>如果一个企业达到了这一级，那么表明该企业能够根据实际的项目性质、技术等因素，不断调整软件生产过程以求达到最佳。</a:t>
            </a:r>
            <a:endParaRPr lang="en-US" altLang="zh-CN" b="1" dirty="0" smtClean="0">
              <a:solidFill>
                <a:schemeClr val="tx1"/>
              </a:solidFill>
            </a:endParaRPr>
          </a:p>
          <a:p>
            <a:endParaRPr lang="zh-CN" altLang="en-US" dirty="0"/>
          </a:p>
        </p:txBody>
      </p:sp>
    </p:spTree>
    <p:extLst>
      <p:ext uri="{BB962C8B-B14F-4D97-AF65-F5344CB8AC3E}">
        <p14:creationId xmlns:p14="http://schemas.microsoft.com/office/powerpoint/2010/main" val="1730016652"/>
      </p:ext>
    </p:extLst>
  </p:cSld>
  <p:clrMapOvr>
    <a:masterClrMapping/>
  </p:clrMapOvr>
  <p:transition>
    <p:dissolv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idx="4294967295"/>
          </p:nvPr>
        </p:nvSpPr>
        <p:spPr>
          <a:xfrm>
            <a:off x="755576" y="3212976"/>
            <a:ext cx="8001000" cy="1216025"/>
          </a:xfrm>
        </p:spPr>
        <p:txBody>
          <a:bodyPr/>
          <a:lstStyle/>
          <a:p>
            <a:pPr algn="ctr"/>
            <a:r>
              <a:rPr lang="zh-CN" b="1" dirty="0" smtClean="0">
                <a:latin typeface="黑体" pitchFamily="49" charset="-122"/>
                <a:ea typeface="黑体" pitchFamily="49" charset="-122"/>
              </a:rPr>
              <a:t>谢 谢</a:t>
            </a:r>
          </a:p>
        </p:txBody>
      </p:sp>
      <p:sp>
        <p:nvSpPr>
          <p:cNvPr id="66563" name="内容占位符 2"/>
          <p:cNvSpPr>
            <a:spLocks noGrp="1"/>
          </p:cNvSpPr>
          <p:nvPr>
            <p:ph idx="4294967295"/>
          </p:nvPr>
        </p:nvSpPr>
        <p:spPr/>
        <p:txBody>
          <a:bodyPr/>
          <a:lstStyle/>
          <a:p>
            <a:endParaRPr lang="zh-CN" altLang="zh-CN" smtClean="0"/>
          </a:p>
        </p:txBody>
      </p:sp>
      <p:sp>
        <p:nvSpPr>
          <p:cNvPr id="66564" name="灯片编号占位符 3"/>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2C94674F-49E1-416F-9C4D-1B58472BEB2A}" type="slidenum">
              <a:rPr lang="en-US" altLang="zh-CN" sz="1200"/>
              <a:pPr algn="r" eaLnBrk="1" hangingPunct="1"/>
              <a:t>24</a:t>
            </a:fld>
            <a:endParaRPr lang="en-US" altLang="zh-CN" sz="1200"/>
          </a:p>
        </p:txBody>
      </p:sp>
    </p:spTree>
    <p:extLst>
      <p:ext uri="{BB962C8B-B14F-4D97-AF65-F5344CB8AC3E}">
        <p14:creationId xmlns:p14="http://schemas.microsoft.com/office/powerpoint/2010/main" val="386023775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640592" y="908720"/>
            <a:ext cx="8196322" cy="571480"/>
          </a:xfrm>
        </p:spPr>
        <p:txBody>
          <a:bodyPr/>
          <a:lstStyle/>
          <a:p>
            <a:pPr eaLnBrk="1" hangingPunct="1"/>
            <a:r>
              <a:rPr lang="zh-CN" altLang="en-US" b="1" dirty="0">
                <a:latin typeface="黑体" pitchFamily="49" charset="-122"/>
                <a:ea typeface="黑体" pitchFamily="49" charset="-122"/>
              </a:rPr>
              <a:t>软件质量的概念</a:t>
            </a:r>
          </a:p>
        </p:txBody>
      </p:sp>
      <p:sp>
        <p:nvSpPr>
          <p:cNvPr id="15363" name="内容占位符 5"/>
          <p:cNvSpPr>
            <a:spLocks noGrp="1"/>
          </p:cNvSpPr>
          <p:nvPr>
            <p:ph idx="1"/>
          </p:nvPr>
        </p:nvSpPr>
        <p:spPr>
          <a:xfrm>
            <a:off x="755576" y="1844824"/>
            <a:ext cx="8136904" cy="4713858"/>
          </a:xfrm>
        </p:spPr>
        <p:txBody>
          <a:bodyPr/>
          <a:lstStyle/>
          <a:p>
            <a:pPr algn="just" eaLnBrk="1" hangingPunct="1"/>
            <a:r>
              <a:rPr lang="zh-CN" altLang="en-US" sz="3400" b="1" dirty="0"/>
              <a:t>质量是产品或者服务满足</a:t>
            </a:r>
            <a:r>
              <a:rPr lang="zh-CN" altLang="en-US" sz="3400" b="1" dirty="0">
                <a:solidFill>
                  <a:srgbClr val="FF0000"/>
                </a:solidFill>
              </a:rPr>
              <a:t>明确或隐含</a:t>
            </a:r>
            <a:r>
              <a:rPr lang="zh-CN" altLang="en-US" sz="3400" b="1" dirty="0"/>
              <a:t>需求能力的特征或特征的集合。</a:t>
            </a:r>
            <a:endParaRPr lang="en-US" altLang="zh-CN" sz="3400" b="1" dirty="0"/>
          </a:p>
          <a:p>
            <a:pPr algn="just" eaLnBrk="1" hangingPunct="1"/>
            <a:r>
              <a:rPr lang="zh-CN" altLang="en-US" sz="3400" b="1" dirty="0"/>
              <a:t>软件质量是软件符合明确叙述的功能和性能需求、文档中明确描述的开发标准、以及所有专业开发的软件都应具有的</a:t>
            </a:r>
            <a:r>
              <a:rPr lang="zh-CN" altLang="en-US" sz="3400" b="1" dirty="0">
                <a:solidFill>
                  <a:srgbClr val="FF0000"/>
                </a:solidFill>
              </a:rPr>
              <a:t>隐含特征</a:t>
            </a:r>
            <a:r>
              <a:rPr lang="zh-CN" altLang="en-US" sz="3400" b="1" dirty="0"/>
              <a:t>的程度。</a:t>
            </a:r>
          </a:p>
        </p:txBody>
      </p:sp>
    </p:spTree>
    <p:extLst>
      <p:ext uri="{BB962C8B-B14F-4D97-AF65-F5344CB8AC3E}">
        <p14:creationId xmlns:p14="http://schemas.microsoft.com/office/powerpoint/2010/main" val="2300637955"/>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wipe(down)">
                                      <p:cBhvr>
                                        <p:cTn id="7" dur="5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wipe(down)">
                                      <p:cBhvr>
                                        <p:cTn id="12" dur="500"/>
                                        <p:tgtEl>
                                          <p:spTgt spid="153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b="1" dirty="0">
                <a:latin typeface="黑体" pitchFamily="49" charset="-122"/>
                <a:ea typeface="黑体" pitchFamily="49" charset="-122"/>
              </a:rPr>
              <a:t>软件质量反映的三方面问题</a:t>
            </a:r>
          </a:p>
        </p:txBody>
      </p:sp>
      <p:sp>
        <p:nvSpPr>
          <p:cNvPr id="3" name="内容占位符 2"/>
          <p:cNvSpPr>
            <a:spLocks noGrp="1"/>
          </p:cNvSpPr>
          <p:nvPr>
            <p:ph idx="1"/>
          </p:nvPr>
        </p:nvSpPr>
        <p:spPr>
          <a:xfrm>
            <a:off x="827584" y="1700808"/>
            <a:ext cx="7666037" cy="4985221"/>
          </a:xfrm>
        </p:spPr>
        <p:txBody>
          <a:bodyPr/>
          <a:lstStyle/>
          <a:p>
            <a:pPr>
              <a:lnSpc>
                <a:spcPct val="150000"/>
              </a:lnSpc>
            </a:pPr>
            <a:r>
              <a:rPr lang="zh-CN" altLang="en-US" sz="3400" b="1" dirty="0"/>
              <a:t>软件需求</a:t>
            </a:r>
            <a:endParaRPr lang="en-US" altLang="zh-CN" sz="3400" b="1" dirty="0"/>
          </a:p>
          <a:p>
            <a:pPr>
              <a:lnSpc>
                <a:spcPct val="150000"/>
              </a:lnSpc>
            </a:pPr>
            <a:r>
              <a:rPr lang="zh-CN" altLang="en-US" sz="3400" b="1" dirty="0"/>
              <a:t>开发标准</a:t>
            </a:r>
            <a:endParaRPr lang="en-US" altLang="zh-CN" sz="3400" b="1" dirty="0"/>
          </a:p>
          <a:p>
            <a:pPr>
              <a:lnSpc>
                <a:spcPct val="150000"/>
              </a:lnSpc>
            </a:pPr>
            <a:r>
              <a:rPr lang="zh-CN" altLang="en-US" sz="3400" b="1" dirty="0"/>
              <a:t>隐性需求</a:t>
            </a:r>
          </a:p>
        </p:txBody>
      </p:sp>
      <p:pic>
        <p:nvPicPr>
          <p:cNvPr id="4" name="Picture 4"/>
          <p:cNvPicPr>
            <a:picLocks noChangeAspect="1" noChangeArrowheads="1"/>
          </p:cNvPicPr>
          <p:nvPr/>
        </p:nvPicPr>
        <p:blipFill>
          <a:blip r:embed="rId3" cstate="print"/>
          <a:srcRect/>
          <a:stretch>
            <a:fillRect/>
          </a:stretch>
        </p:blipFill>
        <p:spPr bwMode="auto">
          <a:xfrm>
            <a:off x="5652120" y="2586292"/>
            <a:ext cx="1627514" cy="2307361"/>
          </a:xfrm>
          <a:prstGeom prst="rect">
            <a:avLst/>
          </a:prstGeom>
          <a:noFill/>
          <a:ln w="9525">
            <a:noFill/>
            <a:miter lim="800000"/>
            <a:headEnd/>
            <a:tailEnd/>
          </a:ln>
          <a:effectLst/>
        </p:spPr>
      </p:pic>
    </p:spTree>
    <p:extLst>
      <p:ext uri="{BB962C8B-B14F-4D97-AF65-F5344CB8AC3E}">
        <p14:creationId xmlns:p14="http://schemas.microsoft.com/office/powerpoint/2010/main" val="1059348493"/>
      </p:ext>
    </p:extLst>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zh-CN" altLang="en-US" b="1" dirty="0">
                <a:latin typeface="黑体" pitchFamily="49" charset="-122"/>
                <a:ea typeface="黑体" pitchFamily="49" charset="-122"/>
              </a:rPr>
              <a:t>软件质量范围</a:t>
            </a:r>
            <a:r>
              <a:rPr lang="en-US" altLang="zh-CN" b="1" dirty="0">
                <a:latin typeface="黑体" pitchFamily="49" charset="-122"/>
                <a:ea typeface="黑体" pitchFamily="49" charset="-122"/>
              </a:rPr>
              <a:t>-3A</a:t>
            </a:r>
            <a:endParaRPr lang="zh-CN" altLang="en-US" b="1" dirty="0">
              <a:latin typeface="黑体" pitchFamily="49" charset="-122"/>
              <a:ea typeface="黑体" pitchFamily="49" charset="-122"/>
            </a:endParaRPr>
          </a:p>
        </p:txBody>
      </p:sp>
      <p:sp>
        <p:nvSpPr>
          <p:cNvPr id="16388" name="AutoShape 3"/>
          <p:cNvSpPr>
            <a:spLocks noChangeArrowheads="1"/>
          </p:cNvSpPr>
          <p:nvPr/>
        </p:nvSpPr>
        <p:spPr bwMode="gray">
          <a:xfrm>
            <a:off x="631715" y="1844824"/>
            <a:ext cx="2315536" cy="823987"/>
          </a:xfrm>
          <a:prstGeom prst="roundRect">
            <a:avLst>
              <a:gd name="adj" fmla="val 50000"/>
            </a:avLst>
          </a:prstGeom>
          <a:solidFill>
            <a:srgbClr val="B1A35D"/>
          </a:solidFill>
          <a:ln w="25400" algn="ctr">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45720" tIns="44450" rIns="45720" bIns="44450" anchor="ctr" anchorCtr="1"/>
          <a:lstStyle/>
          <a:p>
            <a:pPr algn="ctr" eaLnBrk="0" hangingPunct="0"/>
            <a:r>
              <a:rPr lang="en-US" altLang="zh-CN" sz="2400" b="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A</a:t>
            </a:r>
            <a:r>
              <a:rPr lang="en-US" altLang="zh-CN" sz="2400" b="0" dirty="0">
                <a:latin typeface="Arial Unicode MS" panose="020B0604020202020204" pitchFamily="34" charset="-122"/>
                <a:ea typeface="Arial Unicode MS" panose="020B0604020202020204" pitchFamily="34" charset="-122"/>
                <a:cs typeface="Arial Unicode MS" panose="020B0604020202020204" pitchFamily="34" charset="-122"/>
              </a:rPr>
              <a:t>ccountability</a:t>
            </a:r>
          </a:p>
          <a:p>
            <a:pPr algn="ctr" eaLnBrk="0" hangingPunct="0"/>
            <a:r>
              <a:rPr lang="en-US" altLang="zh-CN" sz="2400" b="0" dirty="0"/>
              <a:t>(</a:t>
            </a:r>
            <a:r>
              <a:rPr lang="zh-CN" altLang="en-US" sz="2400" b="0" dirty="0"/>
              <a:t>可说明性</a:t>
            </a:r>
            <a:r>
              <a:rPr lang="en-US" altLang="zh-CN" sz="2400" b="0" dirty="0"/>
              <a:t>)</a:t>
            </a:r>
            <a:endParaRPr lang="zh-TW" altLang="en-US" sz="2400" b="0" dirty="0"/>
          </a:p>
        </p:txBody>
      </p:sp>
      <p:sp>
        <p:nvSpPr>
          <p:cNvPr id="16389" name="AutoShape 4"/>
          <p:cNvSpPr>
            <a:spLocks noChangeArrowheads="1"/>
          </p:cNvSpPr>
          <p:nvPr/>
        </p:nvSpPr>
        <p:spPr bwMode="gray">
          <a:xfrm>
            <a:off x="3574376" y="1844824"/>
            <a:ext cx="1941674" cy="823987"/>
          </a:xfrm>
          <a:prstGeom prst="roundRect">
            <a:avLst>
              <a:gd name="adj" fmla="val 50000"/>
            </a:avLst>
          </a:prstGeom>
          <a:solidFill>
            <a:srgbClr val="6399AB"/>
          </a:solidFill>
          <a:ln w="25400" algn="ctr">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45720" tIns="44450" rIns="45720" bIns="44450" anchor="ctr" anchorCtr="1"/>
          <a:lstStyle/>
          <a:p>
            <a:pPr algn="ctr" eaLnBrk="0" hangingPunct="0"/>
            <a:r>
              <a:rPr lang="en-US" altLang="zh-CN" sz="240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A</a:t>
            </a: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vailability </a:t>
            </a:r>
          </a:p>
          <a:p>
            <a:pPr algn="ctr" eaLnBrk="0" hangingPunct="0"/>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rPr>
              <a:t>有效性</a:t>
            </a: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a:t>
            </a:r>
            <a:endParaRPr lang="zh-TW" altLang="en-US" sz="24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8" name="AutoShape 5"/>
          <p:cNvSpPr>
            <a:spLocks noChangeArrowheads="1"/>
          </p:cNvSpPr>
          <p:nvPr/>
        </p:nvSpPr>
        <p:spPr bwMode="gray">
          <a:xfrm>
            <a:off x="6156742" y="1844824"/>
            <a:ext cx="2118053" cy="823987"/>
          </a:xfrm>
          <a:prstGeom prst="roundRect">
            <a:avLst>
              <a:gd name="adj" fmla="val 50000"/>
            </a:avLst>
          </a:prstGeom>
          <a:solidFill>
            <a:srgbClr val="E0AD12"/>
          </a:solidFill>
          <a:ln w="25400" algn="ctr">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45720" tIns="44450" rIns="45720" bIns="44450" anchor="ctr" anchorCtr="1"/>
          <a:lstStyle/>
          <a:p>
            <a:pPr algn="ctr" eaLnBrk="0" hangingPunct="0">
              <a:defRPr/>
            </a:pPr>
            <a:r>
              <a:rPr lang="en-US" altLang="zh-CN" sz="240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A</a:t>
            </a: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ccessibility</a:t>
            </a:r>
          </a:p>
          <a:p>
            <a:pPr algn="ctr" eaLnBrk="0" hangingPunct="0">
              <a:defRPr/>
            </a:pP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rPr>
              <a:t>易用性</a:t>
            </a: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a:t>
            </a:r>
            <a:endParaRPr lang="zh-TW" altLang="en-US" sz="24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6391" name="AutoShape 6"/>
          <p:cNvSpPr>
            <a:spLocks noChangeArrowheads="1"/>
          </p:cNvSpPr>
          <p:nvPr/>
        </p:nvSpPr>
        <p:spPr bwMode="auto">
          <a:xfrm>
            <a:off x="2935191" y="2009621"/>
            <a:ext cx="646722" cy="481592"/>
          </a:xfrm>
          <a:prstGeom prst="leftRightArrow">
            <a:avLst>
              <a:gd name="adj1" fmla="val 50000"/>
              <a:gd name="adj2" fmla="val 28505"/>
            </a:avLst>
          </a:prstGeom>
          <a:solidFill>
            <a:srgbClr val="969696"/>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eaLnBrk="0" hangingPunct="0"/>
            <a:endParaRPr lang="zh-TW" altLang="en-US" b="0"/>
          </a:p>
        </p:txBody>
      </p:sp>
      <p:sp>
        <p:nvSpPr>
          <p:cNvPr id="16392" name="AutoShape 7"/>
          <p:cNvSpPr>
            <a:spLocks noChangeArrowheads="1"/>
          </p:cNvSpPr>
          <p:nvPr/>
        </p:nvSpPr>
        <p:spPr bwMode="auto">
          <a:xfrm>
            <a:off x="5516050" y="2009621"/>
            <a:ext cx="646722" cy="481592"/>
          </a:xfrm>
          <a:prstGeom prst="leftRightArrow">
            <a:avLst>
              <a:gd name="adj1" fmla="val 50000"/>
              <a:gd name="adj2" fmla="val 28505"/>
            </a:avLst>
          </a:prstGeom>
          <a:solidFill>
            <a:srgbClr val="969696"/>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eaLnBrk="0" hangingPunct="0"/>
            <a:endParaRPr lang="zh-TW" altLang="en-US" b="0"/>
          </a:p>
        </p:txBody>
      </p:sp>
      <p:sp>
        <p:nvSpPr>
          <p:cNvPr id="16393" name="AutoShape 8"/>
          <p:cNvSpPr>
            <a:spLocks noChangeArrowheads="1"/>
          </p:cNvSpPr>
          <p:nvPr/>
        </p:nvSpPr>
        <p:spPr bwMode="auto">
          <a:xfrm>
            <a:off x="1668882" y="2668811"/>
            <a:ext cx="517076" cy="548791"/>
          </a:xfrm>
          <a:prstGeom prst="downArrow">
            <a:avLst>
              <a:gd name="adj1" fmla="val 50000"/>
              <a:gd name="adj2" fmla="val 25000"/>
            </a:avLst>
          </a:prstGeom>
          <a:solidFill>
            <a:srgbClr val="969696"/>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eaVert" wrap="none" anchor="ctr"/>
          <a:lstStyle/>
          <a:p>
            <a:pPr eaLnBrk="0" hangingPunct="0"/>
            <a:endParaRPr lang="zh-TW" altLang="en-US" b="0"/>
          </a:p>
        </p:txBody>
      </p:sp>
      <p:sp>
        <p:nvSpPr>
          <p:cNvPr id="16394" name="AutoShape 9"/>
          <p:cNvSpPr>
            <a:spLocks noChangeArrowheads="1"/>
          </p:cNvSpPr>
          <p:nvPr/>
        </p:nvSpPr>
        <p:spPr bwMode="auto">
          <a:xfrm>
            <a:off x="4328131" y="2668811"/>
            <a:ext cx="517076" cy="548791"/>
          </a:xfrm>
          <a:prstGeom prst="downArrow">
            <a:avLst>
              <a:gd name="adj1" fmla="val 50000"/>
              <a:gd name="adj2" fmla="val 25000"/>
            </a:avLst>
          </a:prstGeom>
          <a:solidFill>
            <a:srgbClr val="969696"/>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eaVert" wrap="none" anchor="ctr"/>
          <a:lstStyle/>
          <a:p>
            <a:pPr eaLnBrk="0" hangingPunct="0"/>
            <a:endParaRPr lang="zh-TW" altLang="en-US" b="0"/>
          </a:p>
        </p:txBody>
      </p:sp>
      <p:sp>
        <p:nvSpPr>
          <p:cNvPr id="16395" name="AutoShape 10"/>
          <p:cNvSpPr>
            <a:spLocks noChangeArrowheads="1"/>
          </p:cNvSpPr>
          <p:nvPr/>
        </p:nvSpPr>
        <p:spPr bwMode="auto">
          <a:xfrm>
            <a:off x="6922557" y="2668811"/>
            <a:ext cx="517076" cy="548791"/>
          </a:xfrm>
          <a:prstGeom prst="downArrow">
            <a:avLst>
              <a:gd name="adj1" fmla="val 50000"/>
              <a:gd name="adj2" fmla="val 25000"/>
            </a:avLst>
          </a:prstGeom>
          <a:solidFill>
            <a:srgbClr val="969696"/>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eaVert" wrap="none" anchor="ctr"/>
          <a:lstStyle/>
          <a:p>
            <a:pPr eaLnBrk="0" hangingPunct="0"/>
            <a:endParaRPr lang="zh-TW" altLang="en-US" b="0"/>
          </a:p>
        </p:txBody>
      </p:sp>
      <p:sp>
        <p:nvSpPr>
          <p:cNvPr id="34" name="Oval 11"/>
          <p:cNvSpPr>
            <a:spLocks noChangeArrowheads="1"/>
          </p:cNvSpPr>
          <p:nvPr/>
        </p:nvSpPr>
        <p:spPr bwMode="gray">
          <a:xfrm>
            <a:off x="360363" y="3233602"/>
            <a:ext cx="3105472" cy="3294347"/>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lIns="45720" tIns="44450" rIns="45720" bIns="44450" anchor="ctr" anchorCtr="1"/>
          <a:lstStyle/>
          <a:p>
            <a:pPr eaLnBrk="0" hangingPunct="0">
              <a:defRPr/>
            </a:pPr>
            <a:r>
              <a:rPr lang="zh-CN" altLang="en-US" sz="2800" dirty="0">
                <a:solidFill>
                  <a:schemeClr val="bg1"/>
                </a:solidFill>
              </a:rPr>
              <a:t>用户可以基于产品或服务的描述和定义进行使用</a:t>
            </a:r>
            <a:endParaRPr lang="zh-TW" altLang="en-US" sz="2800" dirty="0">
              <a:solidFill>
                <a:schemeClr val="bg1"/>
              </a:solidFill>
            </a:endParaRPr>
          </a:p>
        </p:txBody>
      </p:sp>
      <p:sp>
        <p:nvSpPr>
          <p:cNvPr id="35" name="Oval 12"/>
          <p:cNvSpPr>
            <a:spLocks noChangeArrowheads="1"/>
          </p:cNvSpPr>
          <p:nvPr/>
        </p:nvSpPr>
        <p:spPr bwMode="gray">
          <a:xfrm>
            <a:off x="3022627" y="3233602"/>
            <a:ext cx="3105472" cy="3294347"/>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lIns="45720" tIns="44450" rIns="45720" bIns="44450" anchor="ctr" anchorCtr="1"/>
          <a:lstStyle/>
          <a:p>
            <a:pPr eaLnBrk="0" hangingPunct="0">
              <a:defRPr/>
            </a:pPr>
            <a:r>
              <a:rPr lang="zh-CN" altLang="en-US" sz="2800" dirty="0">
                <a:solidFill>
                  <a:schemeClr val="bg1"/>
                </a:solidFill>
              </a:rPr>
              <a:t>产品或服务对于</a:t>
            </a:r>
            <a:r>
              <a:rPr lang="en-US" altLang="zh-CN" sz="2800" dirty="0">
                <a:solidFill>
                  <a:schemeClr val="bg1"/>
                </a:solidFill>
              </a:rPr>
              <a:t>99.999% </a:t>
            </a:r>
            <a:r>
              <a:rPr lang="zh-CN" altLang="en-US" sz="2800" dirty="0">
                <a:solidFill>
                  <a:schemeClr val="bg1"/>
                </a:solidFill>
              </a:rPr>
              <a:t>客户总是有效的</a:t>
            </a:r>
            <a:endParaRPr lang="zh-TW" altLang="en-US" sz="2800" dirty="0">
              <a:solidFill>
                <a:schemeClr val="bg1"/>
              </a:solidFill>
            </a:endParaRPr>
          </a:p>
        </p:txBody>
      </p:sp>
      <p:sp>
        <p:nvSpPr>
          <p:cNvPr id="36" name="Oval 13"/>
          <p:cNvSpPr>
            <a:spLocks noChangeArrowheads="1"/>
          </p:cNvSpPr>
          <p:nvPr/>
        </p:nvSpPr>
        <p:spPr bwMode="gray">
          <a:xfrm>
            <a:off x="5632128" y="3233602"/>
            <a:ext cx="3105472" cy="3294347"/>
          </a:xfrm>
          <a:prstGeom prst="ellipse">
            <a:avLst/>
          </a:prstGeom>
          <a:ln>
            <a:headEnd/>
            <a:tailEnd/>
          </a:ln>
        </p:spPr>
        <p:style>
          <a:lnRef idx="0">
            <a:schemeClr val="accent4"/>
          </a:lnRef>
          <a:fillRef idx="3">
            <a:schemeClr val="accent4"/>
          </a:fillRef>
          <a:effectRef idx="3">
            <a:schemeClr val="accent4"/>
          </a:effectRef>
          <a:fontRef idx="minor">
            <a:schemeClr val="lt1"/>
          </a:fontRef>
        </p:style>
        <p:txBody>
          <a:bodyPr lIns="45720" tIns="44450" rIns="45720" bIns="44450" anchor="ctr" anchorCtr="1"/>
          <a:lstStyle/>
          <a:p>
            <a:pPr eaLnBrk="0" hangingPunct="0">
              <a:defRPr/>
            </a:pPr>
            <a:r>
              <a:rPr lang="zh-CN" altLang="en-US" sz="2800" dirty="0">
                <a:solidFill>
                  <a:schemeClr val="bg1"/>
                </a:solidFill>
              </a:rPr>
              <a:t>对于</a:t>
            </a:r>
            <a:r>
              <a:rPr lang="zh-CN" altLang="en-US" sz="2800" dirty="0" smtClean="0">
                <a:solidFill>
                  <a:schemeClr val="bg1"/>
                </a:solidFill>
              </a:rPr>
              <a:t>用户，产品</a:t>
            </a:r>
            <a:r>
              <a:rPr lang="zh-CN" altLang="en-US" sz="2800" dirty="0">
                <a:solidFill>
                  <a:schemeClr val="bg1"/>
                </a:solidFill>
              </a:rPr>
              <a:t>或服务非常容易使用并且一定是非常有用的功能</a:t>
            </a:r>
            <a:endParaRPr lang="zh-TW" altLang="en-US" sz="2800" dirty="0">
              <a:solidFill>
                <a:schemeClr val="bg1"/>
              </a:solidFill>
            </a:endParaRPr>
          </a:p>
        </p:txBody>
      </p:sp>
    </p:spTree>
    <p:extLst>
      <p:ext uri="{BB962C8B-B14F-4D97-AF65-F5344CB8AC3E}">
        <p14:creationId xmlns:p14="http://schemas.microsoft.com/office/powerpoint/2010/main" val="2711828802"/>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6393"/>
                                        </p:tgtEl>
                                        <p:attrNameLst>
                                          <p:attrName>style.visibility</p:attrName>
                                        </p:attrNameLst>
                                      </p:cBhvr>
                                      <p:to>
                                        <p:strVal val="visible"/>
                                      </p:to>
                                    </p:set>
                                    <p:animEffect transition="in" filter="wheel(4)">
                                      <p:cBhvr>
                                        <p:cTn id="7" dur="500"/>
                                        <p:tgtEl>
                                          <p:spTgt spid="16393"/>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16388"/>
                                        </p:tgtEl>
                                        <p:attrNameLst>
                                          <p:attrName>style.visibility</p:attrName>
                                        </p:attrNameLst>
                                      </p:cBhvr>
                                      <p:to>
                                        <p:strVal val="visible"/>
                                      </p:to>
                                    </p:set>
                                    <p:animEffect transition="in" filter="wheel(4)">
                                      <p:cBhvr>
                                        <p:cTn id="10" dur="500"/>
                                        <p:tgtEl>
                                          <p:spTgt spid="16388"/>
                                        </p:tgtEl>
                                      </p:cBhvr>
                                    </p:animEffect>
                                  </p:childTnLst>
                                </p:cTn>
                              </p:par>
                              <p:par>
                                <p:cTn id="11" presetID="21" presetClass="entr" presetSubtype="4"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heel(4)">
                                      <p:cBhvr>
                                        <p:cTn id="13" dur="500"/>
                                        <p:tgtEl>
                                          <p:spTgt spid="34"/>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4" fill="hold" grpId="0" nodeType="clickEffect">
                                  <p:stCondLst>
                                    <p:cond delay="0"/>
                                  </p:stCondLst>
                                  <p:childTnLst>
                                    <p:set>
                                      <p:cBhvr>
                                        <p:cTn id="17" dur="1" fill="hold">
                                          <p:stCondLst>
                                            <p:cond delay="0"/>
                                          </p:stCondLst>
                                        </p:cTn>
                                        <p:tgtEl>
                                          <p:spTgt spid="16391"/>
                                        </p:tgtEl>
                                        <p:attrNameLst>
                                          <p:attrName>style.visibility</p:attrName>
                                        </p:attrNameLst>
                                      </p:cBhvr>
                                      <p:to>
                                        <p:strVal val="visible"/>
                                      </p:to>
                                    </p:set>
                                    <p:animEffect transition="in" filter="wheel(4)">
                                      <p:cBhvr>
                                        <p:cTn id="18" dur="500"/>
                                        <p:tgtEl>
                                          <p:spTgt spid="16391"/>
                                        </p:tgtEl>
                                      </p:cBhvr>
                                    </p:animEffect>
                                  </p:childTnLst>
                                </p:cTn>
                              </p:par>
                              <p:par>
                                <p:cTn id="19" presetID="21" presetClass="entr" presetSubtype="4" fill="hold" grpId="0" nodeType="withEffect">
                                  <p:stCondLst>
                                    <p:cond delay="0"/>
                                  </p:stCondLst>
                                  <p:childTnLst>
                                    <p:set>
                                      <p:cBhvr>
                                        <p:cTn id="20" dur="1" fill="hold">
                                          <p:stCondLst>
                                            <p:cond delay="0"/>
                                          </p:stCondLst>
                                        </p:cTn>
                                        <p:tgtEl>
                                          <p:spTgt spid="16389"/>
                                        </p:tgtEl>
                                        <p:attrNameLst>
                                          <p:attrName>style.visibility</p:attrName>
                                        </p:attrNameLst>
                                      </p:cBhvr>
                                      <p:to>
                                        <p:strVal val="visible"/>
                                      </p:to>
                                    </p:set>
                                    <p:animEffect transition="in" filter="wheel(4)">
                                      <p:cBhvr>
                                        <p:cTn id="21" dur="500"/>
                                        <p:tgtEl>
                                          <p:spTgt spid="16389"/>
                                        </p:tgtEl>
                                      </p:cBhvr>
                                    </p:animEffect>
                                  </p:childTnLst>
                                </p:cTn>
                              </p:par>
                              <p:par>
                                <p:cTn id="22" presetID="21" presetClass="entr" presetSubtype="4" fill="hold" grpId="0" nodeType="withEffect">
                                  <p:stCondLst>
                                    <p:cond delay="0"/>
                                  </p:stCondLst>
                                  <p:childTnLst>
                                    <p:set>
                                      <p:cBhvr>
                                        <p:cTn id="23" dur="1" fill="hold">
                                          <p:stCondLst>
                                            <p:cond delay="0"/>
                                          </p:stCondLst>
                                        </p:cTn>
                                        <p:tgtEl>
                                          <p:spTgt spid="16394"/>
                                        </p:tgtEl>
                                        <p:attrNameLst>
                                          <p:attrName>style.visibility</p:attrName>
                                        </p:attrNameLst>
                                      </p:cBhvr>
                                      <p:to>
                                        <p:strVal val="visible"/>
                                      </p:to>
                                    </p:set>
                                    <p:animEffect transition="in" filter="wheel(4)">
                                      <p:cBhvr>
                                        <p:cTn id="24" dur="500"/>
                                        <p:tgtEl>
                                          <p:spTgt spid="16394"/>
                                        </p:tgtEl>
                                      </p:cBhvr>
                                    </p:animEffect>
                                  </p:childTnLst>
                                </p:cTn>
                              </p:par>
                              <p:par>
                                <p:cTn id="25" presetID="21" presetClass="entr" presetSubtype="4"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heel(4)">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4" fill="hold" grpId="0" nodeType="clickEffect">
                                  <p:stCondLst>
                                    <p:cond delay="0"/>
                                  </p:stCondLst>
                                  <p:childTnLst>
                                    <p:set>
                                      <p:cBhvr>
                                        <p:cTn id="31" dur="1" fill="hold">
                                          <p:stCondLst>
                                            <p:cond delay="0"/>
                                          </p:stCondLst>
                                        </p:cTn>
                                        <p:tgtEl>
                                          <p:spTgt spid="16392"/>
                                        </p:tgtEl>
                                        <p:attrNameLst>
                                          <p:attrName>style.visibility</p:attrName>
                                        </p:attrNameLst>
                                      </p:cBhvr>
                                      <p:to>
                                        <p:strVal val="visible"/>
                                      </p:to>
                                    </p:set>
                                    <p:animEffect transition="in" filter="wheel(4)">
                                      <p:cBhvr>
                                        <p:cTn id="32" dur="500"/>
                                        <p:tgtEl>
                                          <p:spTgt spid="16392"/>
                                        </p:tgtEl>
                                      </p:cBhvr>
                                    </p:animEffect>
                                  </p:childTnLst>
                                </p:cTn>
                              </p:par>
                              <p:par>
                                <p:cTn id="33" presetID="21" presetClass="entr" presetSubtype="4"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heel(4)">
                                      <p:cBhvr>
                                        <p:cTn id="35" dur="500"/>
                                        <p:tgtEl>
                                          <p:spTgt spid="28"/>
                                        </p:tgtEl>
                                      </p:cBhvr>
                                    </p:animEffect>
                                  </p:childTnLst>
                                </p:cTn>
                              </p:par>
                              <p:par>
                                <p:cTn id="36" presetID="21" presetClass="entr" presetSubtype="4" fill="hold" grpId="0" nodeType="withEffect">
                                  <p:stCondLst>
                                    <p:cond delay="0"/>
                                  </p:stCondLst>
                                  <p:childTnLst>
                                    <p:set>
                                      <p:cBhvr>
                                        <p:cTn id="37" dur="1" fill="hold">
                                          <p:stCondLst>
                                            <p:cond delay="0"/>
                                          </p:stCondLst>
                                        </p:cTn>
                                        <p:tgtEl>
                                          <p:spTgt spid="16395"/>
                                        </p:tgtEl>
                                        <p:attrNameLst>
                                          <p:attrName>style.visibility</p:attrName>
                                        </p:attrNameLst>
                                      </p:cBhvr>
                                      <p:to>
                                        <p:strVal val="visible"/>
                                      </p:to>
                                    </p:set>
                                    <p:animEffect transition="in" filter="wheel(4)">
                                      <p:cBhvr>
                                        <p:cTn id="38" dur="500"/>
                                        <p:tgtEl>
                                          <p:spTgt spid="16395"/>
                                        </p:tgtEl>
                                      </p:cBhvr>
                                    </p:animEffect>
                                  </p:childTnLst>
                                </p:cTn>
                              </p:par>
                              <p:par>
                                <p:cTn id="39" presetID="21" presetClass="entr" presetSubtype="4"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wheel(4)">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animBg="1"/>
      <p:bldP spid="16389" grpId="0" animBg="1"/>
      <p:bldP spid="28" grpId="0" animBg="1"/>
      <p:bldP spid="16391" grpId="0" animBg="1"/>
      <p:bldP spid="16392" grpId="0" animBg="1"/>
      <p:bldP spid="16393" grpId="0" animBg="1"/>
      <p:bldP spid="16394" grpId="0" animBg="1"/>
      <p:bldP spid="16395" grpId="0" animBg="1"/>
      <p:bldP spid="34" grpId="0" animBg="1"/>
      <p:bldP spid="35" grpId="0" animBg="1"/>
      <p:bldP spid="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b="1" dirty="0">
                <a:latin typeface="黑体" pitchFamily="49" charset="-122"/>
                <a:ea typeface="黑体" pitchFamily="49" charset="-122"/>
              </a:rPr>
              <a:t>软件质量的不同视角</a:t>
            </a:r>
            <a:r>
              <a:rPr lang="en-US" altLang="zh-CN" b="1" dirty="0">
                <a:latin typeface="黑体" pitchFamily="49" charset="-122"/>
                <a:ea typeface="黑体" pitchFamily="49" charset="-122"/>
              </a:rPr>
              <a:t>——</a:t>
            </a:r>
            <a:r>
              <a:rPr lang="zh-CN" altLang="en-US" b="1" dirty="0">
                <a:latin typeface="黑体" pitchFamily="49" charset="-122"/>
                <a:ea typeface="黑体" pitchFamily="49" charset="-122"/>
              </a:rPr>
              <a:t>用户</a:t>
            </a:r>
          </a:p>
        </p:txBody>
      </p:sp>
      <p:sp>
        <p:nvSpPr>
          <p:cNvPr id="3" name="内容占位符 2"/>
          <p:cNvSpPr>
            <a:spLocks noGrp="1"/>
          </p:cNvSpPr>
          <p:nvPr>
            <p:ph idx="1"/>
          </p:nvPr>
        </p:nvSpPr>
        <p:spPr>
          <a:xfrm>
            <a:off x="578371" y="1667470"/>
            <a:ext cx="7666037" cy="4641850"/>
          </a:xfrm>
        </p:spPr>
        <p:txBody>
          <a:bodyPr/>
          <a:lstStyle/>
          <a:p>
            <a:pPr eaLnBrk="1" hangingPunct="1"/>
            <a:r>
              <a:rPr lang="zh-CN" altLang="en-US" sz="3400" b="1" dirty="0"/>
              <a:t>用户主要感兴趣的是如何使用软件、软件性能和使用软件的效果</a:t>
            </a:r>
            <a:endParaRPr lang="en-US" altLang="zh-CN" sz="3400" b="1" dirty="0"/>
          </a:p>
          <a:p>
            <a:pPr lvl="1" eaLnBrk="1" hangingPunct="1"/>
            <a:r>
              <a:rPr lang="zh-CN" altLang="en-US" sz="3100" b="1" dirty="0"/>
              <a:t>是否具有所需要的功能</a:t>
            </a:r>
            <a:endParaRPr lang="en-US" altLang="zh-CN" sz="3100" b="1" dirty="0"/>
          </a:p>
          <a:p>
            <a:pPr lvl="1" eaLnBrk="1" hangingPunct="1"/>
            <a:r>
              <a:rPr lang="zh-CN" altLang="en-US" sz="3100" b="1" dirty="0"/>
              <a:t>可靠程度如何</a:t>
            </a:r>
            <a:endParaRPr lang="en-US" altLang="zh-CN" sz="3100" b="1" dirty="0"/>
          </a:p>
          <a:p>
            <a:pPr lvl="1" eaLnBrk="1" hangingPunct="1"/>
            <a:r>
              <a:rPr lang="zh-CN" altLang="en-US" sz="3100" b="1" dirty="0"/>
              <a:t>效率如何</a:t>
            </a:r>
            <a:endParaRPr lang="en-US" altLang="zh-CN" sz="3100" b="1" dirty="0"/>
          </a:p>
          <a:p>
            <a:pPr lvl="1" eaLnBrk="1" hangingPunct="1"/>
            <a:r>
              <a:rPr lang="zh-CN" altLang="en-US" sz="3100" b="1" dirty="0"/>
              <a:t>使用是否方便</a:t>
            </a:r>
            <a:endParaRPr lang="en-US" altLang="zh-CN" sz="3100" b="1" dirty="0"/>
          </a:p>
          <a:p>
            <a:pPr lvl="1" eaLnBrk="1" hangingPunct="1"/>
            <a:r>
              <a:rPr lang="zh-CN" altLang="en-US" sz="3100" b="1" dirty="0"/>
              <a:t>环境开放的程度如何</a:t>
            </a:r>
            <a:endParaRPr lang="en-US" altLang="zh-CN" sz="3100" b="1" dirty="0"/>
          </a:p>
        </p:txBody>
      </p:sp>
    </p:spTree>
    <p:extLst>
      <p:ext uri="{BB962C8B-B14F-4D97-AF65-F5344CB8AC3E}">
        <p14:creationId xmlns:p14="http://schemas.microsoft.com/office/powerpoint/2010/main" val="3195864513"/>
      </p:ext>
    </p:extLst>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b="1" dirty="0">
                <a:latin typeface="黑体" pitchFamily="49" charset="-122"/>
                <a:ea typeface="黑体" pitchFamily="49" charset="-122"/>
              </a:rPr>
              <a:t>软件质量的不同视角</a:t>
            </a:r>
            <a:r>
              <a:rPr lang="en-US" altLang="zh-CN" b="1" dirty="0">
                <a:latin typeface="黑体" pitchFamily="49" charset="-122"/>
                <a:ea typeface="黑体" pitchFamily="49" charset="-122"/>
              </a:rPr>
              <a:t>——</a:t>
            </a:r>
            <a:r>
              <a:rPr lang="zh-CN" altLang="en-US" b="1" dirty="0">
                <a:latin typeface="黑体" pitchFamily="49" charset="-122"/>
                <a:ea typeface="黑体" pitchFamily="49" charset="-122"/>
              </a:rPr>
              <a:t>开发者</a:t>
            </a:r>
          </a:p>
        </p:txBody>
      </p:sp>
      <p:sp>
        <p:nvSpPr>
          <p:cNvPr id="3" name="内容占位符 2"/>
          <p:cNvSpPr>
            <a:spLocks noGrp="1"/>
          </p:cNvSpPr>
          <p:nvPr>
            <p:ph idx="1"/>
          </p:nvPr>
        </p:nvSpPr>
        <p:spPr>
          <a:xfrm>
            <a:off x="683568" y="1772816"/>
            <a:ext cx="7666037" cy="3456384"/>
          </a:xfrm>
        </p:spPr>
        <p:txBody>
          <a:bodyPr/>
          <a:lstStyle/>
          <a:p>
            <a:r>
              <a:rPr lang="zh-CN" altLang="en-US" sz="3400" b="1" dirty="0"/>
              <a:t>开发者关心的是，软件产品开发相关的一些属性，而非单纯的软件使用</a:t>
            </a:r>
            <a:endParaRPr lang="en-US" altLang="zh-CN" sz="3400" b="1" dirty="0"/>
          </a:p>
          <a:p>
            <a:pPr lvl="1" eaLnBrk="1" hangingPunct="1">
              <a:lnSpc>
                <a:spcPct val="150000"/>
              </a:lnSpc>
            </a:pPr>
            <a:r>
              <a:rPr lang="zh-CN" altLang="en-US" sz="3100" b="1" dirty="0"/>
              <a:t>软件是否易于维护</a:t>
            </a:r>
            <a:endParaRPr lang="en-US" altLang="zh-CN" sz="3100" b="1" dirty="0"/>
          </a:p>
          <a:p>
            <a:pPr lvl="1" eaLnBrk="1" hangingPunct="1">
              <a:lnSpc>
                <a:spcPct val="150000"/>
              </a:lnSpc>
            </a:pPr>
            <a:r>
              <a:rPr lang="zh-CN" altLang="en-US" sz="3100" b="1" dirty="0"/>
              <a:t>软件是否易于移植</a:t>
            </a:r>
            <a:endParaRPr lang="en-US" altLang="zh-CN" sz="3100" b="1" dirty="0"/>
          </a:p>
          <a:p>
            <a:pPr lvl="1" eaLnBrk="1" hangingPunct="1">
              <a:lnSpc>
                <a:spcPct val="150000"/>
              </a:lnSpc>
            </a:pPr>
            <a:r>
              <a:rPr lang="zh-CN" altLang="en-US" sz="3100" b="1" dirty="0"/>
              <a:t>软件组件是否易于重用</a:t>
            </a:r>
            <a:endParaRPr lang="en-US" altLang="zh-CN" sz="3100" b="1" dirty="0"/>
          </a:p>
          <a:p>
            <a:pPr lvl="1" eaLnBrk="1" hangingPunct="1">
              <a:lnSpc>
                <a:spcPct val="150000"/>
              </a:lnSpc>
            </a:pPr>
            <a:r>
              <a:rPr lang="zh-CN" altLang="en-US" sz="3100" b="1" dirty="0"/>
              <a:t>软件产品是否易于测试</a:t>
            </a:r>
            <a:endParaRPr lang="en-US" altLang="zh-CN" sz="3100" b="1" dirty="0"/>
          </a:p>
        </p:txBody>
      </p:sp>
    </p:spTree>
    <p:extLst>
      <p:ext uri="{BB962C8B-B14F-4D97-AF65-F5344CB8AC3E}">
        <p14:creationId xmlns:p14="http://schemas.microsoft.com/office/powerpoint/2010/main" val="1494255335"/>
      </p:ext>
    </p:extLst>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539552" y="836712"/>
            <a:ext cx="6226175" cy="565820"/>
          </a:xfrm>
        </p:spPr>
        <p:txBody>
          <a:bodyPr/>
          <a:lstStyle/>
          <a:p>
            <a:pPr eaLnBrk="1" hangingPunct="1"/>
            <a:r>
              <a:rPr lang="zh-CN" altLang="en-US" b="1" dirty="0">
                <a:latin typeface="黑体" pitchFamily="49" charset="-122"/>
                <a:ea typeface="黑体" pitchFamily="49" charset="-122"/>
              </a:rPr>
              <a:t>软件质量标准</a:t>
            </a:r>
          </a:p>
        </p:txBody>
      </p:sp>
      <p:sp>
        <p:nvSpPr>
          <p:cNvPr id="17411" name="内容占位符 2"/>
          <p:cNvSpPr>
            <a:spLocks noGrp="1"/>
          </p:cNvSpPr>
          <p:nvPr>
            <p:ph idx="1"/>
          </p:nvPr>
        </p:nvSpPr>
        <p:spPr>
          <a:xfrm>
            <a:off x="467544" y="1628800"/>
            <a:ext cx="8229600" cy="4953000"/>
          </a:xfrm>
        </p:spPr>
        <p:txBody>
          <a:bodyPr/>
          <a:lstStyle/>
          <a:p>
            <a:pPr eaLnBrk="1" hangingPunct="1"/>
            <a:r>
              <a:rPr lang="zh-CN" altLang="en-US" sz="3400" b="1" dirty="0"/>
              <a:t>软件质量标准：就是评价一个软件质量好坏的准则。</a:t>
            </a:r>
            <a:endParaRPr lang="en-US" altLang="zh-CN" sz="3400" b="1" dirty="0"/>
          </a:p>
          <a:p>
            <a:pPr eaLnBrk="1" hangingPunct="1"/>
            <a:r>
              <a:rPr lang="zh-CN" altLang="en-US" sz="3400" b="1" dirty="0"/>
              <a:t>软件的质量标准主要分为两个方向：</a:t>
            </a:r>
            <a:endParaRPr lang="en-US" altLang="zh-CN" sz="3400" b="1" dirty="0"/>
          </a:p>
        </p:txBody>
      </p:sp>
      <p:grpSp>
        <p:nvGrpSpPr>
          <p:cNvPr id="17412" name="Group 3"/>
          <p:cNvGrpSpPr>
            <a:grpSpLocks/>
          </p:cNvGrpSpPr>
          <p:nvPr/>
        </p:nvGrpSpPr>
        <p:grpSpPr bwMode="auto">
          <a:xfrm>
            <a:off x="1760220" y="3284984"/>
            <a:ext cx="2307724" cy="3582740"/>
            <a:chOff x="959" y="1339"/>
            <a:chExt cx="1211" cy="2209"/>
          </a:xfrm>
        </p:grpSpPr>
        <p:sp>
          <p:nvSpPr>
            <p:cNvPr id="17415" name="AutoShape 4"/>
            <p:cNvSpPr>
              <a:spLocks noChangeArrowheads="1"/>
            </p:cNvSpPr>
            <p:nvPr/>
          </p:nvSpPr>
          <p:spPr bwMode="gray">
            <a:xfrm>
              <a:off x="959" y="1339"/>
              <a:ext cx="1211" cy="440"/>
            </a:xfrm>
            <a:prstGeom prst="bevel">
              <a:avLst>
                <a:gd name="adj" fmla="val 12532"/>
              </a:avLst>
            </a:prstGeom>
            <a:solidFill>
              <a:srgbClr val="6399AB"/>
            </a:solidFill>
            <a:ln w="25400">
              <a:noFill/>
              <a:miter lim="800000"/>
              <a:headEnd/>
              <a:tailEnd/>
            </a:ln>
            <a:effectLst>
              <a:outerShdw blurRad="50800" dist="38100" dir="8100000" algn="tr" rotWithShape="0">
                <a:prstClr val="black">
                  <a:alpha val="40000"/>
                </a:prstClr>
              </a:outerShdw>
            </a:effectLst>
          </p:spPr>
          <p:txBody>
            <a:bodyPr lIns="45720" tIns="44450" rIns="45720" bIns="44450" anchor="ctr" anchorCtr="1"/>
            <a:lstStyle/>
            <a:p>
              <a:pPr eaLnBrk="0" hangingPunct="0"/>
              <a:r>
                <a:rPr lang="zh-CN" altLang="en-US">
                  <a:solidFill>
                    <a:schemeClr val="bg1"/>
                  </a:solidFill>
                </a:rPr>
                <a:t>产品质量</a:t>
              </a:r>
              <a:endParaRPr lang="zh-TW" altLang="en-US">
                <a:solidFill>
                  <a:schemeClr val="bg1"/>
                </a:solidFill>
              </a:endParaRPr>
            </a:p>
          </p:txBody>
        </p:sp>
        <p:sp>
          <p:nvSpPr>
            <p:cNvPr id="8" name="AutoShape 5"/>
            <p:cNvSpPr>
              <a:spLocks noChangeArrowheads="1"/>
            </p:cNvSpPr>
            <p:nvPr/>
          </p:nvSpPr>
          <p:spPr bwMode="auto">
            <a:xfrm>
              <a:off x="960" y="1779"/>
              <a:ext cx="1186" cy="1769"/>
            </a:xfrm>
            <a:prstGeom prst="bevel">
              <a:avLst>
                <a:gd name="adj" fmla="val 6134"/>
              </a:avLst>
            </a:prstGeom>
            <a:noFill/>
            <a:ln w="25400">
              <a:solidFill>
                <a:srgbClr val="6399AB"/>
              </a:solidFill>
              <a:miter lim="800000"/>
              <a:headEnd/>
              <a:tailEnd/>
            </a:ln>
          </p:spPr>
          <p:txBody>
            <a:bodyPr wrap="none" anchor="ctr"/>
            <a:lstStyle/>
            <a:p>
              <a:pPr eaLnBrk="0" hangingPunct="0">
                <a:defRPr/>
              </a:pPr>
              <a:r>
                <a:rPr lang="zh-CN" altLang="en-US" b="0" dirty="0" smtClean="0">
                  <a:solidFill>
                    <a:schemeClr val="accent1">
                      <a:lumMod val="25000"/>
                    </a:schemeClr>
                  </a:solidFill>
                  <a:ea typeface="+mn-ea"/>
                </a:rPr>
                <a:t>人们</a:t>
              </a:r>
              <a:r>
                <a:rPr lang="zh-CN" altLang="en-US" b="0" dirty="0">
                  <a:solidFill>
                    <a:schemeClr val="accent1">
                      <a:lumMod val="25000"/>
                    </a:schemeClr>
                  </a:solidFill>
                  <a:ea typeface="+mn-ea"/>
                </a:rPr>
                <a:t>实践产物</a:t>
              </a:r>
              <a:r>
                <a:rPr lang="zh-CN" altLang="en-US" b="0" dirty="0" smtClean="0">
                  <a:solidFill>
                    <a:schemeClr val="accent1">
                      <a:lumMod val="25000"/>
                    </a:schemeClr>
                  </a:solidFill>
                  <a:ea typeface="+mn-ea"/>
                </a:rPr>
                <a:t>的属</a:t>
              </a:r>
              <a:endParaRPr lang="en-US" altLang="zh-CN" b="0" dirty="0" smtClean="0">
                <a:solidFill>
                  <a:schemeClr val="accent1">
                    <a:lumMod val="25000"/>
                  </a:schemeClr>
                </a:solidFill>
                <a:ea typeface="+mn-ea"/>
              </a:endParaRPr>
            </a:p>
            <a:p>
              <a:pPr eaLnBrk="0" hangingPunct="0">
                <a:defRPr/>
              </a:pPr>
              <a:r>
                <a:rPr lang="zh-CN" altLang="en-US" b="0" dirty="0" smtClean="0">
                  <a:solidFill>
                    <a:schemeClr val="accent1">
                      <a:lumMod val="25000"/>
                    </a:schemeClr>
                  </a:solidFill>
                  <a:ea typeface="+mn-ea"/>
                </a:rPr>
                <a:t>性</a:t>
              </a:r>
              <a:r>
                <a:rPr lang="zh-CN" altLang="en-US" b="0" dirty="0">
                  <a:solidFill>
                    <a:schemeClr val="accent1">
                      <a:lumMod val="25000"/>
                    </a:schemeClr>
                  </a:solidFill>
                  <a:ea typeface="+mn-ea"/>
                </a:rPr>
                <a:t>和</a:t>
              </a:r>
              <a:r>
                <a:rPr lang="zh-CN" altLang="en-US" b="0" dirty="0" smtClean="0">
                  <a:solidFill>
                    <a:schemeClr val="accent1">
                      <a:lumMod val="25000"/>
                    </a:schemeClr>
                  </a:solidFill>
                  <a:ea typeface="+mn-ea"/>
                </a:rPr>
                <a:t>行为。</a:t>
              </a:r>
              <a:endParaRPr lang="en-US" altLang="zh-CN" b="0" dirty="0" smtClean="0">
                <a:solidFill>
                  <a:schemeClr val="accent1">
                    <a:lumMod val="25000"/>
                  </a:schemeClr>
                </a:solidFill>
                <a:ea typeface="+mn-ea"/>
              </a:endParaRPr>
            </a:p>
            <a:p>
              <a:pPr eaLnBrk="0" hangingPunct="0">
                <a:defRPr/>
              </a:pPr>
              <a:endParaRPr lang="en-US" altLang="zh-CN" b="0" dirty="0">
                <a:solidFill>
                  <a:schemeClr val="accent1">
                    <a:lumMod val="25000"/>
                  </a:schemeClr>
                </a:solidFill>
                <a:ea typeface="+mn-ea"/>
              </a:endParaRPr>
            </a:p>
            <a:p>
              <a:pPr eaLnBrk="0" hangingPunct="0">
                <a:defRPr/>
              </a:pPr>
              <a:r>
                <a:rPr lang="zh-CN" altLang="en-US" b="0" dirty="0" smtClean="0">
                  <a:solidFill>
                    <a:schemeClr val="accent1">
                      <a:lumMod val="25000"/>
                    </a:schemeClr>
                  </a:solidFill>
                  <a:ea typeface="+mn-ea"/>
                </a:rPr>
                <a:t>模型</a:t>
              </a:r>
              <a:r>
                <a:rPr lang="zh-CN" altLang="en-US" dirty="0">
                  <a:solidFill>
                    <a:schemeClr val="accent1">
                      <a:lumMod val="25000"/>
                    </a:schemeClr>
                  </a:solidFill>
                  <a:ea typeface="+mn-ea"/>
                </a:rPr>
                <a:t>：</a:t>
              </a:r>
              <a:r>
                <a:rPr lang="en-US" altLang="zh-CN" b="0" dirty="0" smtClean="0">
                  <a:solidFill>
                    <a:schemeClr val="accent1">
                      <a:lumMod val="25000"/>
                    </a:schemeClr>
                  </a:solidFill>
                  <a:ea typeface="+mn-ea"/>
                </a:rPr>
                <a:t>McCall</a:t>
              </a:r>
              <a:endParaRPr lang="en-US" altLang="zh-CN" b="0" dirty="0">
                <a:solidFill>
                  <a:schemeClr val="accent1">
                    <a:lumMod val="25000"/>
                  </a:schemeClr>
                </a:solidFill>
                <a:ea typeface="+mn-ea"/>
              </a:endParaRPr>
            </a:p>
            <a:p>
              <a:pPr eaLnBrk="0" hangingPunct="0">
                <a:defRPr/>
              </a:pPr>
              <a:r>
                <a:rPr lang="en-US" altLang="zh-CN" b="0" dirty="0" smtClean="0">
                  <a:solidFill>
                    <a:schemeClr val="accent1">
                      <a:lumMod val="25000"/>
                    </a:schemeClr>
                  </a:solidFill>
                  <a:ea typeface="+mn-ea"/>
                </a:rPr>
                <a:t>         ISO </a:t>
              </a:r>
              <a:r>
                <a:rPr lang="en-US" altLang="zh-CN" b="0" dirty="0">
                  <a:solidFill>
                    <a:schemeClr val="accent1">
                      <a:lumMod val="25000"/>
                    </a:schemeClr>
                  </a:solidFill>
                  <a:ea typeface="+mn-ea"/>
                </a:rPr>
                <a:t>9126 </a:t>
              </a:r>
            </a:p>
            <a:p>
              <a:pPr eaLnBrk="0" hangingPunct="0">
                <a:defRPr/>
              </a:pPr>
              <a:r>
                <a:rPr lang="en-US" altLang="zh-CN" b="0" dirty="0" smtClean="0">
                  <a:solidFill>
                    <a:schemeClr val="accent1">
                      <a:lumMod val="25000"/>
                    </a:schemeClr>
                  </a:solidFill>
                  <a:ea typeface="+mn-ea"/>
                </a:rPr>
                <a:t>         Boehm </a:t>
              </a:r>
              <a:endParaRPr lang="zh-TW" altLang="en-US" b="0" dirty="0">
                <a:solidFill>
                  <a:schemeClr val="accent1">
                    <a:lumMod val="25000"/>
                  </a:schemeClr>
                </a:solidFill>
                <a:ea typeface="+mn-ea"/>
              </a:endParaRPr>
            </a:p>
          </p:txBody>
        </p:sp>
      </p:grpSp>
      <p:sp>
        <p:nvSpPr>
          <p:cNvPr id="17413" name="AutoShape 6"/>
          <p:cNvSpPr>
            <a:spLocks noChangeArrowheads="1"/>
          </p:cNvSpPr>
          <p:nvPr/>
        </p:nvSpPr>
        <p:spPr bwMode="gray">
          <a:xfrm>
            <a:off x="5272089" y="3333105"/>
            <a:ext cx="2324248" cy="815975"/>
          </a:xfrm>
          <a:prstGeom prst="bevel">
            <a:avLst>
              <a:gd name="adj" fmla="val 12532"/>
            </a:avLst>
          </a:prstGeom>
          <a:solidFill>
            <a:srgbClr val="E0AD12"/>
          </a:solidFill>
          <a:ln w="25400">
            <a:noFill/>
            <a:miter lim="800000"/>
            <a:headEnd/>
            <a:tailEnd/>
          </a:ln>
        </p:spPr>
        <p:txBody>
          <a:bodyPr lIns="45720" tIns="44450" rIns="45720" bIns="44450" anchor="ctr" anchorCtr="1"/>
          <a:lstStyle/>
          <a:p>
            <a:pPr eaLnBrk="0" hangingPunct="0"/>
            <a:r>
              <a:rPr lang="zh-CN" altLang="en-US">
                <a:solidFill>
                  <a:schemeClr val="bg1"/>
                </a:solidFill>
              </a:rPr>
              <a:t>过程质量</a:t>
            </a:r>
            <a:endParaRPr lang="zh-TW" altLang="en-US">
              <a:solidFill>
                <a:schemeClr val="bg1"/>
              </a:solidFill>
            </a:endParaRPr>
          </a:p>
        </p:txBody>
      </p:sp>
      <p:sp>
        <p:nvSpPr>
          <p:cNvPr id="11" name="AutoShape 5"/>
          <p:cNvSpPr>
            <a:spLocks noChangeArrowheads="1"/>
          </p:cNvSpPr>
          <p:nvPr/>
        </p:nvSpPr>
        <p:spPr bwMode="auto">
          <a:xfrm>
            <a:off x="5292080" y="4102745"/>
            <a:ext cx="2304257" cy="2926655"/>
          </a:xfrm>
          <a:prstGeom prst="bevel">
            <a:avLst>
              <a:gd name="adj" fmla="val 6134"/>
            </a:avLst>
          </a:prstGeom>
          <a:noFill/>
          <a:ln w="25400">
            <a:solidFill>
              <a:schemeClr val="bg2">
                <a:lumMod val="75000"/>
              </a:schemeClr>
            </a:solidFill>
            <a:miter lim="800000"/>
            <a:headEnd/>
            <a:tailEnd/>
          </a:ln>
        </p:spPr>
        <p:txBody>
          <a:bodyPr wrap="none" anchor="ctr"/>
          <a:lstStyle/>
          <a:p>
            <a:pPr marL="0" lvl="1" eaLnBrk="0" hangingPunct="0">
              <a:defRPr/>
            </a:pPr>
            <a:r>
              <a:rPr lang="zh-CN" altLang="en-US" b="0" dirty="0">
                <a:solidFill>
                  <a:schemeClr val="accent1">
                    <a:lumMod val="10000"/>
                  </a:schemeClr>
                </a:solidFill>
                <a:ea typeface="+mn-ea"/>
              </a:rPr>
              <a:t>人们产生产品的过</a:t>
            </a:r>
            <a:endParaRPr lang="en-US" altLang="zh-CN" b="0" dirty="0">
              <a:solidFill>
                <a:schemeClr val="accent1">
                  <a:lumMod val="10000"/>
                </a:schemeClr>
              </a:solidFill>
              <a:ea typeface="+mn-ea"/>
            </a:endParaRPr>
          </a:p>
          <a:p>
            <a:pPr marL="0" lvl="1" eaLnBrk="0" hangingPunct="0">
              <a:defRPr/>
            </a:pPr>
            <a:r>
              <a:rPr lang="zh-CN" altLang="en-US" b="0" dirty="0">
                <a:solidFill>
                  <a:schemeClr val="accent1">
                    <a:lumMod val="10000"/>
                  </a:schemeClr>
                </a:solidFill>
                <a:ea typeface="+mn-ea"/>
              </a:rPr>
              <a:t>程的好坏</a:t>
            </a:r>
            <a:r>
              <a:rPr lang="zh-CN" altLang="en-US" b="0" dirty="0" smtClean="0">
                <a:solidFill>
                  <a:schemeClr val="accent1">
                    <a:lumMod val="10000"/>
                  </a:schemeClr>
                </a:solidFill>
                <a:ea typeface="+mn-ea"/>
              </a:rPr>
              <a:t>。</a:t>
            </a:r>
            <a:endParaRPr lang="en-US" altLang="zh-CN" dirty="0">
              <a:solidFill>
                <a:schemeClr val="accent1">
                  <a:lumMod val="10000"/>
                </a:schemeClr>
              </a:solidFill>
              <a:ea typeface="+mn-ea"/>
            </a:endParaRPr>
          </a:p>
          <a:p>
            <a:pPr marL="0" lvl="1" eaLnBrk="0" hangingPunct="0">
              <a:defRPr/>
            </a:pPr>
            <a:r>
              <a:rPr lang="zh-CN" altLang="en-US" b="0" dirty="0" smtClean="0">
                <a:solidFill>
                  <a:schemeClr val="accent1">
                    <a:lumMod val="25000"/>
                  </a:schemeClr>
                </a:solidFill>
                <a:ea typeface="+mn-ea"/>
              </a:rPr>
              <a:t>模型</a:t>
            </a:r>
            <a:r>
              <a:rPr lang="zh-CN" altLang="en-US" b="0" dirty="0">
                <a:solidFill>
                  <a:schemeClr val="accent1">
                    <a:lumMod val="25000"/>
                  </a:schemeClr>
                </a:solidFill>
                <a:ea typeface="+mn-ea"/>
              </a:rPr>
              <a:t>：</a:t>
            </a:r>
            <a:r>
              <a:rPr lang="en-US" altLang="zh-CN" b="0" dirty="0">
                <a:solidFill>
                  <a:schemeClr val="accent1">
                    <a:lumMod val="10000"/>
                  </a:schemeClr>
                </a:solidFill>
                <a:ea typeface="+mn-ea"/>
              </a:rPr>
              <a:t>CMM</a:t>
            </a:r>
          </a:p>
          <a:p>
            <a:pPr marL="0" lvl="1" eaLnBrk="0" hangingPunct="0">
              <a:defRPr/>
            </a:pPr>
            <a:r>
              <a:rPr lang="en-US" altLang="zh-CN" dirty="0">
                <a:solidFill>
                  <a:schemeClr val="accent1">
                    <a:lumMod val="10000"/>
                  </a:schemeClr>
                </a:solidFill>
                <a:ea typeface="+mn-ea"/>
              </a:rPr>
              <a:t>  </a:t>
            </a:r>
            <a:r>
              <a:rPr lang="en-US" altLang="zh-CN" b="0" dirty="0">
                <a:solidFill>
                  <a:schemeClr val="accent1">
                    <a:lumMod val="10000"/>
                  </a:schemeClr>
                </a:solidFill>
                <a:ea typeface="+mn-ea"/>
              </a:rPr>
              <a:t>      </a:t>
            </a:r>
            <a:r>
              <a:rPr lang="en-US" altLang="zh-CN" b="0" dirty="0" smtClean="0">
                <a:solidFill>
                  <a:schemeClr val="accent1">
                    <a:lumMod val="10000"/>
                  </a:schemeClr>
                </a:solidFill>
                <a:ea typeface="+mn-ea"/>
              </a:rPr>
              <a:t> ISO 9000</a:t>
            </a:r>
            <a:endParaRPr lang="en-US" altLang="zh-CN" b="0" dirty="0">
              <a:solidFill>
                <a:schemeClr val="accent1">
                  <a:lumMod val="10000"/>
                </a:schemeClr>
              </a:solidFill>
              <a:ea typeface="+mn-ea"/>
            </a:endParaRPr>
          </a:p>
          <a:p>
            <a:pPr lvl="1" eaLnBrk="0" hangingPunct="0">
              <a:defRPr/>
            </a:pPr>
            <a:r>
              <a:rPr lang="en-US" altLang="zh-CN" b="0" dirty="0">
                <a:solidFill>
                  <a:schemeClr val="accent1">
                    <a:lumMod val="10000"/>
                  </a:schemeClr>
                </a:solidFill>
                <a:ea typeface="+mn-ea"/>
              </a:rPr>
              <a:t>    </a:t>
            </a:r>
            <a:r>
              <a:rPr lang="en-US" altLang="zh-CN" b="0" dirty="0" smtClean="0">
                <a:solidFill>
                  <a:schemeClr val="accent1">
                    <a:lumMod val="10000"/>
                  </a:schemeClr>
                </a:solidFill>
                <a:ea typeface="+mn-ea"/>
              </a:rPr>
              <a:t>     </a:t>
            </a:r>
            <a:endParaRPr lang="zh-CN" altLang="en-US" b="0" dirty="0">
              <a:solidFill>
                <a:schemeClr val="accent1">
                  <a:lumMod val="10000"/>
                </a:schemeClr>
              </a:solidFill>
              <a:ea typeface="+mn-ea"/>
            </a:endParaRPr>
          </a:p>
        </p:txBody>
      </p:sp>
    </p:spTree>
    <p:extLst>
      <p:ext uri="{BB962C8B-B14F-4D97-AF65-F5344CB8AC3E}">
        <p14:creationId xmlns:p14="http://schemas.microsoft.com/office/powerpoint/2010/main" val="3629591626"/>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wipe(down)">
                                      <p:cBhvr>
                                        <p:cTn id="7" dur="500"/>
                                        <p:tgtEl>
                                          <p:spTgt spid="17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wipe(down)">
                                      <p:cBhvr>
                                        <p:cTn id="12" dur="500"/>
                                        <p:tgtEl>
                                          <p:spTgt spid="17411">
                                            <p:txEl>
                                              <p:pRg st="1" end="1"/>
                                            </p:txEl>
                                          </p:spTgt>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7412"/>
                                        </p:tgtEl>
                                        <p:attrNameLst>
                                          <p:attrName>style.visibility</p:attrName>
                                        </p:attrNameLst>
                                      </p:cBhvr>
                                      <p:to>
                                        <p:strVal val="visible"/>
                                      </p:to>
                                    </p:set>
                                    <p:animEffect transition="in" filter="blinds(horizontal)">
                                      <p:cBhvr>
                                        <p:cTn id="16" dur="500"/>
                                        <p:tgtEl>
                                          <p:spTgt spid="17412"/>
                                        </p:tgtEl>
                                      </p:cBhvr>
                                    </p:animEffect>
                                  </p:childTnLst>
                                </p:cTn>
                              </p:par>
                            </p:childTnLst>
                          </p:cTn>
                        </p:par>
                        <p:par>
                          <p:cTn id="17" fill="hold">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17413"/>
                                        </p:tgtEl>
                                        <p:attrNameLst>
                                          <p:attrName>style.visibility</p:attrName>
                                        </p:attrNameLst>
                                      </p:cBhvr>
                                      <p:to>
                                        <p:strVal val="visible"/>
                                      </p:to>
                                    </p:set>
                                    <p:animEffect transition="in" filter="blinds(horizontal)">
                                      <p:cBhvr>
                                        <p:cTn id="20" dur="500"/>
                                        <p:tgtEl>
                                          <p:spTgt spid="17413"/>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P spid="17413"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b="1" dirty="0">
                <a:latin typeface="黑体" pitchFamily="49" charset="-122"/>
                <a:ea typeface="黑体" pitchFamily="49" charset="-122"/>
              </a:rPr>
              <a:t>McCall</a:t>
            </a:r>
            <a:r>
              <a:rPr lang="zh-CN" altLang="en-US" b="1" dirty="0">
                <a:latin typeface="黑体" pitchFamily="49" charset="-122"/>
                <a:ea typeface="黑体" pitchFamily="49" charset="-122"/>
              </a:rPr>
              <a:t>模型</a:t>
            </a:r>
            <a:endParaRPr lang="en-US" altLang="zh-CN" b="1" dirty="0">
              <a:latin typeface="黑体" pitchFamily="49" charset="-122"/>
              <a:ea typeface="黑体" pitchFamily="49" charset="-122"/>
            </a:endParaRPr>
          </a:p>
        </p:txBody>
      </p:sp>
      <p:grpSp>
        <p:nvGrpSpPr>
          <p:cNvPr id="18435" name="组合 73"/>
          <p:cNvGrpSpPr>
            <a:grpSpLocks/>
          </p:cNvGrpSpPr>
          <p:nvPr/>
        </p:nvGrpSpPr>
        <p:grpSpPr bwMode="auto">
          <a:xfrm>
            <a:off x="1136651" y="1052736"/>
            <a:ext cx="6875234" cy="4384673"/>
            <a:chOff x="1940169" y="1792012"/>
            <a:chExt cx="4481066" cy="2680339"/>
          </a:xfrm>
        </p:grpSpPr>
        <p:sp>
          <p:nvSpPr>
            <p:cNvPr id="71" name="直角三角形 70"/>
            <p:cNvSpPr/>
            <p:nvPr/>
          </p:nvSpPr>
          <p:spPr bwMode="auto">
            <a:xfrm rot="16200000">
              <a:off x="1729585" y="2011329"/>
              <a:ext cx="2671606" cy="2250437"/>
            </a:xfrm>
            <a:prstGeom prst="rtTriangl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eaLnBrk="0" hangingPunct="0">
                <a:defRPr/>
              </a:pPr>
              <a:endParaRPr lang="zh-CN" altLang="en-US" b="0">
                <a:ea typeface="+mn-ea"/>
              </a:endParaRPr>
            </a:p>
          </p:txBody>
        </p:sp>
        <p:sp>
          <p:nvSpPr>
            <p:cNvPr id="72" name="直角三角形 71"/>
            <p:cNvSpPr/>
            <p:nvPr/>
          </p:nvSpPr>
          <p:spPr bwMode="auto">
            <a:xfrm rot="16200000" flipV="1">
              <a:off x="3957258" y="2002596"/>
              <a:ext cx="2671606" cy="2250437"/>
            </a:xfrm>
            <a:prstGeom prst="rtTriangl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eaLnBrk="0" hangingPunct="0">
                <a:defRPr/>
              </a:pPr>
              <a:endParaRPr lang="zh-CN" altLang="en-US" b="0">
                <a:ea typeface="+mn-ea"/>
              </a:endParaRPr>
            </a:p>
          </p:txBody>
        </p:sp>
        <p:sp>
          <p:nvSpPr>
            <p:cNvPr id="73" name="等腰三角形 72"/>
            <p:cNvSpPr/>
            <p:nvPr/>
          </p:nvSpPr>
          <p:spPr bwMode="auto">
            <a:xfrm>
              <a:off x="1965592" y="3160602"/>
              <a:ext cx="4455643" cy="1305928"/>
            </a:xfrm>
            <a:prstGeom prst="triangle">
              <a:avLst>
                <a:gd name="adj" fmla="val 49576"/>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eaLnBrk="0" hangingPunct="0">
                <a:defRPr/>
              </a:pPr>
              <a:endParaRPr lang="zh-CN" altLang="en-US" b="0">
                <a:ea typeface="+mn-ea"/>
              </a:endParaRPr>
            </a:p>
          </p:txBody>
        </p:sp>
      </p:grpSp>
      <p:sp>
        <p:nvSpPr>
          <p:cNvPr id="18436" name="TextBox 74"/>
          <p:cNvSpPr txBox="1">
            <a:spLocks noChangeArrowheads="1"/>
          </p:cNvSpPr>
          <p:nvPr/>
        </p:nvSpPr>
        <p:spPr bwMode="auto">
          <a:xfrm>
            <a:off x="3317208" y="3105603"/>
            <a:ext cx="862905" cy="677108"/>
          </a:xfrm>
          <a:prstGeom prst="rect">
            <a:avLst/>
          </a:prstGeom>
          <a:noFill/>
          <a:ln w="9525">
            <a:noFill/>
            <a:miter lim="800000"/>
            <a:headEnd/>
            <a:tailEnd/>
          </a:ln>
        </p:spPr>
        <p:txBody>
          <a:bodyPr wrap="square">
            <a:spAutoFit/>
          </a:bodyPr>
          <a:lstStyle/>
          <a:p>
            <a:pPr eaLnBrk="0" hangingPunct="0"/>
            <a:r>
              <a:rPr lang="zh-CN" altLang="en-US" dirty="0">
                <a:solidFill>
                  <a:srgbClr val="002060"/>
                </a:solidFill>
              </a:rPr>
              <a:t>产品修订</a:t>
            </a:r>
          </a:p>
        </p:txBody>
      </p:sp>
      <p:sp>
        <p:nvSpPr>
          <p:cNvPr id="18437" name="TextBox 75"/>
          <p:cNvSpPr txBox="1">
            <a:spLocks noChangeArrowheads="1"/>
          </p:cNvSpPr>
          <p:nvPr/>
        </p:nvSpPr>
        <p:spPr bwMode="auto">
          <a:xfrm>
            <a:off x="4967514" y="3069935"/>
            <a:ext cx="685800" cy="677863"/>
          </a:xfrm>
          <a:prstGeom prst="rect">
            <a:avLst/>
          </a:prstGeom>
          <a:noFill/>
          <a:ln w="9525">
            <a:noFill/>
            <a:miter lim="800000"/>
            <a:headEnd/>
            <a:tailEnd/>
          </a:ln>
        </p:spPr>
        <p:txBody>
          <a:bodyPr>
            <a:spAutoFit/>
          </a:bodyPr>
          <a:lstStyle/>
          <a:p>
            <a:pPr eaLnBrk="0" hangingPunct="0"/>
            <a:r>
              <a:rPr lang="zh-CN" altLang="en-US" dirty="0">
                <a:solidFill>
                  <a:srgbClr val="002060"/>
                </a:solidFill>
              </a:rPr>
              <a:t>产品变迁</a:t>
            </a:r>
          </a:p>
        </p:txBody>
      </p:sp>
      <p:sp>
        <p:nvSpPr>
          <p:cNvPr id="18438" name="TextBox 76"/>
          <p:cNvSpPr txBox="1">
            <a:spLocks noChangeArrowheads="1"/>
          </p:cNvSpPr>
          <p:nvPr/>
        </p:nvSpPr>
        <p:spPr bwMode="auto">
          <a:xfrm>
            <a:off x="3807368" y="4756603"/>
            <a:ext cx="1882231" cy="400110"/>
          </a:xfrm>
          <a:prstGeom prst="rect">
            <a:avLst/>
          </a:prstGeom>
          <a:noFill/>
          <a:ln w="9525">
            <a:noFill/>
            <a:miter lim="800000"/>
            <a:headEnd/>
            <a:tailEnd/>
          </a:ln>
        </p:spPr>
        <p:txBody>
          <a:bodyPr wrap="square">
            <a:spAutoFit/>
          </a:bodyPr>
          <a:lstStyle/>
          <a:p>
            <a:pPr eaLnBrk="0" hangingPunct="0"/>
            <a:r>
              <a:rPr lang="zh-CN" altLang="en-US" sz="2000" dirty="0">
                <a:solidFill>
                  <a:srgbClr val="002060"/>
                </a:solidFill>
              </a:rPr>
              <a:t>产品运行</a:t>
            </a:r>
          </a:p>
        </p:txBody>
      </p:sp>
      <p:sp>
        <p:nvSpPr>
          <p:cNvPr id="18439" name="TextBox 77"/>
          <p:cNvSpPr txBox="1">
            <a:spLocks noChangeArrowheads="1"/>
          </p:cNvSpPr>
          <p:nvPr/>
        </p:nvSpPr>
        <p:spPr bwMode="auto">
          <a:xfrm>
            <a:off x="1765935" y="2137728"/>
            <a:ext cx="1589088" cy="1292662"/>
          </a:xfrm>
          <a:prstGeom prst="rect">
            <a:avLst/>
          </a:prstGeom>
          <a:noFill/>
          <a:ln w="9525">
            <a:noFill/>
            <a:miter lim="800000"/>
            <a:headEnd/>
            <a:tailEnd/>
          </a:ln>
        </p:spPr>
        <p:txBody>
          <a:bodyPr>
            <a:spAutoFit/>
          </a:bodyPr>
          <a:lstStyle/>
          <a:p>
            <a:pPr eaLnBrk="0" hangingPunct="0"/>
            <a:r>
              <a:rPr lang="zh-CN" altLang="en-US" sz="2000" dirty="0">
                <a:latin typeface="微软雅黑" pitchFamily="34" charset="-122"/>
                <a:ea typeface="微软雅黑" pitchFamily="34" charset="-122"/>
              </a:rPr>
              <a:t>可维护性</a:t>
            </a:r>
            <a:endParaRPr lang="en-US" altLang="zh-CN" sz="2000" dirty="0">
              <a:latin typeface="微软雅黑" pitchFamily="34" charset="-122"/>
              <a:ea typeface="微软雅黑" pitchFamily="34" charset="-122"/>
            </a:endParaRPr>
          </a:p>
          <a:p>
            <a:pPr eaLnBrk="0" hangingPunct="0"/>
            <a:r>
              <a:rPr lang="zh-CN" altLang="en-US" sz="2000" dirty="0">
                <a:latin typeface="微软雅黑" pitchFamily="34" charset="-122"/>
                <a:ea typeface="微软雅黑" pitchFamily="34" charset="-122"/>
              </a:rPr>
              <a:t>可测试性</a:t>
            </a:r>
            <a:endParaRPr lang="en-US" altLang="zh-CN" sz="2000" dirty="0">
              <a:latin typeface="微软雅黑" pitchFamily="34" charset="-122"/>
              <a:ea typeface="微软雅黑" pitchFamily="34" charset="-122"/>
            </a:endParaRPr>
          </a:p>
          <a:p>
            <a:pPr eaLnBrk="0" hangingPunct="0"/>
            <a:r>
              <a:rPr lang="zh-CN" altLang="en-US" sz="2000" dirty="0">
                <a:latin typeface="微软雅黑" pitchFamily="34" charset="-122"/>
                <a:ea typeface="微软雅黑" pitchFamily="34" charset="-122"/>
              </a:rPr>
              <a:t>灵活性</a:t>
            </a:r>
            <a:endParaRPr lang="en-US" altLang="zh-CN" sz="2000" dirty="0">
              <a:latin typeface="微软雅黑" pitchFamily="34" charset="-122"/>
              <a:ea typeface="微软雅黑" pitchFamily="34" charset="-122"/>
            </a:endParaRPr>
          </a:p>
          <a:p>
            <a:pPr eaLnBrk="0" hangingPunct="0"/>
            <a:endParaRPr lang="zh-CN" altLang="en-US" b="0" dirty="0">
              <a:solidFill>
                <a:srgbClr val="002060"/>
              </a:solidFill>
            </a:endParaRPr>
          </a:p>
        </p:txBody>
      </p:sp>
      <p:sp>
        <p:nvSpPr>
          <p:cNvPr id="18440" name="TextBox 78"/>
          <p:cNvSpPr txBox="1">
            <a:spLocks noChangeArrowheads="1"/>
          </p:cNvSpPr>
          <p:nvPr/>
        </p:nvSpPr>
        <p:spPr bwMode="auto">
          <a:xfrm>
            <a:off x="6480684" y="2168525"/>
            <a:ext cx="1589088" cy="1015663"/>
          </a:xfrm>
          <a:prstGeom prst="rect">
            <a:avLst/>
          </a:prstGeom>
          <a:noFill/>
          <a:ln w="9525">
            <a:noFill/>
            <a:miter lim="800000"/>
            <a:headEnd/>
            <a:tailEnd/>
          </a:ln>
        </p:spPr>
        <p:txBody>
          <a:bodyPr>
            <a:spAutoFit/>
          </a:bodyPr>
          <a:lstStyle/>
          <a:p>
            <a:pPr eaLnBrk="0" hangingPunct="0"/>
            <a:r>
              <a:rPr lang="zh-CN" altLang="en-US" sz="2000" dirty="0">
                <a:latin typeface="微软雅黑" pitchFamily="34" charset="-122"/>
                <a:ea typeface="微软雅黑" pitchFamily="34" charset="-122"/>
              </a:rPr>
              <a:t>可移植性</a:t>
            </a:r>
            <a:endParaRPr lang="en-US" altLang="zh-CN" sz="2000" dirty="0">
              <a:latin typeface="微软雅黑" pitchFamily="34" charset="-122"/>
              <a:ea typeface="微软雅黑" pitchFamily="34" charset="-122"/>
            </a:endParaRPr>
          </a:p>
          <a:p>
            <a:pPr eaLnBrk="0" hangingPunct="0"/>
            <a:r>
              <a:rPr lang="zh-CN" altLang="en-US" sz="2000" dirty="0">
                <a:latin typeface="微软雅黑" pitchFamily="34" charset="-122"/>
                <a:ea typeface="微软雅黑" pitchFamily="34" charset="-122"/>
              </a:rPr>
              <a:t>可复用性</a:t>
            </a:r>
            <a:endParaRPr lang="en-US" altLang="zh-CN" sz="2000" dirty="0">
              <a:latin typeface="微软雅黑" pitchFamily="34" charset="-122"/>
              <a:ea typeface="微软雅黑" pitchFamily="34" charset="-122"/>
            </a:endParaRPr>
          </a:p>
          <a:p>
            <a:pPr eaLnBrk="0" hangingPunct="0"/>
            <a:r>
              <a:rPr lang="zh-CN" altLang="en-US" sz="2000" dirty="0">
                <a:latin typeface="微软雅黑" pitchFamily="34" charset="-122"/>
                <a:ea typeface="微软雅黑" pitchFamily="34" charset="-122"/>
              </a:rPr>
              <a:t>互联性</a:t>
            </a:r>
          </a:p>
        </p:txBody>
      </p:sp>
      <p:sp>
        <p:nvSpPr>
          <p:cNvPr id="18441" name="TextBox 79"/>
          <p:cNvSpPr txBox="1">
            <a:spLocks noChangeArrowheads="1"/>
          </p:cNvSpPr>
          <p:nvPr/>
        </p:nvSpPr>
        <p:spPr bwMode="auto">
          <a:xfrm>
            <a:off x="2216785" y="5661248"/>
            <a:ext cx="4356100" cy="400110"/>
          </a:xfrm>
          <a:prstGeom prst="rect">
            <a:avLst/>
          </a:prstGeom>
          <a:noFill/>
          <a:ln w="9525">
            <a:noFill/>
            <a:miter lim="800000"/>
            <a:headEnd/>
            <a:tailEnd/>
          </a:ln>
        </p:spPr>
        <p:txBody>
          <a:bodyPr>
            <a:spAutoFit/>
          </a:bodyPr>
          <a:lstStyle/>
          <a:p>
            <a:pPr eaLnBrk="0" hangingPunct="0"/>
            <a:r>
              <a:rPr lang="zh-CN" altLang="en-US" sz="2000" dirty="0">
                <a:latin typeface="微软雅黑" pitchFamily="34" charset="-122"/>
                <a:ea typeface="微软雅黑" pitchFamily="34" charset="-122"/>
              </a:rPr>
              <a:t>正确性</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可靠性</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可用性</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完整性</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效率</a:t>
            </a:r>
          </a:p>
        </p:txBody>
      </p:sp>
      <p:sp>
        <p:nvSpPr>
          <p:cNvPr id="13" name="矩形 12"/>
          <p:cNvSpPr/>
          <p:nvPr/>
        </p:nvSpPr>
        <p:spPr>
          <a:xfrm>
            <a:off x="395536" y="1587468"/>
            <a:ext cx="2085827" cy="581057"/>
          </a:xfrm>
          <a:prstGeom prst="rect">
            <a:avLst/>
          </a:prstGeom>
        </p:spPr>
        <p:txBody>
          <a:bodyPr wrap="none">
            <a:spAutoFit/>
          </a:bodyPr>
          <a:lstStyle/>
          <a:p>
            <a:pPr defTabSz="0" fontAlgn="base">
              <a:lnSpc>
                <a:spcPct val="150000"/>
              </a:lnSpc>
              <a:spcBef>
                <a:spcPct val="0"/>
              </a:spcBef>
              <a:spcAft>
                <a:spcPct val="15000"/>
              </a:spcAft>
              <a:buClr>
                <a:schemeClr val="tx2"/>
              </a:buClr>
              <a:defRPr/>
            </a:pPr>
            <a:r>
              <a:rPr lang="en-US" altLang="zh-CN" sz="2400" dirty="0">
                <a:solidFill>
                  <a:srgbClr val="FF0000"/>
                </a:solidFill>
                <a:latin typeface="微软雅黑" pitchFamily="34" charset="-122"/>
                <a:ea typeface="微软雅黑" pitchFamily="34" charset="-122"/>
              </a:rPr>
              <a:t>11</a:t>
            </a:r>
            <a:r>
              <a:rPr lang="zh-CN" altLang="en-US" sz="2400" dirty="0">
                <a:solidFill>
                  <a:srgbClr val="FF0000"/>
                </a:solidFill>
                <a:latin typeface="微软雅黑" pitchFamily="34" charset="-122"/>
                <a:ea typeface="微软雅黑" pitchFamily="34" charset="-122"/>
              </a:rPr>
              <a:t>个质量特性</a:t>
            </a:r>
          </a:p>
        </p:txBody>
      </p:sp>
    </p:spTree>
    <p:extLst>
      <p:ext uri="{BB962C8B-B14F-4D97-AF65-F5344CB8AC3E}">
        <p14:creationId xmlns:p14="http://schemas.microsoft.com/office/powerpoint/2010/main" val="3664610323"/>
      </p:ext>
    </p:extLst>
  </p:cSld>
  <p:clrMapOvr>
    <a:masterClrMapping/>
  </p:clrMapOvr>
  <p:transition>
    <p:randomBar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567</TotalTime>
  <Words>2238</Words>
  <Application>Microsoft Office PowerPoint</Application>
  <PresentationFormat>全屏显示(4:3)</PresentationFormat>
  <Paragraphs>299</Paragraphs>
  <Slides>24</Slides>
  <Notes>20</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Profile</vt:lpstr>
      <vt:lpstr>软件测试实用教程 ——方法与实践</vt:lpstr>
      <vt:lpstr>测试计划</vt:lpstr>
      <vt:lpstr>软件质量的概念</vt:lpstr>
      <vt:lpstr>软件质量反映的三方面问题</vt:lpstr>
      <vt:lpstr>软件质量范围-3A</vt:lpstr>
      <vt:lpstr>软件质量的不同视角——用户</vt:lpstr>
      <vt:lpstr>软件质量的不同视角——开发者</vt:lpstr>
      <vt:lpstr>软件质量标准</vt:lpstr>
      <vt:lpstr>McCall模型</vt:lpstr>
      <vt:lpstr>McCall模型</vt:lpstr>
      <vt:lpstr>McCall模型</vt:lpstr>
      <vt:lpstr>CMM</vt:lpstr>
      <vt:lpstr>CMM的重要性和实践意义</vt:lpstr>
      <vt:lpstr>CMM的五级模型</vt:lpstr>
      <vt:lpstr>CMM五级模型(1)</vt:lpstr>
      <vt:lpstr>CMM五级模型(2)</vt:lpstr>
      <vt:lpstr>CMM五级模型(2)</vt:lpstr>
      <vt:lpstr>CMM五级模型(3)</vt:lpstr>
      <vt:lpstr>CMM五级模型(3)</vt:lpstr>
      <vt:lpstr>CMM五级模型(4)</vt:lpstr>
      <vt:lpstr>CMM五级模型(4)</vt:lpstr>
      <vt:lpstr>CMM五级模型(5)</vt:lpstr>
      <vt:lpstr>CMM五级模型(5)</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195</cp:revision>
  <dcterms:created xsi:type="dcterms:W3CDTF">2008-07-27T05:17:11Z</dcterms:created>
  <dcterms:modified xsi:type="dcterms:W3CDTF">2017-09-18T03:57:53Z</dcterms:modified>
</cp:coreProperties>
</file>