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39" r:id="rId4"/>
    <p:sldId id="340" r:id="rId5"/>
    <p:sldId id="355" r:id="rId6"/>
    <p:sldId id="341" r:id="rId7"/>
    <p:sldId id="354" r:id="rId8"/>
    <p:sldId id="357" r:id="rId9"/>
    <p:sldId id="358" r:id="rId10"/>
    <p:sldId id="360" r:id="rId11"/>
    <p:sldId id="361" r:id="rId12"/>
    <p:sldId id="362" r:id="rId13"/>
    <p:sldId id="348" r:id="rId14"/>
    <p:sldId id="359" r:id="rId15"/>
    <p:sldId id="316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28" autoAdjust="0"/>
  </p:normalViewPr>
  <p:slideViewPr>
    <p:cSldViewPr>
      <p:cViewPr>
        <p:scale>
          <a:sx n="78" d="100"/>
          <a:sy n="78" d="100"/>
        </p:scale>
        <p:origin x="-1116" y="204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322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105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，一个备选流可能从基本流开始，在某个特定条件下执行，然后重新加入基本流中（如备选流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）；也可能起源于另一个备选流（如备选流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），或者终止用例而不再重新加入到某个流（如备选流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A8D71-C3EC-4BA8-8391-4F5BE00376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7A9A1-467B-452D-AE21-B17E4BA29E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E4D55-174F-47DB-8C7E-745DD6B5C1D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407EB-7816-4E54-A7D3-C53D7C57ABF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26"/>
            <a:ext cx="78867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860425"/>
            <a:ext cx="7972425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91" y="1"/>
            <a:ext cx="78867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426" y="853127"/>
            <a:ext cx="7906834" cy="5670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56A4-D1A6-4E9C-871E-2D1E17A0A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7293-FDCC-401D-9D7C-1C7B4B4099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80A2-ED30-4763-A001-B292549BCC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9FFB-8CB3-45FA-88C0-1EA3565E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E7FEE-26E5-4539-81A7-E955BBCC3B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F960D-6231-43B6-9650-9BD9520AA0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A7D07-52A8-4EB8-B6C6-36BF4149D1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F6349-AF04-4D95-A961-8ECE3A25CE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7" r:id="rId16"/>
    <p:sldLayoutId id="2147483672" r:id="rId17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smtClean="0">
                <a:ea typeface="华文隶书" panose="02010800040101010101" pitchFamily="2" charset="-122"/>
              </a:rPr>
              <a:t/>
            </a:r>
            <a:br>
              <a:rPr lang="en-US" altLang="zh-CN" sz="6000" b="1" smtClean="0">
                <a:ea typeface="华文隶书" panose="02010800040101010101" pitchFamily="2" charset="-122"/>
              </a:rPr>
            </a:br>
            <a:r>
              <a:rPr lang="en-US" altLang="zh-CN" sz="6000" b="1" smtClean="0">
                <a:ea typeface="华文隶书" panose="02010800040101010101" pitchFamily="2" charset="-122"/>
              </a:rPr>
              <a:t>——</a:t>
            </a:r>
            <a:r>
              <a:rPr lang="zh-CN" altLang="en-US" sz="6000" b="1" smtClean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   </a:t>
            </a:r>
            <a:r>
              <a:rPr lang="zh-CN" altLang="en-US" sz="4400" b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构建</a:t>
            </a:r>
            <a:endParaRPr lang="en-US" altLang="zh-CN" sz="3400" b="1" dirty="0"/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1(</a:t>
            </a:r>
            <a:r>
              <a:rPr lang="zh-CN" altLang="en-US" b="1" dirty="0">
                <a:latin typeface="+mn-ea"/>
              </a:rPr>
              <a:t>取款成功，且打印凭条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2(</a:t>
            </a:r>
            <a:r>
              <a:rPr lang="zh-CN" altLang="en-US" b="1" dirty="0">
                <a:latin typeface="+mn-ea"/>
              </a:rPr>
              <a:t>卡错误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3(</a:t>
            </a:r>
            <a:r>
              <a:rPr lang="zh-CN" altLang="en-US" b="1" dirty="0">
                <a:latin typeface="+mn-ea"/>
              </a:rPr>
              <a:t>密码错误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4(</a:t>
            </a:r>
            <a:r>
              <a:rPr lang="zh-CN" altLang="en-US" b="1" dirty="0">
                <a:latin typeface="+mn-ea"/>
              </a:rPr>
              <a:t>密码失败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5(</a:t>
            </a:r>
            <a:r>
              <a:rPr lang="zh-CN" altLang="en-US" b="1" dirty="0">
                <a:latin typeface="+mn-ea"/>
              </a:rPr>
              <a:t>取款金额错误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；</a:t>
            </a:r>
          </a:p>
          <a:p>
            <a:pPr lvl="1" algn="just" eaLnBrk="1" hangingPunct="1"/>
            <a:r>
              <a:rPr lang="zh-CN" altLang="en-US" b="1" dirty="0">
                <a:latin typeface="+mn-ea"/>
              </a:rPr>
              <a:t>场景</a:t>
            </a:r>
            <a:r>
              <a:rPr lang="en-US" altLang="en-US" b="1" dirty="0">
                <a:latin typeface="+mn-ea"/>
              </a:rPr>
              <a:t>6(</a:t>
            </a:r>
            <a:r>
              <a:rPr lang="zh-CN" altLang="en-US" b="1" dirty="0">
                <a:latin typeface="+mn-ea"/>
              </a:rPr>
              <a:t>取款成功，不打印凭条</a:t>
            </a:r>
            <a:r>
              <a:rPr lang="en-US" altLang="en-US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：基本流</a:t>
            </a:r>
            <a:r>
              <a:rPr lang="en-US" altLang="en-US" b="1" dirty="0">
                <a:latin typeface="+mn-ea"/>
              </a:rPr>
              <a:t>+</a:t>
            </a:r>
            <a:r>
              <a:rPr lang="zh-CN" altLang="en-US" b="1" dirty="0">
                <a:latin typeface="+mn-ea"/>
              </a:rPr>
              <a:t>备选流</a:t>
            </a:r>
            <a:r>
              <a:rPr lang="en-US" altLang="en-US" b="1" dirty="0">
                <a:latin typeface="+mn-ea"/>
              </a:rPr>
              <a:t>5</a:t>
            </a:r>
            <a:endParaRPr lang="en-US" altLang="zh-CN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33895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45811"/>
              </p:ext>
            </p:extLst>
          </p:nvPr>
        </p:nvGraphicFramePr>
        <p:xfrm>
          <a:off x="323528" y="1196752"/>
          <a:ext cx="7848872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648072"/>
                <a:gridCol w="864100"/>
                <a:gridCol w="792088"/>
                <a:gridCol w="1368152"/>
                <a:gridCol w="2376264"/>
              </a:tblGrid>
              <a:tr h="462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取款成功，并打印交易凭条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ATM-ST-002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消息提示，吞卡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ATM-ST-007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取款成功，不打印交易凭条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03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基于场景的测试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400" b="1" dirty="0"/>
              <a:t>测试用例设计</a:t>
            </a:r>
            <a:endParaRPr lang="en-US" altLang="zh-CN" sz="34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47163"/>
              </p:ext>
            </p:extLst>
          </p:nvPr>
        </p:nvGraphicFramePr>
        <p:xfrm>
          <a:off x="539552" y="889208"/>
          <a:ext cx="7848872" cy="628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6"/>
                <a:gridCol w="720080"/>
                <a:gridCol w="792092"/>
                <a:gridCol w="1008112"/>
                <a:gridCol w="936104"/>
                <a:gridCol w="936104"/>
                <a:gridCol w="2376264"/>
              </a:tblGrid>
              <a:tr h="432048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场景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输入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预期输出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账户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取款金额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是否打印交易凭条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8984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是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取款成功，并打印交易凭条，账户余额更新为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ATM-ST-002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6789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ATM-ST-003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ATM-ST-004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777777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777778</a:t>
                      </a: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777779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消息提示，退卡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ATM-ST-005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950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N/A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消息提示，返回基本流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ATM-ST-006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4201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888888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取款成功，不打印交易凭条，账户余额更新为</a:t>
                      </a:r>
                      <a:r>
                        <a:rPr lang="en-US" altLang="zh-CN" sz="18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7000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6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772816"/>
            <a:ext cx="7886700" cy="677863"/>
          </a:xfrm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3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683260" y="2493010"/>
            <a:ext cx="7907020" cy="4075430"/>
          </a:xfrm>
        </p:spPr>
        <p:txBody>
          <a:bodyPr/>
          <a:lstStyle/>
          <a:p>
            <a:pPr lvl="1" algn="just" eaLnBrk="1" hangingPunct="1"/>
            <a:r>
              <a:rPr lang="zh-CN" altLang="en-US" b="1" dirty="0"/>
              <a:t>场景</a:t>
            </a:r>
            <a:r>
              <a:rPr lang="zh-CN" altLang="en-US" b="1" dirty="0" smtClean="0"/>
              <a:t>法思想</a:t>
            </a:r>
            <a:endParaRPr lang="en-US" altLang="zh-CN" b="1" dirty="0" smtClean="0"/>
          </a:p>
          <a:p>
            <a:pPr lvl="1" algn="just" eaLnBrk="1" hangingPunct="1"/>
            <a:r>
              <a:rPr lang="zh-CN" altLang="en-US" b="1" dirty="0" smtClean="0"/>
              <a:t>场景</a:t>
            </a:r>
            <a:r>
              <a:rPr lang="zh-CN" altLang="en-US" b="1" dirty="0"/>
              <a:t>法使用步骤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场景法适用场合</a:t>
            </a:r>
            <a:endParaRPr lang="en-US" altLang="zh-CN" b="1" dirty="0"/>
          </a:p>
          <a:p>
            <a:pPr lvl="1" algn="just" eaLnBrk="1" hangingPunct="1"/>
            <a:r>
              <a:rPr lang="zh-CN" altLang="en-US" b="1" dirty="0"/>
              <a:t>场景法使用注意事项</a:t>
            </a:r>
            <a:endParaRPr lang="en-US" altLang="zh-CN" b="1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772816"/>
            <a:ext cx="7906834" cy="56705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在某嵌入式子系统，将待发送的数据打包成符合</a:t>
            </a:r>
            <a:r>
              <a:rPr lang="en-US" altLang="zh-CN" sz="2400" b="1" dirty="0"/>
              <a:t>CAN</a:t>
            </a:r>
            <a:r>
              <a:rPr lang="zh-CN" altLang="en-US" sz="2400" b="1" dirty="0"/>
              <a:t>协议的帧格式后，便可写入发送缓冲区，并自动发送。该发送子程序的流程如下：</a:t>
            </a:r>
            <a:endParaRPr lang="en-US" altLang="zh-CN" sz="2400" b="1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进入发送子程序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系统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>
                <a:latin typeface="+mn-ea"/>
              </a:rPr>
              <a:t>是否有空闲发送缓冲区，如果没有则返回，启动发送失败消息</a:t>
            </a:r>
            <a:endParaRPr lang="en-US" altLang="zh-CN" sz="2000" b="1" dirty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>
                <a:latin typeface="+mn-ea"/>
              </a:rPr>
              <a:t>如果有空闲缓冲区，将</a:t>
            </a:r>
            <a:r>
              <a:rPr lang="zh-CN" altLang="en-US" sz="2000" b="1" dirty="0" smtClean="0">
                <a:latin typeface="+mn-ea"/>
              </a:rPr>
              <a:t>数据包</a:t>
            </a:r>
            <a:r>
              <a:rPr lang="zh-CN" altLang="en-US" sz="2000" b="1" dirty="0">
                <a:latin typeface="+mn-ea"/>
              </a:rPr>
              <a:t>写入空闲缓冲区</a:t>
            </a:r>
            <a:r>
              <a:rPr lang="zh-CN" altLang="en-US" sz="2000" b="1" dirty="0" smtClean="0">
                <a:latin typeface="+mn-ea"/>
              </a:rPr>
              <a:t>。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系统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</a:rPr>
              <a:t>判断</a:t>
            </a:r>
            <a:r>
              <a:rPr lang="zh-CN" altLang="en-US" sz="2000" b="1" dirty="0" smtClean="0">
                <a:latin typeface="+mn-ea"/>
              </a:rPr>
              <a:t>是否写入成功，如果不成功则返回，启动发送失败消息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如果写入成功，则启动送命令</a:t>
            </a:r>
            <a:endParaRPr lang="en-US" altLang="zh-CN" sz="2000" b="1" dirty="0" smtClean="0">
              <a:latin typeface="+mn-ea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+mn-ea"/>
              </a:rPr>
              <a:t>返回启动发送成功消息</a:t>
            </a:r>
            <a:r>
              <a:rPr lang="zh-CN" altLang="en-US" sz="1800" b="1" dirty="0" smtClean="0">
                <a:latin typeface="+mn-ea"/>
              </a:rPr>
              <a:t>。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560" y="304799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基于场景的测试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7624314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539552" y="2854707"/>
            <a:ext cx="8001000" cy="1216025"/>
          </a:xfrm>
        </p:spPr>
        <p:txBody>
          <a:bodyPr/>
          <a:lstStyle/>
          <a:p>
            <a:pPr algn="ctr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谢 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章  黑盒测试技术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场景法概述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	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</a:t>
            </a: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演练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773555"/>
            <a:ext cx="8108315" cy="40595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3400" b="1" dirty="0"/>
              <a:t>围绕</a:t>
            </a:r>
            <a:r>
              <a:rPr lang="en-US" altLang="zh-CN" sz="3400" b="1" dirty="0"/>
              <a:t>ATM</a:t>
            </a:r>
            <a:r>
              <a:rPr lang="zh-CN" altLang="en-US" sz="3400" b="1" dirty="0"/>
              <a:t>机取款功能设计测试用例</a:t>
            </a:r>
            <a:endParaRPr lang="en-US" altLang="zh-CN" sz="34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过程描述：插入卡，校验成功后，输入用户名，密码，确定；密码校验通过后，输入取款金额，通过校验金额数，取钱成功；如果不通过，则不成功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尝试使用之前的方法设计测试用例</a:t>
            </a:r>
            <a:endParaRPr lang="en-US" altLang="zh-CN" b="1" dirty="0"/>
          </a:p>
          <a:p>
            <a:pPr>
              <a:lnSpc>
                <a:spcPct val="100000"/>
              </a:lnSpc>
            </a:pPr>
            <a:r>
              <a:rPr lang="zh-CN" altLang="en-US" sz="3400" b="1" dirty="0"/>
              <a:t>场景法设计测试用例</a:t>
            </a:r>
            <a:endParaRPr lang="en-US" altLang="zh-CN" sz="3400" b="1" dirty="0"/>
          </a:p>
          <a:p>
            <a:endParaRPr lang="en-US" altLang="zh-CN" sz="3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484094" y="997961"/>
            <a:ext cx="8417859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5725" y="1655445"/>
            <a:ext cx="4298950" cy="5064760"/>
          </a:xfrm>
        </p:spPr>
        <p:txBody>
          <a:bodyPr>
            <a:normAutofit/>
          </a:bodyPr>
          <a:lstStyle/>
          <a:p>
            <a:pPr algn="just" eaLnBrk="1" hangingPunct="1"/>
            <a:endParaRPr lang="zh-CN" altLang="en-US" dirty="0">
              <a:solidFill>
                <a:srgbClr val="5F5E5C"/>
              </a:solidFill>
              <a:latin typeface="楷体" panose="02010609060101010101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6" name="Picture 6" descr="3t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340768"/>
            <a:ext cx="4631977" cy="510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677863"/>
          </a:xfrm>
        </p:spPr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395536" y="1772816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</a:t>
            </a:r>
            <a:r>
              <a:rPr lang="zh-CN" altLang="en-US" sz="3400" b="1" dirty="0" smtClean="0"/>
              <a:t>法</a:t>
            </a:r>
            <a:r>
              <a:rPr lang="en-US" altLang="zh-CN" sz="3400" b="1" dirty="0" smtClean="0"/>
              <a:t>—</a:t>
            </a:r>
            <a:r>
              <a:rPr lang="zh-CN" altLang="en-US" sz="3400" b="1" dirty="0" smtClean="0"/>
              <a:t>基本思想</a:t>
            </a:r>
            <a:endParaRPr lang="en-US" altLang="zh-CN" sz="3400" b="1" dirty="0" smtClean="0"/>
          </a:p>
          <a:p>
            <a:pPr lvl="1" algn="just" eaLnBrk="1" hangingPunct="1"/>
            <a:r>
              <a:rPr lang="zh-CN" altLang="en-US" b="1" dirty="0">
                <a:solidFill>
                  <a:srgbClr val="FF0000"/>
                </a:solidFill>
              </a:rPr>
              <a:t>场景</a:t>
            </a:r>
            <a:r>
              <a:rPr lang="zh-CN" altLang="en-US" b="1" dirty="0" smtClean="0">
                <a:solidFill>
                  <a:srgbClr val="FF0000"/>
                </a:solidFill>
              </a:rPr>
              <a:t>法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通过分析</a:t>
            </a:r>
            <a:r>
              <a:rPr lang="zh-CN" altLang="en-US" b="1" dirty="0"/>
              <a:t>同一</a:t>
            </a:r>
            <a:r>
              <a:rPr lang="zh-CN" altLang="en-US" b="1" dirty="0" smtClean="0"/>
              <a:t>事件的不同触发</a:t>
            </a:r>
            <a:r>
              <a:rPr lang="zh-CN" altLang="en-US" b="1" dirty="0"/>
              <a:t>顺序和处理结果，构建各个事件流，并基于这些事件的触发控制业务流程，形成多个不同场景，最终基于场景设计测试用例。</a:t>
            </a:r>
            <a:endParaRPr lang="en-US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基本流</a:t>
            </a:r>
            <a:r>
              <a:rPr lang="zh-CN" altLang="zh-CN" b="1" dirty="0"/>
              <a:t>是从系统的某个初始状态开始，经一系列状态变化后到达终止状态的过程中</a:t>
            </a:r>
            <a:r>
              <a:rPr lang="zh-CN" altLang="zh-CN" b="1" dirty="0">
                <a:solidFill>
                  <a:srgbClr val="FF0000"/>
                </a:solidFill>
              </a:rPr>
              <a:t>最主要的</a:t>
            </a:r>
            <a:r>
              <a:rPr lang="zh-CN" altLang="zh-CN" b="1" dirty="0"/>
              <a:t>一个业务</a:t>
            </a:r>
            <a:r>
              <a:rPr lang="zh-CN" altLang="zh-CN" b="1" dirty="0" smtClean="0"/>
              <a:t>流程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pPr lvl="1" algn="just" eaLnBrk="1" hangingPunct="1"/>
            <a:r>
              <a:rPr lang="zh-CN" altLang="zh-CN" b="1" dirty="0">
                <a:solidFill>
                  <a:srgbClr val="FF0000"/>
                </a:solidFill>
              </a:rPr>
              <a:t>备选流</a:t>
            </a:r>
            <a:r>
              <a:rPr lang="zh-CN" altLang="zh-CN" b="1" dirty="0"/>
              <a:t>是以基本流为基础，在经过基本流上每个判定节点</a:t>
            </a:r>
            <a:r>
              <a:rPr lang="en-US" altLang="zh-CN" b="1" dirty="0"/>
              <a:t>(</a:t>
            </a:r>
            <a:r>
              <a:rPr lang="zh-CN" altLang="zh-CN" b="1" dirty="0"/>
              <a:t>包括条件判定和循环判定</a:t>
            </a:r>
            <a:r>
              <a:rPr lang="en-US" altLang="zh-CN" b="1" dirty="0"/>
              <a:t>)</a:t>
            </a:r>
            <a:r>
              <a:rPr lang="zh-CN" altLang="zh-CN" b="1" dirty="0"/>
              <a:t>处满足不同的触发条件，而导致的其他事件</a:t>
            </a:r>
            <a:r>
              <a:rPr lang="zh-CN" altLang="zh-CN" b="1" dirty="0" smtClean="0"/>
              <a:t>流</a:t>
            </a:r>
            <a:r>
              <a:rPr lang="zh-CN" altLang="en-US" b="1" dirty="0" smtClean="0"/>
              <a:t>。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0696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7360" y="1701165"/>
            <a:ext cx="7907020" cy="4973320"/>
          </a:xfrm>
        </p:spPr>
        <p:txBody>
          <a:bodyPr/>
          <a:lstStyle/>
          <a:p>
            <a:pPr algn="just" eaLnBrk="1" hangingPunct="1"/>
            <a:r>
              <a:rPr lang="zh-CN" altLang="en-US" sz="3400" b="1" dirty="0" smtClean="0"/>
              <a:t>场景</a:t>
            </a:r>
            <a:r>
              <a:rPr lang="zh-CN" altLang="en-US" sz="3400" b="1" dirty="0"/>
              <a:t>法使用步骤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根据业务流程来构建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基本流和备选流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基于这些事件流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构建场景</a:t>
            </a:r>
            <a:r>
              <a:rPr lang="zh-CN" altLang="en-US" b="1" dirty="0" smtClean="0">
                <a:latin typeface="+mn-ea"/>
              </a:rPr>
              <a:t>，以满足测试完备和无冗余的要求</a:t>
            </a:r>
            <a:endParaRPr lang="en-US" altLang="zh-CN" b="1" dirty="0" smtClean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 smtClean="0">
                <a:latin typeface="+mn-ea"/>
              </a:rPr>
              <a:t>根据场景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设计测试用例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marL="471170" lvl="1" indent="0"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基本流与备选流的</a:t>
            </a:r>
            <a:r>
              <a:rPr lang="zh-CN" altLang="en-US" sz="3400" b="1" dirty="0" smtClean="0"/>
              <a:t>区别</a:t>
            </a:r>
            <a:endParaRPr lang="en-US" altLang="zh-CN" sz="3400" b="1" dirty="0" smtClean="0"/>
          </a:p>
          <a:p>
            <a:pPr marL="0" indent="0" algn="just" eaLnBrk="1" hangingPunct="1">
              <a:buNone/>
            </a:pPr>
            <a:endParaRPr lang="zh-CN" altLang="en-US" sz="34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33648"/>
              </p:ext>
            </p:extLst>
          </p:nvPr>
        </p:nvGraphicFramePr>
        <p:xfrm>
          <a:off x="971600" y="2636912"/>
          <a:ext cx="7704855" cy="391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2376264"/>
                <a:gridCol w="2952327"/>
              </a:tblGrid>
              <a:tr h="363526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测试重要性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重要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次要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52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数目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条或多条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初始节点位置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系统初始状态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基本流或其他备选流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结束节点位置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系统默认终止状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基本流或系统其他终止状态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是否完整的业务流程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否，仅为业务流程的执行片段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7456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能否构成场景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能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否，需要和基本流共同构成场景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588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zh-CN" altLang="en-US" sz="3400" b="1" dirty="0"/>
              <a:t>场景设计的基本原则</a:t>
            </a:r>
            <a:endParaRPr lang="en-US" altLang="zh-CN" sz="3400" b="1" dirty="0"/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最少的场景数等于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事件流的总数</a:t>
            </a:r>
            <a:r>
              <a:rPr lang="zh-CN" altLang="en-US" b="1" dirty="0">
                <a:latin typeface="+mn-ea"/>
              </a:rPr>
              <a:t>，基本流与备选流的总数</a:t>
            </a:r>
            <a:endParaRPr lang="en-US" altLang="zh-CN" b="1" dirty="0"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有且唯一有一个场景仅包含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基本流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pPr marL="971550" lvl="1" indent="-514350">
              <a:buClrTx/>
              <a:buFont typeface="+mj-lt"/>
              <a:buAutoNum type="arabicPeriod"/>
            </a:pPr>
            <a:r>
              <a:rPr lang="zh-CN" altLang="en-US" b="1" dirty="0">
                <a:latin typeface="+mn-ea"/>
              </a:rPr>
              <a:t>对应某个备选流，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至少应有一个场景覆盖</a:t>
            </a:r>
            <a:r>
              <a:rPr lang="zh-CN" altLang="en-US" b="1" dirty="0">
                <a:latin typeface="+mn-ea"/>
              </a:rPr>
              <a:t>，且在场景中应该避免覆盖其他备选流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4291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539552" y="1844824"/>
            <a:ext cx="7906834" cy="5670503"/>
          </a:xfrm>
        </p:spPr>
        <p:txBody>
          <a:bodyPr/>
          <a:lstStyle/>
          <a:p>
            <a:pPr algn="just" eaLnBrk="1" hangingPunct="1"/>
            <a:r>
              <a:rPr lang="en-US" altLang="zh-CN" sz="3400" b="1" dirty="0" smtClean="0"/>
              <a:t>ATM</a:t>
            </a:r>
            <a:r>
              <a:rPr lang="zh-CN" altLang="en-US" sz="3400" b="1" dirty="0" smtClean="0"/>
              <a:t>实例</a:t>
            </a:r>
            <a:endParaRPr lang="en-US" altLang="zh-CN" sz="34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3.6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基于场景的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Picture 2" descr="3t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101600"/>
            <a:ext cx="2397125" cy="639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3705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397</TotalTime>
  <Words>903</Words>
  <Application>Microsoft Office PowerPoint</Application>
  <PresentationFormat>全屏显示(4:3)</PresentationFormat>
  <Paragraphs>189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Profile</vt:lpstr>
      <vt:lpstr>软件测试实用教程 ——方法与实践</vt:lpstr>
      <vt:lpstr>第3章  黑盒测试技术</vt:lpstr>
      <vt:lpstr>PowerPoint 演示文稿</vt:lpstr>
      <vt:lpstr>PowerPoint 演示文稿</vt:lpstr>
      <vt:lpstr>3.6 基于场景的测试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 基于场景的测试</vt:lpstr>
      <vt:lpstr>3.6 基于场景的测试</vt:lpstr>
      <vt:lpstr>内容总结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221</cp:revision>
  <dcterms:created xsi:type="dcterms:W3CDTF">2008-07-27T05:17:00Z</dcterms:created>
  <dcterms:modified xsi:type="dcterms:W3CDTF">2017-10-09T05:08:33Z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