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" r:id="rId3"/>
    <p:sldId id="355" r:id="rId4"/>
    <p:sldId id="356" r:id="rId5"/>
    <p:sldId id="364" r:id="rId6"/>
    <p:sldId id="357" r:id="rId7"/>
    <p:sldId id="361" r:id="rId8"/>
    <p:sldId id="359" r:id="rId9"/>
    <p:sldId id="363" r:id="rId10"/>
    <p:sldId id="365" r:id="rId11"/>
    <p:sldId id="366" r:id="rId12"/>
    <p:sldId id="367" r:id="rId13"/>
    <p:sldId id="369" r:id="rId14"/>
    <p:sldId id="371" r:id="rId15"/>
    <p:sldId id="373" r:id="rId16"/>
    <p:sldId id="353" r:id="rId17"/>
    <p:sldId id="376" r:id="rId18"/>
    <p:sldId id="377" r:id="rId19"/>
    <p:sldId id="378" r:id="rId20"/>
    <p:sldId id="374" r:id="rId21"/>
    <p:sldId id="352" r:id="rId22"/>
    <p:sldId id="354" r:id="rId23"/>
    <p:sldId id="31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91389-8269-46C9-9A50-81F8796711F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444B0-044C-4A12-9CB9-2355A7533A2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5478B-659B-4031-9696-065F74AD9BF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D4C0D-C862-41E3-9839-8342B2F2995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8A7EC-B170-4524-BD2E-E07142DCC5C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3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标明因果图中约束条件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因果图转换成判定表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为判定表中每一列表示的情况设计测试用例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32" y="116957"/>
            <a:ext cx="7849743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626" y="895982"/>
            <a:ext cx="7879134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21221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9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4293745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10500" b="1" dirty="0">
                <a:latin typeface="+mn-lt"/>
                <a:ea typeface="+mn-ea"/>
              </a:rPr>
              <a:t>设计测试用例</a:t>
            </a:r>
            <a:endParaRPr lang="en-US" altLang="zh-CN" sz="10500" b="1" dirty="0">
              <a:latin typeface="+mn-lt"/>
              <a:ea typeface="+mn-ea"/>
            </a:endParaRPr>
          </a:p>
          <a:p>
            <a:pPr lvl="1" algn="just" eaLnBrk="1" hangingPunct="1"/>
            <a:r>
              <a:rPr lang="zh-CN" altLang="en-US" sz="10400" b="1" dirty="0">
                <a:latin typeface="+mn-lt"/>
                <a:ea typeface="+mn-ea"/>
              </a:rPr>
              <a:t>某软件规格说明</a:t>
            </a:r>
            <a:r>
              <a:rPr lang="zh-CN" altLang="en-US" sz="10400" b="1" dirty="0" smtClean="0">
                <a:latin typeface="+mn-lt"/>
                <a:ea typeface="+mn-ea"/>
              </a:rPr>
              <a:t>书对登录名输入包含</a:t>
            </a:r>
            <a:r>
              <a:rPr lang="zh-CN" altLang="en-US" sz="10400" b="1" dirty="0">
                <a:latin typeface="+mn-lt"/>
                <a:ea typeface="+mn-ea"/>
              </a:rPr>
              <a:t>这样的要求：</a:t>
            </a:r>
            <a:r>
              <a:rPr lang="zh-CN" altLang="en-US" sz="10400" b="1" dirty="0" smtClean="0">
                <a:latin typeface="+mn-lt"/>
                <a:ea typeface="+mn-ea"/>
              </a:rPr>
              <a:t>第一个字符</a:t>
            </a:r>
            <a:r>
              <a:rPr lang="zh-CN" altLang="en-US" sz="10400" b="1" dirty="0">
                <a:latin typeface="+mn-lt"/>
                <a:ea typeface="+mn-ea"/>
              </a:rPr>
              <a:t>必须</a:t>
            </a:r>
            <a:r>
              <a:rPr lang="zh-CN" altLang="en-US" sz="10400" b="1" dirty="0" smtClean="0">
                <a:latin typeface="+mn-lt"/>
                <a:ea typeface="+mn-ea"/>
              </a:rPr>
              <a:t>是</a:t>
            </a:r>
            <a:r>
              <a:rPr lang="en-US" altLang="zh-CN" sz="10400" b="1" dirty="0" smtClean="0">
                <a:latin typeface="+mn-lt"/>
                <a:ea typeface="+mn-ea"/>
              </a:rPr>
              <a:t>$</a:t>
            </a:r>
            <a:r>
              <a:rPr lang="zh-CN" altLang="en-US" sz="10400" b="1" dirty="0" smtClean="0">
                <a:latin typeface="+mn-lt"/>
                <a:ea typeface="+mn-ea"/>
              </a:rPr>
              <a:t>或者英文</a:t>
            </a:r>
            <a:r>
              <a:rPr lang="zh-CN" altLang="en-US" sz="10400" b="1" smtClean="0">
                <a:latin typeface="+mn-lt"/>
                <a:ea typeface="+mn-ea"/>
              </a:rPr>
              <a:t>字母，第二个字符是数字，在此</a:t>
            </a:r>
            <a:r>
              <a:rPr lang="zh-CN" altLang="en-US" sz="10400" b="1" dirty="0" smtClean="0">
                <a:latin typeface="+mn-lt"/>
                <a:ea typeface="+mn-ea"/>
              </a:rPr>
              <a:t>情况下进入第二个窗口；但如果第一个字符不正确，则给出信息Ｍ；如果第二个字符不是数字，则给出信息Ｎ。</a:t>
            </a:r>
            <a:endParaRPr lang="en-US" altLang="zh-CN" sz="10400" b="1" dirty="0">
              <a:latin typeface="+mn-lt"/>
              <a:ea typeface="+mn-ea"/>
            </a:endParaRPr>
          </a:p>
          <a:p>
            <a:pPr marL="471487" lvl="1" indent="0" algn="just" eaLnBrk="1" hangingPunct="1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00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52183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1.</a:t>
            </a:r>
            <a:r>
              <a:rPr lang="zh-CN" altLang="en-US" sz="2600" b="1" dirty="0" smtClean="0">
                <a:latin typeface="+mn-lt"/>
                <a:ea typeface="+mn-ea"/>
              </a:rPr>
              <a:t>分析</a:t>
            </a:r>
            <a:r>
              <a:rPr lang="zh-CN" altLang="en-US" sz="2600" b="1" dirty="0">
                <a:latin typeface="+mn-lt"/>
                <a:ea typeface="+mn-ea"/>
              </a:rPr>
              <a:t>需求，列出原因和</a:t>
            </a:r>
            <a:r>
              <a:rPr lang="zh-CN" altLang="en-US" sz="2600" b="1" dirty="0" smtClean="0">
                <a:latin typeface="+mn-lt"/>
                <a:ea typeface="+mn-ea"/>
              </a:rPr>
              <a:t>结果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6892"/>
              </p:ext>
            </p:extLst>
          </p:nvPr>
        </p:nvGraphicFramePr>
        <p:xfrm>
          <a:off x="971600" y="2492896"/>
          <a:ext cx="6912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024336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c1:</a:t>
                      </a:r>
                      <a:r>
                        <a:rPr lang="zh-CN" altLang="en-US" sz="2400" dirty="0" smtClean="0"/>
                        <a:t>第一个字符是</a:t>
                      </a:r>
                      <a:r>
                        <a:rPr lang="en-US" altLang="zh-CN" sz="2400" dirty="0" smtClean="0"/>
                        <a:t>$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e1: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c2:</a:t>
                      </a:r>
                      <a:r>
                        <a:rPr lang="zh-CN" altLang="en-US" sz="2400" dirty="0" smtClean="0"/>
                        <a:t>第一个字符是英文字母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e2:</a:t>
                      </a:r>
                      <a:r>
                        <a:rPr lang="zh-CN" altLang="en-US" sz="2400" dirty="0" smtClean="0"/>
                        <a:t>进入第二个窗口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c3</a:t>
                      </a:r>
                      <a:r>
                        <a:rPr lang="zh-CN" altLang="en-US" sz="2400" dirty="0" smtClean="0"/>
                        <a:t>：第一个字符是数字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e3: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2.</a:t>
            </a:r>
            <a:r>
              <a:rPr lang="zh-CN" altLang="en-US" sz="2600" b="1" dirty="0" smtClean="0">
                <a:latin typeface="+mn-lt"/>
                <a:ea typeface="+mn-ea"/>
              </a:rPr>
              <a:t>画</a:t>
            </a:r>
            <a:r>
              <a:rPr lang="zh-CN" altLang="en-US" sz="2600" b="1" dirty="0">
                <a:latin typeface="+mn-lt"/>
                <a:ea typeface="+mn-ea"/>
              </a:rPr>
              <a:t>出因果图（编号为</a:t>
            </a:r>
            <a:r>
              <a:rPr lang="en-US" altLang="zh-CN" sz="2600" b="1" dirty="0" smtClean="0">
                <a:latin typeface="+mn-lt"/>
                <a:ea typeface="+mn-ea"/>
              </a:rPr>
              <a:t>12</a:t>
            </a:r>
            <a:r>
              <a:rPr lang="zh-CN" altLang="en-US" sz="2600" b="1" dirty="0" smtClean="0">
                <a:latin typeface="+mn-lt"/>
                <a:ea typeface="+mn-ea"/>
              </a:rPr>
              <a:t>的</a:t>
            </a:r>
            <a:r>
              <a:rPr lang="zh-CN" altLang="en-US" sz="2600" b="1" dirty="0">
                <a:latin typeface="+mn-lt"/>
                <a:ea typeface="+mn-ea"/>
              </a:rPr>
              <a:t>中间结点是导出结果的进一步原因</a:t>
            </a:r>
            <a:r>
              <a:rPr lang="zh-CN" altLang="en-US" sz="2600" b="1" dirty="0" smtClean="0">
                <a:latin typeface="+mn-lt"/>
                <a:ea typeface="+mn-ea"/>
              </a:rPr>
              <a:t>）</a:t>
            </a:r>
            <a:endParaRPr lang="zh-CN" altLang="en-US" sz="2600" b="1" dirty="0">
              <a:latin typeface="+mn-lt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10064" y="3209055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650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3.</a:t>
            </a:r>
            <a:r>
              <a:rPr lang="zh-CN" altLang="en-US" sz="2600" b="1" dirty="0">
                <a:latin typeface="+mn-ea"/>
                <a:ea typeface="+mn-ea"/>
              </a:rPr>
              <a:t>在因果图</a:t>
            </a:r>
            <a:r>
              <a:rPr lang="zh-CN" altLang="en-US" sz="2600" b="1" dirty="0" smtClean="0">
                <a:latin typeface="+mn-ea"/>
                <a:ea typeface="+mn-ea"/>
              </a:rPr>
              <a:t>上表明</a:t>
            </a:r>
            <a:r>
              <a:rPr lang="zh-CN" altLang="en-US" sz="2600" b="1" dirty="0">
                <a:latin typeface="+mn-ea"/>
                <a:ea typeface="+mn-ea"/>
              </a:rPr>
              <a:t>约束或限制条件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3640638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974432" y="3145431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7288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4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转换为决策表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65200" y="2546233"/>
            <a:ext cx="5873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7086"/>
              </p:ext>
            </p:extLst>
          </p:nvPr>
        </p:nvGraphicFramePr>
        <p:xfrm>
          <a:off x="755650" y="2109670"/>
          <a:ext cx="7848600" cy="4055634"/>
        </p:xfrm>
        <a:graphic>
          <a:graphicData uri="http://schemas.openxmlformats.org/drawingml/2006/table">
            <a:tbl>
              <a:tblPr/>
              <a:tblGrid>
                <a:gridCol w="1391444"/>
                <a:gridCol w="1391444"/>
                <a:gridCol w="633412"/>
                <a:gridCol w="633413"/>
                <a:gridCol w="633412"/>
                <a:gridCol w="631825"/>
                <a:gridCol w="633413"/>
                <a:gridCol w="633412"/>
                <a:gridCol w="633413"/>
                <a:gridCol w="633412"/>
              </a:tblGrid>
              <a:tr h="44926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7564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06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821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127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e3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不可能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54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测试用例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A9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55650" y="2112845"/>
            <a:ext cx="280828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2700338" y="211284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规则</a:t>
            </a: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971550" y="220809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39305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5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设计测试用例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48471"/>
              </p:ext>
            </p:extLst>
          </p:nvPr>
        </p:nvGraphicFramePr>
        <p:xfrm>
          <a:off x="899592" y="2132856"/>
          <a:ext cx="720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136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编号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输入数据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预期结果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777263" cy="5962020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+mn-lt"/>
                <a:ea typeface="+mn-ea"/>
              </a:rPr>
              <a:t>需求：</a:t>
            </a:r>
            <a:endParaRPr lang="en-US" altLang="zh-CN" sz="3100" b="1" dirty="0">
              <a:latin typeface="+mn-lt"/>
              <a:ea typeface="+mn-ea"/>
            </a:endParaRPr>
          </a:p>
          <a:p>
            <a:pPr lvl="1"/>
            <a:r>
              <a:rPr lang="zh-CN" altLang="en-US" sz="2800" b="1" dirty="0">
                <a:latin typeface="+mn-ea"/>
                <a:ea typeface="+mn-ea"/>
              </a:rPr>
              <a:t>有一个处理单价为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角的盒装饮料的自动售货机软件。若投入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元硬币，在送出饮料的同时退还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角硬币。</a:t>
            </a:r>
            <a:endParaRPr lang="en-US" altLang="zh-CN" sz="2800" b="1" dirty="0">
              <a:latin typeface="+mn-ea"/>
              <a:ea typeface="+mn-ea"/>
            </a:endParaRPr>
          </a:p>
          <a:p>
            <a:r>
              <a:rPr lang="zh-CN" altLang="en-US" sz="3100" b="1" dirty="0">
                <a:latin typeface="+mn-lt"/>
                <a:ea typeface="+mn-ea"/>
              </a:rPr>
              <a:t>问题：使用因果图法设计测试用例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07202"/>
              </p:ext>
            </p:extLst>
          </p:nvPr>
        </p:nvGraphicFramePr>
        <p:xfrm>
          <a:off x="611560" y="1916832"/>
          <a:ext cx="8352928" cy="32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800200"/>
                <a:gridCol w="3888432"/>
              </a:tblGrid>
              <a:tr h="6122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中间状态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角硬币；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已投币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元硬币；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送出“可乐”饮料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按“可乐”按钮；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送出“雪碧”饮料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按“雪碧”按钮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送出“红茶”饮料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c5: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按“红茶”按钮。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226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2638777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45300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9577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8507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71642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29577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865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8507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42104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9903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9226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19077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077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7171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6416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84448" y="5025160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654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29726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29577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341091" y="506169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3143159" y="2555077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1" name="弧形 40"/>
          <p:cNvSpPr/>
          <p:nvPr/>
        </p:nvSpPr>
        <p:spPr>
          <a:xfrm>
            <a:off x="36765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71214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71459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71996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28507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28507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29577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54273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65459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6012532" y="2596145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53348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59325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5357784" y="313893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52200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50610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68050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65889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6157988" y="5382522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6151246" y="413371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0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" y="2060848"/>
            <a:ext cx="90691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3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因果图法测试举例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97319"/>
            <a:ext cx="8208912" cy="5060681"/>
          </a:xfrm>
        </p:spPr>
        <p:txBody>
          <a:bodyPr/>
          <a:lstStyle/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需求</a:t>
            </a:r>
            <a:endParaRPr lang="en-US" altLang="zh-CN" sz="3100" b="1" dirty="0">
              <a:latin typeface="+mn-lt"/>
              <a:ea typeface="+mn-ea"/>
              <a:cs typeface="+mn-cs"/>
            </a:endParaRP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某</a:t>
            </a:r>
            <a:r>
              <a:rPr lang="zh-CN" altLang="en-US" sz="2800" b="1" dirty="0">
                <a:latin typeface="+mn-ea"/>
                <a:ea typeface="+mn-ea"/>
              </a:rPr>
              <a:t>软件的一个模块的需求规格说明书中描述：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）年薪制员工：严重过失，扣年终风险金的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>
                <a:latin typeface="+mn-ea"/>
                <a:ea typeface="+mn-ea"/>
              </a:rPr>
              <a:t>；过失，扣年终风险金的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2%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）非年薪制员工：严重过失，扣当月薪资的</a:t>
            </a:r>
            <a:r>
              <a:rPr lang="en-US" altLang="zh-CN" sz="2800" b="1" dirty="0">
                <a:latin typeface="+mn-ea"/>
                <a:ea typeface="+mn-ea"/>
              </a:rPr>
              <a:t>8%</a:t>
            </a:r>
            <a:r>
              <a:rPr lang="zh-CN" altLang="en-US" sz="2800" b="1" dirty="0">
                <a:latin typeface="+mn-ea"/>
                <a:ea typeface="+mn-ea"/>
              </a:rPr>
              <a:t>；过失，扣当月薪资的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  <a:cs typeface="+mn-cs"/>
              </a:rPr>
              <a:t>问题：使用因果图法设计</a:t>
            </a: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测试用例</a:t>
            </a:r>
            <a:endParaRPr lang="en-US" altLang="zh-CN" sz="2400" b="1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3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539552" y="1798638"/>
            <a:ext cx="7879556" cy="5059362"/>
          </a:xfrm>
        </p:spPr>
        <p:txBody>
          <a:bodyPr>
            <a:noAutofit/>
          </a:bodyPr>
          <a:lstStyle/>
          <a:p>
            <a:r>
              <a:rPr lang="zh-CN" altLang="en-US" sz="3100" b="1" dirty="0"/>
              <a:t>应用场合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当软件的输入条件过多时，可以考虑输入的所有排列组合情况，考虑条件之间和条件结果之间关系，防止遗漏</a:t>
            </a:r>
            <a:endParaRPr lang="en-US" altLang="zh-CN" sz="2700" b="1" dirty="0"/>
          </a:p>
          <a:p>
            <a:r>
              <a:rPr lang="zh-CN" altLang="en-US" sz="3100" b="1" dirty="0"/>
              <a:t>局限性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测试用例数目可能会很大，不便于维护</a:t>
            </a:r>
            <a:endParaRPr lang="en-US" altLang="zh-CN" sz="2700" b="1" dirty="0"/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268759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总结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04601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752" y="1556792"/>
            <a:ext cx="8167728" cy="506068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+mn-ea"/>
              </a:rPr>
              <a:t>什么情况使用因果图法</a:t>
            </a:r>
            <a:endParaRPr lang="en-US" altLang="zh-CN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+mn-lt"/>
                <a:ea typeface="+mn-ea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输出结果</a:t>
            </a:r>
            <a:r>
              <a:rPr lang="zh-CN" altLang="en-US" sz="2400" b="1" dirty="0">
                <a:latin typeface="+mn-lt"/>
                <a:ea typeface="+mn-ea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</a:t>
            </a:r>
            <a:r>
              <a:rPr lang="zh-CN" altLang="en-US" sz="2400" b="1" dirty="0">
                <a:latin typeface="+mn-lt"/>
                <a:ea typeface="+mn-ea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各种输入条件之间有某种相互制约关系</a:t>
            </a:r>
            <a:r>
              <a:rPr lang="zh-CN" altLang="en-US" sz="2400" b="1" dirty="0">
                <a:latin typeface="+mn-lt"/>
                <a:ea typeface="+mn-ea"/>
              </a:rPr>
              <a:t>时</a:t>
            </a:r>
          </a:p>
          <a:p>
            <a:r>
              <a:rPr lang="zh-CN" altLang="en-US" b="1" dirty="0" smtClean="0">
                <a:latin typeface="+mn-lt"/>
                <a:ea typeface="+mn-ea"/>
              </a:rPr>
              <a:t>因果</a:t>
            </a:r>
            <a:r>
              <a:rPr lang="zh-CN" altLang="en-US" b="1" dirty="0">
                <a:latin typeface="+mn-lt"/>
                <a:ea typeface="+mn-ea"/>
              </a:rPr>
              <a:t>图法使用步骤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内容总结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7849743" cy="565820"/>
          </a:xfrm>
        </p:spPr>
        <p:txBody>
          <a:bodyPr/>
          <a:lstStyle/>
          <a:p>
            <a:pPr eaLnBrk="1" hangingPunct="1"/>
            <a:r>
              <a:rPr lang="en-US" altLang="zh-CN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+mn-lt"/>
                <a:ea typeface="+mn-ea"/>
              </a:rPr>
              <a:t>因果</a:t>
            </a:r>
            <a:r>
              <a:rPr lang="zh-CN" altLang="en-US" sz="2600" b="1" dirty="0">
                <a:latin typeface="+mn-lt"/>
                <a:ea typeface="+mn-ea"/>
              </a:rPr>
              <a:t>图法产生的背景</a:t>
            </a:r>
          </a:p>
          <a:p>
            <a:pPr marL="471487" lvl="1" indent="0">
              <a:buNone/>
              <a:defRPr/>
            </a:pPr>
            <a:r>
              <a:rPr lang="zh-CN" altLang="en-US" sz="2400" dirty="0">
                <a:latin typeface="+mn-ea"/>
              </a:rPr>
              <a:t>     </a:t>
            </a:r>
            <a:r>
              <a:rPr lang="zh-CN" altLang="en-US" sz="2600" b="1" dirty="0">
                <a:latin typeface="+mn-lt"/>
                <a:ea typeface="+mn-ea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没有考虑输入条件的各种组合</a:t>
            </a:r>
            <a:r>
              <a:rPr lang="zh-CN" altLang="en-US" sz="2600" b="1" dirty="0">
                <a:latin typeface="+mn-lt"/>
                <a:ea typeface="+mn-ea"/>
              </a:rPr>
              <a:t>、输入条件之间的相互制约关系。这样虽然各种输入条件可能出错的情况已经测试到了，但多个输入条件组合起来可能出错的情况却被忽视了。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80687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+mn-lt"/>
                <a:ea typeface="+mn-ea"/>
              </a:rPr>
              <a:t>因果图的概念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>
                <a:latin typeface="+mn-lt"/>
                <a:ea typeface="+mn-ea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+mn-lt"/>
                <a:ea typeface="+mn-ea"/>
              </a:rPr>
              <a:t>情况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 smtClean="0">
                <a:latin typeface="+mn-lt"/>
                <a:ea typeface="+mn-ea"/>
              </a:rPr>
              <a:t>优点：将</a:t>
            </a:r>
            <a:r>
              <a:rPr lang="zh-CN" altLang="en-US" sz="2600" b="1" dirty="0">
                <a:latin typeface="+mn-lt"/>
                <a:ea typeface="+mn-ea"/>
              </a:rPr>
              <a:t>自然语言转化为形式语言规格说明的一种严格方法，可以指出规格说明存在的不完整性和二义性。</a:t>
            </a:r>
          </a:p>
          <a:p>
            <a:pPr lvl="1"/>
            <a:endParaRPr lang="zh-CN" altLang="en-US" sz="2500" b="1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7849743" cy="565820"/>
          </a:xfrm>
        </p:spPr>
        <p:txBody>
          <a:bodyPr/>
          <a:lstStyle/>
          <a:p>
            <a:pPr eaLnBrk="1" hangingPunct="1"/>
            <a:r>
              <a:rPr lang="en-US" altLang="zh-CN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</p:spTree>
    <p:extLst>
      <p:ext uri="{BB962C8B-B14F-4D97-AF65-F5344CB8AC3E}">
        <p14:creationId xmlns:p14="http://schemas.microsoft.com/office/powerpoint/2010/main" val="26036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68288"/>
            <a:ext cx="8424863" cy="51450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        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因果图的基本符号中，图中的左结点</a:t>
            </a:r>
            <a:r>
              <a:rPr lang="en-US" altLang="zh-CN" sz="2600" b="1" dirty="0"/>
              <a:t>ci</a:t>
            </a:r>
            <a:r>
              <a:rPr lang="zh-CN" altLang="en-US" sz="2600" b="1" dirty="0"/>
              <a:t>表示输入状态（或称原因），右结点</a:t>
            </a:r>
            <a:r>
              <a:rPr lang="en-US" altLang="zh-CN" sz="2600" b="1" dirty="0" err="1"/>
              <a:t>ei</a:t>
            </a:r>
            <a:r>
              <a:rPr lang="zh-CN" altLang="en-US" sz="2600" b="1" dirty="0"/>
              <a:t>表示输出状态（或称结果）。</a:t>
            </a:r>
            <a:r>
              <a:rPr lang="en-US" altLang="zh-CN" sz="2600" b="1" dirty="0"/>
              <a:t>ci </a:t>
            </a:r>
            <a:r>
              <a:rPr lang="zh-CN" altLang="en-US" sz="2600" b="1" dirty="0"/>
              <a:t>与 </a:t>
            </a:r>
            <a:r>
              <a:rPr lang="en-US" altLang="zh-CN" sz="2600" b="1" dirty="0" err="1"/>
              <a:t>ei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取值0或1，0表示某状态不出现，1则表示某状态出现。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18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700734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4033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32321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1653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936750" y="3213426"/>
            <a:ext cx="1371600" cy="57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恒等</a:t>
            </a: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47879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66167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55499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321300" y="3172443"/>
            <a:ext cx="13716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 非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5626100" y="2744146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grpSp>
        <p:nvGrpSpPr>
          <p:cNvPr id="156700" name="Group 28"/>
          <p:cNvGrpSpPr>
            <a:grpSpLocks/>
          </p:cNvGrpSpPr>
          <p:nvPr/>
        </p:nvGrpSpPr>
        <p:grpSpPr bwMode="auto">
          <a:xfrm>
            <a:off x="1403350" y="3755603"/>
            <a:ext cx="2590800" cy="2625725"/>
            <a:chOff x="720" y="2208"/>
            <a:chExt cx="1632" cy="1849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c1</a:t>
              </a: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104" y="3649"/>
              <a:ext cx="8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accent2"/>
                  </a:solidFill>
                  <a:ea typeface="宋体" charset="-122"/>
                </a:rPr>
                <a:t>或</a:t>
              </a: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c2</a:t>
              </a: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c3</a:t>
              </a: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charset="-122"/>
                </a:rPr>
                <a:t>∨</a:t>
              </a:r>
            </a:p>
          </p:txBody>
        </p:sp>
      </p:grpSp>
      <p:sp>
        <p:nvSpPr>
          <p:cNvPr id="163845" name="Arc 5"/>
          <p:cNvSpPr>
            <a:spLocks/>
          </p:cNvSpPr>
          <p:nvPr/>
        </p:nvSpPr>
        <p:spPr bwMode="auto">
          <a:xfrm flipH="1">
            <a:off x="29876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48593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66881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447793" y="5722718"/>
            <a:ext cx="1371600" cy="5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宋体" charset="-122"/>
              </a:rPr>
              <a:t>与</a:t>
            </a: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48593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56213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56213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926138" y="4597891"/>
            <a:ext cx="533400" cy="51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∧</a:t>
            </a:r>
          </a:p>
        </p:txBody>
      </p:sp>
      <p:sp>
        <p:nvSpPr>
          <p:cNvPr id="163846" name="Arc 6"/>
          <p:cNvSpPr>
            <a:spLocks/>
          </p:cNvSpPr>
          <p:nvPr/>
        </p:nvSpPr>
        <p:spPr bwMode="auto">
          <a:xfrm flipH="1">
            <a:off x="64436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83568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523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096" y="1712614"/>
            <a:ext cx="8227368" cy="488473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因果图中的约束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charset="-122"/>
              </a:rPr>
              <a:t>          </a:t>
            </a:r>
            <a:r>
              <a:rPr lang="zh-CN" altLang="en-US" sz="2400" b="1" dirty="0">
                <a:latin typeface="+mn-ea"/>
              </a:rPr>
              <a:t>在实际问题中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4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四</a:t>
            </a:r>
            <a:r>
              <a:rPr lang="zh-CN" altLang="en-US" sz="2400" b="1" dirty="0" smtClean="0">
                <a:latin typeface="+mn-ea"/>
              </a:rPr>
              <a:t>种</a:t>
            </a:r>
            <a:r>
              <a:rPr lang="zh-CN" altLang="en-US" sz="2400" b="1" dirty="0">
                <a:latin typeface="+mn-ea"/>
              </a:rPr>
              <a:t>约束，对于输出条件的约束只有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E</a:t>
            </a:r>
            <a:r>
              <a:rPr lang="zh-CN" altLang="en-US" sz="2000" b="1" dirty="0">
                <a:latin typeface="+mn-ea"/>
              </a:rPr>
              <a:t>约束(异)：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中最多有一个可能为1，即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</a:t>
            </a:r>
            <a:r>
              <a:rPr lang="zh-CN" altLang="en-US" sz="2000" b="1" dirty="0" smtClean="0">
                <a:latin typeface="+mn-ea"/>
              </a:rPr>
              <a:t>同时为</a:t>
            </a:r>
            <a:r>
              <a:rPr lang="zh-CN" altLang="en-US" sz="2000" b="1" dirty="0">
                <a:latin typeface="+mn-ea"/>
              </a:rPr>
              <a:t>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I </a:t>
            </a:r>
            <a:r>
              <a:rPr lang="zh-CN" altLang="en-US" sz="2000" b="1" dirty="0">
                <a:latin typeface="+mn-ea"/>
              </a:rPr>
              <a:t>约束(或)：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中至少有一个必须为1，即 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不能同时为0。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O</a:t>
            </a:r>
            <a:r>
              <a:rPr lang="zh-CN" altLang="en-US" sz="2000" b="1" dirty="0">
                <a:latin typeface="+mn-ea"/>
              </a:rPr>
              <a:t>约束(唯一)：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必须有一个且仅有一个为1。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R</a:t>
            </a:r>
            <a:r>
              <a:rPr lang="zh-CN" altLang="en-US" sz="2000" b="1" dirty="0">
                <a:latin typeface="+mn-ea"/>
              </a:rPr>
              <a:t>约束(要求)：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是1时，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必须是1，即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M</a:t>
            </a:r>
            <a:r>
              <a:rPr lang="zh-CN" altLang="en-US" sz="2000" b="1" dirty="0">
                <a:latin typeface="+mn-ea"/>
              </a:rPr>
              <a:t>约束(强制)：若结果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为1，则结果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强制为0。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505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20887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20887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69504" y="3738207"/>
            <a:ext cx="1371600" cy="5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异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10219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0219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489248" y="3088609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48006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48006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3429000" y="3804766"/>
            <a:ext cx="13716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或</a:t>
            </a: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37338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7338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97560" y="2993833"/>
            <a:ext cx="9144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I</a:t>
            </a: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48006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7338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76200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76200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6400800" y="3663136"/>
            <a:ext cx="13716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唯一</a:t>
            </a: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65532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65532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6114256" y="2866485"/>
            <a:ext cx="7620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O</a:t>
            </a: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1447800" y="5114057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R</a:t>
            </a: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28194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28194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1371600" y="5945907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要求</a:t>
            </a:r>
          </a:p>
        </p:txBody>
      </p:sp>
      <p:sp>
        <p:nvSpPr>
          <p:cNvPr id="159795" name="Arc 51"/>
          <p:cNvSpPr>
            <a:spLocks/>
          </p:cNvSpPr>
          <p:nvPr/>
        </p:nvSpPr>
        <p:spPr bwMode="auto">
          <a:xfrm flipH="1">
            <a:off x="2438400" y="4698132"/>
            <a:ext cx="381000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30480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6553200" y="5109661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M</a:t>
            </a: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57912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57912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4572000" y="5872137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强制</a:t>
            </a:r>
          </a:p>
        </p:txBody>
      </p:sp>
      <p:sp>
        <p:nvSpPr>
          <p:cNvPr id="159805" name="Arc 61"/>
          <p:cNvSpPr>
            <a:spLocks/>
          </p:cNvSpPr>
          <p:nvPr/>
        </p:nvSpPr>
        <p:spPr bwMode="auto">
          <a:xfrm>
            <a:off x="6540500" y="4581793"/>
            <a:ext cx="393700" cy="1445693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628726"/>
            <a:ext cx="7847012" cy="792162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5607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0227"/>
            <a:ext cx="8382000" cy="4937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因果图法最终生成的是决策表。利用因果图生成测试用例的基本步骤如下：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703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1060</TotalTime>
  <Words>1447</Words>
  <Application>Microsoft Office PowerPoint</Application>
  <PresentationFormat>全屏显示(4:3)</PresentationFormat>
  <Paragraphs>294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Profile</vt:lpstr>
      <vt:lpstr>软件测试实用教程 ——方法与实践</vt:lpstr>
      <vt:lpstr>第3章  黑盒测试技术</vt:lpstr>
      <vt:lpstr>3.8 因果图</vt:lpstr>
      <vt:lpstr>3.8 因果图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因果图测试</vt:lpstr>
      <vt:lpstr>3.7 因果图测试</vt:lpstr>
      <vt:lpstr>3.7 因果图测试</vt:lpstr>
      <vt:lpstr>3.7 因果图测试</vt:lpstr>
      <vt:lpstr>3.7 因果图测试</vt:lpstr>
      <vt:lpstr>3.7 因果图测试</vt:lpstr>
      <vt:lpstr>PowerPoint 演示文稿</vt:lpstr>
      <vt:lpstr>3.7 因果图测试</vt:lpstr>
      <vt:lpstr>3.7 因果图测试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288</cp:revision>
  <dcterms:created xsi:type="dcterms:W3CDTF">2008-07-27T05:17:11Z</dcterms:created>
  <dcterms:modified xsi:type="dcterms:W3CDTF">2017-10-16T02:32:02Z</dcterms:modified>
</cp:coreProperties>
</file>