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3" r:id="rId3"/>
    <p:sldId id="334" r:id="rId4"/>
    <p:sldId id="344" r:id="rId5"/>
    <p:sldId id="337" r:id="rId6"/>
    <p:sldId id="345" r:id="rId7"/>
    <p:sldId id="346" r:id="rId8"/>
    <p:sldId id="342" r:id="rId9"/>
    <p:sldId id="347" r:id="rId10"/>
    <p:sldId id="348" r:id="rId11"/>
    <p:sldId id="350" r:id="rId12"/>
    <p:sldId id="349" r:id="rId13"/>
    <p:sldId id="31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随机测试可以发现一些隐蔽的错误，但是也有很多缺点，例如测试不系统、无法统计代码覆盖率和需求覆盖率、发现的问题难以重现等。一般是放在测试的最后执行。其实，随机测试更专业的升级版叫探索性测试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20" r:id="rId13"/>
    <p:sldLayoutId id="2147483925" r:id="rId1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针对第二日的问题</a:t>
            </a:r>
            <a:r>
              <a:rPr lang="zh-CN" altLang="en-US" sz="3200" b="1" dirty="0" smtClean="0"/>
              <a:t>采用边界值设计</a:t>
            </a:r>
            <a:r>
              <a:rPr lang="zh-CN" altLang="en-US" sz="3200" b="1" dirty="0"/>
              <a:t>测试用例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10111"/>
              </p:ext>
            </p:extLst>
          </p:nvPr>
        </p:nvGraphicFramePr>
        <p:xfrm>
          <a:off x="899592" y="2868920"/>
          <a:ext cx="6096000" cy="264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边界点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73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1799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1800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1801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2049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1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</a:t>
            </a:r>
            <a:r>
              <a:rPr lang="zh-CN" altLang="en-US" b="1" kern="1200" dirty="0" smtClean="0">
                <a:latin typeface="黑体" pitchFamily="2" charset="-122"/>
                <a:ea typeface="黑体" pitchFamily="2" charset="-122"/>
              </a:rPr>
              <a:t>应用（纸质）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针对第二日的问题</a:t>
            </a:r>
            <a:r>
              <a:rPr lang="zh-CN" altLang="en-US" sz="2400" b="1" dirty="0" smtClean="0"/>
              <a:t>采用因果表</a:t>
            </a:r>
            <a:r>
              <a:rPr lang="zh-CN" altLang="en-US" sz="2400" b="1" dirty="0"/>
              <a:t>设计</a:t>
            </a:r>
            <a:r>
              <a:rPr lang="zh-CN" altLang="en-US" sz="2400" b="1" dirty="0" smtClean="0"/>
              <a:t>测试用例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46963"/>
              </p:ext>
            </p:extLst>
          </p:nvPr>
        </p:nvGraphicFramePr>
        <p:xfrm>
          <a:off x="1187624" y="2348880"/>
          <a:ext cx="7200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232248"/>
                <a:gridCol w="1800200"/>
                <a:gridCol w="223224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原因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Y1:[1800,2050]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，是否闰年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M1:1,3,5,7,8,10,12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D1:[1,27]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M2:4,6,9,11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D2:28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M3:2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D3:29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D4:30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D5:31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652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针对第二日的问题采用因果表设计测试用例</a:t>
            </a:r>
            <a:endParaRPr lang="en-US" altLang="zh-CN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41209"/>
              </p:ext>
            </p:extLst>
          </p:nvPr>
        </p:nvGraphicFramePr>
        <p:xfrm>
          <a:off x="899592" y="2348880"/>
          <a:ext cx="60486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39604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S2:</a:t>
                      </a:r>
                      <a:r>
                        <a:rPr lang="zh-CN" altLang="en-US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日期为</a:t>
                      </a: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S3: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S4: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月份为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S5: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S6: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日期不存在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680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3356992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错误推测法的使用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本章总结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200" b="1" dirty="0">
                <a:ea typeface="宋体" charset="-122"/>
              </a:rPr>
              <a:t>错误推测法的</a:t>
            </a:r>
            <a:r>
              <a:rPr lang="zh-CN" altLang="en-US" sz="3200" b="1" dirty="0" smtClean="0">
                <a:ea typeface="宋体" charset="-122"/>
              </a:rPr>
              <a:t>概念</a:t>
            </a:r>
            <a:endParaRPr lang="en-US" altLang="zh-CN" sz="3200" b="1" dirty="0" smtClean="0">
              <a:ea typeface="宋体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3200" b="1" dirty="0">
                <a:ea typeface="宋体" charset="-122"/>
              </a:rPr>
              <a:t>	</a:t>
            </a:r>
            <a:r>
              <a:rPr lang="zh-CN" altLang="en-US" sz="3200" b="1" dirty="0" smtClean="0">
                <a:ea typeface="宋体" charset="-122"/>
              </a:rPr>
              <a:t>基于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经验和直觉</a:t>
            </a:r>
            <a:r>
              <a:rPr lang="zh-CN" altLang="en-US" sz="3200" b="1" dirty="0">
                <a:ea typeface="宋体" charset="-122"/>
              </a:rPr>
              <a:t>推测程序中所有可能存在的各种错误，从而有针对性的设计测试用例的方法</a:t>
            </a:r>
            <a:r>
              <a:rPr lang="zh-CN" altLang="en-US" sz="3200" b="1" dirty="0" smtClean="0">
                <a:ea typeface="宋体" charset="-122"/>
              </a:rPr>
              <a:t>。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7827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b="1" dirty="0">
                <a:ea typeface="宋体" charset="-122"/>
              </a:rPr>
              <a:t>错误推测方法的基本思想：列举出程序中所有可能有的错误和容易发生错误的特殊情况，根据它们选择测试用例。例如：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>
                <a:ea typeface="宋体" charset="-122"/>
              </a:rPr>
              <a:t>在单元测试时曾列出的许多在模块中常见的错误、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以前产品测试中曾经发现的错误</a:t>
            </a:r>
            <a:r>
              <a:rPr lang="zh-CN" altLang="en-US" sz="2800" b="1" dirty="0">
                <a:ea typeface="宋体" charset="-122"/>
              </a:rPr>
              <a:t>等，这些就是经验的总结。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输入数据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和输出数据为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的情况</a:t>
            </a:r>
            <a:r>
              <a:rPr lang="zh-CN" altLang="en-US" sz="2800" b="1" dirty="0">
                <a:ea typeface="宋体" charset="-122"/>
              </a:rPr>
              <a:t>、输入表格为空格或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输入表格只有一行</a:t>
            </a:r>
            <a:r>
              <a:rPr lang="zh-CN" altLang="en-US" sz="2800" b="1" dirty="0">
                <a:ea typeface="宋体" charset="-122"/>
              </a:rPr>
              <a:t>等。这些都是容易发生错误的情况，可选择这些情况下的例子作为测试用例</a:t>
            </a:r>
            <a:r>
              <a:rPr lang="zh-CN" altLang="en-US" sz="2800" b="1" dirty="0" smtClean="0">
                <a:ea typeface="宋体" charset="-122"/>
              </a:rPr>
              <a:t>。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09754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8670248" cy="5730875"/>
          </a:xfrm>
        </p:spPr>
        <p:txBody>
          <a:bodyPr/>
          <a:lstStyle/>
          <a:p>
            <a:r>
              <a:rPr lang="zh-CN" altLang="en-US" sz="3100" b="1" dirty="0"/>
              <a:t>举例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输入字符的文本框输入空格是否过滤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输入空格时，分别输入全角、半角空格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输入字符的文本框中输入</a:t>
            </a:r>
            <a:r>
              <a:rPr lang="en-US" altLang="zh-CN" sz="2700" b="1" dirty="0"/>
              <a:t>html</a:t>
            </a:r>
            <a:r>
              <a:rPr lang="zh-CN" altLang="en-US" sz="2700" b="1" dirty="0"/>
              <a:t>标签是否会转换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需要二次密码验证的地方使用粘贴的方式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密码是否能够加密</a:t>
            </a:r>
            <a:r>
              <a:rPr lang="zh-CN" altLang="en-US" sz="2700" b="1" dirty="0" smtClean="0"/>
              <a:t>显示</a:t>
            </a:r>
            <a:endParaRPr lang="en-US" altLang="zh-CN" sz="2700" b="1" dirty="0" smtClean="0"/>
          </a:p>
          <a:p>
            <a:pPr lvl="1"/>
            <a:r>
              <a:rPr lang="zh-CN" altLang="en-US" sz="2700" b="1" dirty="0" smtClean="0"/>
              <a:t>一些问题的范围和边界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数据库中插入相同的记录，查看其是否有相应提示</a:t>
            </a:r>
            <a:endParaRPr lang="en-US" altLang="zh-CN" sz="2700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9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测试</a:t>
            </a:r>
            <a:r>
              <a:rPr lang="zh-CN" altLang="en-US" sz="3100" b="1" dirty="0"/>
              <a:t>中的所有输入数据都是随机生成的，其目的是模拟用户的真实操作，并发现一些边缘性的错误。</a:t>
            </a:r>
            <a:endParaRPr lang="en-US" altLang="zh-CN" sz="3100" b="1" dirty="0"/>
          </a:p>
          <a:p>
            <a:pPr marL="0" indent="0">
              <a:buNone/>
            </a:pPr>
            <a:endParaRPr lang="zh-CN" altLang="en-US" sz="31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随机测试</a:t>
            </a:r>
          </a:p>
        </p:txBody>
      </p:sp>
    </p:spTree>
    <p:extLst>
      <p:ext uri="{BB962C8B-B14F-4D97-AF65-F5344CB8AC3E}">
        <p14:creationId xmlns:p14="http://schemas.microsoft.com/office/powerpoint/2010/main" val="10176638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探索性测试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一</a:t>
            </a:r>
            <a:r>
              <a:rPr lang="zh-CN" altLang="en-US" sz="3100" b="1" dirty="0"/>
              <a:t>种测试思维技术，它没有很多实际的测试方法、技术和工具，但是却是所有测试人员都应该掌握的一种测试思维方式。探索性测试强调测试人员的主</a:t>
            </a:r>
            <a:r>
              <a:rPr lang="zh-CN" altLang="en-US" sz="3100" b="1" dirty="0">
                <a:solidFill>
                  <a:srgbClr val="FF0000"/>
                </a:solidFill>
              </a:rPr>
              <a:t>观能动性</a:t>
            </a:r>
            <a:r>
              <a:rPr lang="zh-CN" altLang="en-US" sz="3100" b="1" dirty="0"/>
              <a:t>，抛弃繁杂的测试计划和测试用例设计过程，强调在碰到问题时及时改变测试策略。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3031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886700" cy="752475"/>
          </a:xfrm>
        </p:spPr>
        <p:txBody>
          <a:bodyPr/>
          <a:lstStyle/>
          <a:p>
            <a:r>
              <a:rPr lang="zh-CN" altLang="en-US" b="1" kern="1200" dirty="0" smtClean="0">
                <a:latin typeface="黑体" pitchFamily="2" charset="-122"/>
                <a:ea typeface="黑体" pitchFamily="2" charset="-122"/>
              </a:rPr>
              <a:t>黑盒测试方法的选择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772816"/>
            <a:ext cx="7972425" cy="5730875"/>
          </a:xfrm>
        </p:spPr>
        <p:txBody>
          <a:bodyPr>
            <a:normAutofit/>
          </a:bodyPr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>
                <a:cs typeface="+mn-cs"/>
              </a:rPr>
              <a:t>任何情况都需要使用等价类测试，可对输入域或输出域，等价划分，尽量保证测试的完备性和无冗余性</a:t>
            </a:r>
            <a:endParaRPr lang="en-US" altLang="zh-CN" sz="2400" b="1" dirty="0">
              <a:cs typeface="+mn-cs"/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>
                <a:cs typeface="+mn-cs"/>
              </a:rPr>
              <a:t>边界值测试是等价类测试的有效补充</a:t>
            </a:r>
            <a:endParaRPr lang="en-US" altLang="zh-CN" sz="2400" b="1" dirty="0">
              <a:cs typeface="+mn-cs"/>
            </a:endParaRPr>
          </a:p>
          <a:p>
            <a:r>
              <a:rPr lang="zh-CN" altLang="en-US" sz="2400" b="1" dirty="0" smtClean="0"/>
              <a:t>业务流程清晰的系统，可采用场景法</a:t>
            </a:r>
            <a:endParaRPr lang="en-US" altLang="zh-CN" sz="2400" b="1" dirty="0" smtClean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>
                <a:cs typeface="+mn-cs"/>
              </a:rPr>
              <a:t>参数配置，</a:t>
            </a:r>
            <a:r>
              <a:rPr lang="zh-CN" altLang="zh-CN" sz="2400" b="1" dirty="0">
                <a:cs typeface="+mn-cs"/>
              </a:rPr>
              <a:t>配置性测试</a:t>
            </a:r>
            <a:r>
              <a:rPr lang="zh-CN" altLang="en-US" sz="2400" b="1" dirty="0">
                <a:cs typeface="+mn-cs"/>
              </a:rPr>
              <a:t>，</a:t>
            </a:r>
            <a:r>
              <a:rPr lang="zh-CN" altLang="zh-CN" sz="2400" b="1" dirty="0">
                <a:cs typeface="+mn-cs"/>
              </a:rPr>
              <a:t>兼容性</a:t>
            </a:r>
            <a:r>
              <a:rPr lang="zh-CN" altLang="zh-CN" sz="2400" b="1" dirty="0" smtClean="0">
                <a:cs typeface="+mn-cs"/>
              </a:rPr>
              <a:t>测试</a:t>
            </a:r>
            <a:r>
              <a:rPr lang="zh-CN" altLang="en-US" sz="2400" b="1" dirty="0" smtClean="0">
                <a:cs typeface="+mn-cs"/>
              </a:rPr>
              <a:t>，输入条件过多的情况，可采正交试验法，保证测试的均布性</a:t>
            </a:r>
            <a:endParaRPr lang="zh-CN" altLang="zh-CN" sz="2400" b="1" dirty="0">
              <a:cs typeface="+mn-cs"/>
            </a:endParaRPr>
          </a:p>
          <a:p>
            <a:r>
              <a:rPr lang="zh-CN" altLang="en-US" sz="2400" b="1" dirty="0" smtClean="0"/>
              <a:t>输入输出条件组合的情况，采取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因果图</a:t>
            </a:r>
            <a:r>
              <a:rPr lang="zh-CN" altLang="en-US" sz="2400" b="1" dirty="0" smtClean="0"/>
              <a:t>和决策表</a:t>
            </a:r>
            <a:endParaRPr lang="en-US" altLang="zh-CN" sz="2400" b="1" dirty="0" smtClean="0"/>
          </a:p>
          <a:p>
            <a:r>
              <a:rPr lang="zh-CN" altLang="en-US" sz="2400" b="1" dirty="0"/>
              <a:t>多</a:t>
            </a:r>
            <a:r>
              <a:rPr lang="zh-CN" altLang="en-US" sz="2400" b="1" dirty="0" smtClean="0"/>
              <a:t>状态变化的情况，采取状态迁移法，如电商系统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采用</a:t>
            </a:r>
            <a:r>
              <a:rPr lang="zh-CN" altLang="en-US" sz="2400" b="1" dirty="0"/>
              <a:t>错误推断法再追加</a:t>
            </a:r>
            <a:r>
              <a:rPr lang="zh-CN" altLang="en-US" sz="2400" b="1" dirty="0" smtClean="0"/>
              <a:t>测试用例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21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针对第二日的问题采用</a:t>
            </a:r>
            <a:r>
              <a:rPr lang="zh-CN" altLang="en-US" sz="2400" b="1" dirty="0" smtClean="0"/>
              <a:t>等价类设计测试用例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56961"/>
              </p:ext>
            </p:extLst>
          </p:nvPr>
        </p:nvGraphicFramePr>
        <p:xfrm>
          <a:off x="1835696" y="2492768"/>
          <a:ext cx="6768752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1656184"/>
                <a:gridCol w="2232248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有效等价类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Y1:[1800,2050]</a:t>
                      </a:r>
                    </a:p>
                    <a:p>
                      <a:r>
                        <a:rPr lang="zh-CN" altLang="en-US" sz="1600" dirty="0" smtClean="0"/>
                        <a:t>闰年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M1:1,3,5,7,8,10,12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D1:[1,27]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Y2:[1800,2050]</a:t>
                      </a:r>
                      <a:r>
                        <a:rPr lang="zh-CN" altLang="en-US" sz="1600" dirty="0" smtClean="0"/>
                        <a:t>，非闰年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M2:4,6,9,11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D2:28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M3:2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D3:29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M4:12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D4:30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D5:31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无效等价类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YY3:&lt;1800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MM1:&lt;1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DD1:&lt;1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YY4:&gt;2050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MM2:&gt;12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DD2:&gt;31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YY5: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MM3: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DD3: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4742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1223</TotalTime>
  <Words>591</Words>
  <Application>Microsoft Office PowerPoint</Application>
  <PresentationFormat>全屏显示(4:3)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Profile</vt:lpstr>
      <vt:lpstr>软件测试实用教程 ——方法与实践</vt:lpstr>
      <vt:lpstr>第3章  黑盒测试技术</vt:lpstr>
      <vt:lpstr>PowerPoint 演示文稿</vt:lpstr>
      <vt:lpstr>PowerPoint 演示文稿</vt:lpstr>
      <vt:lpstr>PowerPoint 演示文稿</vt:lpstr>
      <vt:lpstr>随机测试</vt:lpstr>
      <vt:lpstr>探索性测试</vt:lpstr>
      <vt:lpstr>黑盒测试方法的选择</vt:lpstr>
      <vt:lpstr>综合应用</vt:lpstr>
      <vt:lpstr>综合应用</vt:lpstr>
      <vt:lpstr>综合应用（纸质）</vt:lpstr>
      <vt:lpstr>综合应用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269</cp:revision>
  <dcterms:created xsi:type="dcterms:W3CDTF">2008-07-27T05:17:11Z</dcterms:created>
  <dcterms:modified xsi:type="dcterms:W3CDTF">2017-10-16T04:07:19Z</dcterms:modified>
</cp:coreProperties>
</file>