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333" r:id="rId3"/>
    <p:sldId id="335" r:id="rId4"/>
    <p:sldId id="345" r:id="rId5"/>
    <p:sldId id="356" r:id="rId6"/>
    <p:sldId id="357" r:id="rId7"/>
    <p:sldId id="337" r:id="rId8"/>
    <p:sldId id="336" r:id="rId9"/>
    <p:sldId id="338" r:id="rId10"/>
    <p:sldId id="339" r:id="rId11"/>
    <p:sldId id="358" r:id="rId12"/>
    <p:sldId id="354" r:id="rId13"/>
    <p:sldId id="341" r:id="rId14"/>
    <p:sldId id="342" r:id="rId15"/>
    <p:sldId id="316"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8" autoAdjust="0"/>
  </p:normalViewPr>
  <p:slideViewPr>
    <p:cSldViewPr>
      <p:cViewPr>
        <p:scale>
          <a:sx n="78" d="100"/>
          <a:sy n="78" d="100"/>
        </p:scale>
        <p:origin x="-1098" y="204"/>
      </p:cViewPr>
      <p:guideLst>
        <p:guide orient="horz" pos="2160"/>
        <p:guide pos="2882"/>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t>‹#›</a:t>
            </a:fld>
            <a:endParaRPr lang="en-US" altLang="zh-CN"/>
          </a:p>
        </p:txBody>
      </p:sp>
    </p:spTree>
    <p:extLst>
      <p:ext uri="{BB962C8B-B14F-4D97-AF65-F5344CB8AC3E}">
        <p14:creationId xmlns:p14="http://schemas.microsoft.com/office/powerpoint/2010/main" val="3426340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t>‹#›</a:t>
            </a:fld>
            <a:endParaRPr lang="en-US" altLang="zh-CN"/>
          </a:p>
        </p:txBody>
      </p:sp>
    </p:spTree>
    <p:extLst>
      <p:ext uri="{BB962C8B-B14F-4D97-AF65-F5344CB8AC3E}">
        <p14:creationId xmlns:p14="http://schemas.microsoft.com/office/powerpoint/2010/main" val="1199122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这个例子我觉得不是很好做 啊？用状态转换应该怎样做呢？我觉得可以换成那个音乐播放器的那个例子。这个的状态都有什呢？可能是没有用过，我想学生们也都没有用过这个，我觉得这个作业可以留的更生动一些，就是让学生们自己课下去给自己的音乐播放器或者是视频播放器设计测试用例。就用这个状态转换的方法。</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t>‹#›</a:t>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6FB7A9A1-467B-452D-AE21-B17E4BA29EEB}" type="slidenum">
              <a:rPr lang="en-US" altLang="zh-CN"/>
              <a:t>‹#›</a:t>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20E4D55-174F-47DB-8C7E-745DD6B5C1D6}" type="slidenum">
              <a:rPr lang="en-US" altLang="zh-CN"/>
              <a:t>‹#›</a:t>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5EF407EB-7816-4E54-A7D3-C53D7C57ABF7}" type="slidenum">
              <a:rPr lang="en-US" altLang="zh-CN"/>
              <a:t>‹#›</a:t>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ABF56A4-D1A6-4E9C-871E-2D1E17A0ACE1}" type="slidenum">
              <a:rPr lang="en-US" altLang="zh-CN"/>
              <a:t>‹#›</a:t>
            </a:fld>
            <a:endParaRPr lang="en-US" altLang="zh-CN"/>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1D7293-FDCC-401D-9D7C-1C7B4B4099F6}" type="slidenum">
              <a:rPr lang="en-US" altLang="zh-CN"/>
              <a:t>‹#›</a:t>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1A280A2-ED30-4763-A001-B292549BCC34}" type="slidenum">
              <a:rPr lang="en-US" altLang="zh-CN"/>
              <a:t>‹#›</a:t>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8A0D9FFB-8CB3-45FA-88C0-1EA3565E3CB4}" type="slidenum">
              <a:rPr lang="en-US" altLang="zh-CN"/>
              <a:t>‹#›</a:t>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BF2E7FEE-26E5-4539-81A7-E955BBCC3BF9}" type="slidenum">
              <a:rPr lang="en-US" altLang="zh-CN"/>
              <a:t>‹#›</a:t>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CA7F960D-6231-43B6-9650-9BD9520AA097}" type="slidenum">
              <a:rPr lang="en-US" altLang="zh-CN"/>
              <a:t>‹#›</a:t>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BA7D07-52A8-4EB8-B6C6-36BF4149D14E}" type="slidenum">
              <a:rPr lang="en-US" altLang="zh-CN"/>
              <a:t>‹#›</a:t>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0F6349-AF04-4D95-A961-8ECE3A25CE44}" type="slidenum">
              <a:rPr lang="en-US" altLang="zh-CN"/>
              <a:t>‹#›</a:t>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A759C58F-AAE7-41DA-8CD3-FE133CD8564E}"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3F84FD-A9EF-411A-AD41-005FD50D6B7A}" type="slidenum">
              <a:rPr lang="en-US" altLang="zh-CN" smtClean="0"/>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r>
              <a:rPr lang="en-US" altLang="zh-CN" sz="6000" b="1" smtClean="0">
                <a:ea typeface="华文隶书" panose="02010800040101010101" pitchFamily="2" charset="-122"/>
              </a:rPr>
              <a:t/>
            </a:r>
            <a:br>
              <a:rPr lang="en-US" altLang="zh-CN" sz="6000" b="1" smtClean="0">
                <a:ea typeface="华文隶书" panose="02010800040101010101" pitchFamily="2" charset="-122"/>
              </a:rPr>
            </a:br>
            <a:r>
              <a:rPr lang="en-US" altLang="zh-CN" sz="6000" b="1" smtClean="0">
                <a:ea typeface="华文隶书" panose="02010800040101010101" pitchFamily="2" charset="-122"/>
              </a:rPr>
              <a:t>——</a:t>
            </a:r>
            <a:r>
              <a:rPr lang="zh-CN" altLang="en-US" sz="6000" b="1" smtClean="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箭头连接符 12"/>
          <p:cNvCxnSpPr/>
          <p:nvPr/>
        </p:nvCxnSpPr>
        <p:spPr>
          <a:xfrm flipV="1">
            <a:off x="3967547" y="2483445"/>
            <a:ext cx="1095703" cy="236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51505" y="1512485"/>
            <a:ext cx="7886700" cy="752475"/>
          </a:xfrm>
          <a:ln w="28575">
            <a:noFill/>
            <a:tailEnd type="triangle" w="lg" len="lg"/>
          </a:ln>
        </p:spPr>
        <p:style>
          <a:lnRef idx="1">
            <a:schemeClr val="accent1"/>
          </a:lnRef>
          <a:fillRef idx="0">
            <a:schemeClr val="accent1"/>
          </a:fillRef>
          <a:effectRef idx="0">
            <a:schemeClr val="accent1"/>
          </a:effectRef>
          <a:fontRef idx="minor">
            <a:schemeClr val="tx1"/>
          </a:fontRef>
        </p:style>
        <p:txBody>
          <a:bodyPr>
            <a:normAutofit/>
          </a:bodyPr>
          <a:lstStyle/>
          <a:p>
            <a:pPr marL="469900" indent="-469900">
              <a:spcBef>
                <a:spcPct val="20000"/>
              </a:spcBef>
              <a:buClr>
                <a:schemeClr val="accent2"/>
              </a:buClr>
              <a:buFont typeface="Wingdings" panose="05000000000000000000" pitchFamily="2" charset="2"/>
              <a:buChar char="o"/>
            </a:pPr>
            <a:r>
              <a:rPr lang="zh-CN" altLang="zh-CN" sz="3100" b="1" dirty="0">
                <a:solidFill>
                  <a:schemeClr val="tx1"/>
                </a:solidFill>
                <a:latin typeface="+mn-lt"/>
                <a:ea typeface="+mn-ea"/>
                <a:cs typeface="+mn-cs"/>
              </a:rPr>
              <a:t>画出状态迁移树</a:t>
            </a:r>
            <a:endParaRPr lang="zh-CN" altLang="en-US" sz="3100" b="1" dirty="0">
              <a:solidFill>
                <a:schemeClr val="tx1"/>
              </a:solidFill>
              <a:latin typeface="+mn-lt"/>
              <a:ea typeface="+mn-ea"/>
              <a:cs typeface="+mn-cs"/>
            </a:endParaRPr>
          </a:p>
        </p:txBody>
      </p:sp>
      <p:sp>
        <p:nvSpPr>
          <p:cNvPr id="4" name="矩形 3"/>
          <p:cNvSpPr/>
          <p:nvPr/>
        </p:nvSpPr>
        <p:spPr>
          <a:xfrm>
            <a:off x="683568" y="2256160"/>
            <a:ext cx="1052348"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预定</a:t>
            </a:r>
            <a:endParaRPr lang="zh-CN" altLang="en-US" sz="2400" b="1" dirty="0">
              <a:solidFill>
                <a:schemeClr val="tx1"/>
              </a:solidFill>
            </a:endParaRPr>
          </a:p>
        </p:txBody>
      </p:sp>
      <p:sp>
        <p:nvSpPr>
          <p:cNvPr id="5" name="矩形 4"/>
          <p:cNvSpPr/>
          <p:nvPr/>
        </p:nvSpPr>
        <p:spPr>
          <a:xfrm>
            <a:off x="2843444" y="2232511"/>
            <a:ext cx="1344762"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已支付</a:t>
            </a:r>
            <a:endParaRPr lang="zh-CN" altLang="en-US" sz="2400" b="1" dirty="0">
              <a:solidFill>
                <a:schemeClr val="tx1"/>
              </a:solidFill>
            </a:endParaRPr>
          </a:p>
        </p:txBody>
      </p:sp>
      <p:sp>
        <p:nvSpPr>
          <p:cNvPr id="6" name="矩形 5"/>
          <p:cNvSpPr/>
          <p:nvPr/>
        </p:nvSpPr>
        <p:spPr>
          <a:xfrm>
            <a:off x="5050616" y="2239081"/>
            <a:ext cx="1369838"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已出票</a:t>
            </a:r>
            <a:endParaRPr lang="zh-CN" altLang="en-US" sz="2400" b="1" dirty="0">
              <a:solidFill>
                <a:schemeClr val="tx1"/>
              </a:solidFill>
            </a:endParaRPr>
          </a:p>
        </p:txBody>
      </p:sp>
      <p:sp>
        <p:nvSpPr>
          <p:cNvPr id="7" name="矩形 6"/>
          <p:cNvSpPr/>
          <p:nvPr/>
        </p:nvSpPr>
        <p:spPr>
          <a:xfrm>
            <a:off x="7301456" y="2174704"/>
            <a:ext cx="1567270"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已使用</a:t>
            </a:r>
            <a:endParaRPr lang="zh-CN" altLang="en-US" sz="2400" b="1" dirty="0">
              <a:solidFill>
                <a:schemeClr val="tx1"/>
              </a:solidFill>
            </a:endParaRPr>
          </a:p>
        </p:txBody>
      </p:sp>
      <p:sp>
        <p:nvSpPr>
          <p:cNvPr id="8" name="矩形 7"/>
          <p:cNvSpPr/>
          <p:nvPr/>
        </p:nvSpPr>
        <p:spPr>
          <a:xfrm>
            <a:off x="2957742" y="3637460"/>
            <a:ext cx="1385527"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sp>
        <p:nvSpPr>
          <p:cNvPr id="9" name="矩形 8"/>
          <p:cNvSpPr/>
          <p:nvPr/>
        </p:nvSpPr>
        <p:spPr>
          <a:xfrm>
            <a:off x="5105794" y="3637459"/>
            <a:ext cx="1381453"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sp>
        <p:nvSpPr>
          <p:cNvPr id="10" name="矩形 9"/>
          <p:cNvSpPr/>
          <p:nvPr/>
        </p:nvSpPr>
        <p:spPr>
          <a:xfrm>
            <a:off x="7056776" y="3565705"/>
            <a:ext cx="1523917"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cxnSp>
        <p:nvCxnSpPr>
          <p:cNvPr id="11" name="直接箭头连接符 10"/>
          <p:cNvCxnSpPr>
            <a:endCxn id="5" idx="1"/>
          </p:cNvCxnSpPr>
          <p:nvPr/>
        </p:nvCxnSpPr>
        <p:spPr>
          <a:xfrm flipV="1">
            <a:off x="1747741" y="2417581"/>
            <a:ext cx="1095703" cy="236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445845" y="2454047"/>
            <a:ext cx="91046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594027" y="2768538"/>
            <a:ext cx="1363717" cy="1196864"/>
          </a:xfrm>
          <a:prstGeom prst="straightConnector1">
            <a:avLst/>
          </a:prstGeom>
          <a:solidFill>
            <a:schemeClr val="bg1"/>
          </a:solidFill>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2"/>
            <a:endCxn id="9" idx="1"/>
          </p:cNvCxnSpPr>
          <p:nvPr/>
        </p:nvCxnSpPr>
        <p:spPr>
          <a:xfrm>
            <a:off x="3515995" y="2745105"/>
            <a:ext cx="1590040" cy="11487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2"/>
            <a:endCxn id="10" idx="1"/>
          </p:cNvCxnSpPr>
          <p:nvPr/>
        </p:nvCxnSpPr>
        <p:spPr>
          <a:xfrm>
            <a:off x="5735955" y="2751455"/>
            <a:ext cx="1320800" cy="107061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9765" y="4209839"/>
            <a:ext cx="8892481" cy="2603790"/>
          </a:xfrm>
          <a:prstGeom prst="rect">
            <a:avLst/>
          </a:prstGeom>
          <a:noFill/>
        </p:spPr>
        <p:txBody>
          <a:bodyPr wrap="square" rtlCol="0">
            <a:spAutoFit/>
          </a:bodyPr>
          <a:lstStyle/>
          <a:p>
            <a:pPr marL="471170" lvl="1" eaLnBrk="0" hangingPunct="0">
              <a:spcBef>
                <a:spcPct val="20000"/>
              </a:spcBef>
              <a:buClr>
                <a:schemeClr val="accent2"/>
              </a:buClr>
            </a:pPr>
            <a:r>
              <a:rPr lang="zh-CN" altLang="en-US" sz="2400" b="1" dirty="0">
                <a:latin typeface="+mn-lt"/>
                <a:ea typeface="+mn-ea"/>
              </a:rPr>
              <a:t>根据分支抽取规则，每个叶子节点形成一条用例，这就是一个流程（用例）</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1.</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已取消</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2.</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已出票</a:t>
            </a:r>
            <a:r>
              <a:rPr lang="en-US" altLang="zh-CN" sz="2400" b="1" dirty="0">
                <a:latin typeface="+mn-lt"/>
                <a:ea typeface="+mn-ea"/>
              </a:rPr>
              <a:t>-</a:t>
            </a:r>
            <a:r>
              <a:rPr lang="zh-CN" altLang="en-US" sz="2400" b="1" dirty="0">
                <a:latin typeface="+mn-lt"/>
                <a:ea typeface="+mn-ea"/>
              </a:rPr>
              <a:t>已使用</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3.</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已取消</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4.</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已出票</a:t>
            </a:r>
            <a:r>
              <a:rPr lang="en-US" altLang="zh-CN" sz="2400" b="1" dirty="0">
                <a:latin typeface="+mn-lt"/>
                <a:ea typeface="+mn-ea"/>
              </a:rPr>
              <a:t>-</a:t>
            </a:r>
            <a:r>
              <a:rPr lang="zh-CN" altLang="en-US" sz="2400" b="1" dirty="0">
                <a:latin typeface="+mn-lt"/>
                <a:ea typeface="+mn-ea"/>
              </a:rPr>
              <a:t>已取消</a:t>
            </a:r>
          </a:p>
        </p:txBody>
      </p:sp>
      <p:sp>
        <p:nvSpPr>
          <p:cNvPr id="2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 calcmode="lin" valueType="num">
                                      <p:cBhvr additive="base">
                                        <p:cTn id="13"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 calcmode="lin" valueType="num">
                                      <p:cBhvr additive="base">
                                        <p:cTn id="17"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 calcmode="lin" valueType="num">
                                      <p:cBhvr additive="base">
                                        <p:cTn id="21"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7544" y="1916832"/>
            <a:ext cx="7972425" cy="5730875"/>
          </a:xfrm>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16832"/>
            <a:ext cx="41338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a:t>
            </a:r>
            <a:r>
              <a:rPr lang="zh-CN" altLang="en-US" b="1" dirty="0" smtClean="0">
                <a:latin typeface="黑体" panose="02010609060101010101" pitchFamily="2" charset="-122"/>
                <a:ea typeface="黑体" panose="02010609060101010101" pitchFamily="2" charset="-122"/>
              </a:rPr>
              <a:t>图</a:t>
            </a:r>
            <a:r>
              <a:rPr lang="en-US" altLang="zh-CN" b="1" dirty="0" smtClean="0">
                <a:latin typeface="黑体" panose="02010609060101010101" pitchFamily="2" charset="-122"/>
                <a:ea typeface="黑体" panose="02010609060101010101" pitchFamily="2" charset="-122"/>
              </a:rPr>
              <a:t>-</a:t>
            </a:r>
            <a:r>
              <a:rPr lang="zh-CN" altLang="en-US" b="1" dirty="0" smtClean="0">
                <a:latin typeface="黑体" panose="02010609060101010101" pitchFamily="2" charset="-122"/>
                <a:ea typeface="黑体" panose="02010609060101010101" pitchFamily="2" charset="-122"/>
              </a:rPr>
              <a:t>练习</a:t>
            </a:r>
            <a:endParaRPr lang="zh-CN" altLang="en-US" b="1" dirty="0" smtClean="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3169772514"/>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19125" y="1731010"/>
            <a:ext cx="7972425" cy="4717415"/>
          </a:xfrm>
          <a:ln>
            <a:noFill/>
            <a:tailEnd type="arrow"/>
          </a:ln>
        </p:spPr>
        <p:style>
          <a:lnRef idx="1">
            <a:schemeClr val="accent1"/>
          </a:lnRef>
          <a:fillRef idx="0">
            <a:schemeClr val="accent1"/>
          </a:fillRef>
          <a:effectRef idx="0">
            <a:schemeClr val="accent1"/>
          </a:effectRef>
          <a:fontRef idx="minor">
            <a:schemeClr val="tx1"/>
          </a:fontRef>
        </p:style>
        <p:txBody>
          <a:bodyPr/>
          <a:lstStyle/>
          <a:p>
            <a:r>
              <a:rPr lang="zh-CN" altLang="en-US" sz="3100" b="1" dirty="0"/>
              <a:t>状态图转换成状态树</a:t>
            </a:r>
          </a:p>
          <a:p>
            <a:pPr lvl="1">
              <a:lnSpc>
                <a:spcPct val="150000"/>
              </a:lnSpc>
            </a:pPr>
            <a:r>
              <a:rPr lang="zh-CN" altLang="en-US" sz="2685" b="1" dirty="0" smtClean="0">
                <a:sym typeface="+mn-ea"/>
              </a:rPr>
              <a:t>将</a:t>
            </a:r>
            <a:r>
              <a:rPr lang="zh-CN" altLang="en-US" sz="2685" b="1" dirty="0" smtClean="0">
                <a:solidFill>
                  <a:srgbClr val="FF0000"/>
                </a:solidFill>
                <a:sym typeface="+mn-ea"/>
              </a:rPr>
              <a:t>初始状态</a:t>
            </a:r>
            <a:r>
              <a:rPr lang="zh-CN" altLang="en-US" sz="2685" b="1" dirty="0" smtClean="0">
                <a:sym typeface="+mn-ea"/>
              </a:rPr>
              <a:t>或</a:t>
            </a:r>
            <a:r>
              <a:rPr lang="zh-CN" altLang="en-US" sz="2685" b="1" dirty="0" smtClean="0">
                <a:solidFill>
                  <a:srgbClr val="FF0000"/>
                </a:solidFill>
                <a:sym typeface="+mn-ea"/>
              </a:rPr>
              <a:t>开始状态</a:t>
            </a:r>
            <a:r>
              <a:rPr lang="zh-CN" altLang="en-US" sz="2685" b="1" dirty="0" smtClean="0">
                <a:sym typeface="+mn-ea"/>
              </a:rPr>
              <a:t>作为状态转换树的</a:t>
            </a:r>
            <a:r>
              <a:rPr lang="zh-CN" altLang="en-US" sz="2685" b="1" dirty="0" smtClean="0">
                <a:solidFill>
                  <a:srgbClr val="FF0000"/>
                </a:solidFill>
                <a:sym typeface="+mn-ea"/>
              </a:rPr>
              <a:t>根</a:t>
            </a:r>
          </a:p>
          <a:p>
            <a:pPr lvl="1">
              <a:lnSpc>
                <a:spcPct val="150000"/>
              </a:lnSpc>
            </a:pPr>
            <a:r>
              <a:rPr lang="zh-CN" altLang="en-US" sz="2685" b="1" dirty="0" smtClean="0">
                <a:solidFill>
                  <a:schemeClr val="tx1"/>
                </a:solidFill>
                <a:sym typeface="+mn-ea"/>
              </a:rPr>
              <a:t>如果状态树的某层的下一层是根，则本层节点为</a:t>
            </a:r>
            <a:r>
              <a:rPr lang="zh-CN" altLang="en-US" sz="2685" b="1" dirty="0" smtClean="0">
                <a:solidFill>
                  <a:srgbClr val="FF0000"/>
                </a:solidFill>
                <a:sym typeface="+mn-ea"/>
              </a:rPr>
              <a:t>结束节点</a:t>
            </a:r>
          </a:p>
          <a:p>
            <a:endParaRPr lang="zh-CN" altLang="en-US" b="1" dirty="0"/>
          </a:p>
        </p:txBody>
      </p:sp>
      <p:sp>
        <p:nvSpPr>
          <p:cNvPr id="27" name="Rectangle 2"/>
          <p:cNvSpPr txBox="1">
            <a:spLocks noChangeArrowheads="1"/>
          </p:cNvSpPr>
          <p:nvPr/>
        </p:nvSpPr>
        <p:spPr bwMode="auto">
          <a:xfrm>
            <a:off x="574675" y="567690"/>
            <a:ext cx="800100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11505" y="1658620"/>
            <a:ext cx="7972425" cy="5060315"/>
          </a:xfrm>
        </p:spPr>
        <p:txBody>
          <a:bodyPr>
            <a:normAutofit/>
          </a:bodyPr>
          <a:lstStyle/>
          <a:p>
            <a:r>
              <a:rPr lang="zh-CN" altLang="en-US" sz="3100" b="1" kern="1200" noProof="0" dirty="0" smtClean="0">
                <a:ln>
                  <a:noFill/>
                </a:ln>
                <a:effectLst/>
                <a:uLnTx/>
                <a:uFillTx/>
                <a:latin typeface="宋体" panose="02010600030101010101" pitchFamily="2" charset="-122"/>
                <a:ea typeface="宋体" panose="02010600030101010101" pitchFamily="2" charset="-122"/>
                <a:cs typeface="+mj-cs"/>
                <a:sym typeface="+mn-ea"/>
              </a:rPr>
              <a:t>根据如下图播放器提供的功能进行用例设计</a:t>
            </a:r>
            <a:endParaRPr kumimoji="0" lang="zh-CN" altLang="en-US" sz="3100" b="1" i="0" u="none" strike="noStrike" kern="1200" cap="none" spc="0" normalizeH="0" baseline="0" noProof="0" dirty="0" smtClean="0">
              <a:ln>
                <a:noFill/>
              </a:ln>
              <a:effectLst/>
              <a:uLnTx/>
              <a:uFillTx/>
              <a:latin typeface="宋体" panose="02010600030101010101" pitchFamily="2" charset="-122"/>
              <a:ea typeface="宋体" panose="02010600030101010101" pitchFamily="2" charset="-122"/>
              <a:cs typeface="+mj-cs"/>
              <a:sym typeface="+mn-ea"/>
            </a:endParaRPr>
          </a:p>
          <a:p>
            <a:endParaRPr lang="en-US" altLang="zh-CN" dirty="0" smtClean="0"/>
          </a:p>
          <a:p>
            <a:pPr lvl="1"/>
            <a:endParaRPr lang="en-US" altLang="zh-CN" dirty="0" smtClean="0"/>
          </a:p>
        </p:txBody>
      </p:sp>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p>
        </p:txBody>
      </p:sp>
      <p:pic>
        <p:nvPicPr>
          <p:cNvPr id="2" name="图片 1"/>
          <p:cNvPicPr>
            <a:picLocks noChangeAspect="1"/>
          </p:cNvPicPr>
          <p:nvPr/>
        </p:nvPicPr>
        <p:blipFill>
          <a:blip r:embed="rId3"/>
          <a:stretch>
            <a:fillRect/>
          </a:stretch>
        </p:blipFill>
        <p:spPr>
          <a:xfrm>
            <a:off x="2685552" y="2491720"/>
            <a:ext cx="6100511" cy="1028657"/>
          </a:xfrm>
          <a:prstGeom prst="rect">
            <a:avLst/>
          </a:prstGeom>
        </p:spPr>
      </p:pic>
      <p:sp>
        <p:nvSpPr>
          <p:cNvPr id="4" name="内容占位符 2"/>
          <p:cNvSpPr>
            <a:spLocks noGrp="1"/>
          </p:cNvSpPr>
          <p:nvPr/>
        </p:nvSpPr>
        <p:spPr>
          <a:xfrm>
            <a:off x="944880" y="3242945"/>
            <a:ext cx="3391535" cy="303657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latin typeface="宋体" panose="02010600030101010101" pitchFamily="2" charset="-122"/>
                <a:ea typeface="宋体" panose="02010600030101010101" pitchFamily="2" charset="-122"/>
              </a:rPr>
              <a:t>播放</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前进</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后退</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暂停</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停止等功能</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996771" y="1299950"/>
            <a:ext cx="7394971" cy="637675"/>
          </a:xfrm>
          <a:prstGeom prst="rect">
            <a:avLst/>
          </a:prstGeom>
          <a:noFill/>
        </p:spPr>
        <p:txBody>
          <a:bodyPr wrap="square" rtlCol="0">
            <a:spAutoFit/>
          </a:bodyPr>
          <a:lstStyle/>
          <a:p>
            <a:pPr marL="57150" lvl="1">
              <a:lnSpc>
                <a:spcPct val="150000"/>
              </a:lnSpc>
              <a:buClr>
                <a:srgbClr val="C00000"/>
              </a:buClr>
            </a:pPr>
            <a:r>
              <a:rPr lang="en-US" altLang="zh-CN" sz="2800" b="1" dirty="0" smtClean="0">
                <a:solidFill>
                  <a:srgbClr val="5F5E5C"/>
                </a:solidFill>
                <a:latin typeface="楷体" panose="02010609060101010101" pitchFamily="49" charset="-122"/>
                <a:ea typeface="楷体" panose="02010609060101010101" pitchFamily="49" charset="-122"/>
              </a:rPr>
              <a:t>     </a:t>
            </a:r>
          </a:p>
        </p:txBody>
      </p:sp>
      <p:sp>
        <p:nvSpPr>
          <p:cNvPr id="2" name="矩形 1"/>
          <p:cNvSpPr/>
          <p:nvPr/>
        </p:nvSpPr>
        <p:spPr>
          <a:xfrm>
            <a:off x="611560" y="1629306"/>
            <a:ext cx="7344816" cy="4545965"/>
          </a:xfrm>
          <a:prstGeom prst="rect">
            <a:avLst/>
          </a:prstGeom>
        </p:spPr>
        <p:txBody>
          <a:bodyPr wrap="square">
            <a:spAutoFit/>
          </a:bodyPr>
          <a:lstStyle/>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什么是状态迁移图法设计测试用例</a:t>
            </a:r>
            <a:endParaRPr lang="en-US" altLang="zh-CN" sz="3100" b="1" dirty="0">
              <a:latin typeface="+mn-lt"/>
              <a:ea typeface="+mn-ea"/>
            </a:endParaRPr>
          </a:p>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怎样使用状态迁移图法设计</a:t>
            </a:r>
            <a:r>
              <a:rPr lang="zh-CN" altLang="en-US" sz="3100" b="1" dirty="0" smtClean="0">
                <a:latin typeface="+mn-lt"/>
                <a:ea typeface="+mn-ea"/>
              </a:rPr>
              <a:t>测试用例</a:t>
            </a:r>
            <a:endParaRPr lang="en-US" altLang="zh-CN" sz="31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a:latin typeface="+mn-lt"/>
                <a:ea typeface="+mn-ea"/>
              </a:rPr>
              <a:t>分析需求并画出状态转换图</a:t>
            </a:r>
            <a:endParaRPr lang="en-US" altLang="zh-CN" sz="27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smtClean="0">
                <a:latin typeface="+mn-lt"/>
                <a:ea typeface="+mn-ea"/>
              </a:rPr>
              <a:t>状态</a:t>
            </a:r>
            <a:r>
              <a:rPr lang="zh-CN" altLang="en-US" sz="2700" b="1" dirty="0">
                <a:latin typeface="+mn-lt"/>
                <a:ea typeface="+mn-ea"/>
              </a:rPr>
              <a:t>转换图转成状态转换树</a:t>
            </a:r>
            <a:endParaRPr lang="en-US" altLang="zh-CN" sz="27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smtClean="0">
                <a:latin typeface="+mn-lt"/>
                <a:ea typeface="+mn-ea"/>
              </a:rPr>
              <a:t>根据</a:t>
            </a:r>
            <a:r>
              <a:rPr lang="zh-CN" altLang="en-US" sz="2700" b="1" dirty="0">
                <a:latin typeface="+mn-lt"/>
                <a:ea typeface="+mn-ea"/>
              </a:rPr>
              <a:t>状态转换树设计测试用例</a:t>
            </a:r>
            <a:endParaRPr lang="en-US" altLang="zh-CN" sz="2700" b="1" dirty="0">
              <a:latin typeface="+mn-lt"/>
              <a:ea typeface="+mn-ea"/>
            </a:endParaRPr>
          </a:p>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使用场合：多状态的测试场景</a:t>
            </a:r>
            <a:endParaRPr lang="en-US" altLang="zh-CN" sz="3100" b="1" dirty="0">
              <a:latin typeface="+mn-lt"/>
              <a:ea typeface="+mn-ea"/>
            </a:endParaRPr>
          </a:p>
        </p:txBody>
      </p:sp>
      <p:sp>
        <p:nvSpPr>
          <p:cNvPr id="6"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r>
              <a:rPr lang="en-US" altLang="zh-CN" b="1" dirty="0" smtClean="0">
                <a:latin typeface="黑体" panose="02010609060101010101" pitchFamily="2" charset="-122"/>
                <a:ea typeface="黑体" panose="02010609060101010101" pitchFamily="2" charset="-122"/>
              </a:rPr>
              <a:t>-</a:t>
            </a:r>
            <a:r>
              <a:rPr lang="zh-CN" altLang="en-US" b="1" dirty="0" smtClean="0">
                <a:latin typeface="黑体" panose="02010609060101010101" pitchFamily="2" charset="-122"/>
                <a:ea typeface="黑体" panose="02010609060101010101" pitchFamily="2" charset="-122"/>
              </a:rPr>
              <a:t>总结</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539552" y="2854707"/>
            <a:ext cx="8001000" cy="1216025"/>
          </a:xfrm>
        </p:spPr>
        <p:txBody>
          <a:bodyPr/>
          <a:lstStyle/>
          <a:p>
            <a:pPr algn="ctr"/>
            <a:r>
              <a:rPr lang="zh-CN" altLang="en-US" b="1" dirty="0" smtClean="0">
                <a:latin typeface="黑体" panose="02010609060101010101" pitchFamily="2" charset="-122"/>
                <a:ea typeface="黑体" panose="02010609060101010101" pitchFamily="2" charset="-122"/>
              </a:rPr>
              <a:t>谢 谢</a:t>
            </a:r>
          </a:p>
        </p:txBody>
      </p:sp>
      <p:sp>
        <p:nvSpPr>
          <p:cNvPr id="1474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67E3E2C-221F-4D7E-91A8-AF486AD69B14}" type="slidenum">
              <a:rPr lang="en-US" altLang="zh-CN" smtClean="0"/>
              <a:t>15</a:t>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FE39F64-A1D4-4C6E-BAC3-DB3E303ED693}" type="slidenum">
              <a:rPr lang="en-US" altLang="zh-CN" smtClean="0"/>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anose="02010609060101010101" pitchFamily="2" charset="-122"/>
                <a:ea typeface="黑体" panose="02010609060101010101" pitchFamily="2" charset="-122"/>
              </a:rPr>
              <a:t>第</a:t>
            </a:r>
            <a:r>
              <a:rPr lang="en-US" altLang="zh-CN" b="1" dirty="0" smtClean="0">
                <a:latin typeface="黑体" panose="02010609060101010101" pitchFamily="2" charset="-122"/>
                <a:ea typeface="黑体" panose="02010609060101010101" pitchFamily="2" charset="-122"/>
              </a:rPr>
              <a:t>3</a:t>
            </a:r>
            <a:r>
              <a:rPr lang="zh-CN" altLang="en-US" b="1" dirty="0" smtClean="0">
                <a:latin typeface="黑体" panose="02010609060101010101" pitchFamily="2" charset="-122"/>
                <a:ea typeface="黑体" panose="02010609060101010101"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sz="2800" b="1" dirty="0">
                <a:solidFill>
                  <a:schemeClr val="tx1">
                    <a:lumMod val="95000"/>
                    <a:lumOff val="5000"/>
                  </a:schemeClr>
                </a:solidFill>
                <a:latin typeface="+mn-ea"/>
              </a:rPr>
              <a:t>什么是状态迁移图法</a:t>
            </a:r>
            <a:endParaRPr lang="en-US" altLang="zh-CN" sz="2800" b="1" dirty="0">
              <a:solidFill>
                <a:schemeClr val="tx1">
                  <a:lumMod val="95000"/>
                  <a:lumOff val="5000"/>
                </a:schemeClr>
              </a:solidFill>
              <a:latin typeface="+mn-ea"/>
            </a:endParaRPr>
          </a:p>
          <a:p>
            <a:pPr lvl="1" eaLnBrk="1" hangingPunct="1">
              <a:lnSpc>
                <a:spcPct val="150000"/>
              </a:lnSpc>
              <a:defRPr/>
            </a:pPr>
            <a:r>
              <a:rPr lang="en-US" altLang="zh-CN" sz="2800" b="1" dirty="0">
                <a:solidFill>
                  <a:schemeClr val="tx1">
                    <a:lumMod val="95000"/>
                    <a:lumOff val="5000"/>
                  </a:schemeClr>
                </a:solidFill>
                <a:latin typeface="+mn-ea"/>
              </a:rPr>
              <a:t>	</a:t>
            </a:r>
            <a:r>
              <a:rPr lang="zh-CN" altLang="en-US" sz="2800" b="1" dirty="0" smtClean="0">
                <a:solidFill>
                  <a:schemeClr val="tx1">
                    <a:lumMod val="95000"/>
                    <a:lumOff val="5000"/>
                  </a:schemeClr>
                </a:solidFill>
                <a:latin typeface="+mn-ea"/>
              </a:rPr>
              <a:t>状态</a:t>
            </a:r>
            <a:r>
              <a:rPr lang="zh-CN" altLang="en-US" sz="2800" b="1" dirty="0">
                <a:solidFill>
                  <a:schemeClr val="tx1">
                    <a:lumMod val="95000"/>
                    <a:lumOff val="5000"/>
                  </a:schemeClr>
                </a:solidFill>
                <a:latin typeface="+mn-ea"/>
              </a:rPr>
              <a:t>转换</a:t>
            </a:r>
            <a:r>
              <a:rPr lang="zh-CN" altLang="en-US" sz="2800" b="1" dirty="0" smtClean="0">
                <a:solidFill>
                  <a:schemeClr val="tx1">
                    <a:lumMod val="95000"/>
                    <a:lumOff val="5000"/>
                  </a:schemeClr>
                </a:solidFill>
                <a:latin typeface="+mn-ea"/>
              </a:rPr>
              <a:t>图设计</a:t>
            </a:r>
            <a:r>
              <a:rPr lang="zh-CN" altLang="en-US" sz="2800" b="1" dirty="0">
                <a:solidFill>
                  <a:schemeClr val="tx1">
                    <a:lumMod val="95000"/>
                    <a:lumOff val="5000"/>
                  </a:schemeClr>
                </a:solidFill>
                <a:latin typeface="+mn-ea"/>
              </a:rPr>
              <a:t>测试用例的步骤</a:t>
            </a:r>
            <a:endParaRPr lang="en-US" altLang="zh-CN" sz="2800" b="1" dirty="0">
              <a:solidFill>
                <a:schemeClr val="tx1">
                  <a:lumMod val="95000"/>
                  <a:lumOff val="5000"/>
                </a:schemeClr>
              </a:solidFill>
              <a:latin typeface="+mn-ea"/>
            </a:endParaRPr>
          </a:p>
          <a:p>
            <a:pPr lvl="1" eaLnBrk="1" hangingPunct="1">
              <a:lnSpc>
                <a:spcPct val="150000"/>
              </a:lnSpc>
              <a:defRPr/>
            </a:pPr>
            <a:endParaRPr lang="en-US" altLang="zh-CN" sz="2800" b="1" dirty="0">
              <a:solidFill>
                <a:schemeClr val="tx1">
                  <a:lumMod val="95000"/>
                  <a:lumOff val="5000"/>
                </a:schemeClr>
              </a:solidFill>
              <a:latin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02260" y="1730375"/>
            <a:ext cx="8374196" cy="4890770"/>
          </a:xfrm>
        </p:spPr>
        <p:txBody>
          <a:bodyPr/>
          <a:lstStyle/>
          <a:p>
            <a:r>
              <a:rPr lang="zh-CN" altLang="en-US" sz="3100" b="1" dirty="0"/>
              <a:t>定义：</a:t>
            </a:r>
            <a:endParaRPr lang="en-US" altLang="zh-CN" sz="3100" b="1" dirty="0"/>
          </a:p>
          <a:p>
            <a:pPr lvl="1"/>
            <a:r>
              <a:rPr lang="zh-CN" altLang="en-US" sz="2400" b="1" dirty="0"/>
              <a:t>是一种基于</a:t>
            </a:r>
            <a:r>
              <a:rPr lang="zh-CN" altLang="en-US" sz="2400" b="1" dirty="0" smtClean="0"/>
              <a:t>产品</a:t>
            </a:r>
            <a:r>
              <a:rPr lang="zh-CN" altLang="en-US" sz="2400" b="1" dirty="0"/>
              <a:t>需求</a:t>
            </a:r>
            <a:r>
              <a:rPr lang="zh-CN" altLang="en-US" sz="2400" b="1" dirty="0" smtClean="0"/>
              <a:t>分析</a:t>
            </a:r>
            <a:r>
              <a:rPr lang="zh-CN" altLang="en-US" sz="2400" b="1" dirty="0"/>
              <a:t>，对系统的每个</a:t>
            </a:r>
            <a:r>
              <a:rPr lang="zh-CN" altLang="en-US" sz="2400" b="1" dirty="0">
                <a:solidFill>
                  <a:srgbClr val="FF0000"/>
                </a:solidFill>
              </a:rPr>
              <a:t>状态及与状态相关的函数</a:t>
            </a:r>
            <a:r>
              <a:rPr lang="zh-CN" altLang="en-US" sz="2400" b="1" dirty="0"/>
              <a:t>进行测试，通过不同的状态验证程序的逻辑</a:t>
            </a:r>
            <a:r>
              <a:rPr lang="zh-CN" altLang="en-US" sz="2400" b="1" dirty="0" smtClean="0"/>
              <a:t>流程</a:t>
            </a:r>
            <a:endParaRPr lang="en-US" altLang="zh-CN" sz="2400" b="1" dirty="0" smtClean="0"/>
          </a:p>
          <a:p>
            <a:pPr lvl="1"/>
            <a:r>
              <a:rPr lang="zh-CN" altLang="en-US" sz="2400" b="1" dirty="0" smtClean="0"/>
              <a:t>很多情况下，测试对象的输出和行为方式不仅受当前输入数据的影响，同时还与测试对象之前的执行情况、或之前的输入数据或事件有关。</a:t>
            </a:r>
            <a:endParaRPr lang="en-US" altLang="zh-CN" sz="2400" b="1" dirty="0"/>
          </a:p>
          <a:p>
            <a:pPr lvl="1"/>
            <a:r>
              <a:rPr lang="zh-CN" altLang="en-US" sz="2400" b="1" dirty="0"/>
              <a:t>任何一个系统，如果对同一个输入，根据不同的状态，可以得到不同的输出，就是一个</a:t>
            </a:r>
            <a:r>
              <a:rPr lang="zh-CN" altLang="en-US" sz="2400" b="1" dirty="0">
                <a:solidFill>
                  <a:srgbClr val="FF0000"/>
                </a:solidFill>
              </a:rPr>
              <a:t>有限状态系统</a:t>
            </a:r>
            <a:endParaRPr lang="en-US" altLang="zh-CN" sz="2400" b="1" dirty="0">
              <a:solidFill>
                <a:srgbClr val="FF0000"/>
              </a:solidFill>
            </a:endParaRPr>
          </a:p>
          <a:p>
            <a:pPr lvl="1"/>
            <a:endParaRPr lang="zh-CN" altLang="en-US" dirty="0"/>
          </a:p>
        </p:txBody>
      </p:sp>
      <p:sp>
        <p:nvSpPr>
          <p:cNvPr id="8"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115" y="1574165"/>
            <a:ext cx="7886700" cy="1165860"/>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smtClean="0">
                <a:sym typeface="+mn-ea"/>
              </a:rPr>
              <a:t>有限状态机表示有限个状态以及在这些状态之间的</a:t>
            </a:r>
            <a:r>
              <a:rPr lang="zh-CN" altLang="en-US" sz="3100" b="1" dirty="0" smtClean="0">
                <a:solidFill>
                  <a:srgbClr val="FF0000"/>
                </a:solidFill>
                <a:sym typeface="+mn-ea"/>
              </a:rPr>
              <a:t>转移</a:t>
            </a:r>
            <a:r>
              <a:rPr lang="zh-CN" altLang="en-US" sz="3100" b="1" dirty="0" smtClean="0">
                <a:sym typeface="+mn-ea"/>
              </a:rPr>
              <a:t>和</a:t>
            </a:r>
            <a:r>
              <a:rPr lang="zh-CN" altLang="en-US" sz="3100" b="1" dirty="0" smtClean="0">
                <a:solidFill>
                  <a:srgbClr val="FF0000"/>
                </a:solidFill>
                <a:sym typeface="+mn-ea"/>
              </a:rPr>
              <a:t>动作</a:t>
            </a:r>
            <a:r>
              <a:rPr lang="zh-CN" altLang="en-US" sz="3100" b="1" dirty="0" smtClean="0">
                <a:sym typeface="+mn-ea"/>
              </a:rPr>
              <a:t>等行为的数学模型。</a:t>
            </a:r>
            <a:endParaRPr lang="zh-CN" altLang="en-US" sz="3100" b="1" dirty="0">
              <a:solidFill>
                <a:schemeClr val="tx1"/>
              </a:solidFill>
              <a:latin typeface="+mn-lt"/>
              <a:ea typeface="+mn-ea"/>
              <a:cs typeface="+mn-cs"/>
            </a:endParaRPr>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a:t>
            </a:r>
            <a:r>
              <a:rPr lang="zh-CN" altLang="en-US" b="1" dirty="0" smtClean="0">
                <a:latin typeface="黑体" panose="02010609060101010101" pitchFamily="2" charset="-122"/>
                <a:ea typeface="黑体" panose="02010609060101010101" pitchFamily="2" charset="-122"/>
              </a:rPr>
              <a:t>迁移法</a:t>
            </a:r>
            <a:endParaRPr lang="zh-CN" altLang="en-US" b="1" dirty="0" smtClean="0">
              <a:latin typeface="黑体" panose="02010609060101010101" pitchFamily="2" charset="-122"/>
              <a:ea typeface="黑体" panose="02010609060101010101" pitchFamily="2" charset="-122"/>
            </a:endParaRPr>
          </a:p>
        </p:txBody>
      </p:sp>
      <p:sp>
        <p:nvSpPr>
          <p:cNvPr id="5" name="标题 1"/>
          <p:cNvSpPr>
            <a:spLocks noGrp="1"/>
          </p:cNvSpPr>
          <p:nvPr/>
        </p:nvSpPr>
        <p:spPr>
          <a:xfrm>
            <a:off x="574675" y="2559050"/>
            <a:ext cx="7886700" cy="116586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469900" indent="-469900">
              <a:spcBef>
                <a:spcPct val="20000"/>
              </a:spcBef>
              <a:buClr>
                <a:schemeClr val="accent2"/>
              </a:buClr>
              <a:buFont typeface="Wingdings" panose="05000000000000000000" pitchFamily="2" charset="2"/>
              <a:buChar char="o"/>
            </a:pPr>
            <a:r>
              <a:rPr lang="zh-CN" altLang="en-US" sz="3100" b="1" dirty="0" smtClean="0">
                <a:sym typeface="+mn-ea"/>
              </a:rPr>
              <a:t>有限状态机，可以用</a:t>
            </a:r>
            <a:r>
              <a:rPr lang="zh-CN" altLang="en-US" sz="3100" b="1" dirty="0" smtClean="0">
                <a:solidFill>
                  <a:srgbClr val="FF0000"/>
                </a:solidFill>
                <a:sym typeface="+mn-ea"/>
              </a:rPr>
              <a:t>状态图</a:t>
            </a:r>
            <a:r>
              <a:rPr lang="zh-CN" altLang="en-US" sz="3100" b="1" dirty="0" smtClean="0">
                <a:sym typeface="+mn-ea"/>
              </a:rPr>
              <a:t>，</a:t>
            </a:r>
            <a:r>
              <a:rPr lang="zh-CN" altLang="en-US" sz="3100" b="1" dirty="0" smtClean="0">
                <a:solidFill>
                  <a:srgbClr val="FF0000"/>
                </a:solidFill>
                <a:sym typeface="+mn-ea"/>
              </a:rPr>
              <a:t>状态表</a:t>
            </a:r>
            <a:r>
              <a:rPr lang="zh-CN" altLang="en-US" sz="3100" b="1" dirty="0" smtClean="0">
                <a:sym typeface="+mn-ea"/>
              </a:rPr>
              <a:t>，</a:t>
            </a:r>
            <a:r>
              <a:rPr lang="zh-CN" altLang="en-US" sz="3100" b="1" dirty="0" smtClean="0">
                <a:solidFill>
                  <a:srgbClr val="FF0000"/>
                </a:solidFill>
                <a:sym typeface="+mn-ea"/>
              </a:rPr>
              <a:t>状态树</a:t>
            </a:r>
            <a:r>
              <a:rPr lang="zh-CN" altLang="en-US" sz="3100" b="1" dirty="0" smtClean="0">
                <a:sym typeface="+mn-ea"/>
              </a:rPr>
              <a:t>表示</a:t>
            </a:r>
            <a:endParaRPr lang="zh-CN" altLang="en-US" sz="3100" b="1" dirty="0">
              <a:solidFill>
                <a:schemeClr val="tx1"/>
              </a:solidFill>
              <a:latin typeface="+mn-lt"/>
              <a:ea typeface="+mn-ea"/>
              <a:cs typeface="+mn-cs"/>
            </a:endParaRP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179512" y="1916832"/>
            <a:ext cx="3797300" cy="3133725"/>
          </a:xfrm>
          <a:prstGeom prst="rect">
            <a:avLst/>
          </a:prstGeom>
        </p:spPr>
      </p:pic>
      <p:pic>
        <p:nvPicPr>
          <p:cNvPr id="6" name="图片 5"/>
          <p:cNvPicPr>
            <a:picLocks noChangeAspect="1"/>
          </p:cNvPicPr>
          <p:nvPr/>
        </p:nvPicPr>
        <p:blipFill>
          <a:blip r:embed="rId3"/>
          <a:stretch>
            <a:fillRect/>
          </a:stretch>
        </p:blipFill>
        <p:spPr>
          <a:xfrm>
            <a:off x="5364088" y="1751731"/>
            <a:ext cx="2067560" cy="3463925"/>
          </a:xfrm>
          <a:prstGeom prst="rect">
            <a:avLst/>
          </a:prstGeom>
        </p:spPr>
      </p:pic>
      <p:sp>
        <p:nvSpPr>
          <p:cNvPr id="7"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a:t>
            </a:r>
            <a:r>
              <a:rPr lang="zh-CN" altLang="en-US" b="1" dirty="0" smtClean="0">
                <a:latin typeface="黑体" panose="02010609060101010101" pitchFamily="2" charset="-122"/>
                <a:ea typeface="黑体" panose="02010609060101010101" pitchFamily="2" charset="-122"/>
              </a:rPr>
              <a:t>迁移法</a:t>
            </a:r>
            <a:endParaRPr lang="zh-CN" altLang="en-US" b="1" dirty="0" smtClean="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21260263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318072690"/>
              </p:ext>
            </p:extLst>
          </p:nvPr>
        </p:nvGraphicFramePr>
        <p:xfrm>
          <a:off x="1331640" y="2204864"/>
          <a:ext cx="6660231" cy="3174805"/>
        </p:xfrm>
        <a:graphic>
          <a:graphicData uri="http://schemas.openxmlformats.org/drawingml/2006/table">
            <a:tbl>
              <a:tblPr firstRow="1" bandRow="1">
                <a:tableStyleId>{0505E3EF-67EA-436B-97B2-0124C06EBD24}</a:tableStyleId>
              </a:tblPr>
              <a:tblGrid>
                <a:gridCol w="2220077"/>
                <a:gridCol w="2220077"/>
                <a:gridCol w="2220077"/>
              </a:tblGrid>
              <a:tr h="1193605">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tc>
                <a:tc hMerge="1">
                  <a:txBody>
                    <a:bodyPr/>
                    <a:lstStyle/>
                    <a:p>
                      <a:endParaRPr lang="zh-CN"/>
                    </a:p>
                  </a:txBody>
                  <a:tcPr/>
                </a:tc>
              </a:tr>
              <a:tr h="450917">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tc>
              </a:tr>
              <a:tr h="822261">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en-US" altLang="zh-CN" sz="2800" b="1" dirty="0" smtClean="0">
                        <a:latin typeface="楷体" panose="02010609060101010101" pitchFamily="49" charset="-122"/>
                        <a:ea typeface="楷体" panose="02010609060101010101" pitchFamily="49" charset="-122"/>
                      </a:endParaRPr>
                    </a:p>
                    <a:p>
                      <a:pPr algn="ct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tc>
              </a:tr>
              <a:tr h="450917">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24741230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3434" y="2221508"/>
            <a:ext cx="7886700" cy="752475"/>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状态图的使用步骤</a:t>
            </a:r>
          </a:p>
        </p:txBody>
      </p:sp>
      <p:sp>
        <p:nvSpPr>
          <p:cNvPr id="3" name="内容占位符 2"/>
          <p:cNvSpPr>
            <a:spLocks noGrp="1"/>
          </p:cNvSpPr>
          <p:nvPr>
            <p:ph sz="half" idx="1"/>
          </p:nvPr>
        </p:nvSpPr>
        <p:spPr>
          <a:xfrm>
            <a:off x="603250" y="2526665"/>
            <a:ext cx="7972425" cy="2853055"/>
          </a:xfrm>
        </p:spPr>
        <p:txBody>
          <a:bodyPr/>
          <a:lstStyle/>
          <a:p>
            <a:pPr marL="471170" lvl="1" indent="0">
              <a:buNone/>
            </a:pPr>
            <a:endParaRPr lang="en-US" altLang="zh-CN" sz="2700" b="1" dirty="0"/>
          </a:p>
          <a:p>
            <a:pPr marL="471170" lvl="1" indent="0">
              <a:buNone/>
            </a:pPr>
            <a:r>
              <a:rPr lang="en-US" altLang="zh-CN" sz="2700" b="1" dirty="0"/>
              <a:t>1.</a:t>
            </a:r>
            <a:r>
              <a:rPr lang="zh-CN" altLang="zh-CN" sz="2700" b="1" dirty="0"/>
              <a:t>根据需求，理解关键字段，获得主要的状态</a:t>
            </a:r>
          </a:p>
          <a:p>
            <a:pPr marL="471170" lvl="1" indent="0">
              <a:buNone/>
            </a:pPr>
            <a:r>
              <a:rPr lang="en-US" altLang="zh-CN" sz="2700" b="1" dirty="0"/>
              <a:t>2.</a:t>
            </a:r>
            <a:r>
              <a:rPr lang="zh-CN" altLang="en-US" sz="2700" b="1" dirty="0"/>
              <a:t>绘制</a:t>
            </a:r>
            <a:r>
              <a:rPr lang="zh-CN" altLang="zh-CN" sz="2700" b="1" dirty="0"/>
              <a:t>状态迁移图</a:t>
            </a:r>
          </a:p>
          <a:p>
            <a:pPr marL="471170" lvl="1" indent="0">
              <a:buNone/>
            </a:pPr>
            <a:r>
              <a:rPr lang="en-US" altLang="zh-CN" sz="2700" b="1" dirty="0"/>
              <a:t>3.</a:t>
            </a:r>
            <a:r>
              <a:rPr lang="zh-CN" altLang="zh-CN" sz="2700" b="1" dirty="0"/>
              <a:t>画出状态迁移树</a:t>
            </a:r>
            <a:endParaRPr lang="en-US" altLang="zh-CN" sz="2700" b="1" dirty="0"/>
          </a:p>
          <a:p>
            <a:pPr marL="471170" lvl="1" indent="0">
              <a:buNone/>
            </a:pPr>
            <a:r>
              <a:rPr lang="en-US" altLang="zh-CN" sz="2700" b="1" dirty="0"/>
              <a:t>4.</a:t>
            </a:r>
            <a:r>
              <a:rPr lang="zh-CN" altLang="en-US" sz="2700" b="1" dirty="0"/>
              <a:t>抽取测试用例</a:t>
            </a:r>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a:t>
            </a:r>
            <a:r>
              <a:rPr lang="zh-CN" altLang="en-US" b="1" dirty="0" smtClean="0">
                <a:latin typeface="黑体" panose="02010609060101010101" pitchFamily="2" charset="-122"/>
                <a:ea typeface="黑体" panose="02010609060101010101" pitchFamily="2" charset="-122"/>
              </a:rPr>
              <a:t>迁移法</a:t>
            </a:r>
            <a:endParaRPr lang="zh-CN" altLang="en-US" b="1" dirty="0" smtClean="0">
              <a:latin typeface="黑体" panose="02010609060101010101" pitchFamily="2" charset="-122"/>
              <a:ea typeface="黑体" panose="02010609060101010101" pitchFamily="2" charset="-122"/>
            </a:endParaRPr>
          </a:p>
        </p:txBody>
      </p:sp>
      <p:sp>
        <p:nvSpPr>
          <p:cNvPr id="5" name="标题 1"/>
          <p:cNvSpPr>
            <a:spLocks noGrp="1"/>
          </p:cNvSpPr>
          <p:nvPr/>
        </p:nvSpPr>
        <p:spPr>
          <a:xfrm>
            <a:off x="603434" y="1630323"/>
            <a:ext cx="7886700" cy="75247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469900" indent="-469900">
              <a:spcBef>
                <a:spcPct val="20000"/>
              </a:spcBef>
              <a:buClr>
                <a:schemeClr val="accent2"/>
              </a:buClr>
              <a:buFont typeface="Wingdings" panose="05000000000000000000" pitchFamily="2" charset="2"/>
              <a:buChar char="o"/>
            </a:pPr>
            <a:r>
              <a:rPr lang="zh-CN" altLang="en-US" sz="3100" b="1" dirty="0">
                <a:sym typeface="+mn-ea"/>
              </a:rPr>
              <a:t>使用场合：多状态变化的情况</a:t>
            </a:r>
            <a:endParaRPr lang="zh-CN" altLang="en-US" sz="3100" b="1" dirty="0">
              <a:solidFill>
                <a:schemeClr val="tx1"/>
              </a:solidFill>
              <a:latin typeface="+mn-lt"/>
              <a:ea typeface="+mn-ea"/>
              <a:cs typeface="+mn-cs"/>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628800"/>
            <a:ext cx="7886700" cy="752475"/>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根据需求设计测试用例</a:t>
            </a:r>
          </a:p>
        </p:txBody>
      </p:sp>
      <p:sp>
        <p:nvSpPr>
          <p:cNvPr id="3" name="内容占位符 2"/>
          <p:cNvSpPr>
            <a:spLocks noGrp="1"/>
          </p:cNvSpPr>
          <p:nvPr>
            <p:ph sz="half" idx="1"/>
          </p:nvPr>
        </p:nvSpPr>
        <p:spPr>
          <a:xfrm>
            <a:off x="251460" y="2493010"/>
            <a:ext cx="7972425" cy="3941445"/>
          </a:xfrm>
        </p:spPr>
        <p:txBody>
          <a:bodyPr>
            <a:noAutofit/>
          </a:bodyPr>
          <a:lstStyle/>
          <a:p>
            <a:pPr marL="471170" lvl="1" indent="0">
              <a:buNone/>
            </a:pPr>
            <a:r>
              <a:rPr lang="en-US" altLang="zh-CN" sz="2700" b="1" dirty="0"/>
              <a:t>1.</a:t>
            </a:r>
            <a:r>
              <a:rPr lang="zh-CN" altLang="en-US" sz="2700" b="1" dirty="0"/>
              <a:t>网上订票，此时订单处于“待支付”</a:t>
            </a:r>
            <a:endParaRPr lang="en-US" altLang="zh-CN" sz="2700" b="1" dirty="0"/>
          </a:p>
          <a:p>
            <a:pPr marL="471170" lvl="1" indent="0">
              <a:buNone/>
            </a:pPr>
            <a:r>
              <a:rPr lang="en-US" altLang="zh-CN" sz="2700" b="1" dirty="0" smtClean="0"/>
              <a:t>2.</a:t>
            </a:r>
            <a:r>
              <a:rPr lang="zh-CN" altLang="en-US" sz="2700" b="1" dirty="0" smtClean="0"/>
              <a:t>顾客付款</a:t>
            </a:r>
            <a:r>
              <a:rPr lang="zh-CN" altLang="en-US" sz="2700" b="1" dirty="0"/>
              <a:t>后，订单处于“已支付”</a:t>
            </a:r>
            <a:endParaRPr lang="en-US" altLang="zh-CN" sz="2700" b="1" dirty="0"/>
          </a:p>
          <a:p>
            <a:pPr marL="471170" lvl="1" indent="0">
              <a:buNone/>
            </a:pPr>
            <a:r>
              <a:rPr lang="en-US" altLang="zh-CN" sz="2700" b="1" dirty="0"/>
              <a:t>3.</a:t>
            </a:r>
            <a:r>
              <a:rPr lang="zh-CN" altLang="en-US" sz="2700" b="1" dirty="0"/>
              <a:t>火车站取票后，订单处于“已出票”</a:t>
            </a:r>
            <a:endParaRPr lang="en-US" altLang="zh-CN" sz="2700" b="1" dirty="0"/>
          </a:p>
          <a:p>
            <a:pPr marL="471170" lvl="1" indent="0">
              <a:buNone/>
            </a:pPr>
            <a:r>
              <a:rPr lang="en-US" altLang="zh-CN" sz="2700" b="1" dirty="0"/>
              <a:t>4.</a:t>
            </a:r>
            <a:r>
              <a:rPr lang="zh-CN" altLang="en-US" sz="2700" b="1" dirty="0"/>
              <a:t>检票后，订单处于“已使用”</a:t>
            </a:r>
            <a:endParaRPr lang="en-US" altLang="zh-CN" sz="2700" b="1" dirty="0"/>
          </a:p>
          <a:p>
            <a:pPr marL="471170" lvl="1" indent="0">
              <a:buNone/>
            </a:pPr>
            <a:r>
              <a:rPr lang="en-US" altLang="zh-CN" sz="2700" b="1" dirty="0"/>
              <a:t>5.</a:t>
            </a:r>
            <a:r>
              <a:rPr lang="zh-CN" altLang="en-US" sz="2700" b="1" dirty="0"/>
              <a:t>上车前任何时间都可以取消自己的订票信息，如果已经支付了车票的费用，则可以退款，订单处于“已取消”</a:t>
            </a:r>
            <a:endParaRPr lang="en-US" altLang="zh-CN" sz="2700" b="1"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487" y="1737481"/>
            <a:ext cx="3529505" cy="752475"/>
          </a:xfrm>
        </p:spPr>
        <p:txBody>
          <a:bodyPr>
            <a:normAutofit/>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绘制</a:t>
            </a:r>
            <a:r>
              <a:rPr lang="zh-CN" altLang="zh-CN" sz="3100" b="1" dirty="0">
                <a:solidFill>
                  <a:schemeClr val="tx1"/>
                </a:solidFill>
                <a:latin typeface="+mn-lt"/>
                <a:ea typeface="+mn-ea"/>
                <a:cs typeface="+mn-cs"/>
              </a:rPr>
              <a:t>状态迁移图</a:t>
            </a:r>
            <a:endParaRPr lang="zh-CN" altLang="en-US" sz="3100" b="1" dirty="0">
              <a:solidFill>
                <a:schemeClr val="tx1"/>
              </a:solidFill>
              <a:latin typeface="+mn-lt"/>
              <a:ea typeface="+mn-ea"/>
              <a:cs typeface="+mn-cs"/>
            </a:endParaRPr>
          </a:p>
        </p:txBody>
      </p:sp>
      <p:grpSp>
        <p:nvGrpSpPr>
          <p:cNvPr id="3" name="组合 2"/>
          <p:cNvGrpSpPr/>
          <p:nvPr/>
        </p:nvGrpSpPr>
        <p:grpSpPr>
          <a:xfrm>
            <a:off x="759460" y="2296795"/>
            <a:ext cx="7628890" cy="3743960"/>
            <a:chOff x="307428" y="861849"/>
            <a:chExt cx="5602670" cy="5743904"/>
          </a:xfrm>
        </p:grpSpPr>
        <p:sp>
          <p:nvSpPr>
            <p:cNvPr id="4" name="椭圆 3"/>
            <p:cNvSpPr/>
            <p:nvPr/>
          </p:nvSpPr>
          <p:spPr>
            <a:xfrm>
              <a:off x="1501666" y="5328746"/>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已支付</a:t>
              </a:r>
              <a:endParaRPr lang="zh-CN" altLang="en-US" sz="2400" dirty="0">
                <a:solidFill>
                  <a:schemeClr val="tx1"/>
                </a:solidFill>
              </a:endParaRPr>
            </a:p>
          </p:txBody>
        </p:sp>
        <p:sp>
          <p:nvSpPr>
            <p:cNvPr id="5" name="椭圆 4"/>
            <p:cNvSpPr/>
            <p:nvPr/>
          </p:nvSpPr>
          <p:spPr>
            <a:xfrm>
              <a:off x="307428" y="315835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预定</a:t>
              </a:r>
              <a:endParaRPr lang="zh-CN" altLang="en-US" sz="2400" dirty="0">
                <a:solidFill>
                  <a:schemeClr val="tx1"/>
                </a:solidFill>
              </a:endParaRPr>
            </a:p>
          </p:txBody>
        </p:sp>
        <p:sp>
          <p:nvSpPr>
            <p:cNvPr id="6" name="椭圆 5"/>
            <p:cNvSpPr/>
            <p:nvPr/>
          </p:nvSpPr>
          <p:spPr>
            <a:xfrm>
              <a:off x="2695904" y="86184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已取消</a:t>
              </a:r>
              <a:endParaRPr lang="zh-CN" altLang="en-US" sz="2400" dirty="0">
                <a:solidFill>
                  <a:schemeClr val="tx1"/>
                </a:solidFill>
              </a:endParaRPr>
            </a:p>
          </p:txBody>
        </p:sp>
        <p:sp>
          <p:nvSpPr>
            <p:cNvPr id="7" name="椭圆 6"/>
            <p:cNvSpPr/>
            <p:nvPr/>
          </p:nvSpPr>
          <p:spPr>
            <a:xfrm>
              <a:off x="3738398" y="516057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已出票</a:t>
              </a:r>
              <a:endParaRPr lang="zh-CN" altLang="en-US" sz="2400" dirty="0">
                <a:solidFill>
                  <a:schemeClr val="tx1"/>
                </a:solidFill>
              </a:endParaRPr>
            </a:p>
          </p:txBody>
        </p:sp>
        <p:sp>
          <p:nvSpPr>
            <p:cNvPr id="8" name="椭圆 7"/>
            <p:cNvSpPr/>
            <p:nvPr/>
          </p:nvSpPr>
          <p:spPr>
            <a:xfrm>
              <a:off x="4715860" y="1673772"/>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已使用</a:t>
              </a:r>
              <a:endParaRPr lang="zh-CN" altLang="en-US" sz="2400" dirty="0">
                <a:solidFill>
                  <a:schemeClr val="tx1"/>
                </a:solidFill>
              </a:endParaRPr>
            </a:p>
          </p:txBody>
        </p:sp>
        <p:cxnSp>
          <p:nvCxnSpPr>
            <p:cNvPr id="10" name="直接箭头连接符 9"/>
            <p:cNvCxnSpPr>
              <a:stCxn id="5" idx="5"/>
            </p:cNvCxnSpPr>
            <p:nvPr/>
          </p:nvCxnSpPr>
          <p:spPr>
            <a:xfrm>
              <a:off x="1326774" y="4248353"/>
              <a:ext cx="588737" cy="109923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135118" y="1673772"/>
              <a:ext cx="1560786" cy="148458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7"/>
            </p:cNvCxnSpPr>
            <p:nvPr/>
          </p:nvCxnSpPr>
          <p:spPr>
            <a:xfrm flipV="1">
              <a:off x="2521012" y="2138856"/>
              <a:ext cx="671506" cy="337690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6" idx="5"/>
            </p:cNvCxnSpPr>
            <p:nvPr/>
          </p:nvCxnSpPr>
          <p:spPr>
            <a:xfrm flipH="1" flipV="1">
              <a:off x="3715249" y="1951842"/>
              <a:ext cx="399551" cy="320873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7" idx="2"/>
            </p:cNvCxnSpPr>
            <p:nvPr/>
          </p:nvCxnSpPr>
          <p:spPr>
            <a:xfrm flipV="1">
              <a:off x="2733846" y="5799083"/>
              <a:ext cx="1004552" cy="26647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8" idx="4"/>
            </p:cNvCxnSpPr>
            <p:nvPr/>
          </p:nvCxnSpPr>
          <p:spPr>
            <a:xfrm flipV="1">
              <a:off x="4810702" y="2950778"/>
              <a:ext cx="502277" cy="245973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grpSp>
      <p:sp>
        <p:nvSpPr>
          <p:cNvPr id="1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3.8 </a:t>
            </a:r>
            <a:r>
              <a:rPr lang="zh-CN" altLang="en-US" b="1" dirty="0" smtClean="0">
                <a:latin typeface="黑体" panose="02010609060101010101" pitchFamily="2" charset="-122"/>
                <a:ea typeface="黑体" panose="02010609060101010101" pitchFamily="2" charset="-122"/>
              </a:rPr>
              <a:t>状态迁移图</a:t>
            </a: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27</TotalTime>
  <Words>599</Words>
  <Application>Microsoft Office PowerPoint</Application>
  <PresentationFormat>全屏显示(4:3)</PresentationFormat>
  <Paragraphs>85</Paragraphs>
  <Slides>15</Slides>
  <Notes>1</Notes>
  <HiddenSlides>1</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Profile</vt:lpstr>
      <vt:lpstr>软件测试实用教程 ——方法与实践</vt:lpstr>
      <vt:lpstr>第3章  黑盒测试技术</vt:lpstr>
      <vt:lpstr>3.8 状态迁移图</vt:lpstr>
      <vt:lpstr>有限状态机表示有限个状态以及在这些状态之间的转移和动作等行为的数学模型。</vt:lpstr>
      <vt:lpstr>PowerPoint 演示文稿</vt:lpstr>
      <vt:lpstr>PowerPoint 演示文稿</vt:lpstr>
      <vt:lpstr>状态图的使用步骤</vt:lpstr>
      <vt:lpstr>根据需求设计测试用例</vt:lpstr>
      <vt:lpstr>绘制状态迁移图</vt:lpstr>
      <vt:lpstr>画出状态迁移树</vt:lpstr>
      <vt:lpstr>PowerPoint 演示文稿</vt:lpstr>
      <vt:lpstr>PowerPoint 演示文稿</vt:lpstr>
      <vt:lpstr>PowerPoint 演示文稿</vt:lpstr>
      <vt:lpstr>PowerPoint 演示文稿</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224</cp:revision>
  <dcterms:created xsi:type="dcterms:W3CDTF">2008-07-27T05:17:00Z</dcterms:created>
  <dcterms:modified xsi:type="dcterms:W3CDTF">2017-10-08T22:40:29Z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