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6" r:id="rId1"/>
  </p:sldMasterIdLst>
  <p:notesMasterIdLst>
    <p:notesMasterId r:id="rId32"/>
  </p:notesMasterIdLst>
  <p:handoutMasterIdLst>
    <p:handoutMasterId r:id="rId33"/>
  </p:handoutMasterIdLst>
  <p:sldIdLst>
    <p:sldId id="451" r:id="rId2"/>
    <p:sldId id="452" r:id="rId3"/>
    <p:sldId id="453" r:id="rId4"/>
    <p:sldId id="454" r:id="rId5"/>
    <p:sldId id="455" r:id="rId6"/>
    <p:sldId id="456" r:id="rId7"/>
    <p:sldId id="457" r:id="rId8"/>
    <p:sldId id="458" r:id="rId9"/>
    <p:sldId id="459" r:id="rId10"/>
    <p:sldId id="460" r:id="rId11"/>
    <p:sldId id="461" r:id="rId12"/>
    <p:sldId id="462" r:id="rId13"/>
    <p:sldId id="463" r:id="rId14"/>
    <p:sldId id="464" r:id="rId15"/>
    <p:sldId id="465" r:id="rId16"/>
    <p:sldId id="466" r:id="rId17"/>
    <p:sldId id="467" r:id="rId18"/>
    <p:sldId id="468" r:id="rId19"/>
    <p:sldId id="469" r:id="rId20"/>
    <p:sldId id="470" r:id="rId21"/>
    <p:sldId id="471" r:id="rId22"/>
    <p:sldId id="472" r:id="rId23"/>
    <p:sldId id="473" r:id="rId24"/>
    <p:sldId id="474" r:id="rId25"/>
    <p:sldId id="475" r:id="rId26"/>
    <p:sldId id="476" r:id="rId27"/>
    <p:sldId id="477" r:id="rId28"/>
    <p:sldId id="478" r:id="rId29"/>
    <p:sldId id="479" r:id="rId30"/>
    <p:sldId id="316" r:id="rId31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85609" autoAdjust="0"/>
  </p:normalViewPr>
  <p:slideViewPr>
    <p:cSldViewPr>
      <p:cViewPr>
        <p:scale>
          <a:sx n="79" d="100"/>
          <a:sy n="79" d="100"/>
        </p:scale>
        <p:origin x="-1068" y="-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2484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EB4C6CA6-5CBC-4E0F-A71F-B4AC292E4C1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060167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77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75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75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AE94392A-219F-4FB7-AB3E-9CC849B6D9A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868159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1314299689 h 1000"/>
              <a:gd name="T6" fmla="*/ 0 w 1000"/>
              <a:gd name="T7" fmla="*/ 1314299689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3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03BB59-6077-4624-8969-907828B59CF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08438920"/>
      </p:ext>
    </p:extLst>
  </p:cSld>
  <p:clrMapOvr>
    <a:masterClrMapping/>
  </p:clrMapOvr>
  <p:transition>
    <p:blinds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7AC704-12FF-4A6E-A608-5B6027530CF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4633734"/>
      </p:ext>
    </p:extLst>
  </p:cSld>
  <p:clrMapOvr>
    <a:masterClrMapping/>
  </p:clrMapOvr>
  <p:transition>
    <p:blinds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9DC9F5-42FB-4A35-94F2-8CC85F91CD3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72363595"/>
      </p:ext>
    </p:extLst>
  </p:cSld>
  <p:clrMapOvr>
    <a:masterClrMapping/>
  </p:clrMapOvr>
  <p:transition>
    <p:blinds dir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4B0CE2-0AE0-444F-9A2B-F1715F87D56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02287609"/>
      </p:ext>
    </p:extLst>
  </p:cSld>
  <p:clrMapOvr>
    <a:masterClrMapping/>
  </p:clrMapOvr>
  <p:transition>
    <p:blinds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2B9F14-A3F8-40C9-B5D9-656558D7DDF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93957078"/>
      </p:ext>
    </p:extLst>
  </p:cSld>
  <p:clrMapOvr>
    <a:masterClrMapping/>
  </p:clrMapOvr>
  <p:transition>
    <p:blinds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36C562-6515-4971-881F-B62FD757AC1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01786091"/>
      </p:ext>
    </p:extLst>
  </p:cSld>
  <p:clrMapOvr>
    <a:masterClrMapping/>
  </p:clrMapOvr>
  <p:transition>
    <p:blinds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D74BB5-DC2B-4AEE-9FB6-71946DB22D4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02534273"/>
      </p:ext>
    </p:extLst>
  </p:cSld>
  <p:clrMapOvr>
    <a:masterClrMapping/>
  </p:clrMapOvr>
  <p:transition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022020-1C09-47F8-A326-EB3E12E6C47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89371684"/>
      </p:ext>
    </p:extLst>
  </p:cSld>
  <p:clrMapOvr>
    <a:masterClrMapping/>
  </p:clrMapOvr>
  <p:transition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7DC7A5-412D-476F-84E2-8ABB3F46FC5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94067496"/>
      </p:ext>
    </p:extLst>
  </p:cSld>
  <p:clrMapOvr>
    <a:masterClrMapping/>
  </p:clrMapOvr>
  <p:transition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8B7F86-F7A9-44CB-BE4F-01A6B128561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32415426"/>
      </p:ext>
    </p:extLst>
  </p:cSld>
  <p:clrMapOvr>
    <a:masterClrMapping/>
  </p:clrMapOvr>
  <p:transition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1CF519-2166-4025-B42F-58B1FFD59EE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18000258"/>
      </p:ext>
    </p:extLst>
  </p:cSld>
  <p:clrMapOvr>
    <a:masterClrMapping/>
  </p:clrMapOvr>
  <p:transition>
    <p:blinds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A11C17-B3FF-4E6A-ADDA-EC04CDAD3A6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3934970"/>
      </p:ext>
    </p:extLst>
  </p:cSld>
  <p:clrMapOvr>
    <a:masterClrMapping/>
  </p:clrMapOvr>
  <p:transition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752600"/>
            <a:ext cx="80010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609600" y="1566863"/>
            <a:ext cx="7958138" cy="109537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1314263702 h 1000"/>
              <a:gd name="T6" fmla="*/ 0 w 1000"/>
              <a:gd name="T7" fmla="*/ 1314263702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3302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3303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3304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3FB2076E-E44C-43C9-A1B1-6065674C0FF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7" r:id="rId1"/>
    <p:sldLayoutId id="2147483946" r:id="rId2"/>
    <p:sldLayoutId id="2147483947" r:id="rId3"/>
    <p:sldLayoutId id="2147483948" r:id="rId4"/>
    <p:sldLayoutId id="2147483949" r:id="rId5"/>
    <p:sldLayoutId id="2147483950" r:id="rId6"/>
    <p:sldLayoutId id="2147483951" r:id="rId7"/>
    <p:sldLayoutId id="2147483952" r:id="rId8"/>
    <p:sldLayoutId id="2147483953" r:id="rId9"/>
    <p:sldLayoutId id="2147483954" r:id="rId10"/>
    <p:sldLayoutId id="2147483955" r:id="rId11"/>
    <p:sldLayoutId id="2147483956" r:id="rId12"/>
  </p:sldLayoutIdLst>
  <p:transition>
    <p:blinds dir="vert"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600">
          <a:solidFill>
            <a:schemeClr val="tx1"/>
          </a:solidFill>
          <a:latin typeface="+mn-lt"/>
          <a:ea typeface="+mn-ea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2300">
          <a:solidFill>
            <a:schemeClr val="tx1"/>
          </a:solidFill>
          <a:latin typeface="+mn-lt"/>
          <a:ea typeface="+mn-ea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/>
            <a:fld id="{22C662B9-DE04-46DC-BCFE-B1B391DB6920}" type="slidenum">
              <a:rPr lang="en-US" altLang="zh-CN" smtClean="0"/>
              <a:pPr eaLnBrk="1" hangingPunct="1"/>
              <a:t>1</a:t>
            </a:fld>
            <a:endParaRPr lang="en-US" altLang="zh-CN" smtClean="0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 eaLnBrk="1" hangingPunct="1">
              <a:defRPr/>
            </a:pPr>
            <a:r>
              <a:rPr lang="zh-CN" altLang="en-US" sz="6000" b="1" smtClean="0">
                <a:ea typeface="华文隶书" pitchFamily="2" charset="-122"/>
              </a:rPr>
              <a:t>软件测试实用教程</a:t>
            </a:r>
            <a:r>
              <a:rPr lang="en-US" altLang="zh-CN" sz="6000" b="1" smtClean="0">
                <a:ea typeface="华文隶书" pitchFamily="2" charset="-122"/>
              </a:rPr>
              <a:t/>
            </a:r>
            <a:br>
              <a:rPr lang="en-US" altLang="zh-CN" sz="6000" b="1" smtClean="0">
                <a:ea typeface="华文隶书" pitchFamily="2" charset="-122"/>
              </a:rPr>
            </a:br>
            <a:r>
              <a:rPr lang="en-US" altLang="zh-CN" sz="6000" b="1" smtClean="0">
                <a:ea typeface="华文隶书" pitchFamily="2" charset="-122"/>
              </a:rPr>
              <a:t>——</a:t>
            </a:r>
            <a:r>
              <a:rPr lang="zh-CN" altLang="en-US" sz="6000" b="1" smtClean="0">
                <a:ea typeface="华文隶书" pitchFamily="2" charset="-122"/>
              </a:rPr>
              <a:t>方法与实践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ctr" eaLnBrk="1" hangingPunct="1"/>
            <a:r>
              <a:rPr lang="en-US" altLang="zh-CN" sz="4400" b="1" smtClean="0">
                <a:latin typeface="华文隶书" pitchFamily="2" charset="-122"/>
                <a:ea typeface="华文隶书" pitchFamily="2" charset="-122"/>
              </a:rPr>
              <a:t>PartII </a:t>
            </a:r>
            <a:r>
              <a:rPr lang="zh-CN" altLang="en-US" sz="4400" b="1" smtClean="0">
                <a:latin typeface="华文隶书" pitchFamily="2" charset="-122"/>
                <a:ea typeface="华文隶书" pitchFamily="2" charset="-122"/>
              </a:rPr>
              <a:t>软件测试技术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45B9EB37-67AB-4AD6-953F-9DC948A0C42C}" type="slidenum">
              <a:rPr lang="en-US" altLang="zh-CN" smtClean="0"/>
              <a:pPr eaLnBrk="1" hangingPunct="1"/>
              <a:t>10</a:t>
            </a:fld>
            <a:endParaRPr lang="en-US" altLang="zh-CN" smtClean="0"/>
          </a:p>
        </p:txBody>
      </p:sp>
      <p:sp>
        <p:nvSpPr>
          <p:cNvPr id="134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黑体" pitchFamily="2" charset="-122"/>
                <a:ea typeface="黑体" pitchFamily="2" charset="-122"/>
              </a:rPr>
              <a:t>5.6 </a:t>
            </a:r>
            <a:r>
              <a:rPr lang="zh-CN" altLang="en-US" b="1" smtClean="0">
                <a:latin typeface="黑体" pitchFamily="2" charset="-122"/>
                <a:ea typeface="黑体" pitchFamily="2" charset="-122"/>
              </a:rPr>
              <a:t>对变量的测试</a:t>
            </a:r>
          </a:p>
        </p:txBody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3400" b="1" smtClean="0"/>
              <a:t>测试用例设计</a:t>
            </a:r>
            <a:endParaRPr lang="en-US" altLang="zh-CN" sz="3400" b="1" smtClean="0"/>
          </a:p>
          <a:p>
            <a:pPr lvl="1" eaLnBrk="1" hangingPunct="1"/>
            <a:r>
              <a:rPr lang="zh-CN" altLang="en-US" b="1" smtClean="0"/>
              <a:t>相关概念</a:t>
            </a:r>
            <a:endParaRPr lang="en-US" altLang="zh-CN" b="1" smtClean="0"/>
          </a:p>
          <a:p>
            <a:pPr lvl="1" eaLnBrk="1" hangingPunct="1"/>
            <a:r>
              <a:rPr lang="zh-CN" altLang="en-US" b="1" smtClean="0">
                <a:solidFill>
                  <a:srgbClr val="0000FF"/>
                </a:solidFill>
              </a:rPr>
              <a:t>测试用例的设计</a:t>
            </a:r>
          </a:p>
        </p:txBody>
      </p:sp>
    </p:spTree>
    <p:extLst>
      <p:ext uri="{BB962C8B-B14F-4D97-AF65-F5344CB8AC3E}">
        <p14:creationId xmlns:p14="http://schemas.microsoft.com/office/powerpoint/2010/main" val="685556935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DA1E8A9-C1C1-419A-B6F9-2345D1493492}" type="slidenum">
              <a:rPr lang="en-US" altLang="zh-CN" smtClean="0"/>
              <a:pPr eaLnBrk="1" hangingPunct="1"/>
              <a:t>11</a:t>
            </a:fld>
            <a:endParaRPr lang="en-US" altLang="zh-CN" smtClean="0"/>
          </a:p>
        </p:txBody>
      </p:sp>
      <p:sp>
        <p:nvSpPr>
          <p:cNvPr id="135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黑体" pitchFamily="2" charset="-122"/>
                <a:ea typeface="黑体" pitchFamily="2" charset="-122"/>
              </a:rPr>
              <a:t>5.6 </a:t>
            </a:r>
            <a:r>
              <a:rPr lang="zh-CN" altLang="en-US" b="1" smtClean="0">
                <a:latin typeface="黑体" pitchFamily="2" charset="-122"/>
                <a:ea typeface="黑体" pitchFamily="2" charset="-122"/>
              </a:rPr>
              <a:t>对变量的测试</a:t>
            </a:r>
          </a:p>
        </p:txBody>
      </p:sp>
      <p:sp>
        <p:nvSpPr>
          <p:cNvPr id="1351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3400" b="1" dirty="0" smtClean="0"/>
              <a:t>测试用例设计</a:t>
            </a:r>
            <a:endParaRPr lang="en-US" altLang="zh-CN" sz="3400" b="1" dirty="0" smtClean="0"/>
          </a:p>
          <a:p>
            <a:pPr lvl="1" eaLnBrk="1" hangingPunct="1"/>
            <a:r>
              <a:rPr lang="zh-CN" altLang="en-US" b="1" dirty="0" smtClean="0"/>
              <a:t>确定需要重点测试的变量</a:t>
            </a:r>
            <a:r>
              <a:rPr lang="en-US" altLang="en-US" b="1" dirty="0" smtClean="0"/>
              <a:t>v</a:t>
            </a:r>
            <a:endParaRPr lang="en-US" altLang="zh-CN" b="1" dirty="0" smtClean="0"/>
          </a:p>
          <a:p>
            <a:pPr lvl="1" eaLnBrk="1" hangingPunct="1"/>
            <a:r>
              <a:rPr lang="zh-CN" altLang="en-US" b="1" dirty="0" smtClean="0"/>
              <a:t>确定被测变量</a:t>
            </a:r>
            <a:r>
              <a:rPr lang="en-US" altLang="en-US" b="1" dirty="0" smtClean="0"/>
              <a:t>v</a:t>
            </a:r>
            <a:r>
              <a:rPr lang="zh-CN" altLang="en-US" b="1" dirty="0" smtClean="0"/>
              <a:t>的所有定义节点和使用节点</a:t>
            </a:r>
            <a:endParaRPr lang="en-US" altLang="zh-CN" b="1" dirty="0" smtClean="0"/>
          </a:p>
          <a:p>
            <a:pPr lvl="1" eaLnBrk="1" hangingPunct="1"/>
            <a:r>
              <a:rPr lang="zh-CN" altLang="en-US" b="1" dirty="0" smtClean="0"/>
              <a:t>确定被测变量</a:t>
            </a:r>
            <a:r>
              <a:rPr lang="en-US" altLang="en-US" b="1" dirty="0" smtClean="0"/>
              <a:t>v</a:t>
            </a:r>
            <a:r>
              <a:rPr lang="zh-CN" altLang="en-US" b="1" dirty="0" smtClean="0"/>
              <a:t>的所有定义</a:t>
            </a:r>
            <a:r>
              <a:rPr lang="en-US" altLang="en-US" b="1" dirty="0" smtClean="0"/>
              <a:t>/</a:t>
            </a:r>
            <a:r>
              <a:rPr lang="zh-CN" altLang="en-US" b="1" dirty="0" smtClean="0"/>
              <a:t>使用节点对</a:t>
            </a:r>
            <a:endParaRPr lang="en-US" altLang="zh-CN" b="1" dirty="0" smtClean="0"/>
          </a:p>
          <a:p>
            <a:pPr lvl="1" eaLnBrk="1" hangingPunct="1"/>
            <a:r>
              <a:rPr lang="zh-CN" altLang="en-US" b="1" dirty="0" smtClean="0"/>
              <a:t>判断每条定义</a:t>
            </a:r>
            <a:r>
              <a:rPr lang="en-US" altLang="en-US" b="1" dirty="0" smtClean="0"/>
              <a:t>/</a:t>
            </a:r>
            <a:r>
              <a:rPr lang="zh-CN" altLang="en-US" b="1" dirty="0" smtClean="0"/>
              <a:t>使用路径是否为高风险路径</a:t>
            </a:r>
          </a:p>
        </p:txBody>
      </p:sp>
    </p:spTree>
    <p:extLst>
      <p:ext uri="{BB962C8B-B14F-4D97-AF65-F5344CB8AC3E}">
        <p14:creationId xmlns:p14="http://schemas.microsoft.com/office/powerpoint/2010/main" val="637763567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5E8985AC-3E05-4686-9396-AD204D068E40}" type="slidenum">
              <a:rPr lang="en-US" altLang="zh-CN" smtClean="0"/>
              <a:pPr eaLnBrk="1" hangingPunct="1"/>
              <a:t>12</a:t>
            </a:fld>
            <a:endParaRPr lang="en-US" altLang="zh-CN" smtClean="0"/>
          </a:p>
        </p:txBody>
      </p:sp>
      <p:sp>
        <p:nvSpPr>
          <p:cNvPr id="136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黑体" pitchFamily="2" charset="-122"/>
                <a:ea typeface="黑体" pitchFamily="2" charset="-122"/>
              </a:rPr>
              <a:t>5.6 </a:t>
            </a:r>
            <a:r>
              <a:rPr lang="zh-CN" altLang="en-US" b="1" smtClean="0">
                <a:latin typeface="黑体" pitchFamily="2" charset="-122"/>
                <a:ea typeface="黑体" pitchFamily="2" charset="-122"/>
              </a:rPr>
              <a:t>对变量的测试</a:t>
            </a:r>
          </a:p>
        </p:txBody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3800" b="1" smtClean="0">
                <a:solidFill>
                  <a:srgbClr val="0000FF"/>
                </a:solidFill>
                <a:ea typeface="华文新魏" pitchFamily="2" charset="-122"/>
              </a:rPr>
              <a:t>捉虫实践</a:t>
            </a:r>
            <a:r>
              <a:rPr lang="en-US" altLang="zh-CN" sz="3800" b="1" smtClean="0">
                <a:solidFill>
                  <a:srgbClr val="0000FF"/>
                </a:solidFill>
                <a:ea typeface="华文新魏" pitchFamily="2" charset="-122"/>
              </a:rPr>
              <a:t>8</a:t>
            </a:r>
            <a:r>
              <a:rPr lang="zh-CN" altLang="en-US" sz="3800" b="1" smtClean="0">
                <a:solidFill>
                  <a:srgbClr val="0000FF"/>
                </a:solidFill>
                <a:ea typeface="华文新魏" pitchFamily="2" charset="-122"/>
              </a:rPr>
              <a:t>：佣金问题</a:t>
            </a:r>
          </a:p>
          <a:p>
            <a:pPr lvl="1" eaLnBrk="1" hangingPunct="1"/>
            <a:r>
              <a:rPr lang="zh-CN" altLang="en-US" sz="3400" b="1" smtClean="0">
                <a:solidFill>
                  <a:srgbClr val="0000FF"/>
                </a:solidFill>
                <a:ea typeface="华文新魏" pitchFamily="2" charset="-122"/>
              </a:rPr>
              <a:t>代码说明</a:t>
            </a:r>
            <a:endParaRPr lang="en-US" altLang="zh-CN" sz="3400" b="1" smtClean="0">
              <a:solidFill>
                <a:srgbClr val="0000FF"/>
              </a:solidFill>
              <a:ea typeface="华文新魏" pitchFamily="2" charset="-122"/>
            </a:endParaRPr>
          </a:p>
          <a:p>
            <a:pPr lvl="1" eaLnBrk="1" hangingPunct="1"/>
            <a:r>
              <a:rPr lang="zh-CN" altLang="en-US" sz="3400" b="1" smtClean="0">
                <a:solidFill>
                  <a:srgbClr val="0000FF"/>
                </a:solidFill>
                <a:ea typeface="华文新魏" pitchFamily="2" charset="-122"/>
              </a:rPr>
              <a:t>开始测试</a:t>
            </a:r>
            <a:endParaRPr lang="en-US" altLang="zh-CN" sz="3400" b="1" smtClean="0">
              <a:solidFill>
                <a:srgbClr val="0000FF"/>
              </a:solidFill>
              <a:ea typeface="华文新魏" pitchFamily="2" charset="-122"/>
            </a:endParaRPr>
          </a:p>
          <a:p>
            <a:pPr lvl="1" eaLnBrk="1" hangingPunct="1"/>
            <a:r>
              <a:rPr lang="zh-CN" altLang="en-US" sz="3400" b="1" smtClean="0">
                <a:solidFill>
                  <a:srgbClr val="0000FF"/>
                </a:solidFill>
                <a:ea typeface="华文新魏" pitchFamily="2" charset="-122"/>
              </a:rPr>
              <a:t>测试分析</a:t>
            </a:r>
            <a:endParaRPr lang="en-US" altLang="zh-CN" sz="3400" b="1" smtClean="0">
              <a:solidFill>
                <a:srgbClr val="0000FF"/>
              </a:solidFill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66332590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09753DB3-201A-460B-9075-D953A3B87804}" type="slidenum">
              <a:rPr lang="en-US" altLang="zh-CN" smtClean="0"/>
              <a:pPr eaLnBrk="1" hangingPunct="1"/>
              <a:t>13</a:t>
            </a:fld>
            <a:endParaRPr lang="en-US" altLang="zh-CN" smtClean="0"/>
          </a:p>
        </p:txBody>
      </p:sp>
      <p:sp>
        <p:nvSpPr>
          <p:cNvPr id="137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黑体" pitchFamily="2" charset="-122"/>
                <a:ea typeface="黑体" pitchFamily="2" charset="-122"/>
              </a:rPr>
              <a:t>5.6 </a:t>
            </a:r>
            <a:r>
              <a:rPr lang="zh-CN" altLang="en-US" b="1" smtClean="0">
                <a:latin typeface="黑体" pitchFamily="2" charset="-122"/>
                <a:ea typeface="黑体" pitchFamily="2" charset="-122"/>
              </a:rPr>
              <a:t>对变量的测试</a:t>
            </a:r>
          </a:p>
        </p:txBody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3400" b="1" smtClean="0">
                <a:solidFill>
                  <a:srgbClr val="0000FF"/>
                </a:solidFill>
                <a:ea typeface="华文新魏" pitchFamily="2" charset="-122"/>
              </a:rPr>
              <a:t>开始测试</a:t>
            </a:r>
            <a:endParaRPr lang="en-US" altLang="zh-CN" sz="3400" b="1" smtClean="0">
              <a:solidFill>
                <a:srgbClr val="0000FF"/>
              </a:solidFill>
              <a:ea typeface="华文新魏" pitchFamily="2" charset="-122"/>
            </a:endParaRPr>
          </a:p>
          <a:p>
            <a:pPr eaLnBrk="1" hangingPunct="1"/>
            <a:r>
              <a:rPr lang="zh-CN" altLang="en-US" sz="3400" b="1" smtClean="0">
                <a:solidFill>
                  <a:srgbClr val="0000FF"/>
                </a:solidFill>
                <a:ea typeface="华文新魏" pitchFamily="2" charset="-122"/>
              </a:rPr>
              <a:t>寻找所有变量的定义节点和使用节点</a:t>
            </a:r>
            <a:endParaRPr lang="en-US" altLang="zh-CN" sz="3400" b="1" smtClean="0">
              <a:solidFill>
                <a:srgbClr val="0000FF"/>
              </a:solidFill>
              <a:ea typeface="华文新魏" pitchFamily="2" charset="-122"/>
            </a:endParaRPr>
          </a:p>
        </p:txBody>
      </p:sp>
      <p:pic>
        <p:nvPicPr>
          <p:cNvPr id="1372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663" y="3071813"/>
            <a:ext cx="8637587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9212357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880BD29F-396D-4B3D-AB3A-546105FABE3A}" type="slidenum">
              <a:rPr lang="en-US" altLang="zh-CN" smtClean="0"/>
              <a:pPr eaLnBrk="1" hangingPunct="1"/>
              <a:t>14</a:t>
            </a:fld>
            <a:endParaRPr lang="en-US" altLang="zh-CN" smtClean="0"/>
          </a:p>
        </p:txBody>
      </p:sp>
      <p:sp>
        <p:nvSpPr>
          <p:cNvPr id="138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黑体" pitchFamily="2" charset="-122"/>
                <a:ea typeface="黑体" pitchFamily="2" charset="-122"/>
              </a:rPr>
              <a:t>5.6 </a:t>
            </a:r>
            <a:r>
              <a:rPr lang="zh-CN" altLang="en-US" b="1" smtClean="0">
                <a:latin typeface="黑体" pitchFamily="2" charset="-122"/>
                <a:ea typeface="黑体" pitchFamily="2" charset="-122"/>
              </a:rPr>
              <a:t>对变量的测试</a:t>
            </a:r>
          </a:p>
        </p:txBody>
      </p:sp>
      <p:sp>
        <p:nvSpPr>
          <p:cNvPr id="1382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3400" b="1" smtClean="0">
                <a:solidFill>
                  <a:srgbClr val="0000FF"/>
                </a:solidFill>
                <a:ea typeface="华文新魏" pitchFamily="2" charset="-122"/>
              </a:rPr>
              <a:t>开始测试</a:t>
            </a:r>
            <a:endParaRPr lang="en-US" altLang="zh-CN" sz="3400" b="1" smtClean="0">
              <a:solidFill>
                <a:srgbClr val="0000FF"/>
              </a:solidFill>
              <a:ea typeface="华文新魏" pitchFamily="2" charset="-122"/>
            </a:endParaRPr>
          </a:p>
          <a:p>
            <a:pPr eaLnBrk="1" hangingPunct="1"/>
            <a:r>
              <a:rPr lang="zh-CN" altLang="en-US" sz="3400" b="1" smtClean="0">
                <a:solidFill>
                  <a:srgbClr val="0000FF"/>
                </a:solidFill>
                <a:ea typeface="华文新魏" pitchFamily="2" charset="-122"/>
              </a:rPr>
              <a:t>确定各变量的定义</a:t>
            </a:r>
            <a:r>
              <a:rPr lang="en-US" altLang="en-US" sz="3400" b="1" smtClean="0">
                <a:solidFill>
                  <a:srgbClr val="0000FF"/>
                </a:solidFill>
                <a:ea typeface="华文新魏" pitchFamily="2" charset="-122"/>
              </a:rPr>
              <a:t>/</a:t>
            </a:r>
            <a:r>
              <a:rPr lang="zh-CN" altLang="en-US" sz="3400" b="1" smtClean="0">
                <a:solidFill>
                  <a:srgbClr val="0000FF"/>
                </a:solidFill>
                <a:ea typeface="华文新魏" pitchFamily="2" charset="-122"/>
              </a:rPr>
              <a:t>使用节点对，并考查每条路径</a:t>
            </a:r>
            <a:endParaRPr lang="en-US" altLang="zh-CN" sz="3400" b="1" smtClean="0">
              <a:solidFill>
                <a:srgbClr val="0000FF"/>
              </a:solidFill>
              <a:ea typeface="华文新魏" pitchFamily="2" charset="-122"/>
            </a:endParaRPr>
          </a:p>
        </p:txBody>
      </p:sp>
      <p:pic>
        <p:nvPicPr>
          <p:cNvPr id="138246" name="Picture 2" descr="5t2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0" y="247650"/>
            <a:ext cx="3571875" cy="661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5775638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14D74715-0185-4781-A80B-09DF51CC0C7A}" type="slidenum">
              <a:rPr lang="en-US" altLang="zh-CN" smtClean="0"/>
              <a:pPr eaLnBrk="1" hangingPunct="1"/>
              <a:t>15</a:t>
            </a:fld>
            <a:endParaRPr lang="en-US" altLang="zh-CN" smtClean="0"/>
          </a:p>
        </p:txBody>
      </p:sp>
      <p:sp>
        <p:nvSpPr>
          <p:cNvPr id="139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黑体" pitchFamily="2" charset="-122"/>
                <a:ea typeface="黑体" pitchFamily="2" charset="-122"/>
              </a:rPr>
              <a:t>5.6 </a:t>
            </a:r>
            <a:r>
              <a:rPr lang="zh-CN" altLang="en-US" b="1" smtClean="0">
                <a:latin typeface="黑体" pitchFamily="2" charset="-122"/>
                <a:ea typeface="黑体" pitchFamily="2" charset="-122"/>
              </a:rPr>
              <a:t>对变量的测试</a:t>
            </a:r>
          </a:p>
        </p:txBody>
      </p:sp>
      <p:sp>
        <p:nvSpPr>
          <p:cNvPr id="1392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3800" b="1" dirty="0" smtClean="0">
                <a:solidFill>
                  <a:srgbClr val="0000FF"/>
                </a:solidFill>
                <a:ea typeface="华文新魏" pitchFamily="2" charset="-122"/>
              </a:rPr>
              <a:t>测试分析</a:t>
            </a:r>
            <a:endParaRPr lang="en-US" altLang="zh-CN" sz="3800" b="1" dirty="0" smtClean="0">
              <a:solidFill>
                <a:srgbClr val="0000FF"/>
              </a:solidFill>
              <a:ea typeface="华文新魏" pitchFamily="2" charset="-122"/>
            </a:endParaRPr>
          </a:p>
          <a:p>
            <a:pPr eaLnBrk="1" hangingPunct="1"/>
            <a:r>
              <a:rPr lang="zh-CN" altLang="en-US" sz="3800" b="1" dirty="0" smtClean="0">
                <a:solidFill>
                  <a:srgbClr val="0000FF"/>
                </a:solidFill>
                <a:ea typeface="华文新魏" pitchFamily="2" charset="-122"/>
              </a:rPr>
              <a:t>在很多情况下，并不需要逐一分析程序代码中的所有变量，一般可仅选择特别重要的变量进行</a:t>
            </a:r>
            <a:r>
              <a:rPr lang="zh-CN" altLang="en-US" sz="3800" b="1" dirty="0" smtClean="0">
                <a:solidFill>
                  <a:srgbClr val="0000FF"/>
                </a:solidFill>
                <a:ea typeface="华文新魏" pitchFamily="2" charset="-122"/>
              </a:rPr>
              <a:t>数据流分析，得到</a:t>
            </a:r>
            <a:r>
              <a:rPr lang="zh-CN" altLang="en-US" sz="3800" b="1" dirty="0" smtClean="0">
                <a:solidFill>
                  <a:srgbClr val="FF0000"/>
                </a:solidFill>
                <a:ea typeface="华文新魏" pitchFamily="2" charset="-122"/>
              </a:rPr>
              <a:t>不是定义清除路径</a:t>
            </a:r>
            <a:r>
              <a:rPr lang="zh-CN" altLang="en-US" sz="3800" b="1" dirty="0" smtClean="0">
                <a:solidFill>
                  <a:srgbClr val="0000FF"/>
                </a:solidFill>
                <a:ea typeface="华文新魏" pitchFamily="2" charset="-122"/>
              </a:rPr>
              <a:t>，定义为高风险路径。</a:t>
            </a:r>
            <a:endParaRPr lang="en-US" altLang="zh-CN" sz="3800" b="1" dirty="0" smtClean="0">
              <a:solidFill>
                <a:srgbClr val="0000FF"/>
              </a:solidFill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65015920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1476185-BAD2-445A-924F-35D64F5EBBEE}" type="slidenum">
              <a:rPr lang="en-US" altLang="zh-CN" smtClean="0"/>
              <a:pPr eaLnBrk="1" hangingPunct="1"/>
              <a:t>16</a:t>
            </a:fld>
            <a:endParaRPr lang="en-US" altLang="zh-CN" smtClean="0"/>
          </a:p>
        </p:txBody>
      </p:sp>
      <p:sp>
        <p:nvSpPr>
          <p:cNvPr id="140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黑体" pitchFamily="2" charset="-122"/>
                <a:ea typeface="黑体" pitchFamily="2" charset="-122"/>
              </a:rPr>
              <a:t>5.6 </a:t>
            </a:r>
            <a:r>
              <a:rPr lang="zh-CN" altLang="en-US" b="1" smtClean="0">
                <a:latin typeface="黑体" pitchFamily="2" charset="-122"/>
                <a:ea typeface="黑体" pitchFamily="2" charset="-122"/>
              </a:rPr>
              <a:t>对变量的测试</a:t>
            </a:r>
          </a:p>
        </p:txBody>
      </p:sp>
      <p:sp>
        <p:nvSpPr>
          <p:cNvPr id="1402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3400" b="1" smtClean="0"/>
              <a:t>小结</a:t>
            </a:r>
            <a:endParaRPr lang="en-US" altLang="zh-CN" sz="3400" b="1" smtClean="0"/>
          </a:p>
          <a:p>
            <a:pPr lvl="1" eaLnBrk="1" hangingPunct="1"/>
            <a:r>
              <a:rPr lang="zh-CN" altLang="en-US" b="1" smtClean="0"/>
              <a:t>定义</a:t>
            </a:r>
            <a:r>
              <a:rPr lang="en-US" altLang="en-US" b="1" smtClean="0"/>
              <a:t>/</a:t>
            </a:r>
            <a:r>
              <a:rPr lang="zh-CN" altLang="en-US" b="1" smtClean="0"/>
              <a:t>引用异常缺陷是程序代码中一类特殊的缺陷</a:t>
            </a:r>
            <a:endParaRPr lang="en-US" altLang="zh-CN" b="1" smtClean="0"/>
          </a:p>
          <a:p>
            <a:pPr lvl="1" eaLnBrk="1" hangingPunct="1"/>
            <a:r>
              <a:rPr lang="zh-CN" altLang="en-US" b="1" smtClean="0"/>
              <a:t>数据流测试是基于缺陷预防思想，以缺陷静态检查为主的一种测试方法。同时，数据流分析过程中得到的不可靠路径不一定存在缺陷，但这样的路径一定是存在高风险的。因此，数据流分析主要用于代码的优化</a:t>
            </a:r>
            <a:endParaRPr lang="en-US" altLang="zh-CN" b="1" smtClean="0"/>
          </a:p>
        </p:txBody>
      </p:sp>
    </p:spTree>
    <p:extLst>
      <p:ext uri="{BB962C8B-B14F-4D97-AF65-F5344CB8AC3E}">
        <p14:creationId xmlns:p14="http://schemas.microsoft.com/office/powerpoint/2010/main" val="2626724208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03288123-642F-4441-BC4B-F18AD582FF37}" type="slidenum">
              <a:rPr lang="en-US" altLang="zh-CN" smtClean="0"/>
              <a:pPr eaLnBrk="1" hangingPunct="1"/>
              <a:t>17</a:t>
            </a:fld>
            <a:endParaRPr lang="en-US" altLang="zh-CN" smtClean="0"/>
          </a:p>
        </p:txBody>
      </p:sp>
      <p:sp>
        <p:nvSpPr>
          <p:cNvPr id="141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黑体" pitchFamily="2" charset="-122"/>
                <a:ea typeface="黑体" pitchFamily="2" charset="-122"/>
              </a:rPr>
              <a:t>5.7 </a:t>
            </a:r>
            <a:r>
              <a:rPr lang="zh-CN" altLang="en-US" b="1" smtClean="0">
                <a:latin typeface="黑体" pitchFamily="2" charset="-122"/>
                <a:ea typeface="黑体" pitchFamily="2" charset="-122"/>
              </a:rPr>
              <a:t>白盒测试总结</a:t>
            </a:r>
          </a:p>
        </p:txBody>
      </p:sp>
      <p:sp>
        <p:nvSpPr>
          <p:cNvPr id="1413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3400" b="1" smtClean="0"/>
              <a:t>静态测试</a:t>
            </a:r>
            <a:endParaRPr lang="en-US" altLang="zh-CN" sz="3400" b="1" smtClean="0"/>
          </a:p>
          <a:p>
            <a:pPr lvl="1" eaLnBrk="1" hangingPunct="1"/>
            <a:r>
              <a:rPr lang="zh-CN" altLang="en-US" b="1" smtClean="0"/>
              <a:t>侧重于源代码检查和优化</a:t>
            </a:r>
            <a:endParaRPr lang="en-US" altLang="zh-CN" b="1" smtClean="0"/>
          </a:p>
          <a:p>
            <a:pPr lvl="1" eaLnBrk="1" hangingPunct="1"/>
            <a:r>
              <a:rPr lang="zh-CN" altLang="en-US" b="1" smtClean="0"/>
              <a:t>基本思想：不需要设计测试用例，直接查看源代码和模拟执行代码，目标是直接定位代码中的缺陷，提出结构设计优化的意见和有关测试重点的建议</a:t>
            </a:r>
            <a:endParaRPr lang="en-US" altLang="zh-CN" b="1" smtClean="0"/>
          </a:p>
          <a:p>
            <a:pPr lvl="1" eaLnBrk="1" hangingPunct="1"/>
            <a:r>
              <a:rPr lang="zh-CN" altLang="en-US" b="1" smtClean="0"/>
              <a:t>典型方法：同行评审、静态结构分析、代码质量度量和对变量的数据流测试</a:t>
            </a:r>
            <a:endParaRPr lang="en-US" altLang="zh-CN" b="1" smtClean="0"/>
          </a:p>
        </p:txBody>
      </p:sp>
    </p:spTree>
    <p:extLst>
      <p:ext uri="{BB962C8B-B14F-4D97-AF65-F5344CB8AC3E}">
        <p14:creationId xmlns:p14="http://schemas.microsoft.com/office/powerpoint/2010/main" val="1603573108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0BB8CF8E-2880-47D5-8961-BBA91D2E00C8}" type="slidenum">
              <a:rPr lang="en-US" altLang="zh-CN" smtClean="0"/>
              <a:pPr eaLnBrk="1" hangingPunct="1"/>
              <a:t>18</a:t>
            </a:fld>
            <a:endParaRPr lang="en-US" altLang="zh-CN" smtClean="0"/>
          </a:p>
        </p:txBody>
      </p:sp>
      <p:sp>
        <p:nvSpPr>
          <p:cNvPr id="142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黑体" pitchFamily="2" charset="-122"/>
                <a:ea typeface="黑体" pitchFamily="2" charset="-122"/>
              </a:rPr>
              <a:t>5.7 </a:t>
            </a:r>
            <a:r>
              <a:rPr lang="zh-CN" altLang="en-US" b="1" smtClean="0">
                <a:latin typeface="黑体" pitchFamily="2" charset="-122"/>
                <a:ea typeface="黑体" pitchFamily="2" charset="-122"/>
              </a:rPr>
              <a:t>白盒测试总结</a:t>
            </a:r>
          </a:p>
        </p:txBody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3400" b="1" dirty="0" smtClean="0"/>
              <a:t>动态测试</a:t>
            </a:r>
            <a:endParaRPr lang="en-US" altLang="zh-CN" sz="3400" b="1" dirty="0" smtClean="0"/>
          </a:p>
          <a:p>
            <a:pPr lvl="1" eaLnBrk="1" hangingPunct="1"/>
            <a:r>
              <a:rPr lang="zh-CN" altLang="en-US" b="1" dirty="0" smtClean="0"/>
              <a:t>侧重于关键程序结构的测试</a:t>
            </a:r>
            <a:endParaRPr lang="en-US" altLang="zh-CN" b="1" dirty="0" smtClean="0"/>
          </a:p>
          <a:p>
            <a:pPr lvl="1" eaLnBrk="1" hangingPunct="1"/>
            <a:r>
              <a:rPr lang="zh-CN" altLang="en-US" b="1" dirty="0" smtClean="0"/>
              <a:t>基本思想：通过</a:t>
            </a:r>
            <a:r>
              <a:rPr lang="zh-CN" altLang="en-US" b="1" dirty="0" smtClean="0">
                <a:solidFill>
                  <a:srgbClr val="FF0000"/>
                </a:solidFill>
              </a:rPr>
              <a:t>对导致程序结构复杂度的判定表达式、执行路径和循环结构设计测试用例</a:t>
            </a:r>
            <a:r>
              <a:rPr lang="zh-CN" altLang="en-US" b="1" dirty="0" smtClean="0"/>
              <a:t>，目标是达到某种程度的测试覆盖，从测试完备性和无冗余性的角度给予信心</a:t>
            </a:r>
            <a:endParaRPr lang="en-US" altLang="zh-CN" b="1" dirty="0" smtClean="0"/>
          </a:p>
          <a:p>
            <a:pPr lvl="1" eaLnBrk="1" hangingPunct="1"/>
            <a:r>
              <a:rPr lang="zh-CN" altLang="en-US" b="1" dirty="0" smtClean="0"/>
              <a:t>典型方法：基于逻辑表达式覆盖指标的判定测试、基于全路径覆盖的独立路径测试，以及基于循环过程覆盖的对循环的测试</a:t>
            </a:r>
            <a:endParaRPr lang="en-US" altLang="zh-CN" b="1" dirty="0" smtClean="0"/>
          </a:p>
        </p:txBody>
      </p:sp>
    </p:spTree>
    <p:extLst>
      <p:ext uri="{BB962C8B-B14F-4D97-AF65-F5344CB8AC3E}">
        <p14:creationId xmlns:p14="http://schemas.microsoft.com/office/powerpoint/2010/main" val="3215430951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D1574AFF-428A-412B-8FC6-4C8242493EF7}" type="slidenum">
              <a:rPr lang="en-US" altLang="zh-CN" smtClean="0"/>
              <a:pPr eaLnBrk="1" hangingPunct="1"/>
              <a:t>19</a:t>
            </a:fld>
            <a:endParaRPr lang="en-US" altLang="zh-CN" smtClean="0"/>
          </a:p>
        </p:txBody>
      </p:sp>
      <p:sp>
        <p:nvSpPr>
          <p:cNvPr id="143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黑体" pitchFamily="2" charset="-122"/>
                <a:ea typeface="黑体" pitchFamily="2" charset="-122"/>
              </a:rPr>
              <a:t>5.7 </a:t>
            </a:r>
            <a:r>
              <a:rPr lang="zh-CN" altLang="en-US" b="1" smtClean="0">
                <a:latin typeface="黑体" pitchFamily="2" charset="-122"/>
                <a:ea typeface="黑体" pitchFamily="2" charset="-122"/>
              </a:rPr>
              <a:t>白盒测试总结</a:t>
            </a:r>
          </a:p>
        </p:txBody>
      </p:sp>
      <p:sp>
        <p:nvSpPr>
          <p:cNvPr id="1433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3400" b="1" dirty="0" smtClean="0"/>
              <a:t>综合使用策略</a:t>
            </a:r>
            <a:endParaRPr lang="en-US" altLang="zh-CN" sz="3400" b="1" dirty="0" smtClean="0"/>
          </a:p>
          <a:p>
            <a:pPr lvl="1" eaLnBrk="1" hangingPunct="1"/>
            <a:r>
              <a:rPr lang="zh-CN" altLang="en-US" sz="2200" b="1" dirty="0" smtClean="0"/>
              <a:t>优先进行静态白盒测试</a:t>
            </a:r>
            <a:endParaRPr lang="en-US" altLang="zh-CN" sz="2200" b="1" dirty="0" smtClean="0"/>
          </a:p>
          <a:p>
            <a:pPr lvl="1" eaLnBrk="1" hangingPunct="1"/>
            <a:r>
              <a:rPr lang="zh-CN" altLang="en-US" sz="2200" b="1" dirty="0" smtClean="0"/>
              <a:t>尽量利用测试工具完成代码结构和质量的相关分析和评估</a:t>
            </a:r>
            <a:endParaRPr lang="en-US" altLang="zh-CN" sz="2200" b="1" dirty="0" smtClean="0"/>
          </a:p>
          <a:p>
            <a:pPr lvl="1" eaLnBrk="1" hangingPunct="1"/>
            <a:r>
              <a:rPr lang="zh-CN" altLang="en-US" sz="2200" b="1" dirty="0" smtClean="0"/>
              <a:t>针对关键变量，使用数据流的测试方法确定补充路径测试的重点</a:t>
            </a:r>
            <a:endParaRPr lang="en-US" altLang="zh-CN" sz="2200" b="1" dirty="0" smtClean="0"/>
          </a:p>
          <a:p>
            <a:pPr lvl="1" eaLnBrk="1" hangingPunct="1"/>
            <a:r>
              <a:rPr lang="zh-CN" altLang="en-US" sz="2200" b="1" dirty="0" smtClean="0"/>
              <a:t>设计测试用例时，注意结合边界抽取测试数据</a:t>
            </a:r>
            <a:endParaRPr lang="en-US" altLang="zh-CN" sz="2200" b="1" dirty="0" smtClean="0"/>
          </a:p>
          <a:p>
            <a:pPr lvl="1" eaLnBrk="1" hangingPunct="1"/>
            <a:r>
              <a:rPr lang="zh-CN" altLang="en-US" sz="2200" b="1" dirty="0" smtClean="0"/>
              <a:t>针对黑盒测试检查不到或难以检查的地方，使用特殊的白盒测试方法进行补充测试</a:t>
            </a:r>
            <a:endParaRPr lang="en-US" altLang="zh-CN" sz="2200" b="1" dirty="0" smtClean="0"/>
          </a:p>
          <a:p>
            <a:pPr lvl="1" eaLnBrk="1" hangingPunct="1"/>
            <a:r>
              <a:rPr lang="zh-CN" altLang="en-US" sz="2200" b="1" dirty="0" smtClean="0"/>
              <a:t>在系统测试中借鉴独立路径测试方法的思想设计高层测试用例，提高测试覆盖，降低冗余</a:t>
            </a:r>
            <a:endParaRPr lang="en-US" altLang="zh-CN" sz="2200" b="1" dirty="0" smtClean="0"/>
          </a:p>
        </p:txBody>
      </p:sp>
    </p:spTree>
    <p:extLst>
      <p:ext uri="{BB962C8B-B14F-4D97-AF65-F5344CB8AC3E}">
        <p14:creationId xmlns:p14="http://schemas.microsoft.com/office/powerpoint/2010/main" val="983609775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/>
            <a:fld id="{C20E09B6-8B52-4DFF-8E8E-77B8AD4C76C1}" type="slidenum">
              <a:rPr lang="en-US" altLang="zh-CN" smtClean="0"/>
              <a:pPr eaLnBrk="1" hangingPunct="1"/>
              <a:t>2</a:t>
            </a:fld>
            <a:endParaRPr lang="en-US" altLang="zh-CN" smtClean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>
                <a:latin typeface="黑体" pitchFamily="49" charset="-122"/>
                <a:ea typeface="黑体" pitchFamily="49" charset="-122"/>
              </a:rPr>
              <a:t>第</a:t>
            </a:r>
            <a:r>
              <a:rPr lang="en-US" altLang="zh-CN" b="1" smtClean="0">
                <a:latin typeface="黑体" pitchFamily="49" charset="-122"/>
                <a:ea typeface="黑体" pitchFamily="49" charset="-122"/>
              </a:rPr>
              <a:t>3</a:t>
            </a:r>
            <a:r>
              <a:rPr lang="zh-CN" altLang="en-US" b="1" smtClean="0">
                <a:latin typeface="黑体" pitchFamily="49" charset="-122"/>
                <a:ea typeface="黑体" pitchFamily="49" charset="-122"/>
              </a:rPr>
              <a:t>章  黑盒测试技术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3400" b="1" dirty="0" smtClean="0"/>
              <a:t>本章重点</a:t>
            </a:r>
          </a:p>
          <a:p>
            <a:pPr lvl="1" eaLnBrk="1" hangingPunct="1"/>
            <a:r>
              <a:rPr lang="zh-CN" altLang="en-US" sz="3100" b="1" dirty="0" smtClean="0"/>
              <a:t>对变量</a:t>
            </a:r>
            <a:r>
              <a:rPr lang="zh-CN" altLang="en-US" sz="3100" b="1" smtClean="0"/>
              <a:t>的测试（数据流测试）</a:t>
            </a:r>
            <a:endParaRPr lang="zh-CN" altLang="en-US" sz="3100" b="1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71E18C37-C692-4B42-8870-A1157E7E31B4}" type="slidenum">
              <a:rPr lang="en-US" altLang="zh-CN" smtClean="0"/>
              <a:pPr eaLnBrk="1" hangingPunct="1"/>
              <a:t>20</a:t>
            </a:fld>
            <a:endParaRPr lang="en-US" altLang="zh-CN" smtClean="0"/>
          </a:p>
        </p:txBody>
      </p:sp>
      <p:sp>
        <p:nvSpPr>
          <p:cNvPr id="144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黑体" pitchFamily="2" charset="-122"/>
                <a:ea typeface="黑体" pitchFamily="2" charset="-122"/>
              </a:rPr>
              <a:t>5.7 </a:t>
            </a:r>
            <a:r>
              <a:rPr lang="zh-CN" altLang="en-US" b="1" smtClean="0">
                <a:latin typeface="黑体" pitchFamily="2" charset="-122"/>
                <a:ea typeface="黑体" pitchFamily="2" charset="-122"/>
              </a:rPr>
              <a:t>白盒测试总结</a:t>
            </a:r>
          </a:p>
        </p:txBody>
      </p:sp>
      <p:sp>
        <p:nvSpPr>
          <p:cNvPr id="1443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3400" b="1" smtClean="0"/>
              <a:t>测试覆盖指标</a:t>
            </a:r>
            <a:endParaRPr lang="en-US" altLang="zh-CN" b="1" smtClean="0"/>
          </a:p>
        </p:txBody>
      </p:sp>
      <p:pic>
        <p:nvPicPr>
          <p:cNvPr id="14439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2643188"/>
            <a:ext cx="8843963" cy="1928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1478717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F338AB45-7A01-43E2-8C8C-E2CE0D8C559C}" type="slidenum">
              <a:rPr lang="en-US" altLang="zh-CN" smtClean="0"/>
              <a:pPr eaLnBrk="1" hangingPunct="1"/>
              <a:t>21</a:t>
            </a:fld>
            <a:endParaRPr lang="en-US" altLang="zh-CN" smtClean="0"/>
          </a:p>
        </p:txBody>
      </p:sp>
      <p:sp>
        <p:nvSpPr>
          <p:cNvPr id="145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黑体" pitchFamily="2" charset="-122"/>
                <a:ea typeface="黑体" pitchFamily="2" charset="-122"/>
              </a:rPr>
              <a:t>5.7 </a:t>
            </a:r>
            <a:r>
              <a:rPr lang="zh-CN" altLang="en-US" b="1" smtClean="0">
                <a:latin typeface="黑体" pitchFamily="2" charset="-122"/>
                <a:ea typeface="黑体" pitchFamily="2" charset="-122"/>
              </a:rPr>
              <a:t>白盒测试总结</a:t>
            </a:r>
          </a:p>
        </p:txBody>
      </p:sp>
      <p:sp>
        <p:nvSpPr>
          <p:cNvPr id="145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6738" y="1752600"/>
            <a:ext cx="3505200" cy="4267200"/>
          </a:xfrm>
        </p:spPr>
        <p:txBody>
          <a:bodyPr/>
          <a:lstStyle/>
          <a:p>
            <a:pPr eaLnBrk="1" hangingPunct="1"/>
            <a:r>
              <a:rPr lang="en-US" altLang="en-US" sz="3400" b="1" dirty="0" err="1" smtClean="0"/>
              <a:t>Rapps-Weyuker</a:t>
            </a:r>
            <a:r>
              <a:rPr lang="zh-CN" altLang="en-US" sz="3400" b="1" dirty="0" smtClean="0"/>
              <a:t>标准的准则层次结构覆盖指标</a:t>
            </a:r>
            <a:endParaRPr lang="en-US" altLang="zh-CN" sz="3400" b="1" dirty="0" smtClean="0"/>
          </a:p>
        </p:txBody>
      </p:sp>
      <p:pic>
        <p:nvPicPr>
          <p:cNvPr id="145414" name="Picture 2" descr="5t2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625" y="720725"/>
            <a:ext cx="5143500" cy="549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3387168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7A4355DC-B0D0-43BB-B2EF-FBBDA4A7D274}" type="slidenum">
              <a:rPr lang="en-US" altLang="zh-CN" smtClean="0"/>
              <a:pPr eaLnBrk="1" hangingPunct="1"/>
              <a:t>22</a:t>
            </a:fld>
            <a:endParaRPr lang="en-US" altLang="zh-CN" smtClean="0"/>
          </a:p>
        </p:txBody>
      </p:sp>
      <p:sp>
        <p:nvSpPr>
          <p:cNvPr id="146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黑体" pitchFamily="2" charset="-122"/>
                <a:ea typeface="黑体" pitchFamily="2" charset="-122"/>
              </a:rPr>
              <a:t>5.7 </a:t>
            </a:r>
            <a:r>
              <a:rPr lang="zh-CN" altLang="en-US" b="1" smtClean="0">
                <a:latin typeface="黑体" pitchFamily="2" charset="-122"/>
                <a:ea typeface="黑体" pitchFamily="2" charset="-122"/>
              </a:rPr>
              <a:t>白盒测试总结</a:t>
            </a:r>
          </a:p>
        </p:txBody>
      </p:sp>
      <p:sp>
        <p:nvSpPr>
          <p:cNvPr id="1464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3400" b="1" smtClean="0"/>
              <a:t>对黑盒测试的评估</a:t>
            </a:r>
            <a:endParaRPr lang="en-US" altLang="zh-CN" sz="3400" b="1" smtClean="0"/>
          </a:p>
          <a:p>
            <a:pPr lvl="1" eaLnBrk="1" hangingPunct="1"/>
            <a:r>
              <a:rPr lang="zh-CN" altLang="en-US" b="1" smtClean="0">
                <a:solidFill>
                  <a:srgbClr val="0000FF"/>
                </a:solidFill>
              </a:rPr>
              <a:t>基本原理</a:t>
            </a:r>
            <a:endParaRPr lang="en-US" altLang="zh-CN" b="1" smtClean="0">
              <a:solidFill>
                <a:srgbClr val="0000FF"/>
              </a:solidFill>
            </a:endParaRPr>
          </a:p>
          <a:p>
            <a:pPr lvl="1" eaLnBrk="1" hangingPunct="1"/>
            <a:r>
              <a:rPr lang="zh-CN" altLang="en-US" b="1" smtClean="0"/>
              <a:t>代码说明</a:t>
            </a:r>
            <a:endParaRPr lang="en-US" altLang="zh-CN" b="1" smtClean="0"/>
          </a:p>
          <a:p>
            <a:pPr lvl="1" eaLnBrk="1" hangingPunct="1"/>
            <a:r>
              <a:rPr lang="zh-CN" altLang="en-US" b="1" smtClean="0"/>
              <a:t>开始测试</a:t>
            </a:r>
            <a:endParaRPr lang="en-US" altLang="zh-CN" b="1" smtClean="0"/>
          </a:p>
          <a:p>
            <a:pPr lvl="1" eaLnBrk="1" hangingPunct="1"/>
            <a:r>
              <a:rPr lang="zh-CN" altLang="en-US" b="1" smtClean="0"/>
              <a:t>测试分析</a:t>
            </a:r>
            <a:endParaRPr lang="en-US" altLang="zh-CN" b="1" smtClean="0"/>
          </a:p>
        </p:txBody>
      </p:sp>
    </p:spTree>
    <p:extLst>
      <p:ext uri="{BB962C8B-B14F-4D97-AF65-F5344CB8AC3E}">
        <p14:creationId xmlns:p14="http://schemas.microsoft.com/office/powerpoint/2010/main" val="3989454911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037637D6-A4DF-47C9-8165-22785F4B4E3D}" type="slidenum">
              <a:rPr lang="en-US" altLang="zh-CN" smtClean="0"/>
              <a:pPr eaLnBrk="1" hangingPunct="1"/>
              <a:t>23</a:t>
            </a:fld>
            <a:endParaRPr lang="en-US" altLang="zh-CN" smtClean="0"/>
          </a:p>
        </p:txBody>
      </p:sp>
      <p:sp>
        <p:nvSpPr>
          <p:cNvPr id="147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黑体" pitchFamily="2" charset="-122"/>
                <a:ea typeface="黑体" pitchFamily="2" charset="-122"/>
              </a:rPr>
              <a:t>5.7 </a:t>
            </a:r>
            <a:r>
              <a:rPr lang="zh-CN" altLang="en-US" b="1" smtClean="0">
                <a:latin typeface="黑体" pitchFamily="2" charset="-122"/>
                <a:ea typeface="黑体" pitchFamily="2" charset="-122"/>
              </a:rPr>
              <a:t>白盒测试总结</a:t>
            </a:r>
          </a:p>
        </p:txBody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zh-CN" sz="2600" b="1" dirty="0" smtClean="0"/>
              <a:t>假设某黑盒测试方法</a:t>
            </a:r>
            <a:r>
              <a:rPr lang="en-US" sz="2600" b="1" i="1" dirty="0" smtClean="0"/>
              <a:t>M</a:t>
            </a:r>
            <a:r>
              <a:rPr lang="zh-CN" sz="2600" b="1" dirty="0" smtClean="0"/>
              <a:t>生成</a:t>
            </a:r>
            <a:r>
              <a:rPr lang="en-US" sz="2600" b="1" i="1" dirty="0" smtClean="0"/>
              <a:t>m</a:t>
            </a:r>
            <a:r>
              <a:rPr lang="zh-CN" sz="2600" b="1" dirty="0" smtClean="0"/>
              <a:t>个测试用例，可选择某种白盒测试覆盖指标</a:t>
            </a:r>
            <a:r>
              <a:rPr lang="en-US" sz="2600" b="1" i="1" dirty="0" smtClean="0"/>
              <a:t>S</a:t>
            </a:r>
            <a:r>
              <a:rPr lang="zh-CN" sz="2600" b="1" dirty="0" smtClean="0"/>
              <a:t>对这些测试用例进行覆盖评估，其中，该覆盖指标对应</a:t>
            </a:r>
            <a:r>
              <a:rPr lang="en-US" sz="2600" b="1" i="1" dirty="0" smtClean="0"/>
              <a:t>s</a:t>
            </a:r>
            <a:r>
              <a:rPr lang="zh-CN" sz="2600" b="1" dirty="0" smtClean="0"/>
              <a:t>个相关元素。通过</a:t>
            </a:r>
            <a:r>
              <a:rPr lang="en-US" sz="2600" b="1" i="1" dirty="0" smtClean="0"/>
              <a:t>m</a:t>
            </a:r>
            <a:r>
              <a:rPr lang="zh-CN" sz="2600" b="1" dirty="0" smtClean="0"/>
              <a:t>个测试用例的执行可覆盖</a:t>
            </a:r>
            <a:r>
              <a:rPr lang="en-US" sz="2600" b="1" i="1" dirty="0" smtClean="0"/>
              <a:t>n</a:t>
            </a:r>
            <a:r>
              <a:rPr lang="zh-CN" sz="2600" b="1" dirty="0" smtClean="0"/>
              <a:t>个白盒测试元素，可得出结论</a:t>
            </a:r>
            <a:endParaRPr lang="zh-CN" sz="3100" b="1" dirty="0" smtClean="0"/>
          </a:p>
          <a:p>
            <a:pPr lvl="1">
              <a:defRPr/>
            </a:pPr>
            <a:r>
              <a:rPr lang="zh-CN" sz="2700" b="1" dirty="0" smtClean="0">
                <a:cs typeface="+mn-cs"/>
              </a:rPr>
              <a:t>若</a:t>
            </a:r>
            <a:r>
              <a:rPr lang="en-US" sz="2700" b="1" i="1" dirty="0" smtClean="0">
                <a:cs typeface="+mn-cs"/>
              </a:rPr>
              <a:t>n/s</a:t>
            </a:r>
            <a:r>
              <a:rPr lang="en-US" sz="2700" b="1" dirty="0" smtClean="0">
                <a:cs typeface="+mn-cs"/>
              </a:rPr>
              <a:t>&lt;1</a:t>
            </a:r>
            <a:r>
              <a:rPr lang="zh-CN" sz="2700" b="1" dirty="0" smtClean="0">
                <a:cs typeface="+mn-cs"/>
              </a:rPr>
              <a:t>，则</a:t>
            </a:r>
            <a:r>
              <a:rPr lang="en-US" sz="2700" b="1" i="1" dirty="0" smtClean="0">
                <a:cs typeface="+mn-cs"/>
              </a:rPr>
              <a:t>m</a:t>
            </a:r>
            <a:r>
              <a:rPr lang="zh-CN" sz="2700" b="1" dirty="0" smtClean="0">
                <a:cs typeface="+mn-cs"/>
              </a:rPr>
              <a:t>个测试用例无法覆盖所有的白盒指标元素，表明测试方法</a:t>
            </a:r>
            <a:r>
              <a:rPr lang="en-US" sz="2700" b="1" i="1" dirty="0" smtClean="0">
                <a:cs typeface="+mn-cs"/>
              </a:rPr>
              <a:t>M</a:t>
            </a:r>
            <a:r>
              <a:rPr lang="zh-CN" sz="2700" b="1" dirty="0" smtClean="0">
                <a:cs typeface="+mn-cs"/>
              </a:rPr>
              <a:t>存在漏洞；</a:t>
            </a:r>
          </a:p>
          <a:p>
            <a:pPr lvl="1">
              <a:defRPr/>
            </a:pPr>
            <a:r>
              <a:rPr lang="zh-CN" sz="2700" b="1" dirty="0" smtClean="0">
                <a:cs typeface="+mn-cs"/>
              </a:rPr>
              <a:t>若</a:t>
            </a:r>
            <a:r>
              <a:rPr lang="en-US" sz="2700" b="1" i="1" dirty="0" smtClean="0">
                <a:cs typeface="+mn-cs"/>
              </a:rPr>
              <a:t>m/s</a:t>
            </a:r>
            <a:r>
              <a:rPr lang="en-US" sz="2700" b="1" dirty="0" smtClean="0">
                <a:cs typeface="+mn-cs"/>
              </a:rPr>
              <a:t>&gt;1</a:t>
            </a:r>
            <a:r>
              <a:rPr lang="zh-CN" sz="2700" b="1" dirty="0" smtClean="0">
                <a:cs typeface="+mn-cs"/>
              </a:rPr>
              <a:t>，则平均需要多于</a:t>
            </a:r>
            <a:r>
              <a:rPr lang="en-US" sz="2700" b="1" dirty="0" smtClean="0">
                <a:cs typeface="+mn-cs"/>
              </a:rPr>
              <a:t>1</a:t>
            </a:r>
            <a:r>
              <a:rPr lang="zh-CN" sz="2700" b="1" dirty="0" smtClean="0">
                <a:cs typeface="+mn-cs"/>
              </a:rPr>
              <a:t>个测试用例才能覆盖</a:t>
            </a:r>
            <a:r>
              <a:rPr lang="en-US" sz="2700" b="1" dirty="0" smtClean="0">
                <a:cs typeface="+mn-cs"/>
              </a:rPr>
              <a:t>1</a:t>
            </a:r>
            <a:r>
              <a:rPr lang="zh-CN" sz="2700" b="1" dirty="0" smtClean="0">
                <a:cs typeface="+mn-cs"/>
              </a:rPr>
              <a:t>个白盒指标元素，表明测试方法</a:t>
            </a:r>
            <a:r>
              <a:rPr lang="en-US" sz="2700" b="1" i="1" dirty="0" smtClean="0">
                <a:cs typeface="+mn-cs"/>
              </a:rPr>
              <a:t>M</a:t>
            </a:r>
            <a:r>
              <a:rPr lang="zh-CN" sz="2700" b="1" dirty="0" smtClean="0">
                <a:cs typeface="+mn-cs"/>
              </a:rPr>
              <a:t>存在冗余。</a:t>
            </a:r>
            <a:endParaRPr lang="en-US" altLang="zh-CN" sz="2700" b="1" dirty="0" smtClean="0"/>
          </a:p>
        </p:txBody>
      </p:sp>
    </p:spTree>
    <p:extLst>
      <p:ext uri="{BB962C8B-B14F-4D97-AF65-F5344CB8AC3E}">
        <p14:creationId xmlns:p14="http://schemas.microsoft.com/office/powerpoint/2010/main" val="4149549812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B37296EF-C932-41EC-BA9F-2113CA8C75BE}" type="slidenum">
              <a:rPr lang="en-US" altLang="zh-CN" smtClean="0"/>
              <a:pPr eaLnBrk="1" hangingPunct="1"/>
              <a:t>24</a:t>
            </a:fld>
            <a:endParaRPr lang="en-US" altLang="zh-CN" smtClean="0"/>
          </a:p>
        </p:txBody>
      </p:sp>
      <p:sp>
        <p:nvSpPr>
          <p:cNvPr id="148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黑体" pitchFamily="2" charset="-122"/>
                <a:ea typeface="黑体" pitchFamily="2" charset="-122"/>
              </a:rPr>
              <a:t>5.7 </a:t>
            </a:r>
            <a:r>
              <a:rPr lang="zh-CN" altLang="en-US" b="1" smtClean="0">
                <a:latin typeface="黑体" pitchFamily="2" charset="-122"/>
                <a:ea typeface="黑体" pitchFamily="2" charset="-122"/>
              </a:rPr>
              <a:t>白盒测试总结</a:t>
            </a:r>
          </a:p>
        </p:txBody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3400" b="1" smtClean="0"/>
              <a:t>对黑盒测试的评估</a:t>
            </a:r>
            <a:endParaRPr lang="en-US" altLang="zh-CN" sz="3400" b="1" smtClean="0"/>
          </a:p>
          <a:p>
            <a:pPr lvl="1" eaLnBrk="1" hangingPunct="1"/>
            <a:r>
              <a:rPr lang="zh-CN" altLang="en-US" b="1" smtClean="0"/>
              <a:t>基本原理</a:t>
            </a:r>
            <a:endParaRPr lang="en-US" altLang="zh-CN" b="1" smtClean="0"/>
          </a:p>
          <a:p>
            <a:pPr lvl="1" eaLnBrk="1" hangingPunct="1"/>
            <a:r>
              <a:rPr lang="zh-CN" altLang="en-US" b="1" smtClean="0">
                <a:solidFill>
                  <a:srgbClr val="0000FF"/>
                </a:solidFill>
              </a:rPr>
              <a:t>代码说明</a:t>
            </a:r>
            <a:endParaRPr lang="en-US" altLang="zh-CN" b="1" smtClean="0">
              <a:solidFill>
                <a:srgbClr val="0000FF"/>
              </a:solidFill>
            </a:endParaRPr>
          </a:p>
          <a:p>
            <a:pPr lvl="1" eaLnBrk="1" hangingPunct="1"/>
            <a:r>
              <a:rPr lang="zh-CN" altLang="en-US" b="1" smtClean="0"/>
              <a:t>开始测试</a:t>
            </a:r>
            <a:endParaRPr lang="en-US" altLang="zh-CN" b="1" smtClean="0"/>
          </a:p>
          <a:p>
            <a:pPr lvl="1" eaLnBrk="1" hangingPunct="1"/>
            <a:r>
              <a:rPr lang="zh-CN" altLang="en-US" b="1" smtClean="0"/>
              <a:t>测试分析</a:t>
            </a:r>
            <a:endParaRPr lang="en-US" altLang="zh-CN" b="1" smtClean="0"/>
          </a:p>
        </p:txBody>
      </p:sp>
      <p:pic>
        <p:nvPicPr>
          <p:cNvPr id="1484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75" y="3357563"/>
            <a:ext cx="7613650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6333048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9A70060F-CD12-46FE-B7D8-07223DFFA457}" type="slidenum">
              <a:rPr lang="en-US" altLang="zh-CN" smtClean="0"/>
              <a:pPr eaLnBrk="1" hangingPunct="1"/>
              <a:t>25</a:t>
            </a:fld>
            <a:endParaRPr lang="en-US" altLang="zh-CN" smtClean="0"/>
          </a:p>
        </p:txBody>
      </p:sp>
      <p:sp>
        <p:nvSpPr>
          <p:cNvPr id="149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黑体" pitchFamily="2" charset="-122"/>
                <a:ea typeface="黑体" pitchFamily="2" charset="-122"/>
              </a:rPr>
              <a:t>5.7 </a:t>
            </a:r>
            <a:r>
              <a:rPr lang="zh-CN" altLang="en-US" b="1" smtClean="0">
                <a:latin typeface="黑体" pitchFamily="2" charset="-122"/>
                <a:ea typeface="黑体" pitchFamily="2" charset="-122"/>
              </a:rPr>
              <a:t>白盒测试总结</a:t>
            </a:r>
          </a:p>
        </p:txBody>
      </p:sp>
      <p:sp>
        <p:nvSpPr>
          <p:cNvPr id="1495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3400" b="1" smtClean="0"/>
              <a:t>开始测试对黑盒测试的评估</a:t>
            </a:r>
            <a:endParaRPr lang="en-US" altLang="zh-CN" sz="3400" b="1" smtClean="0"/>
          </a:p>
          <a:p>
            <a:pPr lvl="1" eaLnBrk="1" hangingPunct="1"/>
            <a:r>
              <a:rPr lang="zh-CN" altLang="en-US" b="1" smtClean="0"/>
              <a:t>基本原理</a:t>
            </a:r>
            <a:endParaRPr lang="en-US" altLang="zh-CN" b="1" smtClean="0"/>
          </a:p>
          <a:p>
            <a:pPr lvl="1" eaLnBrk="1" hangingPunct="1"/>
            <a:r>
              <a:rPr lang="zh-CN" altLang="en-US" b="1" smtClean="0"/>
              <a:t>代码说明</a:t>
            </a:r>
            <a:endParaRPr lang="en-US" altLang="zh-CN" b="1" smtClean="0"/>
          </a:p>
          <a:p>
            <a:pPr lvl="1" eaLnBrk="1" hangingPunct="1"/>
            <a:r>
              <a:rPr lang="zh-CN" altLang="en-US" b="1" smtClean="0">
                <a:solidFill>
                  <a:srgbClr val="0000FF"/>
                </a:solidFill>
              </a:rPr>
              <a:t>开始测试</a:t>
            </a:r>
            <a:endParaRPr lang="en-US" altLang="zh-CN" b="1" smtClean="0">
              <a:solidFill>
                <a:srgbClr val="0000FF"/>
              </a:solidFill>
            </a:endParaRPr>
          </a:p>
          <a:p>
            <a:pPr lvl="1" eaLnBrk="1" hangingPunct="1"/>
            <a:r>
              <a:rPr lang="zh-CN" altLang="en-US" b="1" smtClean="0"/>
              <a:t>测试分析</a:t>
            </a:r>
            <a:endParaRPr lang="en-US" altLang="zh-CN" b="1" smtClean="0"/>
          </a:p>
        </p:txBody>
      </p:sp>
    </p:spTree>
    <p:extLst>
      <p:ext uri="{BB962C8B-B14F-4D97-AF65-F5344CB8AC3E}">
        <p14:creationId xmlns:p14="http://schemas.microsoft.com/office/powerpoint/2010/main" val="158784210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72B08413-AF95-4FA8-89CE-85AA6204FEDA}" type="slidenum">
              <a:rPr lang="en-US" altLang="zh-CN" smtClean="0"/>
              <a:pPr eaLnBrk="1" hangingPunct="1"/>
              <a:t>26</a:t>
            </a:fld>
            <a:endParaRPr lang="en-US" altLang="zh-CN" smtClean="0"/>
          </a:p>
        </p:txBody>
      </p:sp>
      <p:sp>
        <p:nvSpPr>
          <p:cNvPr id="150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黑体" pitchFamily="2" charset="-122"/>
                <a:ea typeface="黑体" pitchFamily="2" charset="-122"/>
              </a:rPr>
              <a:t>5.7 </a:t>
            </a:r>
            <a:r>
              <a:rPr lang="zh-CN" altLang="en-US" b="1" smtClean="0">
                <a:latin typeface="黑体" pitchFamily="2" charset="-122"/>
                <a:ea typeface="黑体" pitchFamily="2" charset="-122"/>
              </a:rPr>
              <a:t>白盒测试总结</a:t>
            </a:r>
          </a:p>
        </p:txBody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3400" b="1" dirty="0" smtClean="0"/>
              <a:t>开始测试</a:t>
            </a:r>
            <a:endParaRPr lang="en-US" altLang="zh-CN" sz="3400" b="1" dirty="0" smtClean="0"/>
          </a:p>
          <a:p>
            <a:pPr eaLnBrk="1" hangingPunct="1">
              <a:defRPr/>
            </a:pPr>
            <a:r>
              <a:rPr lang="en-US" altLang="zh-CN" sz="3400" b="1" dirty="0"/>
              <a:t>6</a:t>
            </a:r>
            <a:r>
              <a:rPr lang="zh-CN" altLang="en-US" sz="3400" b="1" dirty="0"/>
              <a:t>个边界值测试用例，分别为</a:t>
            </a:r>
            <a:r>
              <a:rPr lang="en-US" altLang="zh-CN" sz="3400" b="1" dirty="0"/>
              <a:t>1799</a:t>
            </a:r>
            <a:r>
              <a:rPr lang="zh-CN" altLang="en-US" sz="3400" b="1" dirty="0"/>
              <a:t>、</a:t>
            </a:r>
            <a:r>
              <a:rPr lang="en-US" altLang="en-US" sz="3400" b="1" dirty="0"/>
              <a:t>1800</a:t>
            </a:r>
            <a:r>
              <a:rPr lang="zh-CN" altLang="en-US" sz="3400" b="1" dirty="0"/>
              <a:t>、</a:t>
            </a:r>
            <a:r>
              <a:rPr lang="en-US" altLang="en-US" sz="3400" b="1" dirty="0"/>
              <a:t>1801</a:t>
            </a:r>
            <a:r>
              <a:rPr lang="zh-CN" altLang="en-US" sz="3400" b="1" dirty="0"/>
              <a:t>、</a:t>
            </a:r>
            <a:r>
              <a:rPr lang="en-US" altLang="en-US" sz="3400" b="1" dirty="0"/>
              <a:t>2049</a:t>
            </a:r>
            <a:r>
              <a:rPr lang="zh-CN" altLang="en-US" sz="3400" b="1" dirty="0"/>
              <a:t>、</a:t>
            </a:r>
            <a:r>
              <a:rPr lang="en-US" altLang="en-US" sz="3400" b="1" dirty="0"/>
              <a:t>2050</a:t>
            </a:r>
            <a:r>
              <a:rPr lang="zh-CN" altLang="en-US" sz="3400" b="1" dirty="0"/>
              <a:t>、</a:t>
            </a:r>
            <a:r>
              <a:rPr lang="en-US" altLang="zh-CN" sz="3400" b="1" dirty="0"/>
              <a:t>2051</a:t>
            </a:r>
            <a:endParaRPr lang="en-US" altLang="en-US" sz="3400" b="1" dirty="0"/>
          </a:p>
          <a:p>
            <a:pPr eaLnBrk="1" hangingPunct="1">
              <a:defRPr/>
            </a:pPr>
            <a:r>
              <a:rPr lang="zh-CN" altLang="en-US" sz="3400" b="1" dirty="0" smtClean="0"/>
              <a:t>选择</a:t>
            </a:r>
            <a:r>
              <a:rPr lang="zh-CN" altLang="en-US" sz="3400" b="1" dirty="0" smtClean="0"/>
              <a:t>判定覆盖进行测试评估</a:t>
            </a:r>
            <a:endParaRPr lang="en-US" altLang="zh-CN" sz="3400" b="1" dirty="0" smtClean="0"/>
          </a:p>
          <a:p>
            <a:pPr lvl="1" eaLnBrk="1" hangingPunct="1">
              <a:defRPr/>
            </a:pPr>
            <a:r>
              <a:rPr lang="en-US" b="1" i="1" dirty="0" smtClean="0">
                <a:cs typeface="+mn-cs"/>
              </a:rPr>
              <a:t>n/s = </a:t>
            </a:r>
            <a:r>
              <a:rPr lang="en-US" b="1" dirty="0" smtClean="0">
                <a:cs typeface="+mn-cs"/>
              </a:rPr>
              <a:t>0.5&lt;1</a:t>
            </a:r>
            <a:r>
              <a:rPr lang="zh-CN" altLang="en-US" b="1" dirty="0" smtClean="0">
                <a:cs typeface="+mn-cs"/>
              </a:rPr>
              <a:t>，说明边界值测试存在漏洞</a:t>
            </a:r>
            <a:endParaRPr lang="en-US" altLang="zh-CN" b="1" dirty="0" smtClean="0">
              <a:cs typeface="+mn-cs"/>
            </a:endParaRPr>
          </a:p>
          <a:p>
            <a:pPr lvl="1" eaLnBrk="1" hangingPunct="1">
              <a:defRPr/>
            </a:pPr>
            <a:r>
              <a:rPr lang="en-US" b="1" i="1" dirty="0" smtClean="0">
                <a:cs typeface="+mn-cs"/>
              </a:rPr>
              <a:t>m/s = </a:t>
            </a:r>
            <a:r>
              <a:rPr lang="en-US" b="1" dirty="0" smtClean="0">
                <a:cs typeface="+mn-cs"/>
              </a:rPr>
              <a:t>2&gt;1</a:t>
            </a:r>
            <a:r>
              <a:rPr lang="zh-CN" b="1" dirty="0" smtClean="0">
                <a:cs typeface="+mn-cs"/>
              </a:rPr>
              <a:t>，</a:t>
            </a:r>
            <a:r>
              <a:rPr lang="zh-CN" altLang="en-US" b="1" dirty="0" smtClean="0">
                <a:cs typeface="+mn-cs"/>
              </a:rPr>
              <a:t>说明</a:t>
            </a:r>
            <a:r>
              <a:rPr lang="zh-CN" b="1" dirty="0" smtClean="0">
                <a:cs typeface="+mn-cs"/>
              </a:rPr>
              <a:t>边界值测试存在冗余</a:t>
            </a:r>
            <a:endParaRPr lang="en-US" altLang="zh-CN" b="1" dirty="0" smtClean="0"/>
          </a:p>
        </p:txBody>
      </p:sp>
    </p:spTree>
    <p:extLst>
      <p:ext uri="{BB962C8B-B14F-4D97-AF65-F5344CB8AC3E}">
        <p14:creationId xmlns:p14="http://schemas.microsoft.com/office/powerpoint/2010/main" val="1397889695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0DE19BF2-8AB5-424A-92E9-96AB47611492}" type="slidenum">
              <a:rPr lang="en-US" altLang="zh-CN" smtClean="0"/>
              <a:pPr eaLnBrk="1" hangingPunct="1"/>
              <a:t>27</a:t>
            </a:fld>
            <a:endParaRPr lang="en-US" altLang="zh-CN" smtClean="0"/>
          </a:p>
        </p:txBody>
      </p:sp>
      <p:sp>
        <p:nvSpPr>
          <p:cNvPr id="151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黑体" pitchFamily="2" charset="-122"/>
                <a:ea typeface="黑体" pitchFamily="2" charset="-122"/>
              </a:rPr>
              <a:t>5.7 </a:t>
            </a:r>
            <a:r>
              <a:rPr lang="zh-CN" altLang="en-US" b="1" smtClean="0">
                <a:latin typeface="黑体" pitchFamily="2" charset="-122"/>
                <a:ea typeface="黑体" pitchFamily="2" charset="-122"/>
              </a:rPr>
              <a:t>白盒测试总结</a:t>
            </a:r>
          </a:p>
        </p:txBody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3400" b="1" dirty="0" smtClean="0"/>
              <a:t>开始测试</a:t>
            </a:r>
            <a:endParaRPr lang="en-US" altLang="zh-CN" sz="3400" b="1" dirty="0" smtClean="0"/>
          </a:p>
          <a:p>
            <a:pPr eaLnBrk="1" hangingPunct="1">
              <a:defRPr/>
            </a:pPr>
            <a:r>
              <a:rPr lang="en-US" altLang="zh-CN" sz="3400" b="1" dirty="0"/>
              <a:t>6</a:t>
            </a:r>
            <a:r>
              <a:rPr lang="zh-CN" altLang="en-US" sz="3400" b="1" dirty="0" smtClean="0"/>
              <a:t>个</a:t>
            </a:r>
            <a:r>
              <a:rPr lang="zh-CN" altLang="en-US" sz="3400" b="1" dirty="0" smtClean="0"/>
              <a:t>边界值测试用例，分别</a:t>
            </a:r>
            <a:r>
              <a:rPr lang="zh-CN" altLang="en-US" sz="3400" b="1" dirty="0" smtClean="0"/>
              <a:t>为</a:t>
            </a:r>
            <a:r>
              <a:rPr lang="en-US" altLang="zh-CN" sz="3400" b="1" dirty="0" smtClean="0"/>
              <a:t>1799</a:t>
            </a:r>
            <a:r>
              <a:rPr lang="zh-CN" altLang="en-US" sz="3400" b="1" dirty="0" smtClean="0"/>
              <a:t>、</a:t>
            </a:r>
            <a:r>
              <a:rPr lang="en-US" altLang="en-US" sz="3400" b="1" dirty="0" smtClean="0"/>
              <a:t>1800</a:t>
            </a:r>
            <a:r>
              <a:rPr lang="zh-CN" altLang="en-US" sz="3400" b="1" dirty="0" smtClean="0"/>
              <a:t>、</a:t>
            </a:r>
            <a:r>
              <a:rPr lang="en-US" altLang="en-US" sz="3400" b="1" dirty="0" smtClean="0"/>
              <a:t>1801</a:t>
            </a:r>
            <a:r>
              <a:rPr lang="zh-CN" altLang="en-US" sz="3400" b="1" dirty="0" smtClean="0"/>
              <a:t>、</a:t>
            </a:r>
            <a:r>
              <a:rPr lang="en-US" altLang="en-US" sz="3400" b="1" dirty="0" smtClean="0"/>
              <a:t>2049</a:t>
            </a:r>
            <a:r>
              <a:rPr lang="zh-CN" altLang="en-US" sz="3400" b="1" dirty="0" smtClean="0"/>
              <a:t>、</a:t>
            </a:r>
            <a:r>
              <a:rPr lang="en-US" altLang="en-US" sz="3400" b="1" dirty="0" smtClean="0"/>
              <a:t>2050</a:t>
            </a:r>
            <a:r>
              <a:rPr lang="zh-CN" altLang="en-US" sz="3400" b="1" dirty="0" smtClean="0"/>
              <a:t>、</a:t>
            </a:r>
            <a:r>
              <a:rPr lang="en-US" altLang="zh-CN" sz="3400" b="1" dirty="0" smtClean="0"/>
              <a:t>2051</a:t>
            </a:r>
            <a:endParaRPr lang="en-US" altLang="en-US" sz="3400" b="1" dirty="0" smtClean="0"/>
          </a:p>
          <a:p>
            <a:pPr eaLnBrk="1" hangingPunct="1">
              <a:defRPr/>
            </a:pPr>
            <a:r>
              <a:rPr lang="zh-CN" altLang="en-US" sz="3400" b="1" dirty="0" smtClean="0"/>
              <a:t>选择路径覆盖进行测试评估</a:t>
            </a:r>
            <a:endParaRPr lang="en-US" altLang="zh-CN" sz="3400" b="1" dirty="0" smtClean="0"/>
          </a:p>
          <a:p>
            <a:pPr lvl="1" eaLnBrk="1" hangingPunct="1">
              <a:defRPr/>
            </a:pPr>
            <a:r>
              <a:rPr lang="en-US" b="1" i="1" dirty="0" smtClean="0">
                <a:cs typeface="+mn-cs"/>
              </a:rPr>
              <a:t>n/s = </a:t>
            </a:r>
            <a:r>
              <a:rPr lang="en-US" b="1" dirty="0" smtClean="0">
                <a:cs typeface="+mn-cs"/>
              </a:rPr>
              <a:t>0.5&lt;1</a:t>
            </a:r>
            <a:r>
              <a:rPr lang="zh-CN" altLang="en-US" b="1" dirty="0" smtClean="0">
                <a:cs typeface="+mn-cs"/>
              </a:rPr>
              <a:t>，说明边界值测试存在漏洞</a:t>
            </a:r>
            <a:endParaRPr lang="en-US" altLang="zh-CN" b="1" dirty="0" smtClean="0">
              <a:cs typeface="+mn-cs"/>
            </a:endParaRPr>
          </a:p>
          <a:p>
            <a:pPr lvl="1" eaLnBrk="1" hangingPunct="1">
              <a:defRPr/>
            </a:pPr>
            <a:r>
              <a:rPr lang="en-US" b="1" i="1" dirty="0" smtClean="0">
                <a:cs typeface="+mn-cs"/>
              </a:rPr>
              <a:t>m/s = </a:t>
            </a:r>
            <a:r>
              <a:rPr lang="en-US" b="1" dirty="0" smtClean="0">
                <a:cs typeface="+mn-cs"/>
              </a:rPr>
              <a:t>2&gt;1</a:t>
            </a:r>
            <a:r>
              <a:rPr lang="zh-CN" b="1" dirty="0" smtClean="0">
                <a:cs typeface="+mn-cs"/>
              </a:rPr>
              <a:t>，</a:t>
            </a:r>
            <a:r>
              <a:rPr lang="zh-CN" altLang="en-US" b="1" dirty="0" smtClean="0">
                <a:cs typeface="+mn-cs"/>
              </a:rPr>
              <a:t>说明</a:t>
            </a:r>
            <a:r>
              <a:rPr lang="zh-CN" b="1" dirty="0" smtClean="0">
                <a:cs typeface="+mn-cs"/>
              </a:rPr>
              <a:t>边界值测试存在冗余</a:t>
            </a:r>
            <a:endParaRPr lang="en-US" altLang="zh-CN" b="1" dirty="0" smtClean="0"/>
          </a:p>
        </p:txBody>
      </p:sp>
    </p:spTree>
    <p:extLst>
      <p:ext uri="{BB962C8B-B14F-4D97-AF65-F5344CB8AC3E}">
        <p14:creationId xmlns:p14="http://schemas.microsoft.com/office/powerpoint/2010/main" val="1992737379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FCEBCB7-9366-4329-ACE1-9CB2F7737561}" type="slidenum">
              <a:rPr lang="en-US" altLang="zh-CN" smtClean="0"/>
              <a:pPr eaLnBrk="1" hangingPunct="1"/>
              <a:t>28</a:t>
            </a:fld>
            <a:endParaRPr lang="en-US" altLang="zh-CN" smtClean="0"/>
          </a:p>
        </p:txBody>
      </p:sp>
      <p:sp>
        <p:nvSpPr>
          <p:cNvPr id="152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黑体" pitchFamily="2" charset="-122"/>
                <a:ea typeface="黑体" pitchFamily="2" charset="-122"/>
              </a:rPr>
              <a:t>5.7 </a:t>
            </a:r>
            <a:r>
              <a:rPr lang="zh-CN" altLang="en-US" b="1" smtClean="0">
                <a:latin typeface="黑体" pitchFamily="2" charset="-122"/>
                <a:ea typeface="黑体" pitchFamily="2" charset="-122"/>
              </a:rPr>
              <a:t>白盒测试总结</a:t>
            </a:r>
          </a:p>
        </p:txBody>
      </p:sp>
      <p:sp>
        <p:nvSpPr>
          <p:cNvPr id="1525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3400" b="1" smtClean="0"/>
              <a:t>开始测试对黑盒测试的评估</a:t>
            </a:r>
            <a:endParaRPr lang="en-US" altLang="zh-CN" sz="3400" b="1" smtClean="0"/>
          </a:p>
          <a:p>
            <a:pPr lvl="1" eaLnBrk="1" hangingPunct="1"/>
            <a:r>
              <a:rPr lang="zh-CN" altLang="en-US" b="1" smtClean="0"/>
              <a:t>基本原理</a:t>
            </a:r>
            <a:endParaRPr lang="en-US" altLang="zh-CN" b="1" smtClean="0"/>
          </a:p>
          <a:p>
            <a:pPr lvl="1" eaLnBrk="1" hangingPunct="1"/>
            <a:r>
              <a:rPr lang="zh-CN" altLang="en-US" b="1" smtClean="0"/>
              <a:t>代码说明</a:t>
            </a:r>
            <a:endParaRPr lang="en-US" altLang="zh-CN" b="1" smtClean="0"/>
          </a:p>
          <a:p>
            <a:pPr lvl="1" eaLnBrk="1" hangingPunct="1"/>
            <a:r>
              <a:rPr lang="zh-CN" altLang="en-US" b="1" smtClean="0"/>
              <a:t>开始测试</a:t>
            </a:r>
            <a:endParaRPr lang="en-US" altLang="zh-CN" b="1" smtClean="0"/>
          </a:p>
          <a:p>
            <a:pPr lvl="1" eaLnBrk="1" hangingPunct="1"/>
            <a:r>
              <a:rPr lang="zh-CN" altLang="en-US" b="1" smtClean="0">
                <a:solidFill>
                  <a:srgbClr val="0000FF"/>
                </a:solidFill>
              </a:rPr>
              <a:t>测试分析</a:t>
            </a:r>
            <a:endParaRPr lang="en-US" altLang="zh-CN" b="1" smtClean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729688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09A692E0-AFCB-4592-950A-FE731B36CFCF}" type="slidenum">
              <a:rPr lang="en-US" altLang="zh-CN" smtClean="0"/>
              <a:pPr eaLnBrk="1" hangingPunct="1"/>
              <a:t>29</a:t>
            </a:fld>
            <a:endParaRPr lang="en-US" altLang="zh-CN" smtClean="0"/>
          </a:p>
        </p:txBody>
      </p:sp>
      <p:sp>
        <p:nvSpPr>
          <p:cNvPr id="153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黑体" pitchFamily="2" charset="-122"/>
                <a:ea typeface="黑体" pitchFamily="2" charset="-122"/>
              </a:rPr>
              <a:t>5.7 </a:t>
            </a:r>
            <a:r>
              <a:rPr lang="zh-CN" altLang="en-US" b="1" smtClean="0">
                <a:latin typeface="黑体" pitchFamily="2" charset="-122"/>
                <a:ea typeface="黑体" pitchFamily="2" charset="-122"/>
              </a:rPr>
              <a:t>白盒测试总结</a:t>
            </a:r>
          </a:p>
        </p:txBody>
      </p:sp>
      <p:sp>
        <p:nvSpPr>
          <p:cNvPr id="1536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3400" b="1" smtClean="0"/>
              <a:t>测试分析</a:t>
            </a:r>
            <a:endParaRPr lang="en-US" altLang="zh-CN" sz="3400" b="1" smtClean="0"/>
          </a:p>
          <a:p>
            <a:pPr eaLnBrk="1" hangingPunct="1"/>
            <a:r>
              <a:rPr lang="zh-CN" altLang="en-US" sz="3400" b="1" smtClean="0"/>
              <a:t>利用这种评价指标来评价某种测试方法是存在局限性的，因为它并不考虑测试方法本身对应的测试重点</a:t>
            </a:r>
            <a:endParaRPr lang="en-US" altLang="zh-CN" sz="3400" b="1" smtClean="0"/>
          </a:p>
        </p:txBody>
      </p:sp>
    </p:spTree>
    <p:extLst>
      <p:ext uri="{BB962C8B-B14F-4D97-AF65-F5344CB8AC3E}">
        <p14:creationId xmlns:p14="http://schemas.microsoft.com/office/powerpoint/2010/main" val="2794717208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75B84B54-7D28-4751-8DF8-44B883A2AEA7}" type="slidenum">
              <a:rPr lang="en-US" altLang="zh-CN" smtClean="0"/>
              <a:pPr eaLnBrk="1" hangingPunct="1"/>
              <a:t>3</a:t>
            </a:fld>
            <a:endParaRPr lang="en-US" altLang="zh-CN" smtClean="0"/>
          </a:p>
        </p:txBody>
      </p:sp>
      <p:sp>
        <p:nvSpPr>
          <p:cNvPr id="1269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黑体" pitchFamily="2" charset="-122"/>
                <a:ea typeface="黑体" pitchFamily="2" charset="-122"/>
              </a:rPr>
              <a:t>5.6 </a:t>
            </a:r>
            <a:r>
              <a:rPr lang="zh-CN" altLang="en-US" b="1" smtClean="0">
                <a:latin typeface="黑体" pitchFamily="2" charset="-122"/>
                <a:ea typeface="黑体" pitchFamily="2" charset="-122"/>
              </a:rPr>
              <a:t>对变量的测试</a:t>
            </a:r>
          </a:p>
        </p:txBody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3400" b="1" smtClean="0"/>
              <a:t>基本原理</a:t>
            </a:r>
            <a:endParaRPr lang="en-US" altLang="zh-CN" sz="3400" b="1" smtClean="0"/>
          </a:p>
          <a:p>
            <a:pPr eaLnBrk="1" hangingPunct="1"/>
            <a:r>
              <a:rPr lang="zh-CN" altLang="en-US" sz="3400" b="1" smtClean="0"/>
              <a:t>以被测变量为中心，关注该变量的每条定义、使用路径，若该路径存在定义</a:t>
            </a:r>
            <a:r>
              <a:rPr lang="en-US" altLang="en-US" sz="3400" b="1" smtClean="0"/>
              <a:t>/</a:t>
            </a:r>
            <a:r>
              <a:rPr lang="zh-CN" altLang="en-US" sz="3400" b="1" smtClean="0"/>
              <a:t>引用异常缺陷，则该路径是一条高风险路径，需要重点进行测试</a:t>
            </a:r>
          </a:p>
        </p:txBody>
      </p:sp>
    </p:spTree>
    <p:extLst>
      <p:ext uri="{BB962C8B-B14F-4D97-AF65-F5344CB8AC3E}">
        <p14:creationId xmlns:p14="http://schemas.microsoft.com/office/powerpoint/2010/main" val="42458396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标题 1"/>
          <p:cNvSpPr>
            <a:spLocks noGrp="1"/>
          </p:cNvSpPr>
          <p:nvPr>
            <p:ph type="title"/>
          </p:nvPr>
        </p:nvSpPr>
        <p:spPr>
          <a:xfrm>
            <a:off x="539552" y="3068960"/>
            <a:ext cx="8001000" cy="1216025"/>
          </a:xfrm>
        </p:spPr>
        <p:txBody>
          <a:bodyPr/>
          <a:lstStyle/>
          <a:p>
            <a:pPr algn="ctr"/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谢 谢</a:t>
            </a:r>
          </a:p>
        </p:txBody>
      </p:sp>
      <p:sp>
        <p:nvSpPr>
          <p:cNvPr id="116740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/>
            <a:fld id="{F0F89058-6E73-47EC-9C9A-5D4E267332A9}" type="slidenum">
              <a:rPr lang="en-US" altLang="zh-CN" smtClean="0"/>
              <a:pPr eaLnBrk="1" hangingPunct="1"/>
              <a:t>30</a:t>
            </a:fld>
            <a:endParaRPr lang="en-US" altLang="zh-CN" smtClean="0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2E7F2F83-FFEE-43A2-9409-03DFDFBC3B89}" type="slidenum">
              <a:rPr lang="en-US" altLang="zh-CN" smtClean="0"/>
              <a:pPr eaLnBrk="1" hangingPunct="1"/>
              <a:t>4</a:t>
            </a:fld>
            <a:endParaRPr lang="en-US" altLang="zh-CN" smtClean="0"/>
          </a:p>
        </p:txBody>
      </p:sp>
      <p:sp>
        <p:nvSpPr>
          <p:cNvPr id="1280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黑体" pitchFamily="2" charset="-122"/>
                <a:ea typeface="黑体" pitchFamily="2" charset="-122"/>
              </a:rPr>
              <a:t>5.6 </a:t>
            </a:r>
            <a:r>
              <a:rPr lang="zh-CN" altLang="en-US" b="1" smtClean="0">
                <a:latin typeface="黑体" pitchFamily="2" charset="-122"/>
                <a:ea typeface="黑体" pitchFamily="2" charset="-122"/>
              </a:rPr>
              <a:t>对变量的测试</a:t>
            </a:r>
          </a:p>
        </p:txBody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3400" b="1" dirty="0" smtClean="0"/>
              <a:t>定义</a:t>
            </a:r>
            <a:r>
              <a:rPr lang="en-US" altLang="en-US" sz="3400" b="1" dirty="0" smtClean="0"/>
              <a:t>/</a:t>
            </a:r>
            <a:r>
              <a:rPr lang="zh-CN" altLang="en-US" sz="3400" b="1" dirty="0" smtClean="0"/>
              <a:t>引用异常缺陷</a:t>
            </a:r>
            <a:endParaRPr lang="en-US" altLang="zh-CN" sz="3400" b="1" dirty="0" smtClean="0"/>
          </a:p>
          <a:p>
            <a:pPr lvl="1" eaLnBrk="1" hangingPunct="1"/>
            <a:r>
              <a:rPr lang="zh-CN" altLang="en-US" b="1" dirty="0" smtClean="0"/>
              <a:t>变量在使用之前从未定义过</a:t>
            </a:r>
            <a:endParaRPr lang="en-US" altLang="zh-CN" b="1" dirty="0" smtClean="0"/>
          </a:p>
          <a:p>
            <a:pPr lvl="1" eaLnBrk="1" hangingPunct="1"/>
            <a:r>
              <a:rPr lang="zh-CN" altLang="en-US" b="1" dirty="0" smtClean="0"/>
              <a:t>变量被定义，但从未使用过</a:t>
            </a:r>
            <a:endParaRPr lang="en-US" altLang="zh-CN" b="1" dirty="0" smtClean="0"/>
          </a:p>
          <a:p>
            <a:pPr lvl="1" eaLnBrk="1" hangingPunct="1"/>
            <a:r>
              <a:rPr lang="zh-CN" altLang="en-US" b="1" dirty="0" smtClean="0">
                <a:solidFill>
                  <a:srgbClr val="FF0000"/>
                </a:solidFill>
              </a:rPr>
              <a:t>变量在使用之前被多次定义</a:t>
            </a:r>
          </a:p>
        </p:txBody>
      </p:sp>
    </p:spTree>
    <p:extLst>
      <p:ext uri="{BB962C8B-B14F-4D97-AF65-F5344CB8AC3E}">
        <p14:creationId xmlns:p14="http://schemas.microsoft.com/office/powerpoint/2010/main" val="37380557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570F56FE-4082-4AB7-AE88-A4C3645BB26D}" type="slidenum">
              <a:rPr lang="en-US" altLang="zh-CN" smtClean="0"/>
              <a:pPr eaLnBrk="1" hangingPunct="1"/>
              <a:t>5</a:t>
            </a:fld>
            <a:endParaRPr lang="en-US" altLang="zh-CN" smtClean="0"/>
          </a:p>
        </p:txBody>
      </p:sp>
      <p:sp>
        <p:nvSpPr>
          <p:cNvPr id="1290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黑体" pitchFamily="2" charset="-122"/>
                <a:ea typeface="黑体" pitchFamily="2" charset="-122"/>
              </a:rPr>
              <a:t>5.6 </a:t>
            </a:r>
            <a:r>
              <a:rPr lang="zh-CN" altLang="en-US" b="1" smtClean="0">
                <a:latin typeface="黑体" pitchFamily="2" charset="-122"/>
                <a:ea typeface="黑体" pitchFamily="2" charset="-122"/>
              </a:rPr>
              <a:t>对变量的测试</a:t>
            </a:r>
          </a:p>
        </p:txBody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3400" b="1" smtClean="0"/>
              <a:t>测试用例设计</a:t>
            </a:r>
            <a:endParaRPr lang="en-US" altLang="zh-CN" sz="3400" b="1" smtClean="0"/>
          </a:p>
          <a:p>
            <a:pPr lvl="1" eaLnBrk="1" hangingPunct="1"/>
            <a:r>
              <a:rPr lang="zh-CN" altLang="en-US" b="1" smtClean="0">
                <a:solidFill>
                  <a:srgbClr val="0000FF"/>
                </a:solidFill>
              </a:rPr>
              <a:t>相关概念</a:t>
            </a:r>
            <a:endParaRPr lang="en-US" altLang="zh-CN" b="1" smtClean="0">
              <a:solidFill>
                <a:srgbClr val="0000FF"/>
              </a:solidFill>
            </a:endParaRPr>
          </a:p>
          <a:p>
            <a:pPr lvl="1" eaLnBrk="1" hangingPunct="1"/>
            <a:r>
              <a:rPr lang="zh-CN" altLang="en-US" b="1" smtClean="0"/>
              <a:t>测试用例的设计</a:t>
            </a:r>
          </a:p>
        </p:txBody>
      </p:sp>
    </p:spTree>
    <p:extLst>
      <p:ext uri="{BB962C8B-B14F-4D97-AF65-F5344CB8AC3E}">
        <p14:creationId xmlns:p14="http://schemas.microsoft.com/office/powerpoint/2010/main" val="989458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970E6278-5E9C-4482-BA53-4A315A897257}" type="slidenum">
              <a:rPr lang="en-US" altLang="zh-CN" smtClean="0"/>
              <a:pPr eaLnBrk="1" hangingPunct="1"/>
              <a:t>6</a:t>
            </a:fld>
            <a:endParaRPr lang="en-US" altLang="zh-CN" smtClean="0"/>
          </a:p>
        </p:txBody>
      </p:sp>
      <p:sp>
        <p:nvSpPr>
          <p:cNvPr id="1300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黑体" pitchFamily="2" charset="-122"/>
                <a:ea typeface="黑体" pitchFamily="2" charset="-122"/>
              </a:rPr>
              <a:t>5.6 </a:t>
            </a:r>
            <a:r>
              <a:rPr lang="zh-CN" altLang="en-US" b="1" smtClean="0">
                <a:latin typeface="黑体" pitchFamily="2" charset="-122"/>
                <a:ea typeface="黑体" pitchFamily="2" charset="-122"/>
              </a:rPr>
              <a:t>对变量的测试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3400" b="1" dirty="0" smtClean="0"/>
              <a:t>定义节点</a:t>
            </a:r>
            <a:endParaRPr lang="en-US" altLang="zh-CN" sz="3400" b="1" dirty="0" smtClean="0"/>
          </a:p>
          <a:p>
            <a:pPr lvl="1" eaLnBrk="1" hangingPunct="1">
              <a:defRPr/>
            </a:pPr>
            <a:r>
              <a:rPr lang="zh-CN" b="1" dirty="0" smtClean="0">
                <a:cs typeface="+mn-cs"/>
              </a:rPr>
              <a:t>若被测</a:t>
            </a:r>
            <a:r>
              <a:rPr lang="zh-CN" b="1" dirty="0" smtClean="0">
                <a:cs typeface="+mn-cs"/>
              </a:rPr>
              <a:t>变量的</a:t>
            </a:r>
            <a:r>
              <a:rPr lang="zh-CN" b="1" dirty="0" smtClean="0">
                <a:cs typeface="+mn-cs"/>
              </a:rPr>
              <a:t>值在某条包含该变量的</a:t>
            </a:r>
            <a:r>
              <a:rPr lang="zh-CN" b="1" dirty="0" smtClean="0">
                <a:cs typeface="+mn-cs"/>
              </a:rPr>
              <a:t>语句处</a:t>
            </a:r>
            <a:r>
              <a:rPr lang="zh-CN" b="1" dirty="0" smtClean="0">
                <a:solidFill>
                  <a:srgbClr val="FF0000"/>
                </a:solidFill>
                <a:cs typeface="+mn-cs"/>
              </a:rPr>
              <a:t>发生改变</a:t>
            </a:r>
            <a:r>
              <a:rPr lang="zh-CN" b="1" dirty="0" smtClean="0">
                <a:cs typeface="+mn-cs"/>
              </a:rPr>
              <a:t>，则称该语句是关于变量</a:t>
            </a:r>
            <a:r>
              <a:rPr lang="en-US" b="1" dirty="0" smtClean="0">
                <a:cs typeface="+mn-cs"/>
              </a:rPr>
              <a:t> </a:t>
            </a:r>
            <a:r>
              <a:rPr lang="zh-CN" b="1" dirty="0" smtClean="0">
                <a:cs typeface="+mn-cs"/>
              </a:rPr>
              <a:t>的定义节点，记做</a:t>
            </a:r>
            <a:r>
              <a:rPr lang="en-US" b="1" dirty="0" smtClean="0">
                <a:cs typeface="+mn-cs"/>
              </a:rPr>
              <a:t>DEF(</a:t>
            </a:r>
            <a:r>
              <a:rPr lang="en-US" b="1" i="1" dirty="0" err="1" smtClean="0">
                <a:cs typeface="+mn-cs"/>
              </a:rPr>
              <a:t>v,n</a:t>
            </a:r>
            <a:r>
              <a:rPr lang="en-US" b="1" dirty="0" smtClean="0">
                <a:cs typeface="+mn-cs"/>
              </a:rPr>
              <a:t>)</a:t>
            </a:r>
          </a:p>
          <a:p>
            <a:pPr lvl="1" eaLnBrk="1" hangingPunct="1">
              <a:defRPr/>
            </a:pPr>
            <a:r>
              <a:rPr lang="zh-CN" b="1" dirty="0" smtClean="0">
                <a:cs typeface="+mn-cs"/>
              </a:rPr>
              <a:t>输入语句、赋值语句</a:t>
            </a:r>
            <a:r>
              <a:rPr lang="en-US" b="1" dirty="0" smtClean="0">
                <a:cs typeface="+mn-cs"/>
              </a:rPr>
              <a:t>(</a:t>
            </a:r>
            <a:r>
              <a:rPr lang="zh-CN" b="1" dirty="0" smtClean="0">
                <a:cs typeface="+mn-cs"/>
              </a:rPr>
              <a:t>对该变量赋值</a:t>
            </a:r>
            <a:r>
              <a:rPr lang="en-US" b="1" dirty="0" smtClean="0">
                <a:cs typeface="+mn-cs"/>
              </a:rPr>
              <a:t>)</a:t>
            </a:r>
            <a:r>
              <a:rPr lang="zh-CN" b="1" dirty="0" smtClean="0">
                <a:cs typeface="+mn-cs"/>
              </a:rPr>
              <a:t>、循环控制语句</a:t>
            </a:r>
            <a:r>
              <a:rPr lang="en-US" b="1" dirty="0" smtClean="0">
                <a:cs typeface="+mn-cs"/>
              </a:rPr>
              <a:t>(</a:t>
            </a:r>
            <a:r>
              <a:rPr lang="zh-CN" b="1" dirty="0" smtClean="0">
                <a:cs typeface="+mn-cs"/>
              </a:rPr>
              <a:t>循环变量</a:t>
            </a:r>
            <a:r>
              <a:rPr lang="en-US" b="1" dirty="0" smtClean="0">
                <a:cs typeface="+mn-cs"/>
              </a:rPr>
              <a:t>)</a:t>
            </a:r>
            <a:r>
              <a:rPr lang="zh-CN" b="1" dirty="0" smtClean="0">
                <a:cs typeface="+mn-cs"/>
              </a:rPr>
              <a:t>和过程调用都是定义定点</a:t>
            </a:r>
            <a:endParaRPr lang="zh-CN" alt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24064576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F52B036C-BFAD-4E71-BA37-F283322A5B4E}" type="slidenum">
              <a:rPr lang="en-US" altLang="zh-CN" smtClean="0"/>
              <a:pPr eaLnBrk="1" hangingPunct="1"/>
              <a:t>7</a:t>
            </a:fld>
            <a:endParaRPr lang="en-US" altLang="zh-CN" smtClean="0"/>
          </a:p>
        </p:txBody>
      </p:sp>
      <p:sp>
        <p:nvSpPr>
          <p:cNvPr id="131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黑体" pitchFamily="2" charset="-122"/>
                <a:ea typeface="黑体" pitchFamily="2" charset="-122"/>
              </a:rPr>
              <a:t>5.6 </a:t>
            </a:r>
            <a:r>
              <a:rPr lang="zh-CN" altLang="en-US" b="1" smtClean="0">
                <a:latin typeface="黑体" pitchFamily="2" charset="-122"/>
                <a:ea typeface="黑体" pitchFamily="2" charset="-122"/>
              </a:rPr>
              <a:t>对变量的测试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zh-CN" sz="3400" b="1" dirty="0" smtClean="0"/>
              <a:t>使用节点</a:t>
            </a:r>
          </a:p>
          <a:p>
            <a:pPr lvl="1">
              <a:defRPr/>
            </a:pPr>
            <a:r>
              <a:rPr lang="zh-CN" b="1" dirty="0" smtClean="0">
                <a:cs typeface="+mn-cs"/>
              </a:rPr>
              <a:t>若被测</a:t>
            </a:r>
            <a:r>
              <a:rPr lang="zh-CN" b="1" dirty="0" smtClean="0">
                <a:cs typeface="+mn-cs"/>
              </a:rPr>
              <a:t>变量的</a:t>
            </a:r>
            <a:r>
              <a:rPr lang="zh-CN" b="1" dirty="0" smtClean="0">
                <a:cs typeface="+mn-cs"/>
              </a:rPr>
              <a:t>值在某条包含该变量的</a:t>
            </a:r>
            <a:r>
              <a:rPr lang="zh-CN" b="1" dirty="0" smtClean="0">
                <a:cs typeface="+mn-cs"/>
              </a:rPr>
              <a:t>语句处</a:t>
            </a:r>
            <a:r>
              <a:rPr lang="zh-CN" b="1" dirty="0" smtClean="0">
                <a:solidFill>
                  <a:srgbClr val="FF0000"/>
                </a:solidFill>
                <a:cs typeface="+mn-cs"/>
              </a:rPr>
              <a:t>被使用</a:t>
            </a:r>
            <a:r>
              <a:rPr lang="zh-CN" b="1" dirty="0" smtClean="0">
                <a:cs typeface="+mn-cs"/>
              </a:rPr>
              <a:t>，则称该语句是关于</a:t>
            </a:r>
            <a:r>
              <a:rPr lang="zh-CN" b="1" dirty="0" smtClean="0">
                <a:cs typeface="+mn-cs"/>
              </a:rPr>
              <a:t>变量的</a:t>
            </a:r>
            <a:r>
              <a:rPr lang="zh-CN" b="1" dirty="0" smtClean="0">
                <a:cs typeface="+mn-cs"/>
              </a:rPr>
              <a:t>使用节点，记做</a:t>
            </a:r>
            <a:r>
              <a:rPr lang="en-US" b="1" dirty="0" smtClean="0">
                <a:cs typeface="+mn-cs"/>
              </a:rPr>
              <a:t>USE(</a:t>
            </a:r>
            <a:r>
              <a:rPr lang="en-US" b="1" i="1" dirty="0" err="1" smtClean="0">
                <a:cs typeface="+mn-cs"/>
              </a:rPr>
              <a:t>v,n</a:t>
            </a:r>
            <a:r>
              <a:rPr lang="en-US" b="1" dirty="0" smtClean="0">
                <a:cs typeface="+mn-cs"/>
              </a:rPr>
              <a:t>)</a:t>
            </a:r>
            <a:r>
              <a:rPr lang="zh-CN" b="1" dirty="0" smtClean="0">
                <a:cs typeface="+mn-cs"/>
              </a:rPr>
              <a:t>。</a:t>
            </a:r>
          </a:p>
          <a:p>
            <a:pPr lvl="1">
              <a:defRPr/>
            </a:pPr>
            <a:r>
              <a:rPr lang="zh-CN" b="1" dirty="0" smtClean="0">
                <a:cs typeface="+mn-cs"/>
              </a:rPr>
              <a:t>输出语句、赋值语句</a:t>
            </a:r>
            <a:r>
              <a:rPr lang="en-US" b="1" dirty="0" smtClean="0">
                <a:cs typeface="+mn-cs"/>
              </a:rPr>
              <a:t>(</a:t>
            </a:r>
            <a:r>
              <a:rPr lang="zh-CN" b="1" dirty="0" smtClean="0">
                <a:cs typeface="+mn-cs"/>
              </a:rPr>
              <a:t>变量</a:t>
            </a:r>
            <a:r>
              <a:rPr lang="en-US" b="1" dirty="0" smtClean="0">
                <a:cs typeface="+mn-cs"/>
              </a:rPr>
              <a:t> </a:t>
            </a:r>
            <a:r>
              <a:rPr lang="zh-CN" b="1" dirty="0" smtClean="0">
                <a:cs typeface="+mn-cs"/>
              </a:rPr>
              <a:t>对其他变量赋值</a:t>
            </a:r>
            <a:r>
              <a:rPr lang="en-US" b="1" dirty="0" smtClean="0">
                <a:cs typeface="+mn-cs"/>
              </a:rPr>
              <a:t>)</a:t>
            </a:r>
            <a:r>
              <a:rPr lang="zh-CN" b="1" dirty="0" smtClean="0">
                <a:cs typeface="+mn-cs"/>
              </a:rPr>
              <a:t>、条件语句、循环控制语句</a:t>
            </a:r>
            <a:r>
              <a:rPr lang="en-US" b="1" dirty="0" smtClean="0">
                <a:cs typeface="+mn-cs"/>
              </a:rPr>
              <a:t>(</a:t>
            </a:r>
            <a:r>
              <a:rPr lang="zh-CN" b="1" dirty="0" smtClean="0">
                <a:cs typeface="+mn-cs"/>
              </a:rPr>
              <a:t>循环条件</a:t>
            </a:r>
            <a:r>
              <a:rPr lang="en-US" b="1" dirty="0" smtClean="0">
                <a:cs typeface="+mn-cs"/>
              </a:rPr>
              <a:t>)</a:t>
            </a:r>
            <a:r>
              <a:rPr lang="zh-CN" b="1" dirty="0" smtClean="0">
                <a:cs typeface="+mn-cs"/>
              </a:rPr>
              <a:t>和过程调用都是使用节点</a:t>
            </a:r>
            <a:endParaRPr lang="zh-CN" alt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27926392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FAED8969-C030-4AD0-8ABD-A222F61DA013}" type="slidenum">
              <a:rPr lang="en-US" altLang="zh-CN" smtClean="0"/>
              <a:pPr eaLnBrk="1" hangingPunct="1"/>
              <a:t>8</a:t>
            </a:fld>
            <a:endParaRPr lang="en-US" altLang="zh-CN" smtClean="0"/>
          </a:p>
        </p:txBody>
      </p:sp>
      <p:sp>
        <p:nvSpPr>
          <p:cNvPr id="132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黑体" pitchFamily="2" charset="-122"/>
                <a:ea typeface="黑体" pitchFamily="2" charset="-122"/>
              </a:rPr>
              <a:t>5.6 </a:t>
            </a:r>
            <a:r>
              <a:rPr lang="zh-CN" altLang="en-US" b="1" smtClean="0">
                <a:latin typeface="黑体" pitchFamily="2" charset="-122"/>
                <a:ea typeface="黑体" pitchFamily="2" charset="-122"/>
              </a:rPr>
              <a:t>对变量的测试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zh-CN" sz="3400" b="1" dirty="0" smtClean="0"/>
              <a:t>定义</a:t>
            </a:r>
            <a:r>
              <a:rPr lang="en-US" sz="3400" b="1" dirty="0" smtClean="0"/>
              <a:t>/</a:t>
            </a:r>
            <a:r>
              <a:rPr lang="zh-CN" sz="3400" b="1" dirty="0" smtClean="0"/>
              <a:t>使用节点对</a:t>
            </a:r>
          </a:p>
          <a:p>
            <a:pPr lvl="1">
              <a:defRPr/>
            </a:pPr>
            <a:r>
              <a:rPr lang="zh-CN" b="1" dirty="0" smtClean="0">
                <a:cs typeface="+mn-cs"/>
              </a:rPr>
              <a:t>由被测</a:t>
            </a:r>
            <a:r>
              <a:rPr lang="zh-CN" b="1" dirty="0" smtClean="0">
                <a:cs typeface="+mn-cs"/>
              </a:rPr>
              <a:t>变量的</a:t>
            </a:r>
            <a:r>
              <a:rPr lang="zh-CN" b="1" dirty="0" smtClean="0">
                <a:cs typeface="+mn-cs"/>
              </a:rPr>
              <a:t>一对定义节点和使用节点构成的一个二元组被称为该变量的定义</a:t>
            </a:r>
            <a:r>
              <a:rPr lang="en-US" b="1" dirty="0" smtClean="0">
                <a:cs typeface="+mn-cs"/>
              </a:rPr>
              <a:t>/</a:t>
            </a:r>
            <a:r>
              <a:rPr lang="zh-CN" b="1" dirty="0" smtClean="0">
                <a:cs typeface="+mn-cs"/>
              </a:rPr>
              <a:t>使用节点对</a:t>
            </a:r>
            <a:endParaRPr lang="en-US" altLang="zh-CN" b="1" dirty="0" smtClean="0">
              <a:cs typeface="+mn-cs"/>
            </a:endParaRPr>
          </a:p>
          <a:p>
            <a:pPr>
              <a:defRPr/>
            </a:pPr>
            <a:r>
              <a:rPr lang="zh-CN" sz="3400" b="1" dirty="0" smtClean="0"/>
              <a:t>定义</a:t>
            </a:r>
            <a:r>
              <a:rPr lang="en-US" sz="3400" b="1" dirty="0" smtClean="0"/>
              <a:t>/</a:t>
            </a:r>
            <a:r>
              <a:rPr lang="zh-CN" sz="3400" b="1" dirty="0" smtClean="0"/>
              <a:t>使用路径</a:t>
            </a:r>
          </a:p>
          <a:p>
            <a:pPr lvl="1">
              <a:defRPr/>
            </a:pPr>
            <a:r>
              <a:rPr lang="zh-CN" b="1" dirty="0" smtClean="0">
                <a:cs typeface="+mn-cs"/>
              </a:rPr>
              <a:t>从被测变量</a:t>
            </a:r>
            <a:r>
              <a:rPr lang="en-US" b="1" dirty="0" smtClean="0">
                <a:cs typeface="+mn-cs"/>
              </a:rPr>
              <a:t> </a:t>
            </a:r>
            <a:r>
              <a:rPr lang="zh-CN" b="1" dirty="0" smtClean="0">
                <a:cs typeface="+mn-cs"/>
              </a:rPr>
              <a:t>的一个定义节点开始执行，到该变量的某个使用节点结束的一条路径称为该变量的一条定义</a:t>
            </a:r>
            <a:r>
              <a:rPr lang="en-US" b="1" dirty="0" smtClean="0">
                <a:cs typeface="+mn-cs"/>
              </a:rPr>
              <a:t>/</a:t>
            </a:r>
            <a:r>
              <a:rPr lang="zh-CN" b="1" dirty="0" smtClean="0">
                <a:cs typeface="+mn-cs"/>
              </a:rPr>
              <a:t>使用路径，记做</a:t>
            </a:r>
            <a:r>
              <a:rPr lang="en-US" b="1" dirty="0" smtClean="0">
                <a:cs typeface="+mn-cs"/>
              </a:rPr>
              <a:t>du-path</a:t>
            </a:r>
            <a:endParaRPr lang="zh-CN" alt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10451070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6E09CE7A-15F6-40FB-ACD2-9CBAF3C5D667}" type="slidenum">
              <a:rPr lang="en-US" altLang="zh-CN" smtClean="0"/>
              <a:pPr eaLnBrk="1" hangingPunct="1"/>
              <a:t>9</a:t>
            </a:fld>
            <a:endParaRPr lang="en-US" altLang="zh-CN" smtClean="0"/>
          </a:p>
        </p:txBody>
      </p:sp>
      <p:sp>
        <p:nvSpPr>
          <p:cNvPr id="133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黑体" pitchFamily="2" charset="-122"/>
                <a:ea typeface="黑体" pitchFamily="2" charset="-122"/>
              </a:rPr>
              <a:t>5.6 </a:t>
            </a:r>
            <a:r>
              <a:rPr lang="zh-CN" altLang="en-US" b="1" smtClean="0">
                <a:latin typeface="黑体" pitchFamily="2" charset="-122"/>
                <a:ea typeface="黑体" pitchFamily="2" charset="-122"/>
              </a:rPr>
              <a:t>对变量的测试</a:t>
            </a:r>
          </a:p>
        </p:txBody>
      </p:sp>
      <p:sp>
        <p:nvSpPr>
          <p:cNvPr id="1331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sz="3400" b="1" dirty="0" smtClean="0"/>
              <a:t>定义清除路径</a:t>
            </a:r>
          </a:p>
          <a:p>
            <a:pPr lvl="1"/>
            <a:r>
              <a:rPr lang="zh-CN" b="1" dirty="0" smtClean="0"/>
              <a:t>若某被测变量</a:t>
            </a:r>
            <a:r>
              <a:rPr lang="en-US" b="1" dirty="0" smtClean="0"/>
              <a:t> </a:t>
            </a:r>
            <a:r>
              <a:rPr lang="zh-CN" b="1" dirty="0" smtClean="0"/>
              <a:t>的一条定义</a:t>
            </a:r>
            <a:r>
              <a:rPr lang="en-US" altLang="zh-CN" b="1" dirty="0" smtClean="0"/>
              <a:t>/</a:t>
            </a:r>
            <a:r>
              <a:rPr lang="zh-CN" b="1" dirty="0" smtClean="0"/>
              <a:t>使用路径中不包含关于该变量的其他定义节点，则该路径称为定义清除路径，记做</a:t>
            </a:r>
            <a:r>
              <a:rPr lang="en-US" altLang="zh-CN" b="1" dirty="0" smtClean="0"/>
              <a:t>dc-path</a:t>
            </a:r>
            <a:endParaRPr lang="zh-CN" alt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2283110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658</TotalTime>
  <Words>1217</Words>
  <Application>Microsoft Office PowerPoint</Application>
  <PresentationFormat>全屏显示(4:3)</PresentationFormat>
  <Paragraphs>157</Paragraphs>
  <Slides>30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1" baseType="lpstr">
      <vt:lpstr>Profile</vt:lpstr>
      <vt:lpstr>软件测试实用教程 ——方法与实践</vt:lpstr>
      <vt:lpstr>第3章  黑盒测试技术</vt:lpstr>
      <vt:lpstr>5.6 对变量的测试</vt:lpstr>
      <vt:lpstr>5.6 对变量的测试</vt:lpstr>
      <vt:lpstr>5.6 对变量的测试</vt:lpstr>
      <vt:lpstr>5.6 对变量的测试</vt:lpstr>
      <vt:lpstr>5.6 对变量的测试</vt:lpstr>
      <vt:lpstr>5.6 对变量的测试</vt:lpstr>
      <vt:lpstr>5.6 对变量的测试</vt:lpstr>
      <vt:lpstr>5.6 对变量的测试</vt:lpstr>
      <vt:lpstr>5.6 对变量的测试</vt:lpstr>
      <vt:lpstr>5.6 对变量的测试</vt:lpstr>
      <vt:lpstr>5.6 对变量的测试</vt:lpstr>
      <vt:lpstr>5.6 对变量的测试</vt:lpstr>
      <vt:lpstr>5.6 对变量的测试</vt:lpstr>
      <vt:lpstr>5.6 对变量的测试</vt:lpstr>
      <vt:lpstr>5.7 白盒测试总结</vt:lpstr>
      <vt:lpstr>5.7 白盒测试总结</vt:lpstr>
      <vt:lpstr>5.7 白盒测试总结</vt:lpstr>
      <vt:lpstr>5.7 白盒测试总结</vt:lpstr>
      <vt:lpstr>5.7 白盒测试总结</vt:lpstr>
      <vt:lpstr>5.7 白盒测试总结</vt:lpstr>
      <vt:lpstr>5.7 白盒测试总结</vt:lpstr>
      <vt:lpstr>5.7 白盒测试总结</vt:lpstr>
      <vt:lpstr>5.7 白盒测试总结</vt:lpstr>
      <vt:lpstr>5.7 白盒测试总结</vt:lpstr>
      <vt:lpstr>5.7 白盒测试总结</vt:lpstr>
      <vt:lpstr>5.7 白盒测试总结</vt:lpstr>
      <vt:lpstr>5.7 白盒测试总结</vt:lpstr>
      <vt:lpstr>谢 谢</vt:lpstr>
    </vt:vector>
  </TitlesOfParts>
  <Company>福建163软件园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软件测试技术基础</dc:title>
  <dc:creator>福建163软件园</dc:creator>
  <cp:lastModifiedBy>admin</cp:lastModifiedBy>
  <cp:revision>94</cp:revision>
  <dcterms:created xsi:type="dcterms:W3CDTF">2008-07-27T05:17:11Z</dcterms:created>
  <dcterms:modified xsi:type="dcterms:W3CDTF">2017-11-13T00:40:46Z</dcterms:modified>
</cp:coreProperties>
</file>