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7"/>
  </p:notesMasterIdLst>
  <p:handoutMasterIdLst>
    <p:handoutMasterId r:id="rId38"/>
  </p:handoutMasterIdLst>
  <p:sldIdLst>
    <p:sldId id="451" r:id="rId2"/>
    <p:sldId id="268" r:id="rId3"/>
    <p:sldId id="456" r:id="rId4"/>
    <p:sldId id="455" r:id="rId5"/>
    <p:sldId id="269" r:id="rId6"/>
    <p:sldId id="334" r:id="rId7"/>
    <p:sldId id="372" r:id="rId8"/>
    <p:sldId id="373" r:id="rId9"/>
    <p:sldId id="371" r:id="rId10"/>
    <p:sldId id="374" r:id="rId11"/>
    <p:sldId id="375" r:id="rId12"/>
    <p:sldId id="370" r:id="rId13"/>
    <p:sldId id="376" r:id="rId14"/>
    <p:sldId id="377" r:id="rId15"/>
    <p:sldId id="369" r:id="rId16"/>
    <p:sldId id="378" r:id="rId17"/>
    <p:sldId id="454" r:id="rId18"/>
    <p:sldId id="453" r:id="rId19"/>
    <p:sldId id="368" r:id="rId20"/>
    <p:sldId id="380" r:id="rId21"/>
    <p:sldId id="381" r:id="rId22"/>
    <p:sldId id="382" r:id="rId23"/>
    <p:sldId id="367" r:id="rId24"/>
    <p:sldId id="383" r:id="rId25"/>
    <p:sldId id="384" r:id="rId26"/>
    <p:sldId id="457" r:id="rId27"/>
    <p:sldId id="335" r:id="rId28"/>
    <p:sldId id="458" r:id="rId29"/>
    <p:sldId id="459" r:id="rId30"/>
    <p:sldId id="460" r:id="rId31"/>
    <p:sldId id="461" r:id="rId32"/>
    <p:sldId id="462" r:id="rId33"/>
    <p:sldId id="463" r:id="rId34"/>
    <p:sldId id="271" r:id="rId35"/>
    <p:sldId id="316"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5609" autoAdjust="0"/>
  </p:normalViewPr>
  <p:slideViewPr>
    <p:cSldViewPr>
      <p:cViewPr>
        <p:scale>
          <a:sx n="79" d="100"/>
          <a:sy n="79" d="100"/>
        </p:scale>
        <p:origin x="-240" y="240"/>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1B3F7F22-1A5D-4FA3-AD10-6FC2FCBD9A5E}" type="slidenum">
              <a:rPr lang="en-US" altLang="zh-CN"/>
              <a:pPr>
                <a:defRPr/>
              </a:pPr>
              <a:t>‹#›</a:t>
            </a:fld>
            <a:endParaRPr lang="en-US" altLang="zh-CN"/>
          </a:p>
        </p:txBody>
      </p:sp>
    </p:spTree>
    <p:extLst>
      <p:ext uri="{BB962C8B-B14F-4D97-AF65-F5344CB8AC3E}">
        <p14:creationId xmlns:p14="http://schemas.microsoft.com/office/powerpoint/2010/main" val="905007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E42970A-FC28-470C-83E4-18FA0ED684C5}" type="slidenum">
              <a:rPr lang="en-US" altLang="zh-CN"/>
              <a:pPr>
                <a:defRPr/>
              </a:pPr>
              <a:t>‹#›</a:t>
            </a:fld>
            <a:endParaRPr lang="en-US" altLang="zh-CN"/>
          </a:p>
        </p:txBody>
      </p:sp>
    </p:spTree>
    <p:extLst>
      <p:ext uri="{BB962C8B-B14F-4D97-AF65-F5344CB8AC3E}">
        <p14:creationId xmlns:p14="http://schemas.microsoft.com/office/powerpoint/2010/main" val="1851632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8</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9468C26F-2437-4646-9A29-099687ABF411}" type="slidenum">
              <a:rPr lang="en-US" altLang="zh-CN"/>
              <a:pPr>
                <a:defRPr/>
              </a:pPr>
              <a:t>‹#›</a:t>
            </a:fld>
            <a:endParaRPr lang="en-US" altLang="zh-CN"/>
          </a:p>
        </p:txBody>
      </p:sp>
    </p:spTree>
    <p:extLst>
      <p:ext uri="{BB962C8B-B14F-4D97-AF65-F5344CB8AC3E}">
        <p14:creationId xmlns:p14="http://schemas.microsoft.com/office/powerpoint/2010/main" val="402516231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FBE1A9E-EF9E-4A89-AFA1-7476CEFB2305}" type="slidenum">
              <a:rPr lang="en-US" altLang="zh-CN"/>
              <a:pPr>
                <a:defRPr/>
              </a:pPr>
              <a:t>‹#›</a:t>
            </a:fld>
            <a:endParaRPr lang="en-US" altLang="zh-CN"/>
          </a:p>
        </p:txBody>
      </p:sp>
    </p:spTree>
    <p:extLst>
      <p:ext uri="{BB962C8B-B14F-4D97-AF65-F5344CB8AC3E}">
        <p14:creationId xmlns:p14="http://schemas.microsoft.com/office/powerpoint/2010/main" val="417580214"/>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D61934C-7770-4BA3-9CCA-76242CF98E11}" type="slidenum">
              <a:rPr lang="en-US" altLang="zh-CN"/>
              <a:pPr>
                <a:defRPr/>
              </a:pPr>
              <a:t>‹#›</a:t>
            </a:fld>
            <a:endParaRPr lang="en-US" altLang="zh-CN"/>
          </a:p>
        </p:txBody>
      </p:sp>
    </p:spTree>
    <p:extLst>
      <p:ext uri="{BB962C8B-B14F-4D97-AF65-F5344CB8AC3E}">
        <p14:creationId xmlns:p14="http://schemas.microsoft.com/office/powerpoint/2010/main" val="236446072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D9CCF5E-D39C-4E41-9E38-0403AB1174AE}" type="slidenum">
              <a:rPr lang="en-US" altLang="zh-CN"/>
              <a:pPr>
                <a:defRPr/>
              </a:pPr>
              <a:t>‹#›</a:t>
            </a:fld>
            <a:endParaRPr lang="en-US" altLang="zh-CN"/>
          </a:p>
        </p:txBody>
      </p:sp>
    </p:spTree>
    <p:extLst>
      <p:ext uri="{BB962C8B-B14F-4D97-AF65-F5344CB8AC3E}">
        <p14:creationId xmlns:p14="http://schemas.microsoft.com/office/powerpoint/2010/main" val="162199886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2129394-4104-4E4B-B479-2CD63F410336}" type="slidenum">
              <a:rPr lang="en-US" altLang="zh-CN"/>
              <a:pPr>
                <a:defRPr/>
              </a:pPr>
              <a:t>‹#›</a:t>
            </a:fld>
            <a:endParaRPr lang="en-US" altLang="zh-CN"/>
          </a:p>
        </p:txBody>
      </p:sp>
    </p:spTree>
    <p:extLst>
      <p:ext uri="{BB962C8B-B14F-4D97-AF65-F5344CB8AC3E}">
        <p14:creationId xmlns:p14="http://schemas.microsoft.com/office/powerpoint/2010/main" val="243674368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B333649-BBC9-4DEB-B5AB-876118C0AFA3}" type="slidenum">
              <a:rPr lang="en-US" altLang="zh-CN"/>
              <a:pPr>
                <a:defRPr/>
              </a:pPr>
              <a:t>‹#›</a:t>
            </a:fld>
            <a:endParaRPr lang="en-US" altLang="zh-CN"/>
          </a:p>
        </p:txBody>
      </p:sp>
    </p:spTree>
    <p:extLst>
      <p:ext uri="{BB962C8B-B14F-4D97-AF65-F5344CB8AC3E}">
        <p14:creationId xmlns:p14="http://schemas.microsoft.com/office/powerpoint/2010/main" val="82841178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2CECB36-896E-416F-8D40-A0EF2FD0C15C}" type="slidenum">
              <a:rPr lang="en-US" altLang="zh-CN"/>
              <a:pPr>
                <a:defRPr/>
              </a:pPr>
              <a:t>‹#›</a:t>
            </a:fld>
            <a:endParaRPr lang="en-US" altLang="zh-CN"/>
          </a:p>
        </p:txBody>
      </p:sp>
    </p:spTree>
    <p:extLst>
      <p:ext uri="{BB962C8B-B14F-4D97-AF65-F5344CB8AC3E}">
        <p14:creationId xmlns:p14="http://schemas.microsoft.com/office/powerpoint/2010/main" val="134408882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FA982C31-BA24-4928-A3BE-674310B074D3}" type="slidenum">
              <a:rPr lang="en-US" altLang="zh-CN"/>
              <a:pPr>
                <a:defRPr/>
              </a:pPr>
              <a:t>‹#›</a:t>
            </a:fld>
            <a:endParaRPr lang="en-US" altLang="zh-CN"/>
          </a:p>
        </p:txBody>
      </p:sp>
    </p:spTree>
    <p:extLst>
      <p:ext uri="{BB962C8B-B14F-4D97-AF65-F5344CB8AC3E}">
        <p14:creationId xmlns:p14="http://schemas.microsoft.com/office/powerpoint/2010/main" val="1350404723"/>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38E3C51-5806-48FA-B4A7-88594F0A11AD}" type="slidenum">
              <a:rPr lang="en-US" altLang="zh-CN"/>
              <a:pPr>
                <a:defRPr/>
              </a:pPr>
              <a:t>‹#›</a:t>
            </a:fld>
            <a:endParaRPr lang="en-US" altLang="zh-CN"/>
          </a:p>
        </p:txBody>
      </p:sp>
    </p:spTree>
    <p:extLst>
      <p:ext uri="{BB962C8B-B14F-4D97-AF65-F5344CB8AC3E}">
        <p14:creationId xmlns:p14="http://schemas.microsoft.com/office/powerpoint/2010/main" val="140333147"/>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862F10B-674B-49F2-A9D8-A75C6FE3D1A1}" type="slidenum">
              <a:rPr lang="en-US" altLang="zh-CN"/>
              <a:pPr>
                <a:defRPr/>
              </a:pPr>
              <a:t>‹#›</a:t>
            </a:fld>
            <a:endParaRPr lang="en-US" altLang="zh-CN"/>
          </a:p>
        </p:txBody>
      </p:sp>
    </p:spTree>
    <p:extLst>
      <p:ext uri="{BB962C8B-B14F-4D97-AF65-F5344CB8AC3E}">
        <p14:creationId xmlns:p14="http://schemas.microsoft.com/office/powerpoint/2010/main" val="85968015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95B777F-A25F-4397-917D-E590E9F5FE76}" type="slidenum">
              <a:rPr lang="en-US" altLang="zh-CN"/>
              <a:pPr>
                <a:defRPr/>
              </a:pPr>
              <a:t>‹#›</a:t>
            </a:fld>
            <a:endParaRPr lang="en-US" altLang="zh-CN"/>
          </a:p>
        </p:txBody>
      </p:sp>
    </p:spTree>
    <p:extLst>
      <p:ext uri="{BB962C8B-B14F-4D97-AF65-F5344CB8AC3E}">
        <p14:creationId xmlns:p14="http://schemas.microsoft.com/office/powerpoint/2010/main" val="3943362332"/>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6CEE5DA-8342-4C1C-ADCA-803EECF187AD}" type="slidenum">
              <a:rPr lang="en-US" altLang="zh-CN"/>
              <a:pPr>
                <a:defRPr/>
              </a:pPr>
              <a:t>‹#›</a:t>
            </a:fld>
            <a:endParaRPr lang="en-US" altLang="zh-CN"/>
          </a:p>
        </p:txBody>
      </p:sp>
    </p:spTree>
    <p:extLst>
      <p:ext uri="{BB962C8B-B14F-4D97-AF65-F5344CB8AC3E}">
        <p14:creationId xmlns:p14="http://schemas.microsoft.com/office/powerpoint/2010/main" val="3777849818"/>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82446251-6C84-4C43-B2BD-F21F3B499E3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1029A9-4DDD-4AF7-B9C8-577B6E8022AB}"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A1BEC1-6F21-4B44-9D6A-7418AF0A6B24}" type="slidenum">
              <a:rPr lang="en-US" altLang="zh-CN" smtClean="0"/>
              <a:pPr eaLnBrk="1" hangingPunct="1"/>
              <a:t>10</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1268" name="Rectangle 3"/>
          <p:cNvSpPr>
            <a:spLocks noGrp="1" noChangeArrowheads="1"/>
          </p:cNvSpPr>
          <p:nvPr>
            <p:ph type="body" idx="1"/>
          </p:nvPr>
        </p:nvSpPr>
        <p:spPr/>
        <p:txBody>
          <a:bodyPr/>
          <a:lstStyle/>
          <a:p>
            <a:pPr algn="just" eaLnBrk="1" hangingPunct="1"/>
            <a:r>
              <a:rPr lang="zh-CN" altLang="en-US" sz="3400" b="1" dirty="0" smtClean="0"/>
              <a:t>判定覆盖</a:t>
            </a:r>
            <a:endParaRPr lang="en-US" altLang="zh-CN" sz="3400" b="1" dirty="0" smtClean="0"/>
          </a:p>
          <a:p>
            <a:pPr lvl="1" algn="just" eaLnBrk="1" hangingPunct="1"/>
            <a:r>
              <a:rPr lang="zh-CN" altLang="en-US" sz="3200" b="1" dirty="0"/>
              <a:t>设计测试用例时应保证程序中每个判定节点的取真和取假分支至少执行一</a:t>
            </a:r>
            <a:r>
              <a:rPr lang="zh-CN" altLang="en-US" sz="3200" b="1" dirty="0" smtClean="0"/>
              <a:t>次</a:t>
            </a:r>
            <a:endParaRPr lang="en-US" altLang="zh-CN" sz="3200" b="1" dirty="0" smtClean="0"/>
          </a:p>
          <a:p>
            <a:pPr lvl="1" algn="just" eaLnBrk="1" hangingPunct="1"/>
            <a:r>
              <a:rPr lang="zh-CN" altLang="en-US" sz="3200" b="1" dirty="0" smtClean="0"/>
              <a:t>边覆盖</a:t>
            </a:r>
            <a:endParaRPr lang="zh-CN" altLang="en-US" sz="3200" b="1"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20B812F-9691-4E64-BF25-3256C7133913}" type="slidenum">
              <a:rPr lang="en-US" altLang="zh-CN" smtClean="0"/>
              <a:pPr eaLnBrk="1" hangingPunct="1"/>
              <a:t>11</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2292" name="Rectangle 3"/>
          <p:cNvSpPr>
            <a:spLocks noGrp="1" noChangeArrowheads="1"/>
          </p:cNvSpPr>
          <p:nvPr>
            <p:ph type="body" idx="1"/>
          </p:nvPr>
        </p:nvSpPr>
        <p:spPr/>
        <p:txBody>
          <a:bodyPr/>
          <a:lstStyle/>
          <a:p>
            <a:pPr algn="just" eaLnBrk="1" hangingPunct="1"/>
            <a:r>
              <a:rPr lang="zh-CN" altLang="en-US" sz="3400" b="1" dirty="0" smtClean="0"/>
              <a:t>判定覆盖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未彻底分析每个简单判定条件的取值情况，仍然会导致遗漏部分缺陷</a:t>
            </a: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590800"/>
            <a:ext cx="8709025"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134782-2403-426D-A7A2-B4EA04DECFC4}" type="slidenum">
              <a:rPr lang="en-US" altLang="zh-CN" smtClean="0"/>
              <a:pPr eaLnBrk="1" hangingPunct="1"/>
              <a:t>12</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331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solidFill>
                  <a:srgbClr val="0000FF"/>
                </a:solidFill>
              </a:rPr>
              <a:t>条件覆盖</a:t>
            </a:r>
            <a:endParaRPr lang="en-US" altLang="zh-CN" b="1" smtClean="0">
              <a:solidFill>
                <a:srgbClr val="0000FF"/>
              </a:solidFill>
            </a:endParaRPr>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D02EE1-200A-499C-8840-D90C4B220FA6}" type="slidenum">
              <a:rPr lang="en-US" altLang="zh-CN" smtClean="0"/>
              <a:pPr eaLnBrk="1" hangingPunct="1"/>
              <a:t>13</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4340" name="Rectangle 3"/>
          <p:cNvSpPr>
            <a:spLocks noGrp="1" noChangeArrowheads="1"/>
          </p:cNvSpPr>
          <p:nvPr>
            <p:ph type="body" idx="1"/>
          </p:nvPr>
        </p:nvSpPr>
        <p:spPr/>
        <p:txBody>
          <a:bodyPr/>
          <a:lstStyle/>
          <a:p>
            <a:pPr algn="just" eaLnBrk="1" hangingPunct="1"/>
            <a:r>
              <a:rPr lang="zh-CN" altLang="en-US" sz="3400" b="1" dirty="0" smtClean="0"/>
              <a:t>条件覆盖</a:t>
            </a:r>
            <a:endParaRPr lang="en-US" altLang="zh-CN" sz="3400" b="1" dirty="0" smtClean="0"/>
          </a:p>
          <a:p>
            <a:pPr lvl="1" algn="just" eaLnBrk="1" hangingPunct="1"/>
            <a:r>
              <a:rPr lang="zh-CN" altLang="en-US" sz="3200" b="1" dirty="0"/>
              <a:t>设计测试用例时应保证程序中每个复合判定表达式中，每个简单判定条件的取真和取假情况至少执行一次</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14</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条件覆盖不能保证</a:t>
            </a:r>
            <a:r>
              <a:rPr lang="en-US" altLang="zh-CN" b="1" dirty="0"/>
              <a:t>100%</a:t>
            </a:r>
            <a:r>
              <a:rPr lang="zh-CN" altLang="en-US" b="1" dirty="0"/>
              <a:t>的判定覆盖</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0" y="2636911"/>
            <a:ext cx="9001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DFBDE98-9742-42FB-8A41-58BEA1CE35EC}" type="slidenum">
              <a:rPr lang="en-US" altLang="zh-CN" smtClean="0"/>
              <a:pPr eaLnBrk="1" hangingPunct="1"/>
              <a:t>15</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6388" name="Rectangle 3"/>
          <p:cNvSpPr>
            <a:spLocks noGrp="1" noChangeArrowheads="1"/>
          </p:cNvSpPr>
          <p:nvPr>
            <p:ph type="body"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solidFill>
                  <a:srgbClr val="0000FF"/>
                </a:solidFill>
              </a:rPr>
              <a:t>判定</a:t>
            </a:r>
            <a:r>
              <a:rPr lang="en-US" altLang="zh-CN" b="1" dirty="0" smtClean="0">
                <a:solidFill>
                  <a:srgbClr val="0000FF"/>
                </a:solidFill>
              </a:rPr>
              <a:t>/</a:t>
            </a:r>
            <a:r>
              <a:rPr lang="zh-CN" altLang="en-US" b="1" dirty="0" smtClean="0">
                <a:solidFill>
                  <a:srgbClr val="0000FF"/>
                </a:solidFill>
              </a:rPr>
              <a:t>条件覆盖</a:t>
            </a:r>
            <a:endParaRPr lang="en-US" altLang="zh-CN" b="1" dirty="0" smtClean="0">
              <a:solidFill>
                <a:srgbClr val="0000FF"/>
              </a:solidFill>
            </a:endParaRPr>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27C71B-E9EB-4330-A857-3D428E5FC73E}" type="slidenum">
              <a:rPr lang="en-US" altLang="zh-CN" smtClean="0"/>
              <a:pPr eaLnBrk="1" hangingPunct="1"/>
              <a:t>16</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7412" name="Rectangle 3"/>
          <p:cNvSpPr>
            <a:spLocks noGrp="1" noChangeArrowheads="1"/>
          </p:cNvSpPr>
          <p:nvPr>
            <p:ph type="body" idx="1"/>
          </p:nvPr>
        </p:nvSpPr>
        <p:spPr/>
        <p:txBody>
          <a:bodyPr/>
          <a:lstStyle/>
          <a:p>
            <a:pPr algn="just" eaLnBrk="1" hangingPunct="1"/>
            <a:r>
              <a:rPr lang="zh-CN" altLang="en-US" sz="3400" b="1" dirty="0" smtClean="0"/>
              <a:t>判定</a:t>
            </a:r>
            <a:r>
              <a:rPr lang="en-US" altLang="zh-CN" sz="3400" b="1" dirty="0" smtClean="0"/>
              <a:t>/</a:t>
            </a:r>
            <a:r>
              <a:rPr lang="zh-CN" altLang="en-US" sz="3400" b="1" dirty="0" smtClean="0"/>
              <a:t>条件覆盖</a:t>
            </a:r>
            <a:endParaRPr lang="en-US" altLang="zh-CN" sz="3400" b="1" dirty="0" smtClean="0"/>
          </a:p>
          <a:p>
            <a:pPr lvl="1" algn="just" eaLnBrk="1" hangingPunct="1"/>
            <a:r>
              <a:rPr lang="zh-CN" altLang="en-US" sz="3200" b="1" dirty="0"/>
              <a:t>测试用例的设计应满足判定节点的取真和取假分支至少执行一次，且每个简单判定条件的取真和取假情况也应至少执行一次，即判定覆盖</a:t>
            </a:r>
            <a:r>
              <a:rPr lang="en-US" altLang="en-US" sz="3200" b="1" dirty="0"/>
              <a:t>+</a:t>
            </a:r>
            <a:r>
              <a:rPr lang="zh-CN" altLang="en-US" sz="3200" b="1" dirty="0"/>
              <a:t>条件覆盖</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4A8DB0-FB39-4409-B394-3D3D31021DFF}" type="slidenum">
              <a:rPr lang="en-US" altLang="zh-CN" smtClean="0"/>
              <a:pPr eaLnBrk="1" hangingPunct="1"/>
              <a:t>17</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8436" name="Rectangle 3"/>
          <p:cNvSpPr>
            <a:spLocks noGrp="1" noChangeArrowheads="1"/>
          </p:cNvSpPr>
          <p:nvPr>
            <p:ph type="body" idx="1"/>
          </p:nvPr>
        </p:nvSpPr>
        <p:spPr/>
        <p:txBody>
          <a:bodyPr/>
          <a:lstStyle/>
          <a:p>
            <a:pPr algn="just" eaLnBrk="1" hangingPunct="1"/>
            <a:r>
              <a:rPr lang="zh-CN" altLang="en-US" sz="3400" b="1" smtClean="0"/>
              <a:t>判定</a:t>
            </a:r>
            <a:r>
              <a:rPr lang="en-US" altLang="zh-CN" sz="3400" b="1" smtClean="0"/>
              <a:t>/</a:t>
            </a:r>
            <a:r>
              <a:rPr lang="zh-CN" altLang="en-US" sz="3400" b="1" smtClean="0"/>
              <a:t>条件覆盖</a:t>
            </a:r>
          </a:p>
        </p:txBody>
      </p:sp>
      <p:pic>
        <p:nvPicPr>
          <p:cNvPr id="18438" name="Picture 2" descr="5t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83356"/>
            <a:ext cx="600075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64067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18</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判定</a:t>
            </a:r>
            <a:r>
              <a:rPr lang="en-US" altLang="zh-CN" sz="3400" b="1" dirty="0" smtClean="0"/>
              <a:t>/</a:t>
            </a:r>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考虑条件的组合</a:t>
            </a:r>
            <a:r>
              <a:rPr lang="zh-CN" altLang="en-US" b="1" dirty="0" smtClean="0"/>
              <a:t>情况</a:t>
            </a:r>
            <a:endParaRPr lang="en-US" altLang="zh-CN" b="1" dirty="0" smtClean="0"/>
          </a:p>
          <a:p>
            <a:pPr lvl="1" algn="just" eaLnBrk="1" hangingPunct="1"/>
            <a:r>
              <a:rPr lang="en-US" altLang="zh-CN" b="1" dirty="0" smtClean="0"/>
              <a:t>and</a:t>
            </a:r>
            <a:r>
              <a:rPr lang="zh-CN" altLang="en-US" b="1" dirty="0" smtClean="0"/>
              <a:t>错写为</a:t>
            </a:r>
            <a:r>
              <a:rPr lang="en-US" altLang="zh-CN" b="1" dirty="0" smtClean="0"/>
              <a:t>or</a:t>
            </a:r>
            <a:r>
              <a:rPr lang="zh-CN" altLang="en-US" b="1" dirty="0" smtClean="0"/>
              <a:t>，判定</a:t>
            </a:r>
            <a:r>
              <a:rPr lang="en-US" altLang="zh-CN" b="1" dirty="0" smtClean="0"/>
              <a:t>/</a:t>
            </a:r>
            <a:r>
              <a:rPr lang="zh-CN" altLang="en-US" b="1" dirty="0" smtClean="0"/>
              <a:t>条件覆盖是无法发现这种缺陷</a:t>
            </a:r>
            <a:endParaRPr lang="en-US" altLang="zh-CN" b="1" dirty="0"/>
          </a:p>
        </p:txBody>
      </p:sp>
      <p:pic>
        <p:nvPicPr>
          <p:cNvPr id="133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41" b="18649"/>
          <a:stretch/>
        </p:blipFill>
        <p:spPr bwMode="auto">
          <a:xfrm>
            <a:off x="78701" y="2334126"/>
            <a:ext cx="8525747" cy="135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35910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CE2E62-2B97-49E1-BB8E-A6D0AFA92061}" type="slidenum">
              <a:rPr lang="en-US" altLang="zh-CN" smtClean="0"/>
              <a:pPr eaLnBrk="1" hangingPunct="1"/>
              <a:t>19</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9460"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solidFill>
                  <a:srgbClr val="0000FF"/>
                </a:solidFill>
              </a:rPr>
              <a:t>条件组合覆盖</a:t>
            </a:r>
            <a:endParaRPr lang="en-US" altLang="zh-CN" b="1" smtClean="0">
              <a:solidFill>
                <a:srgbClr val="0000FF"/>
              </a:solidFill>
            </a:endParaRPr>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0C70013-46F8-43D8-9C50-7439422DB6AA}" type="slidenum">
              <a:rPr lang="en-US" altLang="zh-CN" smtClean="0"/>
              <a:pPr eaLnBrk="1" hangingPunct="1"/>
              <a:t>2</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dirty="0"/>
              <a:t>控制流分析技术</a:t>
            </a:r>
            <a:endParaRPr lang="zh-CN" altLang="en-US" b="1" dirty="0" smtClean="0">
              <a:latin typeface="黑体" pitchFamily="49" charset="-122"/>
              <a:ea typeface="黑体" pitchFamily="49" charset="-122"/>
            </a:endParaRPr>
          </a:p>
        </p:txBody>
      </p:sp>
      <p:sp>
        <p:nvSpPr>
          <p:cNvPr id="5124" name="Rectangle 3"/>
          <p:cNvSpPr>
            <a:spLocks noGrp="1" noChangeArrowheads="1"/>
          </p:cNvSpPr>
          <p:nvPr>
            <p:ph type="body" idx="1"/>
          </p:nvPr>
        </p:nvSpPr>
        <p:spPr/>
        <p:txBody>
          <a:bodyPr/>
          <a:lstStyle/>
          <a:p>
            <a:pPr marL="471487" lvl="1" indent="0" eaLnBrk="1" hangingPunct="1">
              <a:buNone/>
            </a:pPr>
            <a:endParaRPr lang="zh-CN" altLang="en-US" dirty="0" smtClean="0"/>
          </a:p>
        </p:txBody>
      </p:sp>
      <p:pic>
        <p:nvPicPr>
          <p:cNvPr id="5126"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407298B-8B19-46B5-965F-EA2CCB87EF7E}" type="slidenum">
              <a:rPr lang="en-US" altLang="zh-CN" smtClean="0"/>
              <a:pPr eaLnBrk="1" hangingPunct="1"/>
              <a:t>20</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0484" name="Rectangle 3"/>
          <p:cNvSpPr>
            <a:spLocks noGrp="1" noChangeArrowheads="1"/>
          </p:cNvSpPr>
          <p:nvPr>
            <p:ph type="body" idx="1"/>
          </p:nvPr>
        </p:nvSpPr>
        <p:spPr/>
        <p:txBody>
          <a:bodyPr/>
          <a:lstStyle/>
          <a:p>
            <a:pPr algn="just" eaLnBrk="1" hangingPunct="1"/>
            <a:r>
              <a:rPr lang="zh-CN" altLang="en-US" sz="3400" b="1" dirty="0" smtClean="0"/>
              <a:t>条件组合覆盖</a:t>
            </a:r>
            <a:endParaRPr lang="en-US" altLang="zh-CN" sz="3400" b="1" dirty="0" smtClean="0"/>
          </a:p>
          <a:p>
            <a:pPr lvl="1" algn="just" eaLnBrk="1" hangingPunct="1"/>
            <a:r>
              <a:rPr lang="zh-CN" altLang="en-US" sz="3200" b="1" dirty="0"/>
              <a:t>测试用例的设计应满足每个判定节点中，所有简单判定条件的所有可能的取值组合情况应至少执行一次</a:t>
            </a:r>
            <a:endParaRPr lang="en-US" altLang="zh-CN" sz="3200" b="1" dirty="0"/>
          </a:p>
          <a:p>
            <a:pPr lvl="1" algn="just" eaLnBrk="1" hangingPunct="1"/>
            <a:r>
              <a:rPr lang="zh-CN" altLang="en-US" sz="3200" b="1" dirty="0"/>
              <a:t>实质是通过列出</a:t>
            </a:r>
            <a:r>
              <a:rPr lang="zh-CN" altLang="en-US" sz="3200" b="1" dirty="0">
                <a:solidFill>
                  <a:srgbClr val="FF0000"/>
                </a:solidFill>
              </a:rPr>
              <a:t>真值表</a:t>
            </a:r>
            <a:r>
              <a:rPr lang="zh-CN" altLang="en-US" sz="3200" b="1" dirty="0"/>
              <a:t>的方式来得到完全的覆盖，即以冗余换取方法的简单性</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F7FB28-BEF4-4559-89DC-2F11599C1A40}" type="slidenum">
              <a:rPr lang="en-US" altLang="zh-CN" smtClean="0"/>
              <a:pPr eaLnBrk="1" hangingPunct="1"/>
              <a:t>21</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1508" name="Rectangle 3"/>
          <p:cNvSpPr>
            <a:spLocks noGrp="1" noChangeArrowheads="1"/>
          </p:cNvSpPr>
          <p:nvPr>
            <p:ph type="body" idx="1"/>
          </p:nvPr>
        </p:nvSpPr>
        <p:spPr/>
        <p:txBody>
          <a:bodyPr/>
          <a:lstStyle/>
          <a:p>
            <a:pPr algn="just" eaLnBrk="1" hangingPunct="1"/>
            <a:r>
              <a:rPr lang="zh-CN" altLang="en-US" sz="3400" b="1" smtClean="0"/>
              <a:t>条件组合覆盖</a:t>
            </a: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928688"/>
            <a:ext cx="87201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1D3DD42-AC26-434A-AEEA-1EEAD5B1B0C7}" type="slidenum">
              <a:rPr lang="en-US" altLang="zh-CN" smtClean="0"/>
              <a:pPr eaLnBrk="1" hangingPunct="1"/>
              <a:t>22</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2532" name="Rectangle 3"/>
          <p:cNvSpPr>
            <a:spLocks noGrp="1" noChangeArrowheads="1"/>
          </p:cNvSpPr>
          <p:nvPr>
            <p:ph type="body" idx="1"/>
          </p:nvPr>
        </p:nvSpPr>
        <p:spPr/>
        <p:txBody>
          <a:bodyPr/>
          <a:lstStyle/>
          <a:p>
            <a:pPr algn="just" eaLnBrk="1" hangingPunct="1"/>
            <a:r>
              <a:rPr lang="zh-CN" altLang="en-US" sz="3400" b="1" dirty="0" smtClean="0"/>
              <a:t>条件组合覆盖局限性</a:t>
            </a:r>
            <a:endParaRPr lang="en-US" altLang="zh-CN" sz="3400" b="1" dirty="0" smtClean="0"/>
          </a:p>
          <a:p>
            <a:pPr lvl="1" algn="just" eaLnBrk="1" hangingPunct="1"/>
            <a:r>
              <a:rPr lang="zh-CN" altLang="en-US" sz="3200" b="1" dirty="0"/>
              <a:t>当判定表达式本身较为复杂、且存在多个判定节点串联时，条件组合覆盖的</a:t>
            </a:r>
            <a:r>
              <a:rPr lang="zh-CN" altLang="en-US" sz="3200" b="1" dirty="0">
                <a:solidFill>
                  <a:srgbClr val="FF0000"/>
                </a:solidFill>
              </a:rPr>
              <a:t>测试用例规模</a:t>
            </a:r>
            <a:r>
              <a:rPr lang="zh-CN" altLang="en-US" sz="3200" b="1" dirty="0"/>
              <a:t>将大得惊人</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BDD3FE-3A4A-441C-959D-98C6805D57D7}" type="slidenum">
              <a:rPr lang="en-US" altLang="zh-CN" smtClean="0"/>
              <a:pPr eaLnBrk="1" hangingPunct="1"/>
              <a:t>23</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355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solidFill>
                  <a:srgbClr val="0000FF"/>
                </a:solidFill>
              </a:rPr>
              <a:t>修正的判定</a:t>
            </a:r>
            <a:r>
              <a:rPr lang="en-US" altLang="zh-CN" b="1" smtClean="0">
                <a:solidFill>
                  <a:srgbClr val="0000FF"/>
                </a:solidFill>
              </a:rPr>
              <a:t>/</a:t>
            </a:r>
            <a:r>
              <a:rPr lang="zh-CN" altLang="en-US" b="1" smtClean="0">
                <a:solidFill>
                  <a:srgbClr val="0000FF"/>
                </a:solidFill>
              </a:rPr>
              <a:t>条件覆盖</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604C1B8-E16C-494A-BB97-FDEBFFEF3ED5}" type="slidenum">
              <a:rPr lang="en-US" altLang="zh-CN" smtClean="0"/>
              <a:pPr eaLnBrk="1" hangingPunct="1"/>
              <a:t>24</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4580" name="Rectangle 3"/>
          <p:cNvSpPr>
            <a:spLocks noGrp="1" noChangeArrowheads="1"/>
          </p:cNvSpPr>
          <p:nvPr>
            <p:ph type="body" idx="1"/>
          </p:nvPr>
        </p:nvSpPr>
        <p:spPr/>
        <p:txBody>
          <a:bodyPr/>
          <a:lstStyle/>
          <a:p>
            <a:pPr algn="just" eaLnBrk="1" hangingPunct="1"/>
            <a:r>
              <a:rPr lang="zh-CN" altLang="en-US" sz="3400" b="1" dirty="0" smtClean="0"/>
              <a:t>修正的判定</a:t>
            </a:r>
            <a:r>
              <a:rPr lang="en-US" altLang="zh-CN" sz="3400" b="1" dirty="0" smtClean="0"/>
              <a:t>/</a:t>
            </a:r>
            <a:r>
              <a:rPr lang="zh-CN" altLang="en-US" sz="3400" b="1" dirty="0" smtClean="0"/>
              <a:t>条件覆盖</a:t>
            </a:r>
            <a:endParaRPr lang="en-US" altLang="zh-CN" sz="3400" b="1" dirty="0" smtClean="0"/>
          </a:p>
          <a:p>
            <a:pPr algn="just" eaLnBrk="1" hangingPunct="1"/>
            <a:r>
              <a:rPr lang="zh-CN" altLang="en-US" sz="3400" b="1" dirty="0" smtClean="0"/>
              <a:t>在满足判定</a:t>
            </a:r>
            <a:r>
              <a:rPr lang="en-US" altLang="en-US" sz="3400" b="1" dirty="0" smtClean="0"/>
              <a:t>/</a:t>
            </a:r>
            <a:r>
              <a:rPr lang="zh-CN" altLang="en-US" sz="3400" b="1" dirty="0" smtClean="0"/>
              <a:t>条件覆盖的基础上，每个简单判定条件都应</a:t>
            </a:r>
            <a:r>
              <a:rPr lang="zh-CN" altLang="en-US" sz="3400" b="1" dirty="0" smtClean="0">
                <a:solidFill>
                  <a:srgbClr val="FF0000"/>
                </a:solidFill>
              </a:rPr>
              <a:t>独立地影响</a:t>
            </a:r>
            <a:r>
              <a:rPr lang="zh-CN" altLang="en-US" sz="3400" b="1" dirty="0" smtClean="0"/>
              <a:t>到整个判定表达式的取值</a:t>
            </a:r>
            <a:endParaRPr lang="en-US" altLang="zh-CN" sz="3400" b="1" dirty="0" smtClean="0"/>
          </a:p>
          <a:p>
            <a:pPr algn="just" eaLnBrk="1" hangingPunct="1"/>
            <a:r>
              <a:rPr lang="zh-CN" altLang="en-US" sz="3400" b="1" dirty="0" smtClean="0"/>
              <a:t>实质是利用简单判定条件的独立影响性来消除测试用例的冗余。</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E73AF3-B26E-4272-9910-CC54C08A2711}" type="slidenum">
              <a:rPr lang="en-US" altLang="zh-CN" smtClean="0"/>
              <a:pPr eaLnBrk="1" hangingPunct="1"/>
              <a:t>25</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
        <p:nvSpPr>
          <p:cNvPr id="25604" name="Rectangle 3"/>
          <p:cNvSpPr>
            <a:spLocks noGrp="1" noChangeArrowheads="1"/>
          </p:cNvSpPr>
          <p:nvPr>
            <p:ph type="body" idx="1"/>
          </p:nvPr>
        </p:nvSpPr>
        <p:spPr/>
        <p:txBody>
          <a:bodyPr/>
          <a:lstStyle/>
          <a:p>
            <a:pPr algn="just" eaLnBrk="1" hangingPunct="1"/>
            <a:r>
              <a:rPr lang="en-US" altLang="zh-CN" sz="3400" b="1" smtClean="0"/>
              <a:t>A</a:t>
            </a:r>
            <a:r>
              <a:rPr lang="zh-CN" altLang="en-US" sz="3400" b="1" smtClean="0"/>
              <a:t> </a:t>
            </a:r>
            <a:r>
              <a:rPr lang="en-US" altLang="zh-CN" sz="3400" b="1" smtClean="0"/>
              <a:t>AND B</a:t>
            </a:r>
          </a:p>
          <a:p>
            <a:pPr lvl="1" algn="just" eaLnBrk="1" hangingPunct="1"/>
            <a:r>
              <a:rPr lang="zh-CN" altLang="en-US" b="1" smtClean="0"/>
              <a:t>体现</a:t>
            </a:r>
            <a:r>
              <a:rPr lang="en-US" altLang="zh-CN" b="1" smtClean="0"/>
              <a:t>A</a:t>
            </a:r>
            <a:r>
              <a:rPr lang="zh-CN" altLang="en-US" b="1" smtClean="0"/>
              <a:t>对判定结果的独立影响性：</a:t>
            </a:r>
            <a:r>
              <a:rPr lang="en-US" altLang="zh-CN" b="1" smtClean="0"/>
              <a:t>T1</a:t>
            </a:r>
            <a:r>
              <a:rPr lang="zh-CN" altLang="en-US" b="1" smtClean="0"/>
              <a:t>，</a:t>
            </a:r>
            <a:r>
              <a:rPr lang="en-US" altLang="zh-CN" b="1" smtClean="0"/>
              <a:t>T3</a:t>
            </a:r>
          </a:p>
          <a:p>
            <a:pPr lvl="1" algn="just" eaLnBrk="1" hangingPunct="1"/>
            <a:r>
              <a:rPr lang="zh-CN" altLang="en-US" b="1" smtClean="0"/>
              <a:t>体现</a:t>
            </a:r>
            <a:r>
              <a:rPr lang="en-US" altLang="zh-CN" b="1" smtClean="0"/>
              <a:t>B</a:t>
            </a:r>
            <a:r>
              <a:rPr lang="zh-CN" altLang="en-US" b="1" smtClean="0"/>
              <a:t>对判定结果的独立影响性：</a:t>
            </a:r>
            <a:r>
              <a:rPr lang="en-US" altLang="zh-CN" b="1" smtClean="0"/>
              <a:t>T1</a:t>
            </a:r>
            <a:r>
              <a:rPr lang="zh-CN" altLang="en-US" b="1" smtClean="0"/>
              <a:t>，</a:t>
            </a:r>
            <a:r>
              <a:rPr lang="en-US" altLang="zh-CN" b="1" smtClean="0"/>
              <a:t>T2</a:t>
            </a:r>
          </a:p>
          <a:p>
            <a:pPr lvl="1" algn="just" eaLnBrk="1" hangingPunct="1"/>
            <a:r>
              <a:rPr lang="zh-CN" altLang="en-US" b="1" smtClean="0"/>
              <a:t>最终用例集合：</a:t>
            </a:r>
            <a:r>
              <a:rPr lang="en-US" altLang="zh-CN" b="1" smtClean="0"/>
              <a:t>T1~T3</a:t>
            </a:r>
          </a:p>
          <a:p>
            <a:pPr lvl="1" algn="just" eaLnBrk="1" hangingPunct="1"/>
            <a:endParaRPr lang="zh-CN" altLang="en-US" b="1" smtClean="0"/>
          </a:p>
        </p:txBody>
      </p:sp>
      <p:graphicFrame>
        <p:nvGraphicFramePr>
          <p:cNvPr id="6" name="Group 4"/>
          <p:cNvGraphicFramePr>
            <a:graphicFrameLocks noGrp="1"/>
          </p:cNvGraphicFramePr>
          <p:nvPr/>
        </p:nvGraphicFramePr>
        <p:xfrm>
          <a:off x="1143000" y="3929063"/>
          <a:ext cx="6705600" cy="2286000"/>
        </p:xfrm>
        <a:graphic>
          <a:graphicData uri="http://schemas.openxmlformats.org/drawingml/2006/table">
            <a:tbl>
              <a:tblPr/>
              <a:tblGrid>
                <a:gridCol w="1341438"/>
                <a:gridCol w="1341437"/>
                <a:gridCol w="1339850"/>
                <a:gridCol w="1341438"/>
                <a:gridCol w="1341437"/>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514350" indent="-514350">
              <a:buFont typeface="+mj-lt"/>
              <a:buAutoNum type="arabicPeriod"/>
            </a:pPr>
            <a:r>
              <a:rPr lang="zh-CN" altLang="en-US" sz="2800" b="1" dirty="0"/>
              <a:t>列出所有简单判定条件；</a:t>
            </a:r>
          </a:p>
          <a:p>
            <a:pPr marL="514350" indent="-514350">
              <a:buFont typeface="+mj-lt"/>
              <a:buAutoNum type="arabicPeriod"/>
            </a:pPr>
            <a:r>
              <a:rPr lang="zh-CN" altLang="en-US" sz="2800" b="1" dirty="0"/>
              <a:t>构建真值表；</a:t>
            </a:r>
          </a:p>
          <a:p>
            <a:pPr marL="514350" indent="-514350">
              <a:buFont typeface="+mj-lt"/>
              <a:buAutoNum type="arabicPeriod"/>
            </a:pPr>
            <a:r>
              <a:rPr lang="zh-CN" altLang="en-US" sz="2800" b="1" dirty="0"/>
              <a:t>对每个简单判定条件，找到能对整个判定结果产生独立影响的测试用例集合（简称独立影响对），即在真值表中依次固定其他简单判定条件，找到该条件的独立影响对；</a:t>
            </a:r>
          </a:p>
          <a:p>
            <a:pPr marL="514350" indent="-514350">
              <a:buFont typeface="+mj-lt"/>
              <a:buAutoNum type="arabicPeriod"/>
            </a:pPr>
            <a:r>
              <a:rPr lang="zh-CN" altLang="en-US" sz="2800" b="1" dirty="0"/>
              <a:t>抽取能体现所有简单判定条件独立影响性的最少独立影响对。 </a:t>
            </a:r>
          </a:p>
          <a:p>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26</a:t>
            </a:fld>
            <a:endParaRPr lang="en-US" altLang="zh-CN"/>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Tree>
    <p:extLst>
      <p:ext uri="{BB962C8B-B14F-4D97-AF65-F5344CB8AC3E}">
        <p14:creationId xmlns:p14="http://schemas.microsoft.com/office/powerpoint/2010/main" val="2029488954"/>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108F07-F9B6-4113-82D6-CD961A5E42C0}" type="slidenum">
              <a:rPr lang="en-US" altLang="zh-CN" smtClean="0"/>
              <a:pPr eaLnBrk="1" hangingPunct="1"/>
              <a:t>27</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6628" name="Rectangle 3"/>
          <p:cNvSpPr>
            <a:spLocks noGrp="1" noChangeArrowheads="1"/>
          </p:cNvSpPr>
          <p:nvPr>
            <p:ph type="body" idx="1"/>
          </p:nvPr>
        </p:nvSpPr>
        <p:spPr/>
        <p:txBody>
          <a:bodyPr/>
          <a:lstStyle/>
          <a:p>
            <a:pPr algn="just" eaLnBrk="1" hangingPunct="1"/>
            <a:r>
              <a:rPr lang="zh-CN" altLang="en-US" sz="3400" b="1" dirty="0" smtClean="0"/>
              <a:t>测试用例优化</a:t>
            </a:r>
            <a:endParaRPr lang="en-US" altLang="zh-CN" sz="3400" b="1" dirty="0" smtClean="0"/>
          </a:p>
          <a:p>
            <a:pPr lvl="1" algn="just" eaLnBrk="1" hangingPunct="1"/>
            <a:r>
              <a:rPr lang="zh-CN" altLang="en-US" b="1" dirty="0" smtClean="0"/>
              <a:t>尽量选择边界测试数据</a:t>
            </a:r>
            <a:endParaRPr lang="en-US" altLang="zh-CN" b="1" dirty="0" smtClean="0"/>
          </a:p>
          <a:p>
            <a:pPr lvl="1" algn="just" eaLnBrk="1" hangingPunct="1"/>
            <a:r>
              <a:rPr lang="zh-CN" altLang="en-US" b="1" dirty="0" smtClean="0"/>
              <a:t>应避免“与”、“或”关系的屏蔽现象</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39A0C1-A167-493F-A8DD-ED320C689FA5}" type="slidenum">
              <a:rPr lang="en-US" altLang="zh-CN" smtClean="0"/>
              <a:pPr eaLnBrk="1" hangingPunct="1"/>
              <a:t>28</a:t>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758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3</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extLst>
      <p:ext uri="{BB962C8B-B14F-4D97-AF65-F5344CB8AC3E}">
        <p14:creationId xmlns:p14="http://schemas.microsoft.com/office/powerpoint/2010/main" val="267264028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306233-16B8-4AD1-802C-11D77C72DF5B}" type="slidenum">
              <a:rPr lang="en-US" altLang="zh-CN" smtClean="0"/>
              <a:pPr eaLnBrk="1" hangingPunct="1"/>
              <a:t>29</a:t>
            </a:fld>
            <a:endParaRPr lang="en-US" altLang="zh-CN" smtClean="0"/>
          </a:p>
        </p:txBody>
      </p:sp>
      <p:sp>
        <p:nvSpPr>
          <p:cNvPr id="686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861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共包含</a:t>
            </a:r>
            <a:r>
              <a:rPr lang="en-US" altLang="en-US" sz="3400" b="1" smtClean="0">
                <a:solidFill>
                  <a:srgbClr val="0000FF"/>
                </a:solidFill>
                <a:ea typeface="华文新魏" pitchFamily="2" charset="-122"/>
              </a:rPr>
              <a:t>5</a:t>
            </a:r>
            <a:r>
              <a:rPr lang="zh-CN" altLang="en-US" sz="3400" b="1" smtClean="0">
                <a:solidFill>
                  <a:srgbClr val="0000FF"/>
                </a:solidFill>
                <a:ea typeface="华文新魏" pitchFamily="2" charset="-122"/>
              </a:rPr>
              <a:t>个判定节点，含</a:t>
            </a:r>
            <a:r>
              <a:rPr lang="en-US" altLang="en-US" sz="3400" b="1" smtClean="0">
                <a:solidFill>
                  <a:srgbClr val="0000FF"/>
                </a:solidFill>
                <a:ea typeface="华文新魏" pitchFamily="2" charset="-122"/>
              </a:rPr>
              <a:t>13</a:t>
            </a:r>
            <a:r>
              <a:rPr lang="zh-CN" altLang="en-US" sz="3400" b="1" smtClean="0">
                <a:solidFill>
                  <a:srgbClr val="0000FF"/>
                </a:solidFill>
                <a:ea typeface="华文新魏" pitchFamily="2" charset="-122"/>
              </a:rPr>
              <a:t>个简单逻辑判定条件</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&lt;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T4</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&gt;=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T5</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4 </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T6</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6</a:t>
            </a:r>
            <a:endParaRPr lang="en-US" altLang="zh-CN" b="1" smtClean="0">
              <a:solidFill>
                <a:srgbClr val="0000FF"/>
              </a:solidFill>
              <a:ea typeface="华文新魏" pitchFamily="2" charset="-122"/>
            </a:endParaRPr>
          </a:p>
        </p:txBody>
      </p:sp>
    </p:spTree>
    <p:extLst>
      <p:ext uri="{BB962C8B-B14F-4D97-AF65-F5344CB8AC3E}">
        <p14:creationId xmlns:p14="http://schemas.microsoft.com/office/powerpoint/2010/main" val="26731632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控制流分析技术</a:t>
            </a:r>
            <a:endParaRPr lang="zh-CN" altLang="en-US" dirty="0"/>
          </a:p>
        </p:txBody>
      </p:sp>
      <p:sp>
        <p:nvSpPr>
          <p:cNvPr id="3" name="内容占位符 2"/>
          <p:cNvSpPr>
            <a:spLocks noGrp="1"/>
          </p:cNvSpPr>
          <p:nvPr>
            <p:ph idx="1"/>
          </p:nvPr>
        </p:nvSpPr>
        <p:spPr>
          <a:xfrm>
            <a:off x="566738" y="1752600"/>
            <a:ext cx="8685782" cy="4267200"/>
          </a:xfrm>
        </p:spPr>
        <p:txBody>
          <a:bodyPr/>
          <a:lstStyle/>
          <a:p>
            <a:pPr algn="just" eaLnBrk="1" hangingPunct="1"/>
            <a:r>
              <a:rPr lang="zh-CN" altLang="en-US" sz="2800" b="1" dirty="0" smtClean="0"/>
              <a:t>关注</a:t>
            </a:r>
            <a:r>
              <a:rPr lang="zh-CN" altLang="en-US" sz="2800" b="1" dirty="0"/>
              <a:t>判定节点固有的复杂性</a:t>
            </a:r>
          </a:p>
          <a:p>
            <a:pPr lvl="1" algn="just" eaLnBrk="1" hangingPunct="1"/>
            <a:r>
              <a:rPr lang="zh-CN" altLang="en-US" b="1" dirty="0"/>
              <a:t>焦点：判定表达式</a:t>
            </a:r>
          </a:p>
          <a:p>
            <a:pPr lvl="1" algn="just" eaLnBrk="1" hangingPunct="1"/>
            <a:r>
              <a:rPr lang="zh-CN" altLang="en-US" b="1" dirty="0"/>
              <a:t>方法：逻辑覆盖测试</a:t>
            </a:r>
          </a:p>
          <a:p>
            <a:pPr algn="just" eaLnBrk="1" hangingPunct="1"/>
            <a:r>
              <a:rPr lang="zh-CN" altLang="en-US" sz="2800" b="1" dirty="0" smtClean="0"/>
              <a:t>关注</a:t>
            </a:r>
            <a:r>
              <a:rPr lang="zh-CN" altLang="en-US" sz="2800" b="1" dirty="0"/>
              <a:t>判定结构与循环结构对执行路径产生的影响</a:t>
            </a:r>
          </a:p>
          <a:p>
            <a:pPr lvl="1" algn="just" eaLnBrk="1" hangingPunct="1"/>
            <a:r>
              <a:rPr lang="zh-CN" altLang="en-US" b="1" dirty="0"/>
              <a:t>焦点：路径</a:t>
            </a:r>
          </a:p>
          <a:p>
            <a:pPr lvl="1" algn="just" eaLnBrk="1" hangingPunct="1"/>
            <a:r>
              <a:rPr lang="zh-CN" altLang="en-US" b="1" dirty="0"/>
              <a:t>方法：独立路径测试</a:t>
            </a:r>
          </a:p>
          <a:p>
            <a:pPr algn="just" eaLnBrk="1" hangingPunct="1"/>
            <a:r>
              <a:rPr lang="zh-CN" altLang="en-US" sz="2800" b="1" dirty="0" smtClean="0"/>
              <a:t>关注</a:t>
            </a:r>
            <a:r>
              <a:rPr lang="zh-CN" altLang="en-US" sz="2800" b="1" dirty="0"/>
              <a:t>循环结构本身的复杂性</a:t>
            </a:r>
          </a:p>
          <a:p>
            <a:pPr lvl="1" algn="just" eaLnBrk="1" hangingPunct="1"/>
            <a:r>
              <a:rPr lang="zh-CN" altLang="en-US" b="1" dirty="0"/>
              <a:t>焦点：循环体</a:t>
            </a:r>
          </a:p>
          <a:p>
            <a:pPr lvl="1" algn="just" eaLnBrk="1" hangingPunct="1"/>
            <a:r>
              <a:rPr lang="zh-CN" altLang="en-US" b="1" dirty="0"/>
              <a:t>方法：基于数据的静态分析 </a:t>
            </a:r>
          </a:p>
          <a:p>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3</a:t>
            </a:fld>
            <a:endParaRPr lang="en-US" altLang="zh-CN"/>
          </a:p>
        </p:txBody>
      </p:sp>
    </p:spTree>
    <p:extLst>
      <p:ext uri="{BB962C8B-B14F-4D97-AF65-F5344CB8AC3E}">
        <p14:creationId xmlns:p14="http://schemas.microsoft.com/office/powerpoint/2010/main" val="2941854595"/>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30F4716-784F-47D5-9B98-8EA5CB863519}" type="slidenum">
              <a:rPr lang="en-US" altLang="zh-CN" smtClean="0"/>
              <a:pPr eaLnBrk="1" hangingPunct="1"/>
              <a:t>30</a:t>
            </a:fld>
            <a:endParaRPr lang="en-US" altLang="zh-CN" smtClean="0"/>
          </a:p>
        </p:txBody>
      </p:sp>
      <p:sp>
        <p:nvSpPr>
          <p:cNvPr id="696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963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代码说明（续）</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T7</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9</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T8</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T9</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T10</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100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date.m_day == lastday</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12</a:t>
            </a:r>
            <a:endParaRPr lang="en-US" altLang="zh-CN" b="1" smtClean="0">
              <a:solidFill>
                <a:srgbClr val="0000FF"/>
              </a:solidFill>
              <a:ea typeface="华文新魏" pitchFamily="2" charset="-122"/>
            </a:endParaRPr>
          </a:p>
        </p:txBody>
      </p:sp>
    </p:spTree>
    <p:extLst>
      <p:ext uri="{BB962C8B-B14F-4D97-AF65-F5344CB8AC3E}">
        <p14:creationId xmlns:p14="http://schemas.microsoft.com/office/powerpoint/2010/main" val="5699379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4F1E665-DD29-488F-A394-0E1B50A195CE}" type="slidenum">
              <a:rPr lang="en-US" altLang="zh-CN" smtClean="0"/>
              <a:pPr eaLnBrk="1" hangingPunct="1"/>
              <a:t>31</a:t>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7066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1</a:t>
            </a:r>
            <a:r>
              <a:rPr lang="zh-CN" altLang="en-US" sz="3800" b="1" smtClean="0">
                <a:solidFill>
                  <a:srgbClr val="0000FF"/>
                </a:solidFill>
                <a:ea typeface="华文新魏" pitchFamily="2" charset="-122"/>
              </a:rPr>
              <a:t>、选择判定覆盖指标</a:t>
            </a:r>
            <a:endParaRPr lang="en-US" altLang="zh-CN" sz="3800" b="1" smtClean="0">
              <a:solidFill>
                <a:srgbClr val="0000FF"/>
              </a:solidFill>
              <a:ea typeface="华文新魏" pitchFamily="2" charset="-122"/>
            </a:endParaRPr>
          </a:p>
        </p:txBody>
      </p:sp>
      <p:pic>
        <p:nvPicPr>
          <p:cNvPr id="706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286125"/>
            <a:ext cx="825341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06294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EA69E5B-8A00-4C16-94B2-0692BF07ABEA}" type="slidenum">
              <a:rPr lang="en-US" altLang="zh-CN" smtClean="0"/>
              <a:pPr eaLnBrk="1" hangingPunct="1"/>
              <a:t>32</a:t>
            </a:fld>
            <a:endParaRPr lang="en-US" altLang="zh-CN" smtClean="0"/>
          </a:p>
        </p:txBody>
      </p:sp>
      <p:sp>
        <p:nvSpPr>
          <p:cNvPr id="716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7168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2</a:t>
            </a:r>
            <a:r>
              <a:rPr lang="zh-CN" altLang="en-US" sz="3800" b="1" smtClean="0">
                <a:solidFill>
                  <a:srgbClr val="0000FF"/>
                </a:solidFill>
                <a:ea typeface="华文新魏" pitchFamily="2" charset="-122"/>
              </a:rPr>
              <a:t>、选择条件覆盖指标</a:t>
            </a:r>
            <a:endParaRPr lang="en-US" altLang="zh-CN" sz="3800" b="1" smtClean="0">
              <a:solidFill>
                <a:srgbClr val="0000FF"/>
              </a:solidFill>
              <a:ea typeface="华文新魏" pitchFamily="2" charset="-122"/>
            </a:endParaRPr>
          </a:p>
        </p:txBody>
      </p:sp>
      <p:pic>
        <p:nvPicPr>
          <p:cNvPr id="716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3250"/>
            <a:ext cx="90836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55738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9D2AC7D-770F-4BE7-B687-3579EE88C1E1}" type="slidenum">
              <a:rPr lang="en-US" altLang="zh-CN" smtClean="0"/>
              <a:pPr eaLnBrk="1" hangingPunct="1"/>
              <a:t>33</a:t>
            </a:fld>
            <a:endParaRPr lang="en-US" altLang="zh-CN" smtClean="0"/>
          </a:p>
        </p:txBody>
      </p:sp>
      <p:sp>
        <p:nvSpPr>
          <p:cNvPr id="7270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5.3 </a:t>
            </a:r>
            <a:r>
              <a:rPr lang="zh-CN" altLang="en-US" b="1" dirty="0" smtClean="0">
                <a:latin typeface="黑体" pitchFamily="2" charset="-122"/>
                <a:ea typeface="黑体" pitchFamily="2" charset="-122"/>
              </a:rPr>
              <a:t>对判定的测试</a:t>
            </a:r>
          </a:p>
        </p:txBody>
      </p:sp>
      <p:sp>
        <p:nvSpPr>
          <p:cNvPr id="7270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测试分析</a:t>
            </a:r>
            <a:endParaRPr lang="en-US" altLang="zh-CN" sz="38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仅靠判定覆盖或条件覆盖指标只能保证测试到对应这些分支，但并不能深入理解各判定节点在实现函数功能方面所起到的关键作用</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若引入条件组合覆盖，测试工作量往往又是测试人员所难以承受的</a:t>
            </a:r>
            <a:endParaRPr lang="en-US" altLang="zh-CN" sz="3400" b="1" smtClean="0">
              <a:solidFill>
                <a:srgbClr val="0000FF"/>
              </a:solidFill>
              <a:ea typeface="华文新魏" pitchFamily="2" charset="-122"/>
            </a:endParaRPr>
          </a:p>
        </p:txBody>
      </p:sp>
    </p:spTree>
    <p:extLst>
      <p:ext uri="{BB962C8B-B14F-4D97-AF65-F5344CB8AC3E}">
        <p14:creationId xmlns:p14="http://schemas.microsoft.com/office/powerpoint/2010/main" val="22227787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6C6CDEB-B40A-4A35-A09C-EED8FEADBE9C}" type="slidenum">
              <a:rPr lang="en-US" altLang="zh-CN" smtClean="0"/>
              <a:pPr eaLnBrk="1" hangingPunct="1"/>
              <a:t>34</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小结</a:t>
            </a:r>
            <a:endParaRPr lang="en-US" altLang="zh-CN" sz="3400" b="1" smtClean="0"/>
          </a:p>
          <a:p>
            <a:pPr lvl="1" algn="just" eaLnBrk="1" hangingPunct="1"/>
            <a:r>
              <a:rPr lang="zh-CN" altLang="en-US" b="1" smtClean="0"/>
              <a:t>主要是通过考察源代码中复合判定表达式或构成复合判定表达式的各简单判定条件的所有取值情况，来保证判定表达式的正确性</a:t>
            </a:r>
            <a:endParaRPr lang="en-US" altLang="zh-CN" b="1" smtClean="0"/>
          </a:p>
          <a:p>
            <a:pPr lvl="1"/>
            <a:r>
              <a:rPr lang="zh-CN" altLang="en-US" b="1" smtClean="0"/>
              <a:t>避免测试数据受到复合判定表达式中的“与”、“或”关系的屏蔽效应；</a:t>
            </a:r>
          </a:p>
          <a:p>
            <a:pPr lvl="1"/>
            <a:r>
              <a:rPr lang="zh-CN" altLang="en-US" b="1" smtClean="0"/>
              <a:t>尽量结合边界值选择测试数据</a:t>
            </a:r>
          </a:p>
        </p:txBody>
      </p:sp>
      <p:sp>
        <p:nvSpPr>
          <p:cNvPr id="337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683568" y="3068960"/>
            <a:ext cx="8001000" cy="1216025"/>
          </a:xfrm>
        </p:spPr>
        <p:txBody>
          <a:bodyPr/>
          <a:lstStyle/>
          <a:p>
            <a:pPr algn="ctr"/>
            <a:r>
              <a:rPr lang="zh-CN" altLang="en-US" b="1" dirty="0" smtClean="0">
                <a:latin typeface="黑体" pitchFamily="49" charset="-122"/>
                <a:ea typeface="黑体" pitchFamily="49" charset="-122"/>
              </a:rPr>
              <a:t>谢 谢</a:t>
            </a:r>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BBDF7B-F768-4D32-9888-4E638ED8D6EB}" type="slidenum">
              <a:rPr lang="en-US" altLang="zh-CN" smtClean="0"/>
              <a:pPr eaLnBrk="1" hangingPunct="1"/>
              <a:t>35</a:t>
            </a:fld>
            <a:endParaRPr lang="en-US" altLang="zh-CN"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400" b="1" dirty="0"/>
              <a:t>逻辑覆盖：对判定的测试</a:t>
            </a:r>
          </a:p>
          <a:p>
            <a:pPr lvl="1" algn="just" eaLnBrk="1" hangingPunct="1"/>
            <a:r>
              <a:rPr lang="zh-CN" altLang="en-US" b="1" dirty="0"/>
              <a:t>关注点：判定表达式本身的复杂度</a:t>
            </a:r>
          </a:p>
          <a:p>
            <a:pPr lvl="1" algn="just" eaLnBrk="1" hangingPunct="1"/>
            <a:r>
              <a:rPr lang="zh-CN" altLang="en-US" b="1" dirty="0"/>
              <a:t>原理：通过对程序逻辑结构的遍历，来实现测试对程序的覆盖</a:t>
            </a:r>
          </a:p>
          <a:p>
            <a:pPr lvl="1" algn="just" eaLnBrk="1" hangingPunct="1"/>
            <a:r>
              <a:rPr lang="zh-CN" altLang="en-US" b="1" dirty="0"/>
              <a:t>原则：对程序代码中所有的逻辑值，都需要测试真值（</a:t>
            </a:r>
            <a:r>
              <a:rPr lang="en-US" altLang="zh-CN" b="1" dirty="0"/>
              <a:t>True</a:t>
            </a:r>
            <a:r>
              <a:rPr lang="zh-CN" altLang="en-US" b="1" dirty="0"/>
              <a:t>）和假值（</a:t>
            </a:r>
            <a:r>
              <a:rPr lang="en-US" altLang="zh-CN" b="1" dirty="0"/>
              <a:t>False</a:t>
            </a:r>
            <a:r>
              <a:rPr lang="zh-CN" altLang="en-US" b="1" dirty="0"/>
              <a:t>）的情况 </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4</a:t>
            </a:fld>
            <a:endParaRPr lang="en-US" altLang="zh-CN"/>
          </a:p>
        </p:txBody>
      </p:sp>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Tree>
    <p:extLst>
      <p:ext uri="{BB962C8B-B14F-4D97-AF65-F5344CB8AC3E}">
        <p14:creationId xmlns:p14="http://schemas.microsoft.com/office/powerpoint/2010/main" val="189679371"/>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BC462E3-4FE8-4D0C-BD8A-87643D1AF27C}" type="slidenum">
              <a:rPr lang="en-US" altLang="zh-CN" smtClean="0"/>
              <a:pPr eaLnBrk="1" hangingPunct="1"/>
              <a:t>5</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6148" name="Rectangle 3"/>
          <p:cNvSpPr>
            <a:spLocks noGrp="1" noChangeArrowheads="1"/>
          </p:cNvSpPr>
          <p:nvPr>
            <p:ph type="body" idx="1"/>
          </p:nvPr>
        </p:nvSpPr>
        <p:spPr/>
        <p:txBody>
          <a:bodyPr/>
          <a:lstStyle/>
          <a:p>
            <a:pPr algn="just" eaLnBrk="1" hangingPunct="1"/>
            <a:r>
              <a:rPr lang="zh-CN" altLang="en-US" sz="3400" b="1" dirty="0" smtClean="0"/>
              <a:t>案例描述</a:t>
            </a:r>
          </a:p>
        </p:txBody>
      </p:sp>
      <p:pic>
        <p:nvPicPr>
          <p:cNvPr id="61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2590800"/>
            <a:ext cx="5149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5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581025"/>
            <a:ext cx="385762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83A10C-7278-47DB-8EC3-DD932BEE4B41}" type="slidenum">
              <a:rPr lang="en-US" altLang="zh-CN" smtClean="0"/>
              <a:pPr eaLnBrk="1" hangingPunct="1"/>
              <a:t>6</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7172" name="Rectangle 3"/>
          <p:cNvSpPr>
            <a:spLocks noGrp="1" noChangeArrowheads="1"/>
          </p:cNvSpPr>
          <p:nvPr>
            <p:ph type="body"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solidFill>
                  <a:srgbClr val="0000FF"/>
                </a:solidFill>
              </a:rPr>
              <a:t>语句覆盖</a:t>
            </a:r>
            <a:endParaRPr lang="en-US" altLang="zh-CN" b="1" dirty="0" smtClean="0">
              <a:solidFill>
                <a:srgbClr val="0000FF"/>
              </a:solidFill>
            </a:endParaRPr>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703D11-24E2-4536-8EFF-7CEAA2957AAE}" type="slidenum">
              <a:rPr lang="en-US" altLang="zh-CN" smtClean="0"/>
              <a:pPr eaLnBrk="1" hangingPunct="1"/>
              <a:t>7</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8196" name="Rectangle 3"/>
          <p:cNvSpPr>
            <a:spLocks noGrp="1" noChangeArrowheads="1"/>
          </p:cNvSpPr>
          <p:nvPr>
            <p:ph type="body" idx="1"/>
          </p:nvPr>
        </p:nvSpPr>
        <p:spPr/>
        <p:txBody>
          <a:bodyPr/>
          <a:lstStyle/>
          <a:p>
            <a:pPr algn="just" eaLnBrk="1" hangingPunct="1"/>
            <a:r>
              <a:rPr lang="zh-CN" altLang="en-US" sz="3400" b="1" dirty="0" smtClean="0"/>
              <a:t>语句覆盖</a:t>
            </a:r>
            <a:endParaRPr lang="en-US" altLang="zh-CN" sz="3400" b="1" dirty="0" smtClean="0"/>
          </a:p>
          <a:p>
            <a:pPr lvl="1" algn="just" eaLnBrk="1" hangingPunct="1"/>
            <a:r>
              <a:rPr lang="zh-CN" altLang="en-US" sz="2800" b="1" dirty="0"/>
              <a:t>设计测试用例时应保证程序的每一条可执行语句至少执行一次</a:t>
            </a:r>
            <a:r>
              <a:rPr lang="zh-CN" altLang="en-US" sz="2800" b="1" dirty="0" smtClean="0"/>
              <a:t>。</a:t>
            </a:r>
            <a:endParaRPr lang="en-US" altLang="zh-CN" sz="2800" b="1" dirty="0" smtClean="0"/>
          </a:p>
          <a:p>
            <a:pPr lvl="1" algn="just" eaLnBrk="1" hangingPunct="1"/>
            <a:r>
              <a:rPr lang="zh-CN" altLang="en-US" sz="2800" b="1" dirty="0"/>
              <a:t>点覆盖</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43C7B9-5A10-4B74-BCD0-0885223FDEE8}" type="slidenum">
              <a:rPr lang="en-US" altLang="zh-CN" smtClean="0"/>
              <a:pPr eaLnBrk="1" hangingPunct="1"/>
              <a:t>8</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9220" name="Rectangle 3"/>
          <p:cNvSpPr>
            <a:spLocks noGrp="1" noChangeArrowheads="1"/>
          </p:cNvSpPr>
          <p:nvPr>
            <p:ph type="body" idx="1"/>
          </p:nvPr>
        </p:nvSpPr>
        <p:spPr/>
        <p:txBody>
          <a:bodyPr/>
          <a:lstStyle/>
          <a:p>
            <a:pPr algn="just" eaLnBrk="1" hangingPunct="1"/>
            <a:r>
              <a:rPr lang="zh-CN" altLang="en-US" sz="3400" b="1" dirty="0" smtClean="0"/>
              <a:t>语句覆盖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smtClean="0"/>
              <a:t>关注语句而非判定表达式</a:t>
            </a:r>
            <a:endParaRPr lang="en-US" altLang="zh-CN" b="1" dirty="0" smtClean="0"/>
          </a:p>
          <a:p>
            <a:pPr lvl="1" algn="just" eaLnBrk="1" hangingPunct="1"/>
            <a:r>
              <a:rPr lang="zh-CN" altLang="en-US" b="1" dirty="0" smtClean="0"/>
              <a:t>对隐式分支无效</a:t>
            </a:r>
          </a:p>
        </p:txBody>
      </p:sp>
      <p:pic>
        <p:nvPicPr>
          <p:cNvPr id="92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500313"/>
            <a:ext cx="8615362"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65B32D5-27C3-4636-B8A4-7CB4D72CA079}" type="slidenum">
              <a:rPr lang="en-US" altLang="zh-CN" smtClean="0"/>
              <a:pPr eaLnBrk="1" hangingPunct="1"/>
              <a:t>9</a:t>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0244"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solidFill>
                  <a:srgbClr val="0000FF"/>
                </a:solidFill>
              </a:rPr>
              <a:t>判定覆盖</a:t>
            </a:r>
            <a:endParaRPr lang="en-US" altLang="zh-CN" b="1" smtClean="0">
              <a:solidFill>
                <a:srgbClr val="0000FF"/>
              </a:solidFill>
            </a:endParaRPr>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1531</TotalTime>
  <Words>1132</Words>
  <Application>Microsoft Office PowerPoint</Application>
  <PresentationFormat>全屏显示(4:3)</PresentationFormat>
  <Paragraphs>235</Paragraphs>
  <Slides>35</Slides>
  <Notes>1</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Profile</vt:lpstr>
      <vt:lpstr>软件测试实用教程 ——方法与实践</vt:lpstr>
      <vt:lpstr>控制流分析技术</vt:lpstr>
      <vt:lpstr>控制流分析技术</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102</cp:revision>
  <dcterms:created xsi:type="dcterms:W3CDTF">2008-07-27T05:17:11Z</dcterms:created>
  <dcterms:modified xsi:type="dcterms:W3CDTF">2017-11-06T01:51:11Z</dcterms:modified>
</cp:coreProperties>
</file>