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9" r:id="rId4"/>
    <p:sldId id="340" r:id="rId5"/>
    <p:sldId id="355" r:id="rId6"/>
    <p:sldId id="341" r:id="rId7"/>
    <p:sldId id="354" r:id="rId8"/>
    <p:sldId id="357" r:id="rId9"/>
    <p:sldId id="358" r:id="rId10"/>
    <p:sldId id="360" r:id="rId11"/>
    <p:sldId id="361" r:id="rId12"/>
    <p:sldId id="362" r:id="rId13"/>
    <p:sldId id="348" r:id="rId14"/>
    <p:sldId id="359" r:id="rId15"/>
    <p:sldId id="31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204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2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7" r:id="rId16"/>
    <p:sldLayoutId id="2147483672" r:id="rId17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构建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1(</a:t>
            </a:r>
            <a:r>
              <a:rPr lang="zh-CN" altLang="en-US" b="1" dirty="0">
                <a:latin typeface="+mn-ea"/>
              </a:rPr>
              <a:t>取款成功，且打印凭条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2(</a:t>
            </a:r>
            <a:r>
              <a:rPr lang="zh-CN" altLang="en-US" b="1" dirty="0">
                <a:latin typeface="+mn-ea"/>
              </a:rPr>
              <a:t>卡错误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3(</a:t>
            </a:r>
            <a:r>
              <a:rPr lang="zh-CN" altLang="en-US" b="1" dirty="0">
                <a:latin typeface="+mn-ea"/>
              </a:rPr>
              <a:t>密码错误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4(</a:t>
            </a:r>
            <a:r>
              <a:rPr lang="zh-CN" altLang="en-US" b="1" dirty="0">
                <a:latin typeface="+mn-ea"/>
              </a:rPr>
              <a:t>密码失败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5(</a:t>
            </a:r>
            <a:r>
              <a:rPr lang="zh-CN" altLang="en-US" b="1" dirty="0">
                <a:latin typeface="+mn-ea"/>
              </a:rPr>
              <a:t>取款金额错误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6(</a:t>
            </a:r>
            <a:r>
              <a:rPr lang="zh-CN" altLang="en-US" b="1" dirty="0">
                <a:latin typeface="+mn-ea"/>
              </a:rPr>
              <a:t>取款成功，不打印凭条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5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3389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65561"/>
              </p:ext>
            </p:extLst>
          </p:nvPr>
        </p:nvGraphicFramePr>
        <p:xfrm>
          <a:off x="323528" y="1196752"/>
          <a:ext cx="784887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648072"/>
                <a:gridCol w="864100"/>
                <a:gridCol w="792088"/>
                <a:gridCol w="1368152"/>
                <a:gridCol w="2376264"/>
              </a:tblGrid>
              <a:tr h="462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，退卡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，返回基本流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3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59296"/>
              </p:ext>
            </p:extLst>
          </p:nvPr>
        </p:nvGraphicFramePr>
        <p:xfrm>
          <a:off x="395536" y="908720"/>
          <a:ext cx="7848872" cy="579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792092"/>
                <a:gridCol w="1008112"/>
                <a:gridCol w="936104"/>
                <a:gridCol w="936104"/>
                <a:gridCol w="2376264"/>
              </a:tblGrid>
              <a:tr h="432048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98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6789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777777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7000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6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772816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3260" y="2493010"/>
            <a:ext cx="7907020" cy="407543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</a:t>
            </a:r>
            <a:r>
              <a:rPr lang="zh-CN" altLang="en-US" b="1" dirty="0" smtClean="0"/>
              <a:t>法思想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场景</a:t>
            </a:r>
            <a:r>
              <a:rPr lang="zh-CN" altLang="en-US" b="1" dirty="0"/>
              <a:t>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52115"/>
            <a:ext cx="7886700" cy="677863"/>
          </a:xfrm>
        </p:spPr>
        <p:txBody>
          <a:bodyPr/>
          <a:lstStyle/>
          <a:p>
            <a:r>
              <a:rPr lang="zh-CN" altLang="en-US" b="1" kern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使用场景法进行用例的设计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772816"/>
            <a:ext cx="7906834" cy="5670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在某嵌入式子系统，将待发送的数据打包成符合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协议的帧格式后，便可写入发送缓冲区，并自动发送。该发送子程序的流程如下：</a:t>
            </a:r>
            <a:endParaRPr lang="en-US" altLang="zh-CN" sz="2400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进入发送子程序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系统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>
                <a:latin typeface="+mn-ea"/>
              </a:rPr>
              <a:t>是否有空闲发送缓冲区，如果没有则返回，启动发送失败消息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如果有空闲缓冲区，将</a:t>
            </a:r>
            <a:r>
              <a:rPr lang="zh-CN" altLang="en-US" sz="2000" b="1" dirty="0" smtClean="0">
                <a:latin typeface="+mn-ea"/>
              </a:rPr>
              <a:t>数据包</a:t>
            </a:r>
            <a:r>
              <a:rPr lang="zh-CN" altLang="en-US" sz="2000" b="1" dirty="0">
                <a:latin typeface="+mn-ea"/>
              </a:rPr>
              <a:t>写入空闲缓冲区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 smtClean="0">
                <a:latin typeface="+mn-ea"/>
              </a:rPr>
              <a:t>是否写入成功，如果不成功则返回，启动发送失败消息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如果写入成功，则启动送命令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返回启动发送成功消息</a:t>
            </a:r>
            <a:r>
              <a:rPr lang="zh-CN" altLang="en-US" sz="1800" b="1" dirty="0" smtClean="0">
                <a:latin typeface="+mn-ea"/>
              </a:rPr>
              <a:t>。</a:t>
            </a:r>
            <a:endParaRPr lang="zh-CN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4314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285470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t>15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773555"/>
            <a:ext cx="8108315" cy="4059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840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725" y="1655445"/>
            <a:ext cx="4298950" cy="5064760"/>
          </a:xfrm>
        </p:spPr>
        <p:txBody>
          <a:bodyPr>
            <a:normAutofit/>
          </a:bodyPr>
          <a:lstStyle/>
          <a:p>
            <a:pPr algn="just" eaLnBrk="1" hangingPunct="1"/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6" descr="3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631977" cy="51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77863"/>
          </a:xfrm>
        </p:spPr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通过</a:t>
            </a:r>
            <a:r>
              <a:rPr lang="zh-CN" altLang="en-US" b="1" dirty="0"/>
              <a:t>分析不同事件的触发顺序和处理结果，构建各个事件流，并基于这些事件的触发控制业务流程，形成多个不同场景，最终基于场景设计测试用例。</a:t>
            </a:r>
            <a:endParaRPr lang="en-US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基本流</a:t>
            </a:r>
            <a:r>
              <a:rPr lang="zh-CN" altLang="zh-CN" b="1" dirty="0"/>
              <a:t>是从系统的某个初始状态开始，经一系列状态变化后到达终止状态的过程中</a:t>
            </a:r>
            <a:r>
              <a:rPr lang="zh-CN" altLang="zh-CN" b="1" dirty="0">
                <a:solidFill>
                  <a:srgbClr val="FF0000"/>
                </a:solidFill>
              </a:rPr>
              <a:t>最主要的</a:t>
            </a:r>
            <a:r>
              <a:rPr lang="zh-CN" altLang="zh-CN" b="1" dirty="0"/>
              <a:t>一个业务</a:t>
            </a:r>
            <a:r>
              <a:rPr lang="zh-CN" altLang="zh-CN" b="1" dirty="0" smtClean="0"/>
              <a:t>流程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备选流</a:t>
            </a:r>
            <a:r>
              <a:rPr lang="zh-CN" altLang="zh-CN" b="1" dirty="0"/>
              <a:t>是以基本流为基础，在经过基本流上每个判定节点</a:t>
            </a:r>
            <a:r>
              <a:rPr lang="en-US" altLang="zh-CN" b="1" dirty="0"/>
              <a:t>(</a:t>
            </a:r>
            <a:r>
              <a:rPr lang="zh-CN" altLang="zh-CN" b="1" dirty="0"/>
              <a:t>包括条件判定和循环判定</a:t>
            </a:r>
            <a:r>
              <a:rPr lang="en-US" altLang="zh-CN" b="1" dirty="0"/>
              <a:t>)</a:t>
            </a:r>
            <a:r>
              <a:rPr lang="zh-CN" altLang="zh-CN" b="1" dirty="0"/>
              <a:t>处满足不同的触发条件，而导致的其他事件</a:t>
            </a:r>
            <a:r>
              <a:rPr lang="zh-CN" altLang="zh-CN" b="1" dirty="0" smtClean="0"/>
              <a:t>流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96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7360" y="1701165"/>
            <a:ext cx="7907020" cy="49733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根据业务流程来构建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基于这些事件流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构建场景</a:t>
            </a:r>
            <a:r>
              <a:rPr lang="zh-CN" altLang="en-US" b="1" dirty="0" smtClean="0">
                <a:latin typeface="+mn-ea"/>
              </a:rPr>
              <a:t>，以满足测试完备和无冗余的要求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根据场景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基本</a:t>
            </a:r>
            <a:r>
              <a:rPr lang="zh-CN" altLang="en-US" sz="3400" b="1" dirty="0"/>
              <a:t>流与备选流的</a:t>
            </a:r>
            <a:r>
              <a:rPr lang="zh-CN" altLang="en-US" sz="3400" b="1" dirty="0" smtClean="0"/>
              <a:t>区别</a:t>
            </a:r>
            <a:endParaRPr lang="en-US" altLang="zh-CN" sz="3400" b="1" dirty="0" smtClean="0"/>
          </a:p>
          <a:p>
            <a:pPr marL="0" indent="0" algn="just" eaLnBrk="1" hangingPunct="1">
              <a:buNone/>
            </a:pPr>
            <a:endParaRPr lang="zh-CN" altLang="en-US" sz="3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26445"/>
              </p:ext>
            </p:extLst>
          </p:nvPr>
        </p:nvGraphicFramePr>
        <p:xfrm>
          <a:off x="971600" y="2636912"/>
          <a:ext cx="6096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基本流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备选流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测试重要性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重要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数目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条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条或多条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初始节点位置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系统初始状态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基本流或其他备选流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结束节点位置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系统默认终止状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基本流或系统其他终止状态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是否完整的业务流程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否，仅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为业务流程的执行片段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能否构成场景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能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否，需要和基本流共同构成场景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588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</a:t>
            </a:r>
            <a:r>
              <a:rPr lang="zh-CN" altLang="en-US" b="1" dirty="0">
                <a:latin typeface="+mn-ea"/>
              </a:rPr>
              <a:t>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4291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ATM</a:t>
            </a:r>
            <a:r>
              <a:rPr lang="zh-CN" altLang="en-US" sz="3400" b="1" dirty="0" smtClean="0"/>
              <a:t>实例</a:t>
            </a:r>
            <a:endParaRPr lang="en-US" altLang="zh-CN" sz="3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3t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101600"/>
            <a:ext cx="2397125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705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102</TotalTime>
  <Words>904</Words>
  <Application>Microsoft Office PowerPoint</Application>
  <PresentationFormat>全屏显示(4:3)</PresentationFormat>
  <Paragraphs>192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Profile</vt:lpstr>
      <vt:lpstr>软件测试实用教程 ——方法与实践</vt:lpstr>
      <vt:lpstr>第3章  黑盒测试技术</vt:lpstr>
      <vt:lpstr>PowerPoint 演示文稿</vt:lpstr>
      <vt:lpstr>PowerPoint 演示文稿</vt:lpstr>
      <vt:lpstr>3.6 基于场景的测试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基于场景的测试</vt:lpstr>
      <vt:lpstr>3.6 基于场景的测试</vt:lpstr>
      <vt:lpstr>内容总结</vt:lpstr>
      <vt:lpstr>使用场景法进行用例的设计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210</cp:revision>
  <dcterms:created xsi:type="dcterms:W3CDTF">2008-07-27T05:17:00Z</dcterms:created>
  <dcterms:modified xsi:type="dcterms:W3CDTF">2017-10-08T22:12:25Z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