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14" r:id="rId2"/>
    <p:sldId id="315" r:id="rId3"/>
    <p:sldId id="257" r:id="rId4"/>
    <p:sldId id="258" r:id="rId5"/>
    <p:sldId id="298" r:id="rId6"/>
    <p:sldId id="297" r:id="rId7"/>
    <p:sldId id="266" r:id="rId8"/>
    <p:sldId id="299" r:id="rId9"/>
    <p:sldId id="300" r:id="rId10"/>
    <p:sldId id="302" r:id="rId11"/>
    <p:sldId id="296" r:id="rId12"/>
    <p:sldId id="303" r:id="rId13"/>
    <p:sldId id="304" r:id="rId14"/>
    <p:sldId id="267" r:id="rId15"/>
    <p:sldId id="307" r:id="rId16"/>
    <p:sldId id="268" r:id="rId17"/>
    <p:sldId id="269" r:id="rId18"/>
    <p:sldId id="270" r:id="rId19"/>
    <p:sldId id="271" r:id="rId20"/>
    <p:sldId id="272" r:id="rId21"/>
    <p:sldId id="273" r:id="rId22"/>
    <p:sldId id="308" r:id="rId23"/>
    <p:sldId id="274" r:id="rId24"/>
    <p:sldId id="275" r:id="rId25"/>
    <p:sldId id="276" r:id="rId26"/>
    <p:sldId id="312" r:id="rId27"/>
    <p:sldId id="277" r:id="rId28"/>
    <p:sldId id="278" r:id="rId29"/>
    <p:sldId id="279" r:id="rId30"/>
    <p:sldId id="310" r:id="rId31"/>
    <p:sldId id="313" r:id="rId32"/>
    <p:sldId id="280" r:id="rId33"/>
    <p:sldId id="281" r:id="rId34"/>
    <p:sldId id="282" r:id="rId35"/>
    <p:sldId id="283" r:id="rId36"/>
    <p:sldId id="311" r:id="rId37"/>
    <p:sldId id="294" r:id="rId38"/>
    <p:sldId id="29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1365" autoAdjust="0"/>
  </p:normalViewPr>
  <p:slideViewPr>
    <p:cSldViewPr>
      <p:cViewPr varScale="1">
        <p:scale>
          <a:sx n="71" d="100"/>
          <a:sy n="71" d="100"/>
        </p:scale>
        <p:origin x="-130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88127-EC40-432B-B7A8-A2CB907761B9}" type="datetimeFigureOut">
              <a:rPr lang="zh-CN" altLang="en-US" smtClean="0"/>
              <a:t>2017/10/23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635F8-27EF-42CC-92C6-E37F16F33C3D}" type="slidenum">
              <a:rPr lang="zh-CN" altLang="en-US" smtClean="0"/>
              <a:t>‹#›</a:t>
            </a:fld>
            <a:endParaRPr lang="zh-CN" altLang="en-US"/>
          </a:p>
        </p:txBody>
      </p:sp>
    </p:spTree>
    <p:extLst>
      <p:ext uri="{BB962C8B-B14F-4D97-AF65-F5344CB8AC3E}">
        <p14:creationId xmlns:p14="http://schemas.microsoft.com/office/powerpoint/2010/main" val="2687252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84322" name="Rectangle 2"/>
          <p:cNvSpPr>
            <a:spLocks noGrp="1" noChangeArrowheads="1"/>
          </p:cNvSpPr>
          <p:nvPr>
            <p:ph type="ctrTitle"/>
          </p:nvPr>
        </p:nvSpPr>
        <p:spPr>
          <a:xfrm>
            <a:off x="685800" y="990600"/>
            <a:ext cx="7772400" cy="1371600"/>
          </a:xfrm>
        </p:spPr>
        <p:txBody>
          <a:bodyPr/>
          <a:lstStyle>
            <a:lvl1pPr>
              <a:defRPr sz="4000"/>
            </a:lvl1pPr>
          </a:lstStyle>
          <a:p>
            <a:r>
              <a:rPr lang="zh-CN" altLang="en-US" smtClean="0"/>
              <a:t>单击此处编辑母版标题样式</a:t>
            </a:r>
            <a:endParaRPr lang="zh-CN" altLang="en-US"/>
          </a:p>
        </p:txBody>
      </p:sp>
      <p:sp>
        <p:nvSpPr>
          <p:cNvPr id="184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smtClean="0"/>
              <a:t>单击此处编辑母版副标题样式</a:t>
            </a:r>
            <a:endParaRPr lang="zh-CN" altLang="en-US"/>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F02B0C02-8564-43E4-967A-60B5B1CD7176}" type="datetimeFigureOut">
              <a:rPr lang="zh-CN" altLang="en-US" smtClean="0"/>
              <a:t>2017/10/23</a:t>
            </a:fld>
            <a:endParaRPr lang="zh-CN" alt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endParaRPr lang="zh-CN" alt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36005174"/>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07910875"/>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821598682"/>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54745552"/>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10/23/2017</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7933638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81762023"/>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515212085"/>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2606788259"/>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774999766"/>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3252502038"/>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4080748487"/>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254778507"/>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02B0C02-8564-43E4-967A-60B5B1CD7176}" type="datetimeFigureOut">
              <a:rPr lang="zh-CN" altLang="en-US" smtClean="0"/>
              <a:t>2017/10/23</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C21215AF-1E48-480D-B6C7-9655FC943ECD}" type="slidenum">
              <a:rPr lang="zh-CN" altLang="en-US" smtClean="0"/>
              <a:t>‹#›</a:t>
            </a:fld>
            <a:endParaRPr lang="zh-CN" altLang="en-US"/>
          </a:p>
        </p:txBody>
      </p:sp>
    </p:spTree>
    <p:extLst>
      <p:ext uri="{BB962C8B-B14F-4D97-AF65-F5344CB8AC3E}">
        <p14:creationId xmlns:p14="http://schemas.microsoft.com/office/powerpoint/2010/main" val="1341611509"/>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3302"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fld id="{F02B0C02-8564-43E4-967A-60B5B1CD7176}" type="datetimeFigureOut">
              <a:rPr lang="zh-CN" altLang="en-US" smtClean="0"/>
              <a:t>2017/10/23</a:t>
            </a:fld>
            <a:endParaRPr lang="zh-CN" altLang="en-US"/>
          </a:p>
        </p:txBody>
      </p:sp>
      <p:sp>
        <p:nvSpPr>
          <p:cNvPr id="183303"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endParaRPr lang="zh-CN" altLang="en-US"/>
          </a:p>
        </p:txBody>
      </p:sp>
      <p:sp>
        <p:nvSpPr>
          <p:cNvPr id="183304"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fld id="{C21215AF-1E48-480D-B6C7-9655FC943E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blinds dir="vert"/>
  </p:transition>
  <p:timing>
    <p:tnLst>
      <p:par>
        <p:cTn id="1" dur="indefinite" restart="never" nodeType="tmRoot"/>
      </p:par>
    </p:tnLst>
  </p:timing>
  <p:txStyles>
    <p:title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1" fontAlgn="base" hangingPunct="1">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rPr>
              <a:t>下列语句，哪一种循环效率更高一些</a:t>
            </a:r>
            <a:r>
              <a:rPr lang="zh-CN" altLang="en-US" b="1" dirty="0" smtClean="0">
                <a:solidFill>
                  <a:schemeClr val="tx1"/>
                </a:solidFill>
              </a:rPr>
              <a:t>？</a:t>
            </a:r>
            <a:endParaRPr lang="zh-CN" altLang="en-US" b="1" dirty="0">
              <a:solidFill>
                <a:schemeClr val="tx1"/>
              </a:solidFill>
            </a:endParaRPr>
          </a:p>
        </p:txBody>
      </p:sp>
      <p:sp>
        <p:nvSpPr>
          <p:cNvPr id="6"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1</a:t>
            </a:fld>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2281238"/>
            <a:ext cx="7608887" cy="352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132337"/>
      </p:ext>
    </p:extLst>
  </p:cSld>
  <p:clrMapOvr>
    <a:masterClrMapping/>
  </p:clrMapOvr>
  <p:transition>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833932" y="1700808"/>
            <a:ext cx="8490596" cy="5406608"/>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469900" marR="0" indent="-469900" algn="just" eaLnBrk="1" fontAlgn="base" hangingPunct="1">
              <a:lnSpc>
                <a:spcPts val="3483"/>
              </a:lnSpc>
              <a:spcBef>
                <a:spcPct val="20000"/>
              </a:spcBef>
              <a:spcAft>
                <a:spcPct val="0"/>
              </a:spcAft>
              <a:buClr>
                <a:schemeClr val="accent2"/>
              </a:buClr>
              <a:buFont typeface="Wingdings" pitchFamily="2" charset="2"/>
              <a:buChar char="o"/>
            </a:pPr>
            <a:r>
              <a:rPr lang="zh-CN" altLang="en-US" sz="3400" b="1" dirty="0">
                <a:solidFill>
                  <a:schemeClr val="tx1"/>
                </a:solidFill>
                <a:latin typeface="+mn-lt"/>
                <a:ea typeface="+mn-ea"/>
                <a:cs typeface="+mn-cs"/>
              </a:rPr>
              <a:t>方法分类</a:t>
            </a:r>
            <a:endParaRPr lang="en-US" sz="3400" b="1" dirty="0">
              <a:solidFill>
                <a:schemeClr val="tx1"/>
              </a:solidFill>
              <a:latin typeface="+mn-lt"/>
              <a:ea typeface="+mn-ea"/>
              <a:cs typeface="+mn-cs"/>
            </a:endParaRPr>
          </a:p>
          <a:p>
            <a:pPr marL="928687" lvl="1" indent="-457200" algn="just" eaLnBrk="1" fontAlgn="base" hangingPunct="1">
              <a:lnSpc>
                <a:spcPts val="3483"/>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审查</a:t>
            </a:r>
            <a:r>
              <a:rPr sz="2600" b="1" dirty="0">
                <a:solidFill>
                  <a:schemeClr val="tx1"/>
                </a:solidFill>
                <a:latin typeface="+mn-lt"/>
                <a:ea typeface="+mn-ea"/>
              </a:rPr>
              <a:t>(Inspection)</a:t>
            </a:r>
          </a:p>
          <a:p>
            <a:pPr marL="928687" lvl="1" indent="-457200" algn="just" eaLnBrk="1" fontAlgn="base" hangingPunct="1">
              <a:lnSpc>
                <a:spcPts val="423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团队评审</a:t>
            </a:r>
            <a:r>
              <a:rPr sz="2600" b="1" dirty="0">
                <a:solidFill>
                  <a:schemeClr val="tx1"/>
                </a:solidFill>
                <a:latin typeface="+mn-lt"/>
                <a:ea typeface="+mn-ea"/>
              </a:rPr>
              <a:t>(Team Review)</a:t>
            </a:r>
          </a:p>
          <a:p>
            <a:pPr marL="928687" lvl="1" indent="-457200" algn="just" eaLnBrk="1" fontAlgn="base" hangingPunct="1">
              <a:lnSpc>
                <a:spcPts val="424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走查</a:t>
            </a:r>
            <a:r>
              <a:rPr sz="2600" b="1" dirty="0">
                <a:solidFill>
                  <a:schemeClr val="tx1"/>
                </a:solidFill>
                <a:latin typeface="+mn-lt"/>
                <a:ea typeface="+mn-ea"/>
              </a:rPr>
              <a:t>(Walk Through)</a:t>
            </a:r>
          </a:p>
          <a:p>
            <a:pPr marL="928687" lvl="1" indent="-457200" algn="just" eaLnBrk="1" fontAlgn="base" hangingPunct="1">
              <a:lnSpc>
                <a:spcPts val="4235"/>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结对编程</a:t>
            </a:r>
            <a:r>
              <a:rPr sz="2600" b="1" dirty="0">
                <a:solidFill>
                  <a:schemeClr val="tx1"/>
                </a:solidFill>
                <a:latin typeface="+mn-lt"/>
                <a:ea typeface="+mn-ea"/>
              </a:rPr>
              <a:t>(Pair Programming)</a:t>
            </a:r>
          </a:p>
          <a:p>
            <a:pPr marL="928687" lvl="1" indent="-457200" algn="just" eaLnBrk="1" fontAlgn="base" hangingPunct="1">
              <a:lnSpc>
                <a:spcPts val="423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同行桌查</a:t>
            </a:r>
            <a:r>
              <a:rPr sz="2600" b="1" dirty="0">
                <a:solidFill>
                  <a:schemeClr val="tx1"/>
                </a:solidFill>
                <a:latin typeface="+mn-lt"/>
                <a:ea typeface="+mn-ea"/>
              </a:rPr>
              <a:t>(Peer Desk Check)</a:t>
            </a:r>
          </a:p>
          <a:p>
            <a:pPr marL="928687" lvl="1" indent="-457200" algn="just" eaLnBrk="1" fontAlgn="base" hangingPunct="1">
              <a:lnSpc>
                <a:spcPts val="4248"/>
              </a:lnSpc>
              <a:spcBef>
                <a:spcPct val="20000"/>
              </a:spcBef>
              <a:spcAft>
                <a:spcPct val="0"/>
              </a:spcAft>
              <a:buClr>
                <a:schemeClr val="accent2"/>
              </a:buClr>
              <a:buFont typeface="Wingdings" panose="05000000000000000000" pitchFamily="2" charset="2"/>
              <a:buChar char="n"/>
            </a:pPr>
            <a:r>
              <a:rPr sz="2600" b="1" dirty="0" err="1">
                <a:solidFill>
                  <a:schemeClr val="tx1"/>
                </a:solidFill>
                <a:latin typeface="+mn-lt"/>
                <a:ea typeface="+mn-ea"/>
              </a:rPr>
              <a:t>轮查</a:t>
            </a:r>
            <a:r>
              <a:rPr sz="2600" b="1" dirty="0">
                <a:solidFill>
                  <a:schemeClr val="tx1"/>
                </a:solidFill>
                <a:latin typeface="+mn-lt"/>
                <a:ea typeface="+mn-ea"/>
              </a:rPr>
              <a:t>(Pass Around)</a:t>
            </a:r>
            <a:endParaRPr lang="en-US" sz="2600" b="1" dirty="0">
              <a:solidFill>
                <a:schemeClr val="tx1"/>
              </a:solidFill>
              <a:latin typeface="+mn-lt"/>
              <a:ea typeface="+mn-ea"/>
            </a:endParaRPr>
          </a:p>
          <a:p>
            <a:pPr marL="928687" lvl="1" indent="-457200" algn="just" eaLnBrk="1" fontAlgn="base" hangingPunct="1">
              <a:lnSpc>
                <a:spcPts val="4248"/>
              </a:lnSpc>
              <a:spcBef>
                <a:spcPct val="20000"/>
              </a:spcBef>
              <a:spcAft>
                <a:spcPct val="0"/>
              </a:spcAft>
              <a:buClr>
                <a:schemeClr val="accent2"/>
              </a:buClr>
              <a:buFont typeface="Wingdings" panose="05000000000000000000" pitchFamily="2" charset="2"/>
              <a:buChar char="n"/>
            </a:pPr>
            <a:r>
              <a:rPr lang="zh-CN" altLang="en-US" sz="2600" b="1" dirty="0">
                <a:solidFill>
                  <a:schemeClr val="tx1"/>
                </a:solidFill>
                <a:latin typeface="+mn-lt"/>
                <a:ea typeface="+mn-ea"/>
              </a:rPr>
              <a:t>特别检查</a:t>
            </a:r>
            <a:r>
              <a:rPr lang="en-US" altLang="zh-CN" sz="2600" b="1" dirty="0">
                <a:solidFill>
                  <a:schemeClr val="tx1"/>
                </a:solidFill>
                <a:latin typeface="+mn-lt"/>
                <a:ea typeface="+mn-ea"/>
              </a:rPr>
              <a:t>(Ad hoc Review)</a:t>
            </a:r>
          </a:p>
          <a:p>
            <a:pPr marL="908050" lvl="1" indent="-436563" algn="just" eaLnBrk="1" fontAlgn="base" hangingPunct="1">
              <a:lnSpc>
                <a:spcPts val="4248"/>
              </a:lnSpc>
              <a:spcBef>
                <a:spcPct val="20000"/>
              </a:spcBef>
              <a:spcAft>
                <a:spcPct val="0"/>
              </a:spcAft>
              <a:buClr>
                <a:schemeClr val="accent2"/>
              </a:buClr>
              <a:buFont typeface="Wingdings" pitchFamily="2" charset="2"/>
              <a:buChar char="n"/>
            </a:pPr>
            <a:endParaRPr sz="2600" b="1" dirty="0">
              <a:solidFill>
                <a:schemeClr val="tx1"/>
              </a:solidFill>
              <a:latin typeface="+mn-lt"/>
              <a:ea typeface="+mn-ea"/>
            </a:endParaRPr>
          </a:p>
        </p:txBody>
      </p:sp>
      <p:sp>
        <p:nvSpPr>
          <p:cNvPr id="9" name="object 9"/>
          <p:cNvSpPr txBox="1"/>
          <p:nvPr/>
        </p:nvSpPr>
        <p:spPr>
          <a:xfrm>
            <a:off x="6823233" y="6143660"/>
            <a:ext cx="235018" cy="166712"/>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340"/>
              </a:lnSpc>
              <a:spcBef>
                <a:spcPct val="0"/>
              </a:spcBef>
              <a:spcAft>
                <a:spcPct val="0"/>
              </a:spcAft>
            </a:pPr>
            <a:r>
              <a:rPr sz="1200" dirty="0">
                <a:solidFill>
                  <a:srgbClr val="898989"/>
                </a:solidFill>
                <a:latin typeface="MVHPQS+Arial"/>
                <a:cs typeface="MVHPQS+Arial"/>
              </a:rPr>
              <a:t>0</a:t>
            </a:r>
          </a:p>
        </p:txBody>
      </p:sp>
      <p:sp>
        <p:nvSpPr>
          <p:cNvPr id="11"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Tree>
    <p:extLst>
      <p:ext uri="{BB962C8B-B14F-4D97-AF65-F5344CB8AC3E}">
        <p14:creationId xmlns:p14="http://schemas.microsoft.com/office/powerpoint/2010/main" val="8384265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1"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73242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1"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2141" y="1340768"/>
            <a:ext cx="643435" cy="230425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1043608" y="4005064"/>
            <a:ext cx="4824536" cy="1512168"/>
          </a:xfrm>
          <a:prstGeom prst="wedgeRoundRectCallout">
            <a:avLst>
              <a:gd name="adj1" fmla="val -55743"/>
              <a:gd name="adj2" fmla="val -88674"/>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chemeClr val="tx1"/>
                </a:solidFill>
              </a:rPr>
              <a:t>更</a:t>
            </a:r>
            <a:r>
              <a:rPr lang="zh-CN" altLang="en-US" sz="2000" dirty="0">
                <a:solidFill>
                  <a:schemeClr val="tx1"/>
                </a:solidFill>
              </a:rPr>
              <a:t>正规，</a:t>
            </a:r>
          </a:p>
          <a:p>
            <a:r>
              <a:rPr lang="zh-CN" altLang="en-US" sz="2000" dirty="0">
                <a:solidFill>
                  <a:schemeClr val="tx1"/>
                </a:solidFill>
              </a:rPr>
              <a:t>目的是发现缺陷，改进开发质量，</a:t>
            </a:r>
          </a:p>
          <a:p>
            <a:r>
              <a:rPr lang="zh-CN" altLang="en-US" sz="2000" dirty="0">
                <a:solidFill>
                  <a:schemeClr val="tx1"/>
                </a:solidFill>
              </a:rPr>
              <a:t>被评审的对象更关键，流程更复杂</a:t>
            </a:r>
            <a:r>
              <a:rPr lang="zh-CN" altLang="en-US" dirty="0"/>
              <a:t>。</a:t>
            </a:r>
          </a:p>
        </p:txBody>
      </p:sp>
    </p:spTree>
    <p:extLst>
      <p:ext uri="{BB962C8B-B14F-4D97-AF65-F5344CB8AC3E}">
        <p14:creationId xmlns:p14="http://schemas.microsoft.com/office/powerpoint/2010/main" val="133946877"/>
      </p:ext>
    </p:extLst>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1" y="658911"/>
            <a:ext cx="8996363" cy="593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5496" y="3645024"/>
            <a:ext cx="643435" cy="295232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标注 6"/>
          <p:cNvSpPr/>
          <p:nvPr/>
        </p:nvSpPr>
        <p:spPr>
          <a:xfrm>
            <a:off x="1691680" y="1988840"/>
            <a:ext cx="4824536" cy="1512168"/>
          </a:xfrm>
          <a:prstGeom prst="wedgeRoundRectCallout">
            <a:avLst>
              <a:gd name="adj1" fmla="val -71630"/>
              <a:gd name="adj2" fmla="val 64278"/>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较随意，</a:t>
            </a:r>
          </a:p>
          <a:p>
            <a:r>
              <a:rPr lang="zh-CN" altLang="en-US" sz="2000" dirty="0">
                <a:solidFill>
                  <a:schemeClr val="tx1"/>
                </a:solidFill>
              </a:rPr>
              <a:t>目的是发现缺陷，</a:t>
            </a:r>
          </a:p>
          <a:p>
            <a:r>
              <a:rPr lang="zh-CN" altLang="en-US" sz="2000" dirty="0">
                <a:solidFill>
                  <a:schemeClr val="tx1"/>
                </a:solidFill>
              </a:rPr>
              <a:t>过程简洁，</a:t>
            </a:r>
            <a:r>
              <a:rPr lang="en-US" altLang="zh-CN" sz="2000" dirty="0">
                <a:solidFill>
                  <a:schemeClr val="tx1"/>
                </a:solidFill>
              </a:rPr>
              <a:t>1~2</a:t>
            </a:r>
            <a:r>
              <a:rPr lang="zh-CN" altLang="en-US" sz="2000" dirty="0">
                <a:solidFill>
                  <a:schemeClr val="tx1"/>
                </a:solidFill>
              </a:rPr>
              <a:t>人，快速审查</a:t>
            </a:r>
          </a:p>
        </p:txBody>
      </p:sp>
    </p:spTree>
    <p:extLst>
      <p:ext uri="{BB962C8B-B14F-4D97-AF65-F5344CB8AC3E}">
        <p14:creationId xmlns:p14="http://schemas.microsoft.com/office/powerpoint/2010/main" val="232825702"/>
      </p:ext>
    </p:extLst>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3316"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solidFill>
                  <a:srgbClr val="0000FF"/>
                </a:solidFill>
              </a:rPr>
              <a:t>评审流程</a:t>
            </a:r>
            <a:endParaRPr lang="en-US" altLang="zh-CN" b="1" smtClean="0">
              <a:solidFill>
                <a:srgbClr val="0000FF"/>
              </a:solidFill>
            </a:endParaRPr>
          </a:p>
          <a:p>
            <a:pPr lvl="1" algn="just" eaLnBrk="1" hangingPunct="1"/>
            <a:r>
              <a:rPr lang="zh-CN" altLang="en-US" b="1" smtClean="0"/>
              <a:t>评审结果</a:t>
            </a:r>
            <a:endParaRPr lang="en-US" altLang="zh-CN" b="1" smtClean="0"/>
          </a:p>
          <a:p>
            <a:pPr lvl="1" algn="just" eaLnBrk="1" hangingPunct="1"/>
            <a:r>
              <a:rPr lang="zh-CN" altLang="en-US" b="1" smtClean="0"/>
              <a:t>注意事项</a:t>
            </a:r>
            <a:endParaRPr lang="en-US" altLang="zh-CN" b="1" smtClean="0"/>
          </a:p>
        </p:txBody>
      </p:sp>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35D2A4B-8DA0-4C27-89DB-FF2DACE41549}" type="slidenum">
              <a:rPr lang="en-US" altLang="zh-CN" smtClean="0"/>
              <a:pPr eaLnBrk="1" hangingPunct="1"/>
              <a:t>14</a:t>
            </a:fld>
            <a:endParaRPr lang="en-US" altLang="zh-CN" smtClean="0"/>
          </a:p>
        </p:txBody>
      </p:sp>
      <p:grpSp>
        <p:nvGrpSpPr>
          <p:cNvPr id="6" name="组合 5"/>
          <p:cNvGrpSpPr/>
          <p:nvPr/>
        </p:nvGrpSpPr>
        <p:grpSpPr>
          <a:xfrm>
            <a:off x="3357930" y="22358"/>
            <a:ext cx="5516162" cy="5914080"/>
            <a:chOff x="-552900" y="117702"/>
            <a:chExt cx="5516162" cy="5914080"/>
          </a:xfrm>
        </p:grpSpPr>
        <p:grpSp>
          <p:nvGrpSpPr>
            <p:cNvPr id="7" name="组合 6"/>
            <p:cNvGrpSpPr/>
            <p:nvPr/>
          </p:nvGrpSpPr>
          <p:grpSpPr>
            <a:xfrm>
              <a:off x="-552900" y="117702"/>
              <a:ext cx="5516162" cy="5914080"/>
              <a:chOff x="2079715" y="37115"/>
              <a:chExt cx="5516162" cy="5914080"/>
            </a:xfrm>
          </p:grpSpPr>
          <p:sp>
            <p:nvSpPr>
              <p:cNvPr id="9" name="菱形 8"/>
              <p:cNvSpPr/>
              <p:nvPr/>
            </p:nvSpPr>
            <p:spPr>
              <a:xfrm>
                <a:off x="3635896" y="836712"/>
                <a:ext cx="2520279" cy="4595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bject 4"/>
              <p:cNvSpPr txBox="1"/>
              <p:nvPr/>
            </p:nvSpPr>
            <p:spPr>
              <a:xfrm>
                <a:off x="2410609" y="284637"/>
                <a:ext cx="942407"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err="1">
                    <a:solidFill>
                      <a:srgbClr val="000000"/>
                    </a:solidFill>
                    <a:latin typeface="+mn-ea"/>
                    <a:ea typeface="+mn-ea"/>
                    <a:cs typeface="WIFVIT+å®ä½"/>
                  </a:rPr>
                  <a:t>入口标准</a:t>
                </a:r>
                <a:endParaRPr sz="1400" dirty="0">
                  <a:solidFill>
                    <a:srgbClr val="000000"/>
                  </a:solidFill>
                  <a:latin typeface="+mn-ea"/>
                  <a:ea typeface="+mn-ea"/>
                  <a:cs typeface="WIFVIT+å®ä½"/>
                </a:endParaRPr>
              </a:p>
            </p:txBody>
          </p:sp>
          <p:sp>
            <p:nvSpPr>
              <p:cNvPr id="11" name="object 5"/>
              <p:cNvSpPr txBox="1"/>
              <p:nvPr/>
            </p:nvSpPr>
            <p:spPr>
              <a:xfrm>
                <a:off x="4039368" y="260648"/>
                <a:ext cx="2260823"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29"/>
                  </a:lnSpc>
                  <a:spcBef>
                    <a:spcPct val="0"/>
                  </a:spcBef>
                  <a:spcAft>
                    <a:spcPct val="0"/>
                  </a:spcAft>
                </a:pPr>
                <a:r>
                  <a:rPr sz="1600" dirty="0">
                    <a:solidFill>
                      <a:srgbClr val="000000"/>
                    </a:solidFill>
                    <a:latin typeface="+mn-ea"/>
                    <a:ea typeface="+mn-ea"/>
                    <a:cs typeface="EIQCHC+Times New Roman"/>
                  </a:rPr>
                  <a:t>1.</a:t>
                </a:r>
                <a:r>
                  <a:rPr sz="1600" dirty="0">
                    <a:solidFill>
                      <a:srgbClr val="000000"/>
                    </a:solidFill>
                    <a:latin typeface="+mn-ea"/>
                    <a:ea typeface="+mn-ea"/>
                    <a:cs typeface="WIFVIT+å®ä½"/>
                  </a:rPr>
                  <a:t>计划评审会议</a:t>
                </a:r>
              </a:p>
            </p:txBody>
          </p:sp>
          <p:sp>
            <p:nvSpPr>
              <p:cNvPr id="12" name="object 7"/>
              <p:cNvSpPr txBox="1"/>
              <p:nvPr/>
            </p:nvSpPr>
            <p:spPr>
              <a:xfrm flipH="1">
                <a:off x="5171310" y="661464"/>
                <a:ext cx="696834" cy="128240"/>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a:solidFill>
                      <a:srgbClr val="000000"/>
                    </a:solidFill>
                    <a:latin typeface="+mn-ea"/>
                    <a:ea typeface="+mn-ea"/>
                    <a:cs typeface="WIFVIT+å®ä½"/>
                  </a:rPr>
                  <a:t>否</a:t>
                </a:r>
              </a:p>
            </p:txBody>
          </p:sp>
          <p:sp>
            <p:nvSpPr>
              <p:cNvPr id="13" name="object 8"/>
              <p:cNvSpPr txBox="1"/>
              <p:nvPr/>
            </p:nvSpPr>
            <p:spPr>
              <a:xfrm>
                <a:off x="4146029" y="1065947"/>
                <a:ext cx="2154161"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sz="1600" dirty="0" err="1">
                    <a:solidFill>
                      <a:srgbClr val="000000"/>
                    </a:solidFill>
                    <a:latin typeface="+mn-ea"/>
                    <a:ea typeface="+mn-ea"/>
                    <a:cs typeface="WIFVIT+å®ä½"/>
                  </a:rPr>
                  <a:t>是否召开预备会议</a:t>
                </a:r>
                <a:r>
                  <a:rPr sz="1400" dirty="0" smtClean="0">
                    <a:solidFill>
                      <a:srgbClr val="000000"/>
                    </a:solidFill>
                    <a:latin typeface="+mn-ea"/>
                    <a:ea typeface="+mn-ea"/>
                    <a:cs typeface="WIFVIT+å®ä½"/>
                  </a:rPr>
                  <a:t>？</a:t>
                </a:r>
                <a:endParaRPr sz="1400" dirty="0">
                  <a:solidFill>
                    <a:srgbClr val="000000"/>
                  </a:solidFill>
                  <a:latin typeface="+mn-ea"/>
                  <a:ea typeface="+mn-ea"/>
                  <a:cs typeface="WIFVIT+å®ä½"/>
                </a:endParaRPr>
              </a:p>
            </p:txBody>
          </p:sp>
          <p:sp>
            <p:nvSpPr>
              <p:cNvPr id="14" name="object 10"/>
              <p:cNvSpPr txBox="1"/>
              <p:nvPr/>
            </p:nvSpPr>
            <p:spPr>
              <a:xfrm>
                <a:off x="3995788" y="1700808"/>
                <a:ext cx="2232246"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129"/>
                  </a:lnSpc>
                  <a:spcBef>
                    <a:spcPct val="0"/>
                  </a:spcBef>
                  <a:spcAft>
                    <a:spcPct val="0"/>
                  </a:spcAft>
                </a:pPr>
                <a:r>
                  <a:rPr lang="en-US" altLang="zh-CN" sz="1600" dirty="0" smtClean="0">
                    <a:solidFill>
                      <a:srgbClr val="000000"/>
                    </a:solidFill>
                    <a:latin typeface="+mn-ea"/>
                    <a:ea typeface="+mn-ea"/>
                    <a:cs typeface="WIFVIT+å®ä½"/>
                  </a:rPr>
                  <a:t>2.</a:t>
                </a:r>
                <a:r>
                  <a:rPr sz="1600" dirty="0" smtClean="0">
                    <a:solidFill>
                      <a:srgbClr val="000000"/>
                    </a:solidFill>
                    <a:latin typeface="+mn-ea"/>
                    <a:ea typeface="+mn-ea"/>
                    <a:cs typeface="WIFVIT+å®ä½"/>
                  </a:rPr>
                  <a:t>召开评审预备会</a:t>
                </a:r>
                <a:endParaRPr sz="1600" dirty="0">
                  <a:solidFill>
                    <a:srgbClr val="000000"/>
                  </a:solidFill>
                  <a:latin typeface="+mn-ea"/>
                  <a:ea typeface="+mn-ea"/>
                  <a:cs typeface="WIFVIT+å®ä½"/>
                </a:endParaRPr>
              </a:p>
            </p:txBody>
          </p:sp>
          <p:sp>
            <p:nvSpPr>
              <p:cNvPr id="15" name="object 16"/>
              <p:cNvSpPr txBox="1"/>
              <p:nvPr/>
            </p:nvSpPr>
            <p:spPr>
              <a:xfrm>
                <a:off x="3738965" y="4440064"/>
                <a:ext cx="2016371" cy="141064"/>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a:lnSpc>
                    <a:spcPts val="1129"/>
                  </a:lnSpc>
                  <a:spcBef>
                    <a:spcPct val="0"/>
                  </a:spcBef>
                  <a:spcAft>
                    <a:spcPct val="0"/>
                  </a:spcAft>
                </a:pPr>
                <a:r>
                  <a:rPr lang="en-US" altLang="zh-CN" sz="1600" dirty="0">
                    <a:solidFill>
                      <a:srgbClr val="000000"/>
                    </a:solidFill>
                    <a:latin typeface="+mn-ea"/>
                    <a:ea typeface="+mn-ea"/>
                    <a:cs typeface="EIQCHC+Times New Roman"/>
                  </a:rPr>
                  <a:t>5.</a:t>
                </a:r>
                <a:r>
                  <a:rPr lang="zh-CN" altLang="en-US" sz="1600" dirty="0">
                    <a:solidFill>
                      <a:srgbClr val="000000"/>
                    </a:solidFill>
                    <a:latin typeface="+mn-ea"/>
                    <a:ea typeface="+mn-ea"/>
                    <a:cs typeface="WIFVIT+å®ä½"/>
                  </a:rPr>
                  <a:t>召开第三小时</a:t>
                </a:r>
                <a:r>
                  <a:rPr lang="zh-CN" altLang="en-US" sz="1600" dirty="0" smtClean="0">
                    <a:solidFill>
                      <a:srgbClr val="000000"/>
                    </a:solidFill>
                    <a:latin typeface="+mn-ea"/>
                    <a:ea typeface="+mn-ea"/>
                    <a:cs typeface="WIFVIT+å®ä½"/>
                  </a:rPr>
                  <a:t>会议</a:t>
                </a:r>
                <a:endParaRPr lang="zh-CN" altLang="en-US" sz="1600" dirty="0">
                  <a:solidFill>
                    <a:srgbClr val="000000"/>
                  </a:solidFill>
                  <a:latin typeface="+mn-ea"/>
                  <a:ea typeface="+mn-ea"/>
                  <a:cs typeface="WIFVIT+å®ä½"/>
                </a:endParaRPr>
              </a:p>
            </p:txBody>
          </p:sp>
          <p:sp>
            <p:nvSpPr>
              <p:cNvPr id="16" name="右箭头 15"/>
              <p:cNvSpPr/>
              <p:nvPr/>
            </p:nvSpPr>
            <p:spPr>
              <a:xfrm>
                <a:off x="5991681" y="5447139"/>
                <a:ext cx="1604196" cy="50405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832795" y="116633"/>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4773594" y="400983"/>
                <a:ext cx="148883" cy="43573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814378" y="1296311"/>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035878" y="2255031"/>
                <a:ext cx="1620957" cy="233397"/>
              </a:xfrm>
              <a:prstGeom prst="rect">
                <a:avLst/>
              </a:prstGeom>
            </p:spPr>
            <p:txBody>
              <a:bodyPr wrap="none">
                <a:spAutoFit/>
              </a:bodyPr>
              <a:lstStyle/>
              <a:p>
                <a:pPr>
                  <a:lnSpc>
                    <a:spcPts val="1129"/>
                  </a:lnSpc>
                  <a:spcBef>
                    <a:spcPct val="0"/>
                  </a:spcBef>
                  <a:spcAft>
                    <a:spcPct val="0"/>
                  </a:spcAft>
                </a:pPr>
                <a:r>
                  <a:rPr lang="en-US" altLang="zh-CN" sz="1600" dirty="0" smtClean="0">
                    <a:solidFill>
                      <a:srgbClr val="000000"/>
                    </a:solidFill>
                    <a:latin typeface="EIQCHC+Times New Roman"/>
                    <a:cs typeface="EIQCHC+Times New Roman"/>
                  </a:rPr>
                  <a:t>3.</a:t>
                </a:r>
                <a:r>
                  <a:rPr lang="zh-CN" altLang="en-US" sz="1600" dirty="0">
                    <a:solidFill>
                      <a:srgbClr val="000000"/>
                    </a:solidFill>
                    <a:latin typeface="WIFVIT+å®ä½"/>
                    <a:cs typeface="WIFVIT+å®ä½"/>
                  </a:rPr>
                  <a:t>准备评审会议</a:t>
                </a:r>
              </a:p>
            </p:txBody>
          </p:sp>
          <p:sp>
            <p:nvSpPr>
              <p:cNvPr id="21" name="矩形 20"/>
              <p:cNvSpPr/>
              <p:nvPr/>
            </p:nvSpPr>
            <p:spPr>
              <a:xfrm>
                <a:off x="3770838" y="1590275"/>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855564" y="2191989"/>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32234" y="2883976"/>
                <a:ext cx="1620957" cy="233397"/>
              </a:xfrm>
              <a:prstGeom prst="rect">
                <a:avLst/>
              </a:prstGeom>
            </p:spPr>
            <p:txBody>
              <a:bodyPr wrap="none">
                <a:spAutoFit/>
              </a:bodyPr>
              <a:lstStyle/>
              <a:p>
                <a:pPr>
                  <a:lnSpc>
                    <a:spcPts val="1129"/>
                  </a:lnSpc>
                  <a:spcBef>
                    <a:spcPct val="0"/>
                  </a:spcBef>
                  <a:spcAft>
                    <a:spcPct val="0"/>
                  </a:spcAft>
                </a:pPr>
                <a:r>
                  <a:rPr lang="en-US" altLang="zh-CN" sz="1600" dirty="0" smtClean="0">
                    <a:solidFill>
                      <a:srgbClr val="FF0000"/>
                    </a:solidFill>
                    <a:latin typeface="EIQCHC+Times New Roman"/>
                    <a:cs typeface="EIQCHC+Times New Roman"/>
                  </a:rPr>
                  <a:t>4.</a:t>
                </a:r>
                <a:r>
                  <a:rPr lang="zh-CN" altLang="en-US" sz="1600" dirty="0">
                    <a:solidFill>
                      <a:srgbClr val="FF0000"/>
                    </a:solidFill>
                    <a:latin typeface="WIFVIT+å®ä½"/>
                    <a:cs typeface="EIQCHC+Times New Roman"/>
                  </a:rPr>
                  <a:t>召开</a:t>
                </a:r>
                <a:r>
                  <a:rPr lang="zh-CN" altLang="en-US" sz="1600" dirty="0" smtClean="0">
                    <a:solidFill>
                      <a:srgbClr val="FF0000"/>
                    </a:solidFill>
                    <a:latin typeface="WIFVIT+å®ä½"/>
                    <a:cs typeface="WIFVIT+å®ä½"/>
                  </a:rPr>
                  <a:t>评审</a:t>
                </a:r>
                <a:r>
                  <a:rPr lang="zh-CN" altLang="en-US" sz="1600" dirty="0">
                    <a:solidFill>
                      <a:srgbClr val="FF0000"/>
                    </a:solidFill>
                    <a:latin typeface="WIFVIT+å®ä½"/>
                    <a:cs typeface="WIFVIT+å®ä½"/>
                  </a:rPr>
                  <a:t>会议</a:t>
                </a:r>
              </a:p>
            </p:txBody>
          </p:sp>
          <p:sp>
            <p:nvSpPr>
              <p:cNvPr id="24" name="矩形 23"/>
              <p:cNvSpPr/>
              <p:nvPr/>
            </p:nvSpPr>
            <p:spPr>
              <a:xfrm>
                <a:off x="3851920" y="2820934"/>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635896" y="4296048"/>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770837" y="4942644"/>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mn-ea"/>
                  </a:rPr>
                  <a:t>6.</a:t>
                </a:r>
                <a:r>
                  <a:rPr lang="zh-CN" altLang="en-US" dirty="0" smtClean="0">
                    <a:solidFill>
                      <a:schemeClr val="tx1"/>
                    </a:solidFill>
                    <a:latin typeface="+mn-ea"/>
                  </a:rPr>
                  <a:t>修复缺陷</a:t>
                </a:r>
                <a:endParaRPr lang="zh-CN" altLang="en-US" dirty="0">
                  <a:solidFill>
                    <a:schemeClr val="tx1"/>
                  </a:solidFill>
                  <a:latin typeface="+mn-ea"/>
                </a:endParaRPr>
              </a:p>
            </p:txBody>
          </p:sp>
          <p:sp>
            <p:nvSpPr>
              <p:cNvPr id="27" name="矩形 26"/>
              <p:cNvSpPr/>
              <p:nvPr/>
            </p:nvSpPr>
            <p:spPr>
              <a:xfrm>
                <a:off x="3683911" y="5556627"/>
                <a:ext cx="2179365" cy="285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mn-ea"/>
                  </a:rPr>
                  <a:t>7.</a:t>
                </a:r>
                <a:r>
                  <a:rPr lang="zh-CN" altLang="en-US" dirty="0" smtClean="0">
                    <a:solidFill>
                      <a:schemeClr val="tx1"/>
                    </a:solidFill>
                    <a:latin typeface="+mn-ea"/>
                  </a:rPr>
                  <a:t>确认修复</a:t>
                </a:r>
                <a:endParaRPr lang="zh-CN" altLang="en-US" dirty="0">
                  <a:solidFill>
                    <a:schemeClr val="tx1"/>
                  </a:solidFill>
                  <a:latin typeface="+mn-ea"/>
                </a:endParaRPr>
              </a:p>
            </p:txBody>
          </p:sp>
          <p:sp>
            <p:nvSpPr>
              <p:cNvPr id="28" name="菱形 27"/>
              <p:cNvSpPr/>
              <p:nvPr/>
            </p:nvSpPr>
            <p:spPr>
              <a:xfrm>
                <a:off x="3362502" y="3457736"/>
                <a:ext cx="2880469" cy="4595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rPr>
                  <a:t>是否召开第</a:t>
                </a:r>
                <a:r>
                  <a:rPr lang="en-US" altLang="zh-CN" sz="1600" dirty="0" smtClean="0">
                    <a:solidFill>
                      <a:schemeClr val="tx1"/>
                    </a:solidFill>
                  </a:rPr>
                  <a:t>3</a:t>
                </a:r>
                <a:r>
                  <a:rPr lang="zh-CN" altLang="en-US" sz="1600" dirty="0" smtClean="0">
                    <a:solidFill>
                      <a:schemeClr val="tx1"/>
                    </a:solidFill>
                  </a:rPr>
                  <a:t>小时会议？</a:t>
                </a:r>
                <a:endParaRPr lang="zh-CN" altLang="en-US" sz="1600" dirty="0">
                  <a:solidFill>
                    <a:schemeClr val="tx1"/>
                  </a:solidFill>
                </a:endParaRPr>
              </a:p>
            </p:txBody>
          </p:sp>
          <p:sp>
            <p:nvSpPr>
              <p:cNvPr id="29" name="下箭头 28"/>
              <p:cNvSpPr/>
              <p:nvPr/>
            </p:nvSpPr>
            <p:spPr>
              <a:xfrm>
                <a:off x="4783156" y="1875245"/>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4761113" y="2473811"/>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下箭头 30"/>
              <p:cNvSpPr/>
              <p:nvPr/>
            </p:nvSpPr>
            <p:spPr>
              <a:xfrm>
                <a:off x="4747151" y="3128833"/>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4796362" y="4581128"/>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a:off x="2079715" y="37115"/>
                <a:ext cx="1604196" cy="58812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object 4"/>
              <p:cNvSpPr txBox="1"/>
              <p:nvPr/>
            </p:nvSpPr>
            <p:spPr>
              <a:xfrm>
                <a:off x="6300191" y="5705034"/>
                <a:ext cx="942407" cy="130805"/>
              </a:xfrm>
              <a:prstGeom prst="rect">
                <a:avLst/>
              </a:prstGeom>
            </p:spPr>
            <p:txBody>
              <a:bodyPr vert="horz" wrap="square" lIns="0" tIns="0" rIns="0" bIns="0" rtlCol="0">
                <a:spAutoFit/>
              </a:bodyPr>
              <a:lstStyle>
                <a:lvl1pPr marL="0" algn="l" defTabSz="914400" rtl="0" eaLnBrk="0" latinLnBrk="0" hangingPunct="0">
                  <a:defRPr sz="1800" kern="1200" smtId="4294967295">
                    <a:solidFill>
                      <a:schemeClr val="phClr"/>
                    </a:solidFill>
                    <a:latin typeface="Arial"/>
                    <a:ea typeface="Arial"/>
                    <a:cs typeface="Arial"/>
                  </a:defRPr>
                </a:lvl1pPr>
                <a:lvl2pPr marL="0" algn="l" defTabSz="914400" rtl="0" eaLnBrk="0" latinLnBrk="0" hangingPunct="0">
                  <a:defRPr sz="1800" kern="1200" smtId="4294967295">
                    <a:solidFill>
                      <a:schemeClr val="phClr"/>
                    </a:solidFill>
                    <a:latin typeface="Arial"/>
                    <a:ea typeface="Arial"/>
                    <a:cs typeface="Arial"/>
                  </a:defRPr>
                </a:lvl2pPr>
                <a:lvl3pPr marL="0" algn="l" defTabSz="914400" rtl="0" eaLnBrk="0" latinLnBrk="0" hangingPunct="0">
                  <a:defRPr sz="1800" kern="1200" smtId="4294967295">
                    <a:solidFill>
                      <a:schemeClr val="phClr"/>
                    </a:solidFill>
                    <a:latin typeface="Arial"/>
                    <a:ea typeface="Arial"/>
                    <a:cs typeface="Arial"/>
                  </a:defRPr>
                </a:lvl3pPr>
                <a:lvl4pPr marL="0" algn="l" defTabSz="914400" rtl="0" eaLnBrk="0" latinLnBrk="0" hangingPunct="0">
                  <a:defRPr sz="1800" kern="1200" smtId="4294967295">
                    <a:solidFill>
                      <a:schemeClr val="phClr"/>
                    </a:solidFill>
                    <a:latin typeface="Arial"/>
                    <a:ea typeface="Arial"/>
                    <a:cs typeface="Arial"/>
                  </a:defRPr>
                </a:lvl4pPr>
                <a:lvl5pPr marL="0" algn="l" defTabSz="914400" rtl="0" eaLnBrk="0" latinLnBrk="0" hangingPunct="0">
                  <a:defRPr sz="1800" kern="1200" smtId="4294967295">
                    <a:solidFill>
                      <a:schemeClr val="phClr"/>
                    </a:solidFill>
                    <a:latin typeface="Arial"/>
                    <a:ea typeface="Arial"/>
                    <a:cs typeface="Arial"/>
                  </a:defRPr>
                </a:lvl5pPr>
                <a:lvl6pPr marL="0" algn="l" defTabSz="914400" rtl="0" eaLnBrk="0" latinLnBrk="0" hangingPunct="0">
                  <a:defRPr sz="1800" kern="1200" smtId="4294967295">
                    <a:solidFill>
                      <a:schemeClr val="phClr"/>
                    </a:solidFill>
                    <a:latin typeface="Arial"/>
                    <a:ea typeface="Arial"/>
                    <a:cs typeface="Arial"/>
                  </a:defRPr>
                </a:lvl6pPr>
                <a:lvl7pPr marL="0" algn="l" defTabSz="914400" rtl="0" eaLnBrk="0" latinLnBrk="0" hangingPunct="0">
                  <a:defRPr sz="1800" kern="1200" smtId="4294967295">
                    <a:solidFill>
                      <a:schemeClr val="phClr"/>
                    </a:solidFill>
                    <a:latin typeface="Arial"/>
                    <a:ea typeface="Arial"/>
                    <a:cs typeface="Arial"/>
                  </a:defRPr>
                </a:lvl7pPr>
                <a:lvl8pPr marL="0" algn="l" defTabSz="914400" rtl="0" eaLnBrk="0" latinLnBrk="0" hangingPunct="0">
                  <a:defRPr sz="1800" kern="1200" smtId="4294967295">
                    <a:solidFill>
                      <a:schemeClr val="phClr"/>
                    </a:solidFill>
                    <a:latin typeface="Arial"/>
                    <a:ea typeface="Arial"/>
                    <a:cs typeface="Arial"/>
                  </a:defRPr>
                </a:lvl8pPr>
              </a:lstStyle>
              <a:p>
                <a:pPr marL="0" marR="0">
                  <a:lnSpc>
                    <a:spcPts val="1019"/>
                  </a:lnSpc>
                  <a:spcBef>
                    <a:spcPct val="0"/>
                  </a:spcBef>
                  <a:spcAft>
                    <a:spcPct val="0"/>
                  </a:spcAft>
                </a:pPr>
                <a:r>
                  <a:rPr lang="zh-CN" altLang="en-US" sz="1600" dirty="0" smtClean="0">
                    <a:solidFill>
                      <a:srgbClr val="000000"/>
                    </a:solidFill>
                    <a:latin typeface="+mn-ea"/>
                    <a:ea typeface="+mn-ea"/>
                    <a:cs typeface="WIFVIT+å®ä½"/>
                  </a:rPr>
                  <a:t>出</a:t>
                </a:r>
                <a:r>
                  <a:rPr sz="1600" dirty="0" err="1" smtClean="0">
                    <a:solidFill>
                      <a:srgbClr val="000000"/>
                    </a:solidFill>
                    <a:latin typeface="+mn-ea"/>
                    <a:ea typeface="+mn-ea"/>
                    <a:cs typeface="WIFVIT+å®ä½"/>
                  </a:rPr>
                  <a:t>口标准</a:t>
                </a:r>
                <a:endParaRPr sz="1400" dirty="0">
                  <a:solidFill>
                    <a:srgbClr val="000000"/>
                  </a:solidFill>
                  <a:latin typeface="+mn-ea"/>
                  <a:ea typeface="+mn-ea"/>
                  <a:cs typeface="WIFVIT+å®ä½"/>
                </a:endParaRPr>
              </a:p>
            </p:txBody>
          </p:sp>
          <p:sp>
            <p:nvSpPr>
              <p:cNvPr id="35" name="下箭头 34"/>
              <p:cNvSpPr/>
              <p:nvPr/>
            </p:nvSpPr>
            <p:spPr>
              <a:xfrm>
                <a:off x="4806157" y="5227724"/>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35"/>
              <p:cNvSpPr/>
              <p:nvPr/>
            </p:nvSpPr>
            <p:spPr>
              <a:xfrm>
                <a:off x="4747151" y="3917335"/>
                <a:ext cx="148884" cy="32890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弧形箭头 36"/>
              <p:cNvSpPr/>
              <p:nvPr/>
            </p:nvSpPr>
            <p:spPr>
              <a:xfrm>
                <a:off x="6198381" y="989112"/>
                <a:ext cx="1295685" cy="1264039"/>
              </a:xfrm>
              <a:prstGeom prst="curvedLeftArrow">
                <a:avLst>
                  <a:gd name="adj1" fmla="val 10443"/>
                  <a:gd name="adj2" fmla="val 50000"/>
                  <a:gd name="adj3" fmla="val 25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 name="右弧形箭头 7"/>
            <p:cNvSpPr/>
            <p:nvPr/>
          </p:nvSpPr>
          <p:spPr>
            <a:xfrm>
              <a:off x="3595419" y="3718751"/>
              <a:ext cx="1212192" cy="1304480"/>
            </a:xfrm>
            <a:prstGeom prst="curvedLeftArrow">
              <a:avLst>
                <a:gd name="adj1" fmla="val 9060"/>
                <a:gd name="adj2" fmla="val 50000"/>
                <a:gd name="adj3" fmla="val 316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49601687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220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89246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4340"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t>评审流程</a:t>
            </a:r>
            <a:endParaRPr lang="en-US" altLang="zh-CN" b="1" smtClean="0"/>
          </a:p>
          <a:p>
            <a:pPr lvl="1" algn="just" eaLnBrk="1" hangingPunct="1"/>
            <a:r>
              <a:rPr lang="zh-CN" altLang="en-US" b="1" smtClean="0">
                <a:solidFill>
                  <a:srgbClr val="0000FF"/>
                </a:solidFill>
              </a:rPr>
              <a:t>评审结果</a:t>
            </a:r>
            <a:endParaRPr lang="en-US" altLang="zh-CN" b="1" smtClean="0">
              <a:solidFill>
                <a:srgbClr val="0000FF"/>
              </a:solidFill>
            </a:endParaRPr>
          </a:p>
          <a:p>
            <a:pPr lvl="1" algn="just" eaLnBrk="1" hangingPunct="1"/>
            <a:r>
              <a:rPr lang="zh-CN" altLang="en-US" b="1" smtClean="0"/>
              <a:t>注意事项</a:t>
            </a:r>
            <a:endParaRPr lang="en-US" altLang="zh-CN" b="1" smtClean="0"/>
          </a:p>
        </p:txBody>
      </p:sp>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305971F-028D-4744-8FC4-8AC23496EFFD}" type="slidenum">
              <a:rPr lang="en-US" altLang="zh-CN" smtClean="0"/>
              <a:pPr eaLnBrk="1" hangingPunct="1"/>
              <a:t>16</a:t>
            </a:fld>
            <a:endParaRPr lang="en-US" altLang="zh-CN" smtClean="0"/>
          </a:p>
        </p:txBody>
      </p:sp>
    </p:spTree>
    <p:extLst>
      <p:ext uri="{BB962C8B-B14F-4D97-AF65-F5344CB8AC3E}">
        <p14:creationId xmlns:p14="http://schemas.microsoft.com/office/powerpoint/2010/main" val="413434162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5364" name="Rectangle 3"/>
          <p:cNvSpPr>
            <a:spLocks noGrp="1" noChangeArrowheads="1"/>
          </p:cNvSpPr>
          <p:nvPr>
            <p:ph idx="1"/>
          </p:nvPr>
        </p:nvSpPr>
        <p:spPr>
          <a:xfrm>
            <a:off x="566738" y="1752600"/>
            <a:ext cx="8181726" cy="4267200"/>
          </a:xfrm>
        </p:spPr>
        <p:txBody>
          <a:bodyPr/>
          <a:lstStyle/>
          <a:p>
            <a:pPr algn="just" eaLnBrk="1" hangingPunct="1"/>
            <a:r>
              <a:rPr lang="en-US" altLang="zh-CN" sz="3400" b="1" dirty="0" smtClean="0"/>
              <a:t>3</a:t>
            </a:r>
            <a:r>
              <a:rPr lang="zh-CN" altLang="en-US" sz="3400" b="1" dirty="0" smtClean="0"/>
              <a:t>类评审结果</a:t>
            </a:r>
            <a:endParaRPr lang="en-US" altLang="zh-CN" sz="3400" b="1" dirty="0" smtClean="0"/>
          </a:p>
          <a:p>
            <a:pPr lvl="1"/>
            <a:r>
              <a:rPr lang="zh-CN" altLang="en-US" b="1" dirty="0" smtClean="0"/>
              <a:t>正常：评审专家做好了评审准备，评审会议顺利进行，达到了预期目的，达成明确的评审结论，不需要再次评审。</a:t>
            </a:r>
          </a:p>
          <a:p>
            <a:pPr lvl="1"/>
            <a:r>
              <a:rPr lang="zh-CN" altLang="en-US" b="1" dirty="0" smtClean="0"/>
              <a:t>延期：</a:t>
            </a:r>
            <a:r>
              <a:rPr lang="en-US" altLang="en-US" b="1" dirty="0" smtClean="0"/>
              <a:t>30%</a:t>
            </a:r>
            <a:r>
              <a:rPr lang="zh-CN" altLang="en-US" b="1" dirty="0" smtClean="0"/>
              <a:t>以上的评审专家并未做好评审准备，会议无法正常进行，需要重新安排评审日程。</a:t>
            </a:r>
          </a:p>
          <a:p>
            <a:pPr lvl="1"/>
            <a:r>
              <a:rPr lang="zh-CN" altLang="en-US" b="1" dirty="0" smtClean="0"/>
              <a:t>取消：初审阶段就发现工作产品中存在太多问题，需要作者进行修复，然后再进行第二次同行评审。</a:t>
            </a:r>
            <a:endParaRPr lang="en-US" altLang="zh-CN" b="1" dirty="0" smtClean="0"/>
          </a:p>
        </p:txBody>
      </p:sp>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1D7745A-C717-4FEB-BF36-7CB410DF3E4C}" type="slidenum">
              <a:rPr lang="en-US" altLang="zh-CN" smtClean="0"/>
              <a:pPr eaLnBrk="1" hangingPunct="1"/>
              <a:t>17</a:t>
            </a:fld>
            <a:endParaRPr lang="en-US" altLang="zh-CN" smtClean="0"/>
          </a:p>
        </p:txBody>
      </p:sp>
    </p:spTree>
    <p:extLst>
      <p:ext uri="{BB962C8B-B14F-4D97-AF65-F5344CB8AC3E}">
        <p14:creationId xmlns:p14="http://schemas.microsoft.com/office/powerpoint/2010/main" val="12427063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6388" name="Rectangle 3"/>
          <p:cNvSpPr>
            <a:spLocks noGrp="1" noChangeArrowheads="1"/>
          </p:cNvSpPr>
          <p:nvPr>
            <p:ph idx="1"/>
          </p:nvPr>
        </p:nvSpPr>
        <p:spPr/>
        <p:txBody>
          <a:bodyPr/>
          <a:lstStyle/>
          <a:p>
            <a:pPr algn="just" eaLnBrk="1" hangingPunct="1"/>
            <a:r>
              <a:rPr lang="zh-CN" altLang="en-US" sz="3400" b="1" smtClean="0"/>
              <a:t>代码检查</a:t>
            </a:r>
            <a:endParaRPr lang="en-US" altLang="zh-CN" sz="3400" b="1" smtClean="0"/>
          </a:p>
          <a:p>
            <a:pPr lvl="1" algn="just" eaLnBrk="1" hangingPunct="1"/>
            <a:r>
              <a:rPr lang="zh-CN" altLang="en-US" b="1" smtClean="0"/>
              <a:t>方法分类</a:t>
            </a:r>
            <a:endParaRPr lang="en-US" altLang="zh-CN" b="1" smtClean="0"/>
          </a:p>
          <a:p>
            <a:pPr lvl="1" algn="just" eaLnBrk="1" hangingPunct="1"/>
            <a:r>
              <a:rPr lang="zh-CN" altLang="en-US" b="1" smtClean="0"/>
              <a:t>评审流程</a:t>
            </a:r>
            <a:endParaRPr lang="en-US" altLang="zh-CN" b="1" smtClean="0"/>
          </a:p>
          <a:p>
            <a:pPr lvl="1" algn="just" eaLnBrk="1" hangingPunct="1"/>
            <a:r>
              <a:rPr lang="zh-CN" altLang="en-US" b="1" smtClean="0"/>
              <a:t>评审结果</a:t>
            </a:r>
            <a:endParaRPr lang="en-US" altLang="zh-CN" b="1" smtClean="0"/>
          </a:p>
          <a:p>
            <a:pPr lvl="1" algn="just" eaLnBrk="1" hangingPunct="1"/>
            <a:r>
              <a:rPr lang="zh-CN" altLang="en-US" b="1" smtClean="0">
                <a:solidFill>
                  <a:srgbClr val="0000FF"/>
                </a:solidFill>
              </a:rPr>
              <a:t>注意事项</a:t>
            </a:r>
            <a:endParaRPr lang="en-US" altLang="zh-CN" b="1" smtClean="0">
              <a:solidFill>
                <a:srgbClr val="0000FF"/>
              </a:solidFill>
            </a:endParaRPr>
          </a:p>
        </p:txBody>
      </p:sp>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90A1BEF-5ADE-45B7-9A43-1264428C8CFA}" type="slidenum">
              <a:rPr lang="en-US" altLang="zh-CN" smtClean="0"/>
              <a:pPr eaLnBrk="1" hangingPunct="1"/>
              <a:t>18</a:t>
            </a:fld>
            <a:endParaRPr lang="en-US" altLang="zh-CN" smtClean="0"/>
          </a:p>
        </p:txBody>
      </p:sp>
    </p:spTree>
    <p:extLst>
      <p:ext uri="{BB962C8B-B14F-4D97-AF65-F5344CB8AC3E}">
        <p14:creationId xmlns:p14="http://schemas.microsoft.com/office/powerpoint/2010/main" val="2799326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7412" name="Rectangle 3"/>
          <p:cNvSpPr>
            <a:spLocks noGrp="1" noChangeArrowheads="1"/>
          </p:cNvSpPr>
          <p:nvPr>
            <p:ph idx="1"/>
          </p:nvPr>
        </p:nvSpPr>
        <p:spPr/>
        <p:txBody>
          <a:bodyPr/>
          <a:lstStyle/>
          <a:p>
            <a:pPr algn="just" eaLnBrk="1" hangingPunct="1"/>
            <a:r>
              <a:rPr lang="en-US" altLang="zh-CN" sz="3400" b="1" smtClean="0"/>
              <a:t>1</a:t>
            </a:r>
            <a:r>
              <a:rPr lang="zh-CN" altLang="en-US" sz="3400" b="1" smtClean="0"/>
              <a:t>、计划和准备阶段</a:t>
            </a:r>
            <a:endParaRPr lang="en-US" altLang="zh-CN" sz="3400" b="1" smtClean="0"/>
          </a:p>
          <a:p>
            <a:pPr lvl="1" algn="just" eaLnBrk="1" hangingPunct="1"/>
            <a:r>
              <a:rPr lang="zh-CN" altLang="en-US" b="1" smtClean="0"/>
              <a:t>管理层的问题：不重视，无计划，无培训</a:t>
            </a:r>
            <a:endParaRPr lang="en-US" altLang="zh-CN" b="1" smtClean="0"/>
          </a:p>
          <a:p>
            <a:pPr lvl="1" algn="just" eaLnBrk="1" hangingPunct="1"/>
            <a:r>
              <a:rPr lang="zh-CN" altLang="en-US" b="1" smtClean="0"/>
              <a:t>主持人的问题：评审员不合理，评审员搭配不合理，让管理者参与评审，制订日程不合理，无检查表</a:t>
            </a:r>
            <a:endParaRPr lang="en-US" altLang="zh-CN" b="1" smtClean="0"/>
          </a:p>
          <a:p>
            <a:pPr lvl="1" algn="just" eaLnBrk="1" hangingPunct="1"/>
            <a:r>
              <a:rPr lang="zh-CN" altLang="en-US" b="1" smtClean="0"/>
              <a:t>作者的问题：不认真检查工作产品</a:t>
            </a:r>
            <a:endParaRPr lang="en-US" altLang="zh-CN" b="1" smtClean="0"/>
          </a:p>
          <a:p>
            <a:pPr algn="just" eaLnBrk="1" hangingPunct="1"/>
            <a:endParaRPr lang="en-US" altLang="zh-CN" sz="3400" b="1" smtClean="0"/>
          </a:p>
        </p:txBody>
      </p:sp>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AF7CFB2-0D30-4D49-BE5D-C82E891C1B9C}" type="slidenum">
              <a:rPr lang="en-US" altLang="zh-CN" smtClean="0"/>
              <a:pPr eaLnBrk="1" hangingPunct="1"/>
              <a:t>19</a:t>
            </a:fld>
            <a:endParaRPr lang="en-US" altLang="zh-CN" smtClean="0"/>
          </a:p>
        </p:txBody>
      </p:sp>
    </p:spTree>
    <p:extLst>
      <p:ext uri="{BB962C8B-B14F-4D97-AF65-F5344CB8AC3E}">
        <p14:creationId xmlns:p14="http://schemas.microsoft.com/office/powerpoint/2010/main" val="25645152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循环次数过大时，哪种效率更高？</a:t>
            </a:r>
            <a:endParaRPr lang="zh-CN" altLang="en-US" b="1" dirty="0">
              <a:solidFill>
                <a:schemeClr val="tx1"/>
              </a:solidFill>
            </a:endParaRP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2</a:t>
            </a:fld>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8" y="1833563"/>
            <a:ext cx="7513637" cy="397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0933208"/>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8436" name="Rectangle 3"/>
          <p:cNvSpPr>
            <a:spLocks noGrp="1" noChangeArrowheads="1"/>
          </p:cNvSpPr>
          <p:nvPr>
            <p:ph idx="1"/>
          </p:nvPr>
        </p:nvSpPr>
        <p:spPr/>
        <p:txBody>
          <a:bodyPr/>
          <a:lstStyle/>
          <a:p>
            <a:pPr algn="just" eaLnBrk="1" hangingPunct="1"/>
            <a:r>
              <a:rPr lang="en-US" altLang="zh-CN" sz="3400" b="1" dirty="0" smtClean="0"/>
              <a:t>2</a:t>
            </a:r>
            <a:r>
              <a:rPr lang="zh-CN" altLang="en-US" sz="3400" b="1" dirty="0" smtClean="0"/>
              <a:t>、评审会进行阶段</a:t>
            </a:r>
            <a:endParaRPr lang="en-US" altLang="zh-CN" sz="3400" b="1" dirty="0" smtClean="0"/>
          </a:p>
          <a:p>
            <a:pPr lvl="1"/>
            <a:r>
              <a:rPr lang="zh-CN" altLang="en-US" b="1" dirty="0" smtClean="0"/>
              <a:t>主持人的问题：过分注重会议时间，不控制进度，针对某个技术问题讨论时间过长</a:t>
            </a:r>
            <a:endParaRPr lang="en-US" altLang="zh-CN" b="1" dirty="0" smtClean="0"/>
          </a:p>
          <a:p>
            <a:pPr lvl="1"/>
            <a:r>
              <a:rPr lang="zh-CN" altLang="en-US" b="1" dirty="0" smtClean="0"/>
              <a:t>评审员的问题：无评审重点，不考虑数据间、业务间及系统间相关性，过分依赖检查表，在会议中措辞刻薄，不重视评审会，过多讨论缺陷的修复，担心得罪人拒绝评审他人工作，现场修改缺陷，评审会变成个人批斗会，测试用例太多太复杂</a:t>
            </a:r>
            <a:endParaRPr lang="en-US" altLang="zh-CN" b="1" dirty="0" smtClean="0"/>
          </a:p>
        </p:txBody>
      </p:sp>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32E79F7-6E15-4C63-A5DC-37485DD470FA}" type="slidenum">
              <a:rPr lang="en-US" altLang="zh-CN" smtClean="0"/>
              <a:pPr eaLnBrk="1" hangingPunct="1"/>
              <a:t>20</a:t>
            </a:fld>
            <a:endParaRPr lang="en-US" altLang="zh-CN" smtClean="0"/>
          </a:p>
        </p:txBody>
      </p:sp>
    </p:spTree>
    <p:extLst>
      <p:ext uri="{BB962C8B-B14F-4D97-AF65-F5344CB8AC3E}">
        <p14:creationId xmlns:p14="http://schemas.microsoft.com/office/powerpoint/2010/main" val="82347378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19460" name="Rectangle 3"/>
          <p:cNvSpPr>
            <a:spLocks noGrp="1" noChangeArrowheads="1"/>
          </p:cNvSpPr>
          <p:nvPr>
            <p:ph idx="1"/>
          </p:nvPr>
        </p:nvSpPr>
        <p:spPr>
          <a:xfrm>
            <a:off x="539552" y="1772816"/>
            <a:ext cx="8001000" cy="4267200"/>
          </a:xfrm>
        </p:spPr>
        <p:txBody>
          <a:bodyPr/>
          <a:lstStyle/>
          <a:p>
            <a:pPr algn="just" eaLnBrk="1" hangingPunct="1"/>
            <a:r>
              <a:rPr lang="en-US" altLang="zh-CN" sz="3400" b="1" dirty="0" smtClean="0"/>
              <a:t>3</a:t>
            </a:r>
            <a:r>
              <a:rPr lang="zh-CN" altLang="en-US" sz="3400" b="1" dirty="0" smtClean="0"/>
              <a:t>、评审会后阶段</a:t>
            </a:r>
            <a:endParaRPr lang="en-US" altLang="zh-CN" sz="3400" b="1" dirty="0" smtClean="0"/>
          </a:p>
          <a:p>
            <a:pPr lvl="1" algn="just" eaLnBrk="1" hangingPunct="1"/>
            <a:r>
              <a:rPr lang="zh-CN" altLang="en-US" b="1" dirty="0" smtClean="0"/>
              <a:t>主持人的问题：对发现的缺陷缺乏有效跟踪，评审中仅仅是收集数据，却不注重上报和改进</a:t>
            </a:r>
            <a:endParaRPr lang="en-US" altLang="zh-CN" sz="3400" b="1" dirty="0" smtClean="0"/>
          </a:p>
        </p:txBody>
      </p:sp>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075022C-F198-4655-B840-29872A9BEE73}" type="slidenum">
              <a:rPr lang="en-US" altLang="zh-CN" smtClean="0"/>
              <a:pPr eaLnBrk="1" hangingPunct="1"/>
              <a:t>21</a:t>
            </a:fld>
            <a:endParaRPr lang="en-US" altLang="zh-CN" smtClean="0"/>
          </a:p>
        </p:txBody>
      </p:sp>
    </p:spTree>
    <p:extLst>
      <p:ext uri="{BB962C8B-B14F-4D97-AF65-F5344CB8AC3E}">
        <p14:creationId xmlns:p14="http://schemas.microsoft.com/office/powerpoint/2010/main" val="352348755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smtClean="0"/>
              <a:t>所有</a:t>
            </a:r>
            <a:r>
              <a:rPr lang="zh-CN" altLang="en-US" sz="3400" b="1" dirty="0"/>
              <a:t>评审都要遵循这样的流程吗</a:t>
            </a:r>
            <a:r>
              <a:rPr lang="zh-CN" altLang="en-US" sz="3400" b="1" dirty="0" smtClean="0"/>
              <a:t>？</a:t>
            </a:r>
            <a:endParaRPr lang="en-US" altLang="zh-CN" sz="3400" b="1" dirty="0" smtClean="0"/>
          </a:p>
          <a:p>
            <a:pPr lvl="1"/>
            <a:r>
              <a:rPr lang="zh-CN" altLang="en-US" sz="2800" b="1" dirty="0"/>
              <a:t>不太正式的评审，不需要这么多环节</a:t>
            </a:r>
          </a:p>
          <a:p>
            <a:pPr lvl="1"/>
            <a:r>
              <a:rPr lang="zh-CN" altLang="en-US" sz="2800" b="1" dirty="0"/>
              <a:t>正式的评审，需要完整执行所有流程 </a:t>
            </a:r>
          </a:p>
          <a:p>
            <a:pPr lvl="1" algn="just"/>
            <a:endParaRPr lang="zh-CN" altLang="en-US" sz="2400" b="1" dirty="0"/>
          </a:p>
        </p:txBody>
      </p:sp>
      <p:sp>
        <p:nvSpPr>
          <p:cNvPr id="4" name="矩形 3"/>
          <p:cNvSpPr/>
          <p:nvPr/>
        </p:nvSpPr>
        <p:spPr>
          <a:xfrm>
            <a:off x="2286000" y="2828836"/>
            <a:ext cx="4572000" cy="646331"/>
          </a:xfrm>
          <a:prstGeom prst="rect">
            <a:avLst/>
          </a:prstGeom>
        </p:spPr>
        <p:txBody>
          <a:bodyPr>
            <a:spAutoFit/>
          </a:bodyPr>
          <a:lstStyle/>
          <a:p>
            <a:endParaRPr lang="zh-CN" altLang="en-US" dirty="0"/>
          </a:p>
          <a:p>
            <a:endParaRPr lang="zh-CN" altLang="en-US" dirty="0"/>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6"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075022C-F198-4655-B840-29872A9BEE73}" type="slidenum">
              <a:rPr lang="en-US" altLang="zh-CN" smtClean="0"/>
              <a:pPr eaLnBrk="1" hangingPunct="1"/>
              <a:t>22</a:t>
            </a:fld>
            <a:endParaRPr lang="en-US" altLang="zh-CN" smtClean="0"/>
          </a:p>
        </p:txBody>
      </p:sp>
    </p:spTree>
    <p:extLst>
      <p:ext uri="{BB962C8B-B14F-4D97-AF65-F5344CB8AC3E}">
        <p14:creationId xmlns:p14="http://schemas.microsoft.com/office/powerpoint/2010/main" val="3111091660"/>
      </p:ext>
    </p:extLst>
  </p:cSld>
  <p:clrMapOvr>
    <a:masterClrMapping/>
  </p:clrMapOvr>
  <p:transition>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0484" name="Rectangle 3"/>
          <p:cNvSpPr>
            <a:spLocks noGrp="1" noChangeArrowheads="1"/>
          </p:cNvSpPr>
          <p:nvPr>
            <p:ph idx="1"/>
          </p:nvPr>
        </p:nvSpPr>
        <p:spPr/>
        <p:txBody>
          <a:bodyPr/>
          <a:lstStyle/>
          <a:p>
            <a:pPr algn="just" eaLnBrk="1" hangingPunct="1"/>
            <a:r>
              <a:rPr lang="zh-CN" altLang="en-US" sz="3400" b="1" smtClean="0"/>
              <a:t>静态结构分析</a:t>
            </a:r>
            <a:endParaRPr lang="en-US" altLang="zh-CN" sz="3400" b="1" smtClean="0"/>
          </a:p>
          <a:p>
            <a:pPr lvl="1" algn="just" eaLnBrk="1" hangingPunct="1"/>
            <a:r>
              <a:rPr lang="zh-CN" altLang="en-US" b="1" smtClean="0">
                <a:solidFill>
                  <a:srgbClr val="0000FF"/>
                </a:solidFill>
              </a:rPr>
              <a:t>基本原理</a:t>
            </a:r>
            <a:endParaRPr lang="en-US" altLang="zh-CN" b="1" smtClean="0">
              <a:solidFill>
                <a:srgbClr val="0000FF"/>
              </a:solidFill>
            </a:endParaRPr>
          </a:p>
          <a:p>
            <a:pPr lvl="1" algn="just" eaLnBrk="1" hangingPunct="1"/>
            <a:r>
              <a:rPr lang="zh-CN" altLang="en-US" b="1" smtClean="0"/>
              <a:t>函数调用关系图</a:t>
            </a:r>
            <a:endParaRPr lang="en-US" altLang="zh-CN" b="1" smtClean="0"/>
          </a:p>
          <a:p>
            <a:pPr lvl="1" algn="just" eaLnBrk="1" hangingPunct="1"/>
            <a:r>
              <a:rPr lang="zh-CN" altLang="en-US" b="1" smtClean="0"/>
              <a:t>函数控制流图</a:t>
            </a:r>
            <a:endParaRPr lang="en-US" altLang="zh-CN" b="1" smtClean="0"/>
          </a:p>
          <a:p>
            <a:pPr lvl="1" algn="just" eaLnBrk="1" hangingPunct="1"/>
            <a:endParaRPr lang="en-US" altLang="zh-CN" b="1" smtClean="0"/>
          </a:p>
        </p:txBody>
      </p:sp>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B6EBBC2-7F9B-4922-93C3-B1C137A7C61A}" type="slidenum">
              <a:rPr lang="en-US" altLang="zh-CN" smtClean="0"/>
              <a:pPr eaLnBrk="1" hangingPunct="1"/>
              <a:t>23</a:t>
            </a:fld>
            <a:endParaRPr lang="en-US" altLang="zh-CN" smtClean="0"/>
          </a:p>
        </p:txBody>
      </p:sp>
    </p:spTree>
    <p:extLst>
      <p:ext uri="{BB962C8B-B14F-4D97-AF65-F5344CB8AC3E}">
        <p14:creationId xmlns:p14="http://schemas.microsoft.com/office/powerpoint/2010/main" val="250293584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1508" name="Rectangle 3"/>
          <p:cNvSpPr>
            <a:spLocks noGrp="1" noChangeArrowheads="1"/>
          </p:cNvSpPr>
          <p:nvPr>
            <p:ph idx="1"/>
          </p:nvPr>
        </p:nvSpPr>
        <p:spPr/>
        <p:txBody>
          <a:bodyPr/>
          <a:lstStyle/>
          <a:p>
            <a:pPr algn="just" eaLnBrk="1" hangingPunct="1"/>
            <a:r>
              <a:rPr lang="zh-CN" altLang="en-US" sz="3400" b="1" dirty="0" smtClean="0"/>
              <a:t>基本原理</a:t>
            </a:r>
            <a:endParaRPr lang="en-US" altLang="zh-CN" sz="3400" b="1" dirty="0" smtClean="0"/>
          </a:p>
          <a:p>
            <a:pPr lvl="1" algn="just"/>
            <a:r>
              <a:rPr lang="zh-CN" altLang="en-US" b="1" dirty="0" smtClean="0"/>
              <a:t>通过引入多种形式的图表</a:t>
            </a:r>
            <a:r>
              <a:rPr lang="en-US" altLang="en-US" b="1" dirty="0" smtClean="0"/>
              <a:t>(</a:t>
            </a:r>
            <a:r>
              <a:rPr lang="zh-CN" altLang="en-US" b="1" dirty="0" smtClean="0"/>
              <a:t>如函数调用关系图、模块控制流图等</a:t>
            </a:r>
            <a:r>
              <a:rPr lang="en-US" altLang="en-US" b="1" dirty="0" smtClean="0"/>
              <a:t>)</a:t>
            </a:r>
            <a:r>
              <a:rPr lang="zh-CN" altLang="en-US" b="1" dirty="0" smtClean="0"/>
              <a:t>，帮助人们快速了解程序设计和结构，更好地理解源代码，以及找到程序设计缺陷和代码优化的方向</a:t>
            </a:r>
            <a:endParaRPr lang="en-US" altLang="zh-CN" b="1" dirty="0" smtClean="0"/>
          </a:p>
        </p:txBody>
      </p:sp>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B935313-357A-4B00-A8D2-4F7EA6C5D084}" type="slidenum">
              <a:rPr lang="en-US" altLang="zh-CN" smtClean="0"/>
              <a:pPr eaLnBrk="1" hangingPunct="1"/>
              <a:t>24</a:t>
            </a:fld>
            <a:endParaRPr lang="en-US" altLang="zh-CN" smtClean="0"/>
          </a:p>
        </p:txBody>
      </p:sp>
    </p:spTree>
    <p:extLst>
      <p:ext uri="{BB962C8B-B14F-4D97-AF65-F5344CB8AC3E}">
        <p14:creationId xmlns:p14="http://schemas.microsoft.com/office/powerpoint/2010/main" val="202950556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2532" name="Rectangle 3"/>
          <p:cNvSpPr>
            <a:spLocks noGrp="1" noChangeArrowheads="1"/>
          </p:cNvSpPr>
          <p:nvPr>
            <p:ph idx="1"/>
          </p:nvPr>
        </p:nvSpPr>
        <p:spPr/>
        <p:txBody>
          <a:bodyPr/>
          <a:lstStyle/>
          <a:p>
            <a:pPr algn="just" eaLnBrk="1" hangingPunct="1"/>
            <a:r>
              <a:rPr lang="zh-CN" altLang="en-US" sz="3400" b="1" dirty="0" smtClean="0"/>
              <a:t>静态结构分析</a:t>
            </a:r>
            <a:endParaRPr lang="en-US" altLang="zh-CN" sz="3400" b="1" dirty="0" smtClean="0"/>
          </a:p>
          <a:p>
            <a:pPr lvl="1" algn="just" eaLnBrk="1" hangingPunct="1"/>
            <a:r>
              <a:rPr lang="zh-CN" altLang="en-US" b="1" dirty="0" smtClean="0"/>
              <a:t>基本原理</a:t>
            </a:r>
            <a:endParaRPr lang="en-US" altLang="zh-CN" b="1" dirty="0" smtClean="0"/>
          </a:p>
          <a:p>
            <a:pPr lvl="1" algn="just" eaLnBrk="1" hangingPunct="1"/>
            <a:r>
              <a:rPr lang="zh-CN" altLang="en-US" b="1" dirty="0" smtClean="0">
                <a:solidFill>
                  <a:srgbClr val="0000FF"/>
                </a:solidFill>
              </a:rPr>
              <a:t>函数调用关系图</a:t>
            </a:r>
            <a:endParaRPr lang="en-US" altLang="zh-CN" b="1" dirty="0" smtClean="0">
              <a:solidFill>
                <a:srgbClr val="0000FF"/>
              </a:solidFill>
            </a:endParaRPr>
          </a:p>
          <a:p>
            <a:pPr lvl="1" algn="just" eaLnBrk="1" hangingPunct="1"/>
            <a:r>
              <a:rPr lang="zh-CN" altLang="en-US" b="1" dirty="0" smtClean="0"/>
              <a:t>函数控制流图</a:t>
            </a:r>
            <a:endParaRPr lang="en-US" altLang="zh-CN" b="1" dirty="0" smtClean="0"/>
          </a:p>
          <a:p>
            <a:pPr lvl="1" algn="just" eaLnBrk="1" hangingPunct="1"/>
            <a:endParaRPr lang="en-US" altLang="zh-CN" b="1" dirty="0" smtClean="0"/>
          </a:p>
        </p:txBody>
      </p:sp>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B2B07E6-DE63-4708-843E-F42394913B64}" type="slidenum">
              <a:rPr lang="en-US" altLang="zh-CN" smtClean="0"/>
              <a:pPr eaLnBrk="1" hangingPunct="1"/>
              <a:t>25</a:t>
            </a:fld>
            <a:endParaRPr lang="en-US" altLang="zh-CN" smtClean="0"/>
          </a:p>
        </p:txBody>
      </p:sp>
    </p:spTree>
    <p:extLst>
      <p:ext uri="{BB962C8B-B14F-4D97-AF65-F5344CB8AC3E}">
        <p14:creationId xmlns:p14="http://schemas.microsoft.com/office/powerpoint/2010/main" val="334327848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95581"/>
            <a:ext cx="7999413" cy="404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auto">
          <a:xfrm>
            <a:off x="611560"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6"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26</a:t>
            </a:fld>
            <a:endParaRPr lang="en-US" altLang="zh-CN" smtClean="0"/>
          </a:p>
        </p:txBody>
      </p:sp>
    </p:spTree>
    <p:extLst>
      <p:ext uri="{BB962C8B-B14F-4D97-AF65-F5344CB8AC3E}">
        <p14:creationId xmlns:p14="http://schemas.microsoft.com/office/powerpoint/2010/main" val="1031688935"/>
      </p:ext>
    </p:extLst>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23556" name="Rectangle 3"/>
          <p:cNvSpPr>
            <a:spLocks noGrp="1" noChangeArrowheads="1"/>
          </p:cNvSpPr>
          <p:nvPr>
            <p:ph idx="1"/>
          </p:nvPr>
        </p:nvSpPr>
        <p:spPr/>
        <p:txBody>
          <a:bodyPr/>
          <a:lstStyle/>
          <a:p>
            <a:r>
              <a:rPr lang="zh-CN" altLang="en-US" sz="3400" b="1" dirty="0" smtClean="0"/>
              <a:t>测试重点</a:t>
            </a:r>
          </a:p>
          <a:p>
            <a:pPr lvl="1"/>
            <a:r>
              <a:rPr lang="zh-CN" altLang="en-US" b="1" dirty="0" smtClean="0"/>
              <a:t>函数之间的调用关系是否符合要求</a:t>
            </a:r>
          </a:p>
          <a:p>
            <a:pPr lvl="1"/>
            <a:r>
              <a:rPr lang="zh-CN" altLang="en-US" b="1" dirty="0" smtClean="0"/>
              <a:t>是否存在递归调用</a:t>
            </a:r>
          </a:p>
          <a:p>
            <a:pPr lvl="1"/>
            <a:r>
              <a:rPr lang="zh-CN" altLang="en-US" b="1" dirty="0" smtClean="0"/>
              <a:t>函数调用层次是否太深</a:t>
            </a:r>
          </a:p>
          <a:p>
            <a:pPr lvl="1"/>
            <a:r>
              <a:rPr lang="zh-CN" altLang="en-US" b="1" dirty="0" smtClean="0"/>
              <a:t>是否存在孤立的函数</a:t>
            </a:r>
            <a:endParaRPr lang="en-US" altLang="zh-CN" b="1" dirty="0" smtClean="0"/>
          </a:p>
        </p:txBody>
      </p:sp>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165CFA8-4952-4A25-A0A6-E7BA5B42D759}" type="slidenum">
              <a:rPr lang="en-US" altLang="zh-CN" smtClean="0"/>
              <a:pPr eaLnBrk="1" hangingPunct="1"/>
              <a:t>27</a:t>
            </a:fld>
            <a:endParaRPr lang="en-US" altLang="zh-CN" smtClean="0"/>
          </a:p>
        </p:txBody>
      </p:sp>
    </p:spTree>
    <p:extLst>
      <p:ext uri="{BB962C8B-B14F-4D97-AF65-F5344CB8AC3E}">
        <p14:creationId xmlns:p14="http://schemas.microsoft.com/office/powerpoint/2010/main" val="10009595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4580" name="Rectangle 3"/>
          <p:cNvSpPr>
            <a:spLocks noGrp="1" noChangeArrowheads="1"/>
          </p:cNvSpPr>
          <p:nvPr>
            <p:ph idx="1"/>
          </p:nvPr>
        </p:nvSpPr>
        <p:spPr/>
        <p:txBody>
          <a:bodyPr/>
          <a:lstStyle/>
          <a:p>
            <a:r>
              <a:rPr lang="zh-CN" altLang="en-US" sz="3400" b="1" dirty="0" smtClean="0"/>
              <a:t>一般原则</a:t>
            </a:r>
            <a:endParaRPr lang="en-US" altLang="zh-CN" sz="3400" b="1" dirty="0" smtClean="0"/>
          </a:p>
          <a:p>
            <a:pPr lvl="1"/>
            <a:r>
              <a:rPr lang="zh-CN" altLang="en-US" b="1" dirty="0" smtClean="0"/>
              <a:t>优先测试根节点</a:t>
            </a:r>
          </a:p>
          <a:p>
            <a:pPr lvl="1"/>
            <a:r>
              <a:rPr lang="zh-CN" altLang="en-US" b="1" dirty="0" smtClean="0"/>
              <a:t>优先测试叶子节点</a:t>
            </a:r>
          </a:p>
          <a:p>
            <a:pPr lvl="1"/>
            <a:r>
              <a:rPr lang="zh-CN" altLang="en-US" b="1" dirty="0" smtClean="0"/>
              <a:t>接口数量多的节点是需要优先测试</a:t>
            </a:r>
            <a:endParaRPr lang="en-US" altLang="zh-CN" b="1" dirty="0" smtClean="0"/>
          </a:p>
        </p:txBody>
      </p:sp>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75BBA76-9AFB-42C6-B161-EE43D7E74557}" type="slidenum">
              <a:rPr lang="en-US" altLang="zh-CN" smtClean="0"/>
              <a:pPr eaLnBrk="1" hangingPunct="1"/>
              <a:t>28</a:t>
            </a:fld>
            <a:endParaRPr lang="en-US" altLang="zh-CN" smtClean="0"/>
          </a:p>
        </p:txBody>
      </p:sp>
    </p:spTree>
    <p:extLst>
      <p:ext uri="{BB962C8B-B14F-4D97-AF65-F5344CB8AC3E}">
        <p14:creationId xmlns:p14="http://schemas.microsoft.com/office/powerpoint/2010/main" val="53977524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25604" name="Rectangle 3"/>
          <p:cNvSpPr>
            <a:spLocks noGrp="1" noChangeArrowheads="1"/>
          </p:cNvSpPr>
          <p:nvPr>
            <p:ph idx="1"/>
          </p:nvPr>
        </p:nvSpPr>
        <p:spPr/>
        <p:txBody>
          <a:bodyPr/>
          <a:lstStyle/>
          <a:p>
            <a:pPr algn="just" eaLnBrk="1" hangingPunct="1"/>
            <a:r>
              <a:rPr lang="zh-CN" altLang="en-US" sz="3400" b="1" smtClean="0"/>
              <a:t>静态结构分析</a:t>
            </a:r>
            <a:endParaRPr lang="en-US" altLang="zh-CN" sz="3400" b="1" smtClean="0"/>
          </a:p>
          <a:p>
            <a:pPr lvl="1" algn="just" eaLnBrk="1" hangingPunct="1"/>
            <a:r>
              <a:rPr lang="zh-CN" altLang="en-US" b="1" smtClean="0"/>
              <a:t>基本原理</a:t>
            </a:r>
            <a:endParaRPr lang="en-US" altLang="zh-CN" b="1" smtClean="0"/>
          </a:p>
          <a:p>
            <a:pPr lvl="1" algn="just" eaLnBrk="1" hangingPunct="1"/>
            <a:r>
              <a:rPr lang="zh-CN" altLang="en-US" b="1" smtClean="0"/>
              <a:t>函数调用关系图</a:t>
            </a:r>
            <a:endParaRPr lang="en-US" altLang="zh-CN" b="1" smtClean="0"/>
          </a:p>
          <a:p>
            <a:pPr lvl="1" algn="just" eaLnBrk="1" hangingPunct="1"/>
            <a:r>
              <a:rPr lang="zh-CN" altLang="en-US" b="1" smtClean="0">
                <a:solidFill>
                  <a:srgbClr val="0000FF"/>
                </a:solidFill>
              </a:rPr>
              <a:t>函数控制流图</a:t>
            </a:r>
            <a:endParaRPr lang="en-US" altLang="zh-CN" b="1" smtClean="0">
              <a:solidFill>
                <a:srgbClr val="0000FF"/>
              </a:solidFill>
            </a:endParaRPr>
          </a:p>
          <a:p>
            <a:pPr lvl="1" algn="just" eaLnBrk="1" hangingPunct="1"/>
            <a:endParaRPr lang="en-US" altLang="zh-CN" b="1" smtClean="0"/>
          </a:p>
        </p:txBody>
      </p:sp>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29</a:t>
            </a:fld>
            <a:endParaRPr lang="en-US" altLang="zh-CN" smtClean="0"/>
          </a:p>
        </p:txBody>
      </p:sp>
    </p:spTree>
    <p:extLst>
      <p:ext uri="{BB962C8B-B14F-4D97-AF65-F5344CB8AC3E}">
        <p14:creationId xmlns:p14="http://schemas.microsoft.com/office/powerpoint/2010/main" val="406940254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normAutofit fontScale="90000"/>
          </a:bodyPr>
          <a:lstStyle/>
          <a:p>
            <a:pPr algn="ctr" eaLnBrk="1" hangingPunct="1"/>
            <a:r>
              <a:rPr lang="zh-CN" altLang="en-US" sz="6000" b="1" smtClean="0">
                <a:ea typeface="华文隶书" pitchFamily="2" charset="-122"/>
              </a:rPr>
              <a:t>软件测试实用教程</a:t>
            </a:r>
            <a:r>
              <a:rPr lang="en-US" altLang="zh-CN" sz="6000" b="1" dirty="0" smtClean="0">
                <a:ea typeface="华文隶书" pitchFamily="2" charset="-122"/>
              </a:rPr>
              <a:t/>
            </a:r>
            <a:br>
              <a:rPr lang="en-US" altLang="zh-CN" sz="6000" b="1" dirty="0" smtClean="0">
                <a:ea typeface="华文隶书" pitchFamily="2" charset="-122"/>
              </a:rPr>
            </a:br>
            <a:r>
              <a:rPr lang="en-US" altLang="zh-CN" sz="6000" b="1" dirty="0" smtClean="0">
                <a:ea typeface="华文隶书" pitchFamily="2" charset="-122"/>
              </a:rPr>
              <a:t>——</a:t>
            </a:r>
            <a:r>
              <a:rPr lang="zh-CN" altLang="en-US" sz="6000" b="1" smtClean="0">
                <a:ea typeface="华文隶书"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smtClean="0">
                <a:latin typeface="华文隶书" pitchFamily="2" charset="-122"/>
                <a:ea typeface="华文隶书" pitchFamily="2" charset="-122"/>
              </a:rPr>
              <a:t>PartII</a:t>
            </a:r>
            <a:r>
              <a:rPr lang="en-US" altLang="zh-CN" sz="4400" b="1" smtClean="0">
                <a:latin typeface="华文隶书" pitchFamily="2" charset="-122"/>
                <a:ea typeface="华文隶书" pitchFamily="2" charset="-122"/>
              </a:rPr>
              <a:t> </a:t>
            </a:r>
            <a:r>
              <a:rPr lang="zh-CN" altLang="en-US" sz="4400" b="1" smtClean="0">
                <a:latin typeface="华文隶书" pitchFamily="2" charset="-122"/>
                <a:ea typeface="华文隶书" pitchFamily="2" charset="-122"/>
              </a:rPr>
              <a:t>软件测试技术</a:t>
            </a:r>
          </a:p>
        </p:txBody>
      </p:sp>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3</a:t>
            </a:fld>
            <a:endParaRPr lang="en-US" altLang="zh-CN" dirty="0" smtClean="0"/>
          </a:p>
        </p:txBody>
      </p:sp>
    </p:spTree>
    <p:extLst>
      <p:ext uri="{BB962C8B-B14F-4D97-AF65-F5344CB8AC3E}">
        <p14:creationId xmlns:p14="http://schemas.microsoft.com/office/powerpoint/2010/main" val="238842795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a:t>由节点和边组成的有向图</a:t>
            </a:r>
          </a:p>
          <a:p>
            <a:pPr lvl="1" algn="just"/>
            <a:r>
              <a:rPr lang="zh-CN" altLang="en-US" b="1" dirty="0"/>
              <a:t>节点表示一条或多条语句</a:t>
            </a:r>
          </a:p>
          <a:p>
            <a:pPr lvl="1" algn="just"/>
            <a:r>
              <a:rPr lang="zh-CN" altLang="en-US" b="1" dirty="0"/>
              <a:t>边表示节点之间的控制走向，即语句的执行 </a:t>
            </a:r>
          </a:p>
          <a:p>
            <a:pPr algn="just"/>
            <a:r>
              <a:rPr lang="zh-CN" altLang="en-US" sz="3400" b="1" dirty="0"/>
              <a:t>作用</a:t>
            </a:r>
          </a:p>
          <a:p>
            <a:pPr lvl="1" algn="just"/>
            <a:r>
              <a:rPr lang="zh-CN" altLang="en-US" b="1" dirty="0"/>
              <a:t>直观反映函数的内部逻辑结构</a:t>
            </a:r>
          </a:p>
          <a:p>
            <a:pPr lvl="1" algn="just"/>
            <a:r>
              <a:rPr lang="zh-CN" altLang="en-US" b="1" dirty="0"/>
              <a:t>展示程序中明显的缺陷</a:t>
            </a:r>
          </a:p>
          <a:p>
            <a:pPr lvl="1" algn="just"/>
            <a:r>
              <a:rPr lang="zh-CN" altLang="en-US" b="1" dirty="0"/>
              <a:t>揭示程序是否隐含缺陷 </a:t>
            </a:r>
          </a:p>
          <a:p>
            <a:endParaRPr lang="zh-CN" altLang="en-US" dirty="0"/>
          </a:p>
        </p:txBody>
      </p:sp>
      <p:sp>
        <p:nvSpPr>
          <p:cNvPr id="4"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5"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30</a:t>
            </a:fld>
            <a:endParaRPr lang="en-US" altLang="zh-CN" smtClean="0"/>
          </a:p>
        </p:txBody>
      </p:sp>
    </p:spTree>
    <p:extLst>
      <p:ext uri="{BB962C8B-B14F-4D97-AF65-F5344CB8AC3E}">
        <p14:creationId xmlns:p14="http://schemas.microsoft.com/office/powerpoint/2010/main" val="2611207492"/>
      </p:ext>
    </p:extLst>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5"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6"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31</a:t>
            </a:fld>
            <a:endParaRPr lang="en-US" altLang="zh-CN" smtClean="0"/>
          </a:p>
        </p:txBody>
      </p:sp>
      <p:pic>
        <p:nvPicPr>
          <p:cNvPr id="7" name="Picture 6" descr="5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500313"/>
            <a:ext cx="8537575"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534522"/>
      </p:ext>
    </p:extLst>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6628" name="Rectangle 3"/>
          <p:cNvSpPr>
            <a:spLocks noGrp="1" noChangeArrowheads="1"/>
          </p:cNvSpPr>
          <p:nvPr>
            <p:ph idx="1"/>
          </p:nvPr>
        </p:nvSpPr>
        <p:spPr/>
        <p:txBody>
          <a:bodyPr/>
          <a:lstStyle/>
          <a:p>
            <a:pPr algn="just" eaLnBrk="1" hangingPunct="1"/>
            <a:r>
              <a:rPr lang="zh-CN" altLang="en-US" sz="3400" b="1" dirty="0" smtClean="0"/>
              <a:t>测试重点</a:t>
            </a:r>
            <a:endParaRPr lang="en-US" altLang="zh-CN" sz="3400" b="1" dirty="0" smtClean="0"/>
          </a:p>
          <a:p>
            <a:pPr lvl="1" algn="just" eaLnBrk="1" hangingPunct="1"/>
            <a:r>
              <a:rPr lang="zh-CN" altLang="en-US" b="1" dirty="0" smtClean="0"/>
              <a:t>是否存在多出口情况</a:t>
            </a:r>
            <a:endParaRPr lang="en-US" altLang="zh-CN" b="1" dirty="0" smtClean="0"/>
          </a:p>
          <a:p>
            <a:pPr lvl="1" algn="just" eaLnBrk="1" hangingPunct="1"/>
            <a:r>
              <a:rPr lang="zh-CN" altLang="en-US" b="1" dirty="0" smtClean="0"/>
              <a:t>是否存在孤立的语句</a:t>
            </a:r>
            <a:endParaRPr lang="en-US" altLang="zh-CN" b="1" dirty="0" smtClean="0"/>
          </a:p>
          <a:p>
            <a:pPr lvl="1" algn="just" eaLnBrk="1" hangingPunct="1"/>
            <a:r>
              <a:rPr lang="zh-CN" altLang="en-US" b="1" dirty="0" smtClean="0"/>
              <a:t>环复杂度是否太大</a:t>
            </a:r>
            <a:endParaRPr lang="en-US" altLang="zh-CN" b="1" dirty="0" smtClean="0"/>
          </a:p>
          <a:p>
            <a:pPr lvl="1" algn="just" eaLnBrk="1" hangingPunct="1"/>
            <a:r>
              <a:rPr lang="zh-CN" altLang="en-US" b="1" dirty="0" smtClean="0"/>
              <a:t>是否存在非结构化的设计</a:t>
            </a:r>
            <a:endParaRPr lang="en-US" altLang="zh-CN" b="1" dirty="0" smtClean="0"/>
          </a:p>
        </p:txBody>
      </p:sp>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23986BB-E00D-4F43-89AE-E0D1070DDDA9}" type="slidenum">
              <a:rPr lang="en-US" altLang="zh-CN" smtClean="0"/>
              <a:pPr eaLnBrk="1" hangingPunct="1"/>
              <a:t>32</a:t>
            </a:fld>
            <a:endParaRPr lang="en-US" altLang="zh-CN" smtClean="0"/>
          </a:p>
        </p:txBody>
      </p:sp>
    </p:spTree>
    <p:extLst>
      <p:ext uri="{BB962C8B-B14F-4D97-AF65-F5344CB8AC3E}">
        <p14:creationId xmlns:p14="http://schemas.microsoft.com/office/powerpoint/2010/main" val="20271880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7652"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solidFill>
                  <a:srgbClr val="0000FF"/>
                </a:solidFill>
              </a:rPr>
              <a:t>软件质量模型</a:t>
            </a:r>
            <a:endParaRPr lang="en-US" altLang="zh-CN" b="1" smtClean="0">
              <a:solidFill>
                <a:srgbClr val="0000FF"/>
              </a:solidFill>
            </a:endParaRPr>
          </a:p>
          <a:p>
            <a:pPr lvl="1" algn="just" eaLnBrk="1" hangingPunct="1"/>
            <a:r>
              <a:rPr lang="zh-CN" altLang="en-US" b="1" smtClean="0"/>
              <a:t>代码质量度量模型</a:t>
            </a:r>
            <a:endParaRPr lang="en-US" altLang="zh-CN" b="1" smtClean="0"/>
          </a:p>
          <a:p>
            <a:pPr lvl="1" algn="just" eaLnBrk="1" hangingPunct="1"/>
            <a:r>
              <a:rPr lang="zh-CN" altLang="en-US" b="1" smtClean="0"/>
              <a:t>代码质量自动度量</a:t>
            </a:r>
            <a:endParaRPr lang="en-US" altLang="zh-CN" b="1" smtClean="0"/>
          </a:p>
        </p:txBody>
      </p:sp>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92965B3-BD1E-4E87-AB17-516ED82C4F2F}" type="slidenum">
              <a:rPr lang="en-US" altLang="zh-CN" smtClean="0"/>
              <a:pPr eaLnBrk="1" hangingPunct="1"/>
              <a:t>33</a:t>
            </a:fld>
            <a:endParaRPr lang="en-US" altLang="zh-CN" smtClean="0"/>
          </a:p>
        </p:txBody>
      </p:sp>
      <p:pic>
        <p:nvPicPr>
          <p:cNvPr id="15366" name="Picture 6" descr="5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50" y="1910352"/>
            <a:ext cx="91440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6106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slide(fromBottom)">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28676"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solidFill>
                  <a:srgbClr val="0000FF"/>
                </a:solidFill>
              </a:rPr>
              <a:t>代码质量度量模型</a:t>
            </a:r>
            <a:endParaRPr lang="en-US" altLang="zh-CN" b="1" smtClean="0">
              <a:solidFill>
                <a:srgbClr val="0000FF"/>
              </a:solidFill>
            </a:endParaRPr>
          </a:p>
          <a:p>
            <a:pPr lvl="1" algn="just" eaLnBrk="1" hangingPunct="1"/>
            <a:r>
              <a:rPr lang="zh-CN" altLang="en-US" b="1" smtClean="0"/>
              <a:t>代码质量自动度量</a:t>
            </a:r>
            <a:endParaRPr lang="en-US" altLang="zh-CN" b="1" smtClean="0"/>
          </a:p>
        </p:txBody>
      </p:sp>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662A91B-3744-4608-A224-C37C4D06C326}" type="slidenum">
              <a:rPr lang="en-US" altLang="zh-CN" smtClean="0"/>
              <a:pPr eaLnBrk="1" hangingPunct="1"/>
              <a:t>34</a:t>
            </a:fld>
            <a:endParaRPr lang="en-US" altLang="zh-CN" smtClean="0"/>
          </a:p>
        </p:txBody>
      </p:sp>
      <p:pic>
        <p:nvPicPr>
          <p:cNvPr id="28678" name="Picture 2" descr="5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25" y="4000500"/>
            <a:ext cx="901223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903774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29700" name="Rectangle 3"/>
          <p:cNvSpPr>
            <a:spLocks noGrp="1" noChangeArrowheads="1"/>
          </p:cNvSpPr>
          <p:nvPr>
            <p:ph idx="1"/>
          </p:nvPr>
        </p:nvSpPr>
        <p:spPr/>
        <p:txBody>
          <a:bodyPr/>
          <a:lstStyle/>
          <a:p>
            <a:pPr algn="just" eaLnBrk="1" hangingPunct="1"/>
            <a:r>
              <a:rPr lang="zh-CN" altLang="en-US" sz="3400" b="1" smtClean="0"/>
              <a:t>代码质量度量</a:t>
            </a:r>
            <a:endParaRPr lang="en-US" altLang="zh-CN" sz="3400" b="1" smtClean="0"/>
          </a:p>
          <a:p>
            <a:pPr lvl="1" algn="just" eaLnBrk="1" hangingPunct="1"/>
            <a:r>
              <a:rPr lang="zh-CN" altLang="en-US" b="1" smtClean="0"/>
              <a:t>软件质量模型</a:t>
            </a:r>
            <a:endParaRPr lang="en-US" altLang="zh-CN" b="1" smtClean="0"/>
          </a:p>
          <a:p>
            <a:pPr lvl="1" algn="just" eaLnBrk="1" hangingPunct="1"/>
            <a:r>
              <a:rPr lang="zh-CN" altLang="en-US" b="1" smtClean="0"/>
              <a:t>代码质量度量模型</a:t>
            </a:r>
            <a:endParaRPr lang="en-US" altLang="zh-CN" b="1" smtClean="0"/>
          </a:p>
          <a:p>
            <a:pPr lvl="1" algn="just" eaLnBrk="1" hangingPunct="1"/>
            <a:r>
              <a:rPr lang="zh-CN" altLang="en-US" b="1" smtClean="0">
                <a:solidFill>
                  <a:srgbClr val="0000FF"/>
                </a:solidFill>
              </a:rPr>
              <a:t>代码质量自动度量</a:t>
            </a:r>
            <a:endParaRPr lang="en-US" altLang="zh-CN" b="1" smtClean="0">
              <a:solidFill>
                <a:srgbClr val="0000FF"/>
              </a:solidFill>
            </a:endParaRPr>
          </a:p>
        </p:txBody>
      </p:sp>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6EFD50F-388F-47EA-BAD3-C9F443E2E8D8}" type="slidenum">
              <a:rPr lang="en-US" altLang="zh-CN" smtClean="0"/>
              <a:pPr eaLnBrk="1" hangingPunct="1"/>
              <a:t>35</a:t>
            </a:fld>
            <a:endParaRPr lang="en-US" altLang="zh-CN" smtClean="0"/>
          </a:p>
        </p:txBody>
      </p:sp>
      <p:pic>
        <p:nvPicPr>
          <p:cNvPr id="29702" name="Picture 2" descr="5t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0625" y="2786063"/>
            <a:ext cx="36544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89443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请针对</a:t>
            </a:r>
            <a:r>
              <a:rPr lang="en-US" altLang="zh-CN" dirty="0" smtClean="0"/>
              <a:t>P115</a:t>
            </a:r>
            <a:r>
              <a:rPr lang="zh-CN" altLang="en-US" dirty="0" smtClean="0"/>
              <a:t>的代码画出程序流程图</a:t>
            </a:r>
            <a:endParaRPr lang="zh-CN" altLang="en-US" dirty="0"/>
          </a:p>
        </p:txBody>
      </p:sp>
      <p:sp>
        <p:nvSpPr>
          <p:cNvPr id="4" name="Rectangle 2"/>
          <p:cNvSpPr txBox="1">
            <a:spLocks noChangeArrowheads="1"/>
          </p:cNvSpPr>
          <p:nvPr/>
        </p:nvSpPr>
        <p:spPr bwMode="auto">
          <a:xfrm>
            <a:off x="611560"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5" name="灯片编号占位符 5"/>
          <p:cNvSpPr>
            <a:spLocks noGrp="1"/>
          </p:cNvSpPr>
          <p:nvPr>
            <p:ph type="sldNum" sz="quarter" idx="12"/>
          </p:nvPr>
        </p:nvSpPr>
        <p:spPr>
          <a:xfrm>
            <a:off x="6553200" y="6245225"/>
            <a:ext cx="19812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FED1E52-1E51-4C55-94D0-F36BE605CAEA}" type="slidenum">
              <a:rPr lang="en-US" altLang="zh-CN" smtClean="0"/>
              <a:pPr eaLnBrk="1" hangingPunct="1"/>
              <a:t>36</a:t>
            </a:fld>
            <a:endParaRPr lang="en-US" altLang="zh-CN" smtClean="0"/>
          </a:p>
        </p:txBody>
      </p:sp>
    </p:spTree>
    <p:extLst>
      <p:ext uri="{BB962C8B-B14F-4D97-AF65-F5344CB8AC3E}">
        <p14:creationId xmlns:p14="http://schemas.microsoft.com/office/powerpoint/2010/main" val="2569530139"/>
      </p:ext>
    </p:extLst>
  </p:cSld>
  <p:clrMapOvr>
    <a:masterClrMapping/>
  </p:clrMapOvr>
  <p:transition>
    <p:blinds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40964" name="Rectangle 3"/>
          <p:cNvSpPr>
            <a:spLocks noGrp="1" noChangeArrowheads="1"/>
          </p:cNvSpPr>
          <p:nvPr>
            <p:ph idx="1"/>
          </p:nvPr>
        </p:nvSpPr>
        <p:spPr/>
        <p:txBody>
          <a:bodyPr/>
          <a:lstStyle/>
          <a:p>
            <a:pPr eaLnBrk="1" hangingPunct="1"/>
            <a:r>
              <a:rPr lang="zh-CN" altLang="en-US" sz="3400" b="1" smtClean="0">
                <a:solidFill>
                  <a:srgbClr val="0000FF"/>
                </a:solidFill>
                <a:ea typeface="华文新魏" pitchFamily="2" charset="-122"/>
              </a:rPr>
              <a:t>静态结构分析局限性</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在远离代码的条件下对程序进行分析</a:t>
            </a:r>
            <a:endParaRPr lang="en-US" altLang="zh-CN" sz="3400" b="1" smtClean="0">
              <a:solidFill>
                <a:srgbClr val="0000FF"/>
              </a:solidFill>
              <a:ea typeface="华文新魏" pitchFamily="2" charset="-122"/>
            </a:endParaRPr>
          </a:p>
          <a:p>
            <a:pPr eaLnBrk="1" hangingPunct="1"/>
            <a:r>
              <a:rPr lang="zh-CN" altLang="en-US" sz="3400" b="1" smtClean="0">
                <a:solidFill>
                  <a:srgbClr val="0000FF"/>
                </a:solidFill>
                <a:ea typeface="华文新魏" pitchFamily="2" charset="-122"/>
              </a:rPr>
              <a:t>需要通过源代码评审、后续的动态白盒测试来进一步对源代码进行测试覆盖，以期找到更多潜伏的软件缺陷</a:t>
            </a:r>
            <a:endParaRPr lang="en-US" altLang="zh-CN" sz="3400" b="1" smtClean="0">
              <a:solidFill>
                <a:srgbClr val="0000FF"/>
              </a:solidFill>
              <a:ea typeface="华文新魏" pitchFamily="2" charset="-122"/>
            </a:endParaRPr>
          </a:p>
        </p:txBody>
      </p:sp>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58837B8-36F7-433A-AAC9-1F9C0DB9201C}" type="slidenum">
              <a:rPr lang="en-US" altLang="zh-CN" smtClean="0"/>
              <a:pPr eaLnBrk="1" hangingPunct="1"/>
              <a:t>37</a:t>
            </a:fld>
            <a:endParaRPr lang="en-US" altLang="zh-CN" smtClean="0"/>
          </a:p>
        </p:txBody>
      </p:sp>
    </p:spTree>
    <p:extLst>
      <p:ext uri="{BB962C8B-B14F-4D97-AF65-F5344CB8AC3E}">
        <p14:creationId xmlns:p14="http://schemas.microsoft.com/office/powerpoint/2010/main" val="397345456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5.2 </a:t>
            </a:r>
            <a:r>
              <a:rPr lang="zh-CN" altLang="en-US" b="1" smtClean="0">
                <a:latin typeface="黑体" pitchFamily="49" charset="-122"/>
                <a:ea typeface="黑体" pitchFamily="49" charset="-122"/>
              </a:rPr>
              <a:t>静态白盒测试</a:t>
            </a:r>
          </a:p>
        </p:txBody>
      </p:sp>
      <p:sp>
        <p:nvSpPr>
          <p:cNvPr id="41988" name="Rectangle 3"/>
          <p:cNvSpPr>
            <a:spLocks noGrp="1" noChangeArrowheads="1"/>
          </p:cNvSpPr>
          <p:nvPr>
            <p:ph idx="1"/>
          </p:nvPr>
        </p:nvSpPr>
        <p:spPr/>
        <p:txBody>
          <a:bodyPr/>
          <a:lstStyle/>
          <a:p>
            <a:pPr eaLnBrk="1" hangingPunct="1"/>
            <a:r>
              <a:rPr lang="zh-CN" altLang="en-US" sz="3400" b="1" dirty="0" smtClean="0"/>
              <a:t>测试小结</a:t>
            </a:r>
            <a:endParaRPr lang="en-US" altLang="zh-CN" sz="3400" b="1" dirty="0" smtClean="0"/>
          </a:p>
          <a:p>
            <a:pPr lvl="1" eaLnBrk="1" hangingPunct="1"/>
            <a:r>
              <a:rPr lang="zh-CN" altLang="en-US" b="1" dirty="0" smtClean="0"/>
              <a:t>静态白盒测试是白盒测试的重要组成部分，它不需要执行程序，而是通过对比标准和规范，检查程序逻辑，直接定位缺陷</a:t>
            </a:r>
            <a:endParaRPr lang="en-US" altLang="zh-CN" b="1" dirty="0" smtClean="0"/>
          </a:p>
          <a:p>
            <a:pPr lvl="1" eaLnBrk="1" hangingPunct="1"/>
            <a:r>
              <a:rPr lang="zh-CN" altLang="en-US" b="1" dirty="0" smtClean="0"/>
              <a:t>基于缺陷预防的思想，通过检查程序的各种图表定位那些具有高风险的程序代码，并承担部分代码质量度量的工作</a:t>
            </a:r>
            <a:endParaRPr lang="en-US" altLang="zh-CN" b="1" dirty="0" smtClean="0"/>
          </a:p>
          <a:p>
            <a:pPr lvl="1" eaLnBrk="1" hangingPunct="1"/>
            <a:r>
              <a:rPr lang="zh-CN" altLang="en-US" b="1" dirty="0" smtClean="0"/>
              <a:t>可以更好地确保所提交的软件系统的质量</a:t>
            </a:r>
          </a:p>
        </p:txBody>
      </p:sp>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0121279-A20F-4551-AB04-A50B38AC2956}" type="slidenum">
              <a:rPr lang="en-US" altLang="zh-CN" smtClean="0"/>
              <a:pPr eaLnBrk="1" hangingPunct="1"/>
              <a:t>38</a:t>
            </a:fld>
            <a:endParaRPr lang="en-US" altLang="zh-CN" smtClean="0"/>
          </a:p>
        </p:txBody>
      </p:sp>
    </p:spTree>
    <p:extLst>
      <p:ext uri="{BB962C8B-B14F-4D97-AF65-F5344CB8AC3E}">
        <p14:creationId xmlns:p14="http://schemas.microsoft.com/office/powerpoint/2010/main" val="9073708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5</a:t>
            </a:r>
            <a:r>
              <a:rPr lang="zh-CN" altLang="en-US" b="1" dirty="0" smtClean="0">
                <a:latin typeface="黑体" pitchFamily="49" charset="-122"/>
                <a:ea typeface="黑体" pitchFamily="49" charset="-122"/>
              </a:rPr>
              <a:t>章  白盒测试技术</a:t>
            </a:r>
          </a:p>
        </p:txBody>
      </p:sp>
      <p:sp>
        <p:nvSpPr>
          <p:cNvPr id="4100" name="Rectangle 3"/>
          <p:cNvSpPr>
            <a:spLocks noGrp="1" noChangeArrowheads="1"/>
          </p:cNvSpPr>
          <p:nvPr>
            <p:ph idx="1"/>
          </p:nvPr>
        </p:nvSpPr>
        <p:spPr/>
        <p:txBody>
          <a:bodyPr>
            <a:normAutofit lnSpcReduction="10000"/>
          </a:bodyPr>
          <a:lstStyle/>
          <a:p>
            <a:pPr eaLnBrk="1" hangingPunct="1"/>
            <a:r>
              <a:rPr lang="zh-CN" altLang="en-US" sz="3400" b="1" dirty="0" smtClean="0"/>
              <a:t>内容提要</a:t>
            </a:r>
          </a:p>
          <a:p>
            <a:pPr lvl="1" eaLnBrk="1" hangingPunct="1"/>
            <a:r>
              <a:rPr lang="zh-CN" altLang="en-US" b="1" dirty="0" smtClean="0"/>
              <a:t>介绍白盒测试基本原理，围绕最重要的</a:t>
            </a:r>
            <a:r>
              <a:rPr lang="en-US" altLang="en-US" b="1" dirty="0" smtClean="0"/>
              <a:t>5</a:t>
            </a:r>
            <a:r>
              <a:rPr lang="zh-CN" altLang="en-US" b="1" dirty="0" smtClean="0"/>
              <a:t>种测试方法展开讨论</a:t>
            </a:r>
            <a:endParaRPr lang="en-US" altLang="zh-CN" b="1" dirty="0" smtClean="0"/>
          </a:p>
          <a:p>
            <a:pPr lvl="1" eaLnBrk="1" hangingPunct="1"/>
            <a:r>
              <a:rPr lang="zh-CN" altLang="en-US" b="1" dirty="0" smtClean="0">
                <a:solidFill>
                  <a:srgbClr val="FF0000"/>
                </a:solidFill>
              </a:rPr>
              <a:t>静态白盒测试、对变量的测试主要采用静态方法进行测试，一般不需要设计测试用例</a:t>
            </a:r>
            <a:endParaRPr lang="en-US" altLang="zh-CN" b="1" dirty="0" smtClean="0">
              <a:solidFill>
                <a:srgbClr val="FF0000"/>
              </a:solidFill>
            </a:endParaRPr>
          </a:p>
          <a:p>
            <a:pPr lvl="1" eaLnBrk="1" hangingPunct="1"/>
            <a:r>
              <a:rPr lang="zh-CN" altLang="en-US" b="1" dirty="0" smtClean="0"/>
              <a:t>对判定的测试、对路径的测试和对循环的测试主要是动态测试的方法，需要设计测试用例</a:t>
            </a:r>
            <a:endParaRPr lang="en-US" altLang="zh-CN" b="1" dirty="0" smtClean="0"/>
          </a:p>
          <a:p>
            <a:pPr lvl="1" eaLnBrk="1" hangingPunct="1"/>
            <a:r>
              <a:rPr lang="zh-CN" altLang="en-US" b="1" dirty="0" smtClean="0"/>
              <a:t>在对判定的测试中，需结合边界值的思想设计测试用例，而对路径的测试方法的思想可以用于对整个系统功能的业务流程进行测试</a:t>
            </a:r>
          </a:p>
        </p:txBody>
      </p:sp>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6FB3E2F-5592-4A29-938C-C412D1A258FF}" type="slidenum">
              <a:rPr lang="en-US" altLang="zh-CN" smtClean="0"/>
              <a:pPr eaLnBrk="1" hangingPunct="1"/>
              <a:t>4</a:t>
            </a:fld>
            <a:endParaRPr lang="en-US" altLang="zh-CN" smtClean="0"/>
          </a:p>
        </p:txBody>
      </p:sp>
    </p:spTree>
    <p:extLst>
      <p:ext uri="{BB962C8B-B14F-4D97-AF65-F5344CB8AC3E}">
        <p14:creationId xmlns:p14="http://schemas.microsoft.com/office/powerpoint/2010/main" val="307866573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a:t>典型案例</a:t>
            </a:r>
            <a:endParaRPr lang="en-US" altLang="zh-CN" sz="3400" b="1" dirty="0"/>
          </a:p>
          <a:p>
            <a:pPr lvl="1"/>
            <a:r>
              <a:rPr lang="zh-CN" altLang="en-US" b="1" dirty="0"/>
              <a:t>贝尔实验室在其开发中引入审查后：生产率提高</a:t>
            </a:r>
            <a:r>
              <a:rPr lang="en-US" altLang="zh-CN" b="1" dirty="0"/>
              <a:t>14%</a:t>
            </a:r>
            <a:r>
              <a:rPr lang="zh-CN" altLang="en-US" b="1" dirty="0"/>
              <a:t>，质量提高</a:t>
            </a:r>
            <a:r>
              <a:rPr lang="en-US" altLang="zh-CN" b="1" dirty="0"/>
              <a:t>10</a:t>
            </a:r>
            <a:r>
              <a:rPr lang="zh-CN" altLang="en-US" b="1" dirty="0"/>
              <a:t>倍；</a:t>
            </a:r>
          </a:p>
          <a:p>
            <a:pPr lvl="1"/>
            <a:r>
              <a:rPr lang="zh-CN" altLang="en-US" b="1" dirty="0"/>
              <a:t>美国天合汽车集团（</a:t>
            </a:r>
            <a:r>
              <a:rPr lang="en-US" altLang="zh-CN" b="1" dirty="0"/>
              <a:t>TRW</a:t>
            </a:r>
            <a:r>
              <a:rPr lang="zh-CN" altLang="en-US" b="1" dirty="0"/>
              <a:t>，</a:t>
            </a:r>
            <a:r>
              <a:rPr lang="en-US" altLang="zh-CN" b="1" dirty="0"/>
              <a:t>2015</a:t>
            </a:r>
            <a:r>
              <a:rPr lang="zh-CN" altLang="en-US" b="1" dirty="0"/>
              <a:t>年被德国零部件供应商采埃孚集团（</a:t>
            </a:r>
            <a:r>
              <a:rPr lang="en-US" altLang="zh-CN" b="1" dirty="0" err="1"/>
              <a:t>ZF</a:t>
            </a:r>
            <a:r>
              <a:rPr lang="zh-CN" altLang="en-US" b="1" dirty="0"/>
              <a:t>）收购）对某大型软件系统的研究发现，</a:t>
            </a:r>
            <a:r>
              <a:rPr lang="en-US" altLang="zh-CN" b="1" dirty="0"/>
              <a:t>2019</a:t>
            </a:r>
            <a:r>
              <a:rPr lang="zh-CN" altLang="en-US" b="1" dirty="0"/>
              <a:t>个由用户发现的错误导致代码变更，其中，通过代码审查可以发现</a:t>
            </a:r>
            <a:r>
              <a:rPr lang="en-US" altLang="zh-CN" b="1" dirty="0"/>
              <a:t>62.7%</a:t>
            </a:r>
            <a:r>
              <a:rPr lang="zh-CN" altLang="en-US" b="1" dirty="0"/>
              <a:t>的错误，通过设计审查可以发现</a:t>
            </a:r>
            <a:r>
              <a:rPr lang="en-US" altLang="zh-CN" b="1" dirty="0"/>
              <a:t>57.7%</a:t>
            </a:r>
            <a:r>
              <a:rPr lang="zh-CN" altLang="en-US" b="1" dirty="0"/>
              <a:t>的错误</a:t>
            </a:r>
          </a:p>
          <a:p>
            <a:endParaRPr lang="zh-CN" altLang="en-US" dirty="0"/>
          </a:p>
        </p:txBody>
      </p:sp>
      <p:sp>
        <p:nvSpPr>
          <p:cNvPr id="4" name="Rectangle 2"/>
          <p:cNvSpPr txBox="1">
            <a:spLocks noChangeArrowheads="1"/>
          </p:cNvSpPr>
          <p:nvPr/>
        </p:nvSpPr>
        <p:spPr bwMode="auto">
          <a:xfrm>
            <a:off x="611560"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5</a:t>
            </a:r>
            <a:r>
              <a:rPr lang="zh-CN" altLang="en-US" b="1" dirty="0" smtClean="0">
                <a:latin typeface="黑体" pitchFamily="49" charset="-122"/>
                <a:ea typeface="黑体" pitchFamily="49" charset="-122"/>
              </a:rPr>
              <a:t>章  白盒测试技术</a:t>
            </a: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5</a:t>
            </a:fld>
            <a:endParaRPr lang="en-US" altLang="zh-CN" dirty="0" smtClean="0"/>
          </a:p>
        </p:txBody>
      </p:sp>
    </p:spTree>
    <p:extLst>
      <p:ext uri="{BB962C8B-B14F-4D97-AF65-F5344CB8AC3E}">
        <p14:creationId xmlns:p14="http://schemas.microsoft.com/office/powerpoint/2010/main" val="412574201"/>
      </p:ext>
    </p:extLst>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400" b="1" dirty="0"/>
              <a:t>静态白盒测试概述</a:t>
            </a:r>
            <a:endParaRPr lang="en-US" altLang="zh-CN" sz="3400" b="1" dirty="0"/>
          </a:p>
          <a:p>
            <a:pPr lvl="1"/>
            <a:r>
              <a:rPr lang="zh-CN" altLang="en-US" b="1" dirty="0"/>
              <a:t>不需要实际运行被测软件，而是直接对软件形式和结构进行分</a:t>
            </a:r>
          </a:p>
          <a:p>
            <a:r>
              <a:rPr lang="zh-CN" altLang="en-US" sz="3400" b="1" dirty="0" smtClean="0"/>
              <a:t>静态</a:t>
            </a:r>
            <a:r>
              <a:rPr lang="zh-CN" altLang="en-US" sz="3400" b="1" dirty="0"/>
              <a:t>白盒测试主要包括</a:t>
            </a:r>
            <a:endParaRPr lang="en-US" altLang="zh-CN" sz="3400" b="1" dirty="0"/>
          </a:p>
          <a:p>
            <a:pPr lvl="1"/>
            <a:r>
              <a:rPr lang="zh-CN" altLang="en-US" b="1" dirty="0"/>
              <a:t>代码检查</a:t>
            </a:r>
            <a:endParaRPr lang="en-US" altLang="zh-CN" b="1" dirty="0"/>
          </a:p>
          <a:p>
            <a:pPr lvl="1"/>
            <a:r>
              <a:rPr lang="zh-CN" altLang="en-US" b="1" dirty="0"/>
              <a:t>静态结构分析</a:t>
            </a:r>
            <a:endParaRPr lang="en-US" altLang="zh-CN" b="1" dirty="0"/>
          </a:p>
          <a:p>
            <a:pPr lvl="1"/>
            <a:r>
              <a:rPr lang="zh-CN" altLang="en-US" b="1" dirty="0"/>
              <a:t>代码质量度量</a:t>
            </a:r>
          </a:p>
        </p:txBody>
      </p:sp>
      <p:sp>
        <p:nvSpPr>
          <p:cNvPr id="4" name="Rectangle 2"/>
          <p:cNvSpPr txBox="1">
            <a:spLocks noChangeArrowheads="1"/>
          </p:cNvSpPr>
          <p:nvPr/>
        </p:nvSpPr>
        <p:spPr bwMode="auto">
          <a:xfrm>
            <a:off x="611560" y="332656"/>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800">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ea typeface="宋体" pitchFamily="2" charset="-122"/>
              </a:defRPr>
            </a:lvl2pPr>
            <a:lvl3pPr algn="l" rtl="0" eaLnBrk="1" fontAlgn="base" hangingPunct="1">
              <a:spcBef>
                <a:spcPct val="0"/>
              </a:spcBef>
              <a:spcAft>
                <a:spcPct val="0"/>
              </a:spcAft>
              <a:defRPr sz="3800">
                <a:solidFill>
                  <a:schemeClr val="tx2"/>
                </a:solidFill>
                <a:latin typeface="Verdana" pitchFamily="34" charset="0"/>
                <a:ea typeface="宋体" pitchFamily="2" charset="-122"/>
              </a:defRPr>
            </a:lvl3pPr>
            <a:lvl4pPr algn="l" rtl="0" eaLnBrk="1" fontAlgn="base" hangingPunct="1">
              <a:spcBef>
                <a:spcPct val="0"/>
              </a:spcBef>
              <a:spcAft>
                <a:spcPct val="0"/>
              </a:spcAft>
              <a:defRPr sz="3800">
                <a:solidFill>
                  <a:schemeClr val="tx2"/>
                </a:solidFill>
                <a:latin typeface="Verdana" pitchFamily="34" charset="0"/>
                <a:ea typeface="宋体" pitchFamily="2" charset="-122"/>
              </a:defRPr>
            </a:lvl4pPr>
            <a:lvl5pPr algn="l" rtl="0" eaLnBrk="1" fontAlgn="base" hangingPunct="1">
              <a:spcBef>
                <a:spcPct val="0"/>
              </a:spcBef>
              <a:spcAft>
                <a:spcPct val="0"/>
              </a:spcAft>
              <a:defRPr sz="3800">
                <a:solidFill>
                  <a:schemeClr val="tx2"/>
                </a:solidFill>
                <a:latin typeface="Verdana" pitchFamily="34" charset="0"/>
                <a:ea typeface="宋体" pitchFamily="2" charset="-122"/>
              </a:defRPr>
            </a:lvl5pPr>
            <a:lvl6pPr marL="457200" algn="l" rtl="0" eaLnBrk="1" fontAlgn="base" hangingPunct="1">
              <a:spcBef>
                <a:spcPct val="0"/>
              </a:spcBef>
              <a:spcAft>
                <a:spcPct val="0"/>
              </a:spcAft>
              <a:defRPr sz="3800">
                <a:solidFill>
                  <a:schemeClr val="tx2"/>
                </a:solidFill>
                <a:latin typeface="Verdana" pitchFamily="34" charset="0"/>
                <a:ea typeface="宋体" pitchFamily="2" charset="-122"/>
              </a:defRPr>
            </a:lvl6pPr>
            <a:lvl7pPr marL="914400" algn="l" rtl="0" eaLnBrk="1" fontAlgn="base" hangingPunct="1">
              <a:spcBef>
                <a:spcPct val="0"/>
              </a:spcBef>
              <a:spcAft>
                <a:spcPct val="0"/>
              </a:spcAft>
              <a:defRPr sz="3800">
                <a:solidFill>
                  <a:schemeClr val="tx2"/>
                </a:solidFill>
                <a:latin typeface="Verdana" pitchFamily="34" charset="0"/>
                <a:ea typeface="宋体" pitchFamily="2" charset="-122"/>
              </a:defRPr>
            </a:lvl7pPr>
            <a:lvl8pPr marL="1371600" algn="l" rtl="0" eaLnBrk="1" fontAlgn="base" hangingPunct="1">
              <a:spcBef>
                <a:spcPct val="0"/>
              </a:spcBef>
              <a:spcAft>
                <a:spcPct val="0"/>
              </a:spcAft>
              <a:defRPr sz="3800">
                <a:solidFill>
                  <a:schemeClr val="tx2"/>
                </a:solidFill>
                <a:latin typeface="Verdana" pitchFamily="34" charset="0"/>
                <a:ea typeface="宋体" pitchFamily="2" charset="-122"/>
              </a:defRPr>
            </a:lvl8pPr>
            <a:lvl9pPr marL="1828800" algn="l" rtl="0" eaLnBrk="1" fontAlgn="base" hangingPunct="1">
              <a:spcBef>
                <a:spcPct val="0"/>
              </a:spcBef>
              <a:spcAft>
                <a:spcPct val="0"/>
              </a:spcAft>
              <a:defRPr sz="3800">
                <a:solidFill>
                  <a:schemeClr val="tx2"/>
                </a:solidFill>
                <a:latin typeface="Verdana" pitchFamily="34" charset="0"/>
                <a:ea typeface="宋体" pitchFamily="2" charset="-122"/>
              </a:defRPr>
            </a:lvl9pPr>
          </a:lstStyle>
          <a:p>
            <a:r>
              <a:rPr lang="zh-CN" altLang="en-US" b="1" dirty="0" smtClean="0">
                <a:latin typeface="黑体" pitchFamily="49" charset="-122"/>
                <a:ea typeface="黑体" pitchFamily="49" charset="-122"/>
              </a:rPr>
              <a:t>第</a:t>
            </a:r>
            <a:r>
              <a:rPr lang="en-US" altLang="zh-CN" b="1" dirty="0" smtClean="0">
                <a:latin typeface="黑体" pitchFamily="49" charset="-122"/>
                <a:ea typeface="黑体" pitchFamily="49" charset="-122"/>
              </a:rPr>
              <a:t>5</a:t>
            </a:r>
            <a:r>
              <a:rPr lang="zh-CN" altLang="en-US" b="1" dirty="0" smtClean="0">
                <a:latin typeface="黑体" pitchFamily="49" charset="-122"/>
                <a:ea typeface="黑体" pitchFamily="49" charset="-122"/>
              </a:rPr>
              <a:t>章  白盒测试技术</a:t>
            </a: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6</a:t>
            </a:fld>
            <a:endParaRPr lang="en-US" altLang="zh-CN" dirty="0" smtClean="0"/>
          </a:p>
        </p:txBody>
      </p:sp>
    </p:spTree>
    <p:extLst>
      <p:ext uri="{BB962C8B-B14F-4D97-AF65-F5344CB8AC3E}">
        <p14:creationId xmlns:p14="http://schemas.microsoft.com/office/powerpoint/2010/main" val="3618451807"/>
      </p:ext>
    </p:extLst>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12292" name="Rectangle 3"/>
          <p:cNvSpPr>
            <a:spLocks noGrp="1" noChangeArrowheads="1"/>
          </p:cNvSpPr>
          <p:nvPr>
            <p:ph idx="1"/>
          </p:nvPr>
        </p:nvSpPr>
        <p:spPr/>
        <p:txBody>
          <a:bodyPr/>
          <a:lstStyle/>
          <a:p>
            <a:pPr algn="just" eaLnBrk="1" hangingPunct="1"/>
            <a:r>
              <a:rPr lang="zh-CN" altLang="en-US" sz="3400" b="1" dirty="0" smtClean="0"/>
              <a:t>代码检查</a:t>
            </a:r>
            <a:endParaRPr lang="en-US" altLang="zh-CN" sz="3400" b="1" dirty="0" smtClean="0"/>
          </a:p>
          <a:p>
            <a:pPr lvl="1" algn="just" eaLnBrk="1" hangingPunct="1"/>
            <a:r>
              <a:rPr lang="zh-CN" altLang="en-US" b="1" dirty="0" smtClean="0">
                <a:solidFill>
                  <a:srgbClr val="0000FF"/>
                </a:solidFill>
              </a:rPr>
              <a:t>方法分类</a:t>
            </a:r>
            <a:endParaRPr lang="en-US" altLang="zh-CN" b="1" dirty="0" smtClean="0">
              <a:solidFill>
                <a:srgbClr val="0000FF"/>
              </a:solidFill>
            </a:endParaRPr>
          </a:p>
          <a:p>
            <a:pPr lvl="1" algn="just" eaLnBrk="1" hangingPunct="1"/>
            <a:r>
              <a:rPr lang="zh-CN" altLang="en-US" b="1" dirty="0" smtClean="0"/>
              <a:t>评审流程</a:t>
            </a:r>
            <a:endParaRPr lang="en-US" altLang="zh-CN" b="1" dirty="0" smtClean="0"/>
          </a:p>
          <a:p>
            <a:pPr lvl="1" algn="just" eaLnBrk="1" hangingPunct="1"/>
            <a:r>
              <a:rPr lang="zh-CN" altLang="en-US" b="1" dirty="0" smtClean="0"/>
              <a:t>评审结果</a:t>
            </a:r>
            <a:endParaRPr lang="en-US" altLang="zh-CN" b="1" dirty="0" smtClean="0"/>
          </a:p>
          <a:p>
            <a:pPr lvl="1" algn="just" eaLnBrk="1" hangingPunct="1"/>
            <a:r>
              <a:rPr lang="zh-CN" altLang="en-US" b="1" dirty="0" smtClean="0"/>
              <a:t>注意事项</a:t>
            </a:r>
            <a:endParaRPr lang="en-US" altLang="zh-CN" b="1" dirty="0" smtClean="0"/>
          </a:p>
        </p:txBody>
      </p:sp>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4C7653B-D90C-495B-8261-0D211E942F0A}" type="slidenum">
              <a:rPr lang="en-US" altLang="zh-CN" smtClean="0"/>
              <a:pPr eaLnBrk="1" hangingPunct="1"/>
              <a:t>7</a:t>
            </a:fld>
            <a:endParaRPr lang="en-US" altLang="zh-CN" smtClean="0"/>
          </a:p>
        </p:txBody>
      </p:sp>
    </p:spTree>
    <p:extLst>
      <p:ext uri="{BB962C8B-B14F-4D97-AF65-F5344CB8AC3E}">
        <p14:creationId xmlns:p14="http://schemas.microsoft.com/office/powerpoint/2010/main" val="122822498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752600"/>
            <a:ext cx="8469758" cy="4267200"/>
          </a:xfrm>
        </p:spPr>
        <p:txBody>
          <a:bodyPr/>
          <a:lstStyle/>
          <a:p>
            <a:pPr algn="just"/>
            <a:r>
              <a:rPr lang="zh-CN" altLang="en-US" sz="3400" b="1" dirty="0"/>
              <a:t>代码检查主要是通过</a:t>
            </a:r>
            <a:r>
              <a:rPr lang="zh-CN" altLang="en-US" sz="3400" b="1" dirty="0">
                <a:solidFill>
                  <a:srgbClr val="FF0000"/>
                </a:solidFill>
              </a:rPr>
              <a:t>同行评审</a:t>
            </a:r>
            <a:r>
              <a:rPr lang="en-US" altLang="zh-CN" sz="3400" b="1" dirty="0"/>
              <a:t>(Peer Review)</a:t>
            </a:r>
            <a:r>
              <a:rPr lang="zh-CN" altLang="en-US" sz="3400" b="1" dirty="0"/>
              <a:t>来发现缺陷</a:t>
            </a:r>
          </a:p>
          <a:p>
            <a:pPr algn="just"/>
            <a:r>
              <a:rPr lang="zh-CN" altLang="en-US" sz="3400" b="1" dirty="0"/>
              <a:t>以</a:t>
            </a:r>
            <a:r>
              <a:rPr lang="zh-CN" altLang="en-US" sz="3400" b="1" dirty="0">
                <a:solidFill>
                  <a:srgbClr val="FF0000"/>
                </a:solidFill>
              </a:rPr>
              <a:t>评审会议</a:t>
            </a:r>
            <a:r>
              <a:rPr lang="zh-CN" altLang="en-US" sz="3400" b="1" dirty="0"/>
              <a:t>为形式，通过多人对软件交付物进行检查，从而发现缺陷，或者获得改进优化的机会。</a:t>
            </a:r>
          </a:p>
          <a:p>
            <a:pPr algn="just"/>
            <a:r>
              <a:rPr lang="zh-CN" altLang="en-US" sz="3400" b="1" dirty="0"/>
              <a:t>同行评审往往需要大量投入时间和人力资源。 </a:t>
            </a:r>
          </a:p>
          <a:p>
            <a:pPr algn="just"/>
            <a:endParaRPr lang="zh-CN" altLang="en-US" sz="3400" b="1" dirty="0"/>
          </a:p>
        </p:txBody>
      </p:sp>
      <p:sp>
        <p:nvSpPr>
          <p:cNvPr id="4"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8</a:t>
            </a:fld>
            <a:endParaRPr lang="en-US" altLang="zh-CN" dirty="0" smtClean="0"/>
          </a:p>
        </p:txBody>
      </p:sp>
    </p:spTree>
    <p:extLst>
      <p:ext uri="{BB962C8B-B14F-4D97-AF65-F5344CB8AC3E}">
        <p14:creationId xmlns:p14="http://schemas.microsoft.com/office/powerpoint/2010/main" val="618943218"/>
      </p:ext>
    </p:extLst>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r>
              <a:rPr lang="zh-CN" altLang="en-US" sz="3400" b="1" dirty="0"/>
              <a:t>同行评审的优势</a:t>
            </a:r>
          </a:p>
          <a:p>
            <a:pPr lvl="1" algn="just"/>
            <a:r>
              <a:rPr lang="zh-CN" altLang="en-US" b="1" dirty="0"/>
              <a:t>促使参与者在有监督压力下工作，提高责任心</a:t>
            </a:r>
          </a:p>
          <a:p>
            <a:pPr lvl="1" algn="just"/>
            <a:r>
              <a:rPr lang="zh-CN" altLang="en-US" b="1" dirty="0"/>
              <a:t>有助于在开发早期发现需求和设计中的缺陷</a:t>
            </a:r>
          </a:p>
          <a:p>
            <a:pPr lvl="1" algn="just"/>
            <a:r>
              <a:rPr lang="zh-CN" altLang="en-US" b="1" dirty="0"/>
              <a:t>有助于帮助程序员发现不足，提高工作质量</a:t>
            </a:r>
          </a:p>
          <a:p>
            <a:endParaRPr lang="zh-CN" altLang="en-US" dirty="0"/>
          </a:p>
        </p:txBody>
      </p:sp>
      <p:sp>
        <p:nvSpPr>
          <p:cNvPr id="4" name="Rectangle 2"/>
          <p:cNvSpPr>
            <a:spLocks noGrp="1" noChangeArrowheads="1"/>
          </p:cNvSpPr>
          <p:nvPr>
            <p:ph type="title"/>
          </p:nvPr>
        </p:nvSpPr>
        <p:spPr>
          <a:xfrm>
            <a:off x="574675" y="304800"/>
            <a:ext cx="8001000" cy="1216025"/>
          </a:xfrm>
        </p:spPr>
        <p:txBody>
          <a:bodyPr/>
          <a:lstStyle/>
          <a:p>
            <a:pPr eaLnBrk="1" hangingPunct="1"/>
            <a:r>
              <a:rPr lang="en-US" altLang="zh-CN" b="1" dirty="0" smtClean="0">
                <a:latin typeface="黑体" pitchFamily="49" charset="-122"/>
                <a:ea typeface="黑体" pitchFamily="49" charset="-122"/>
              </a:rPr>
              <a:t>5.2 </a:t>
            </a:r>
            <a:r>
              <a:rPr lang="zh-CN" altLang="en-US" b="1" dirty="0" smtClean="0">
                <a:latin typeface="黑体" pitchFamily="49" charset="-122"/>
                <a:ea typeface="黑体" pitchFamily="49" charset="-122"/>
              </a:rPr>
              <a:t>静态白盒测试</a:t>
            </a:r>
          </a:p>
        </p:txBody>
      </p:sp>
      <p:sp>
        <p:nvSpPr>
          <p:cNvPr id="5" name="Rectangle 6"/>
          <p:cNvSpPr>
            <a:spLocks noGrp="1" noChangeArrowheads="1"/>
          </p:cNvSpPr>
          <p:nvPr>
            <p:ph type="sldNum" sz="quarter" idx="12"/>
          </p:nvPr>
        </p:nvSpPr>
        <p:spPr>
          <a:xfrm>
            <a:off x="6553200" y="62484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367CA5A-9534-434F-B9A6-1109577C4BD8}" type="slidenum">
              <a:rPr lang="en-US" altLang="zh-CN" smtClean="0"/>
              <a:pPr eaLnBrk="1" hangingPunct="1"/>
              <a:t>9</a:t>
            </a:fld>
            <a:endParaRPr lang="en-US" altLang="zh-CN" dirty="0" smtClean="0"/>
          </a:p>
        </p:txBody>
      </p:sp>
    </p:spTree>
    <p:extLst>
      <p:ext uri="{BB962C8B-B14F-4D97-AF65-F5344CB8AC3E}">
        <p14:creationId xmlns:p14="http://schemas.microsoft.com/office/powerpoint/2010/main" val="3836942444"/>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第5章  白盒测试技术</Template>
  <TotalTime>908</TotalTime>
  <Words>1326</Words>
  <Application>Microsoft Office PowerPoint</Application>
  <PresentationFormat>全屏显示(4:3)</PresentationFormat>
  <Paragraphs>210</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Profile</vt:lpstr>
      <vt:lpstr>下列语句，哪一种循环效率更高一些？</vt:lpstr>
      <vt:lpstr>循环次数过大时，哪种效率更高？</vt:lpstr>
      <vt:lpstr>软件测试实用教程 ——方法与实践</vt:lpstr>
      <vt:lpstr>第5章  白盒测试技术</vt:lpstr>
      <vt:lpstr>PowerPoint 演示文稿</vt:lpstr>
      <vt:lpstr>PowerPoint 演示文稿</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PowerPoint 演示文稿</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PowerPoint 演示文稿</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5.2 静态白盒测试</vt:lpstr>
      <vt:lpstr>PowerPoint 演示文稿</vt:lpstr>
      <vt:lpstr>5.2 静态白盒测试</vt:lpstr>
      <vt:lpstr>5.2 静态白盒测试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软件测试实用教程 ——方法与实践</dc:title>
  <dc:creator>admin</dc:creator>
  <cp:lastModifiedBy>admin</cp:lastModifiedBy>
  <cp:revision>105</cp:revision>
  <dcterms:created xsi:type="dcterms:W3CDTF">2017-06-13T08:17:54Z</dcterms:created>
  <dcterms:modified xsi:type="dcterms:W3CDTF">2017-10-23T01:15:29Z</dcterms:modified>
</cp:coreProperties>
</file>