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66" r:id="rId4"/>
    <p:sldId id="294" r:id="rId5"/>
    <p:sldId id="270" r:id="rId6"/>
    <p:sldId id="265" r:id="rId7"/>
    <p:sldId id="269" r:id="rId8"/>
    <p:sldId id="293" r:id="rId9"/>
    <p:sldId id="279" r:id="rId10"/>
    <p:sldId id="274" r:id="rId11"/>
    <p:sldId id="268" r:id="rId12"/>
    <p:sldId id="292" r:id="rId13"/>
    <p:sldId id="280" r:id="rId14"/>
    <p:sldId id="275" r:id="rId15"/>
    <p:sldId id="286" r:id="rId16"/>
    <p:sldId id="291" r:id="rId17"/>
    <p:sldId id="271" r:id="rId18"/>
    <p:sldId id="272" r:id="rId19"/>
    <p:sldId id="273" r:id="rId20"/>
    <p:sldId id="290" r:id="rId21"/>
    <p:sldId id="281" r:id="rId22"/>
    <p:sldId id="285" r:id="rId23"/>
    <p:sldId id="295" r:id="rId24"/>
    <p:sldId id="277" r:id="rId25"/>
    <p:sldId id="288" r:id="rId26"/>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85"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4E3E"/>
    <a:srgbClr val="666666"/>
    <a:srgbClr val="969696"/>
    <a:srgbClr val="7C233E"/>
    <a:srgbClr val="92D14F"/>
    <a:srgbClr val="0174AB"/>
    <a:srgbClr val="BFC0C0"/>
    <a:srgbClr val="9F9D9A"/>
    <a:srgbClr val="0A377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62" autoAdjust="0"/>
    <p:restoredTop sz="94660"/>
  </p:normalViewPr>
  <p:slideViewPr>
    <p:cSldViewPr snapToGrid="0" showGuides="1">
      <p:cViewPr varScale="1">
        <p:scale>
          <a:sx n="115" d="100"/>
          <a:sy n="115" d="100"/>
        </p:scale>
        <p:origin x="1782" y="108"/>
      </p:cViewPr>
      <p:guideLst>
        <p:guide orient="horz" pos="255"/>
        <p:guide pos="5125"/>
        <p:guide pos="1519"/>
        <p:guide orient="horz" pos="1185"/>
        <p:guide orient="horz" pos="2319"/>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2</c:v>
                </c:pt>
              </c:strCache>
            </c:strRef>
          </c:tx>
          <c:spPr>
            <a:solidFill>
              <a:srgbClr val="00B050"/>
            </a:solidFill>
            <a:ln>
              <a:noFill/>
            </a:ln>
            <a:effectLst/>
          </c:spPr>
          <c:invertIfNegative val="0"/>
          <c:cat>
            <c:strRef>
              <c:f>Sheet1!$A$2:$A$4</c:f>
              <c:strCache>
                <c:ptCount val="3"/>
                <c:pt idx="0">
                  <c:v>TEXT A</c:v>
                </c:pt>
                <c:pt idx="1">
                  <c:v>TEXT B</c:v>
                </c:pt>
                <c:pt idx="2">
                  <c:v>TEXT C</c:v>
                </c:pt>
              </c:strCache>
            </c:strRef>
          </c:cat>
          <c:val>
            <c:numRef>
              <c:f>Sheet1!$B$2:$B$4</c:f>
              <c:numCache>
                <c:formatCode>General</c:formatCode>
                <c:ptCount val="3"/>
                <c:pt idx="0">
                  <c:v>4</c:v>
                </c:pt>
                <c:pt idx="1">
                  <c:v>1.8</c:v>
                </c:pt>
                <c:pt idx="2">
                  <c:v>2.8</c:v>
                </c:pt>
              </c:numCache>
            </c:numRef>
          </c:val>
          <c:extLst>
            <c:ext xmlns:c16="http://schemas.microsoft.com/office/drawing/2014/chart" uri="{C3380CC4-5D6E-409C-BE32-E72D297353CC}">
              <c16:uniqueId val="{00000000-732D-47C1-BDFB-1B32ED100199}"/>
            </c:ext>
          </c:extLst>
        </c:ser>
        <c:ser>
          <c:idx val="1"/>
          <c:order val="1"/>
          <c:tx>
            <c:strRef>
              <c:f>Sheet1!$C$1</c:f>
              <c:strCache>
                <c:ptCount val="1"/>
                <c:pt idx="0">
                  <c:v>系列 3</c:v>
                </c:pt>
              </c:strCache>
            </c:strRef>
          </c:tx>
          <c:spPr>
            <a:solidFill>
              <a:srgbClr val="E74E3E"/>
            </a:solidFill>
            <a:ln>
              <a:noFill/>
            </a:ln>
            <a:effectLst/>
          </c:spPr>
          <c:invertIfNegative val="0"/>
          <c:cat>
            <c:strRef>
              <c:f>Sheet1!$A$2:$A$4</c:f>
              <c:strCache>
                <c:ptCount val="3"/>
                <c:pt idx="0">
                  <c:v>TEXT A</c:v>
                </c:pt>
                <c:pt idx="1">
                  <c:v>TEXT B</c:v>
                </c:pt>
                <c:pt idx="2">
                  <c:v>TEXT C</c:v>
                </c:pt>
              </c:strCache>
            </c:strRef>
          </c:cat>
          <c:val>
            <c:numRef>
              <c:f>Sheet1!$C$2:$C$4</c:f>
              <c:numCache>
                <c:formatCode>General</c:formatCode>
                <c:ptCount val="3"/>
                <c:pt idx="0">
                  <c:v>2</c:v>
                </c:pt>
                <c:pt idx="1">
                  <c:v>3</c:v>
                </c:pt>
                <c:pt idx="2">
                  <c:v>4.3</c:v>
                </c:pt>
              </c:numCache>
            </c:numRef>
          </c:val>
          <c:extLst>
            <c:ext xmlns:c16="http://schemas.microsoft.com/office/drawing/2014/chart" uri="{C3380CC4-5D6E-409C-BE32-E72D297353CC}">
              <c16:uniqueId val="{00000001-732D-47C1-BDFB-1B32ED100199}"/>
            </c:ext>
          </c:extLst>
        </c:ser>
        <c:dLbls>
          <c:showLegendKey val="0"/>
          <c:showVal val="0"/>
          <c:showCatName val="0"/>
          <c:showSerName val="0"/>
          <c:showPercent val="0"/>
          <c:showBubbleSize val="0"/>
        </c:dLbls>
        <c:gapWidth val="85"/>
        <c:axId val="49458176"/>
        <c:axId val="49395968"/>
      </c:barChart>
      <c:catAx>
        <c:axId val="49458176"/>
        <c:scaling>
          <c:orientation val="minMax"/>
        </c:scaling>
        <c:delete val="0"/>
        <c:axPos val="l"/>
        <c:numFmt formatCode="General"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197" b="0" i="0" u="none" strike="noStrike" kern="1200" baseline="0">
                <a:solidFill>
                  <a:srgbClr val="E74E3E"/>
                </a:solidFill>
                <a:latin typeface="+mn-lt"/>
                <a:ea typeface="+mn-ea"/>
                <a:cs typeface="+mn-cs"/>
              </a:defRPr>
            </a:pPr>
            <a:endParaRPr lang="zh-CN"/>
          </a:p>
        </c:txPr>
        <c:crossAx val="49395968"/>
        <c:crosses val="autoZero"/>
        <c:auto val="1"/>
        <c:lblAlgn val="ctr"/>
        <c:lblOffset val="100"/>
        <c:noMultiLvlLbl val="0"/>
      </c:catAx>
      <c:valAx>
        <c:axId val="49395968"/>
        <c:scaling>
          <c:orientation val="minMax"/>
        </c:scaling>
        <c:delete val="0"/>
        <c:axPos val="b"/>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E74E3E"/>
                </a:solidFill>
                <a:latin typeface="+mn-lt"/>
                <a:ea typeface="+mn-ea"/>
                <a:cs typeface="+mn-cs"/>
              </a:defRPr>
            </a:pPr>
            <a:endParaRPr lang="zh-CN"/>
          </a:p>
        </c:txPr>
        <c:crossAx val="494581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E74E3E"/>
              </a:solidFill>
              <a:ln w="19050">
                <a:solidFill>
                  <a:schemeClr val="lt1"/>
                </a:solidFill>
              </a:ln>
              <a:effectLst/>
            </c:spPr>
            <c:extLst>
              <c:ext xmlns:c16="http://schemas.microsoft.com/office/drawing/2014/chart" uri="{C3380CC4-5D6E-409C-BE32-E72D297353CC}">
                <c16:uniqueId val="{00000000-369C-4CB0-BB1B-5C4AFA9919F2}"/>
              </c:ext>
            </c:extLst>
          </c:dPt>
          <c:dPt>
            <c:idx val="1"/>
            <c:bubble3D val="0"/>
            <c:spPr>
              <a:solidFill>
                <a:srgbClr val="00B050"/>
              </a:solidFill>
              <a:ln w="19050">
                <a:solidFill>
                  <a:schemeClr val="lt1"/>
                </a:solidFill>
              </a:ln>
              <a:effectLst/>
            </c:spPr>
            <c:extLst>
              <c:ext xmlns:c16="http://schemas.microsoft.com/office/drawing/2014/chart" uri="{C3380CC4-5D6E-409C-BE32-E72D297353CC}">
                <c16:uniqueId val="{00000001-369C-4CB0-BB1B-5C4AFA9919F2}"/>
              </c:ext>
            </c:extLst>
          </c:dPt>
          <c:cat>
            <c:strRef>
              <c:f>Sheet1!$A$2:$A$3</c:f>
              <c:strCache>
                <c:ptCount val="2"/>
                <c:pt idx="0">
                  <c:v>第一季度</c:v>
                </c:pt>
                <c:pt idx="1">
                  <c:v>第二季度</c:v>
                </c:pt>
              </c:strCache>
            </c:strRef>
          </c:cat>
          <c:val>
            <c:numRef>
              <c:f>Sheet1!$B$2:$B$3</c:f>
              <c:numCache>
                <c:formatCode>General</c:formatCode>
                <c:ptCount val="2"/>
                <c:pt idx="0">
                  <c:v>8.2000000000000011</c:v>
                </c:pt>
                <c:pt idx="1">
                  <c:v>3.2</c:v>
                </c:pt>
              </c:numCache>
            </c:numRef>
          </c:val>
          <c:extLst>
            <c:ext xmlns:c16="http://schemas.microsoft.com/office/drawing/2014/chart" uri="{C3380CC4-5D6E-409C-BE32-E72D297353CC}">
              <c16:uniqueId val="{00000002-369C-4CB0-BB1B-5C4AFA9919F2}"/>
            </c:ext>
          </c:extLst>
        </c:ser>
        <c:dLbls>
          <c:showLegendKey val="0"/>
          <c:showVal val="0"/>
          <c:showCatName val="0"/>
          <c:showSerName val="0"/>
          <c:showPercent val="0"/>
          <c:showBubbleSize val="0"/>
          <c:showLeaderLines val="0"/>
        </c:dLbls>
        <c:firstSliceAng val="100"/>
        <c:holeSize val="64"/>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E74E3E"/>
              </a:solidFill>
              <a:ln w="19050">
                <a:solidFill>
                  <a:schemeClr val="lt1"/>
                </a:solidFill>
              </a:ln>
              <a:effectLst/>
            </c:spPr>
            <c:extLst>
              <c:ext xmlns:c16="http://schemas.microsoft.com/office/drawing/2014/chart" uri="{C3380CC4-5D6E-409C-BE32-E72D297353CC}">
                <c16:uniqueId val="{00000000-4DEC-4A2E-B8C6-3591F394BF1D}"/>
              </c:ext>
            </c:extLst>
          </c:dPt>
          <c:dPt>
            <c:idx val="1"/>
            <c:bubble3D val="0"/>
            <c:spPr>
              <a:solidFill>
                <a:srgbClr val="00B050"/>
              </a:solidFill>
              <a:ln w="19050">
                <a:solidFill>
                  <a:schemeClr val="lt1"/>
                </a:solidFill>
              </a:ln>
              <a:effectLst/>
            </c:spPr>
            <c:extLst>
              <c:ext xmlns:c16="http://schemas.microsoft.com/office/drawing/2014/chart" uri="{C3380CC4-5D6E-409C-BE32-E72D297353CC}">
                <c16:uniqueId val="{00000001-4DEC-4A2E-B8C6-3591F394BF1D}"/>
              </c:ext>
            </c:extLst>
          </c:dPt>
          <c:cat>
            <c:strRef>
              <c:f>Sheet1!$A$2:$A$3</c:f>
              <c:strCache>
                <c:ptCount val="2"/>
                <c:pt idx="0">
                  <c:v>第一季度</c:v>
                </c:pt>
                <c:pt idx="1">
                  <c:v>第二季度</c:v>
                </c:pt>
              </c:strCache>
            </c:strRef>
          </c:cat>
          <c:val>
            <c:numRef>
              <c:f>Sheet1!$B$2:$B$3</c:f>
              <c:numCache>
                <c:formatCode>General</c:formatCode>
                <c:ptCount val="2"/>
                <c:pt idx="0">
                  <c:v>8.2000000000000011</c:v>
                </c:pt>
                <c:pt idx="1">
                  <c:v>6</c:v>
                </c:pt>
              </c:numCache>
            </c:numRef>
          </c:val>
          <c:extLst>
            <c:ext xmlns:c16="http://schemas.microsoft.com/office/drawing/2014/chart" uri="{C3380CC4-5D6E-409C-BE32-E72D297353CC}">
              <c16:uniqueId val="{00000002-4DEC-4A2E-B8C6-3591F394BF1D}"/>
            </c:ext>
          </c:extLst>
        </c:ser>
        <c:dLbls>
          <c:showLegendKey val="0"/>
          <c:showVal val="0"/>
          <c:showCatName val="0"/>
          <c:showSerName val="0"/>
          <c:showPercent val="0"/>
          <c:showBubbleSize val="0"/>
          <c:showLeaderLines val="0"/>
        </c:dLbls>
        <c:firstSliceAng val="151"/>
        <c:holeSize val="64"/>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E74E3E"/>
              </a:solidFill>
              <a:ln w="19050">
                <a:solidFill>
                  <a:schemeClr val="lt1"/>
                </a:solidFill>
              </a:ln>
              <a:effectLst/>
            </c:spPr>
            <c:extLst>
              <c:ext xmlns:c16="http://schemas.microsoft.com/office/drawing/2014/chart" uri="{C3380CC4-5D6E-409C-BE32-E72D297353CC}">
                <c16:uniqueId val="{00000000-F75E-434C-97D9-7494643634D4}"/>
              </c:ext>
            </c:extLst>
          </c:dPt>
          <c:dPt>
            <c:idx val="1"/>
            <c:bubble3D val="0"/>
            <c:spPr>
              <a:solidFill>
                <a:srgbClr val="00B050"/>
              </a:solidFill>
              <a:ln w="19050">
                <a:solidFill>
                  <a:schemeClr val="lt1"/>
                </a:solidFill>
              </a:ln>
              <a:effectLst/>
            </c:spPr>
            <c:extLst>
              <c:ext xmlns:c16="http://schemas.microsoft.com/office/drawing/2014/chart" uri="{C3380CC4-5D6E-409C-BE32-E72D297353CC}">
                <c16:uniqueId val="{00000001-F75E-434C-97D9-7494643634D4}"/>
              </c:ext>
            </c:extLst>
          </c:dPt>
          <c:cat>
            <c:strRef>
              <c:f>Sheet1!$A$2:$A$3</c:f>
              <c:strCache>
                <c:ptCount val="2"/>
                <c:pt idx="0">
                  <c:v>第一季度</c:v>
                </c:pt>
                <c:pt idx="1">
                  <c:v>第二季度</c:v>
                </c:pt>
              </c:strCache>
            </c:strRef>
          </c:cat>
          <c:val>
            <c:numRef>
              <c:f>Sheet1!$B$2:$B$3</c:f>
              <c:numCache>
                <c:formatCode>General</c:formatCode>
                <c:ptCount val="2"/>
                <c:pt idx="0">
                  <c:v>8.2000000000000011</c:v>
                </c:pt>
                <c:pt idx="1">
                  <c:v>7</c:v>
                </c:pt>
              </c:numCache>
            </c:numRef>
          </c:val>
          <c:extLst>
            <c:ext xmlns:c16="http://schemas.microsoft.com/office/drawing/2014/chart" uri="{C3380CC4-5D6E-409C-BE32-E72D297353CC}">
              <c16:uniqueId val="{00000002-F75E-434C-97D9-7494643634D4}"/>
            </c:ext>
          </c:extLst>
        </c:ser>
        <c:dLbls>
          <c:showLegendKey val="0"/>
          <c:showVal val="0"/>
          <c:showCatName val="0"/>
          <c:showSerName val="0"/>
          <c:showPercent val="0"/>
          <c:showBubbleSize val="0"/>
          <c:showLeaderLines val="0"/>
        </c:dLbls>
        <c:firstSliceAng val="167"/>
        <c:holeSize val="64"/>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rgbClr val="E74E3E"/>
              </a:solidFill>
              <a:round/>
            </a:ln>
            <a:effectLst>
              <a:outerShdw blurRad="50800" dist="38100" dir="2700000" algn="tl" rotWithShape="0">
                <a:prstClr val="black">
                  <a:alpha val="40000"/>
                </a:prstClr>
              </a:outerShdw>
            </a:effectLst>
          </c:spPr>
          <c:marker>
            <c:symbol val="circle"/>
            <c:size val="5"/>
            <c:spPr>
              <a:solidFill>
                <a:srgbClr val="E74E3E"/>
              </a:solidFill>
              <a:ln w="57150">
                <a:solidFill>
                  <a:srgbClr val="E74E3E"/>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6455-4A96-B127-EB2158D50174}"/>
            </c:ext>
          </c:extLst>
        </c:ser>
        <c:ser>
          <c:idx val="1"/>
          <c:order val="1"/>
          <c:tx>
            <c:strRef>
              <c:f>Sheet1!$C$1</c:f>
              <c:strCache>
                <c:ptCount val="1"/>
                <c:pt idx="0">
                  <c:v>系列 2</c:v>
                </c:pt>
              </c:strCache>
            </c:strRef>
          </c:tx>
          <c:spPr>
            <a:ln w="28575" cap="rnd">
              <a:solidFill>
                <a:srgbClr val="E74E3E"/>
              </a:solidFill>
              <a:round/>
            </a:ln>
            <a:effectLst>
              <a:outerShdw blurRad="50800" dist="38100" dir="2700000" algn="tl" rotWithShape="0">
                <a:prstClr val="black">
                  <a:alpha val="40000"/>
                </a:prstClr>
              </a:outerShdw>
            </a:effectLst>
          </c:spPr>
          <c:marker>
            <c:symbol val="circle"/>
            <c:size val="5"/>
            <c:spPr>
              <a:solidFill>
                <a:srgbClr val="E74E3E"/>
              </a:solidFill>
              <a:ln w="57150">
                <a:solidFill>
                  <a:srgbClr val="E74E3E"/>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6455-4A96-B127-EB2158D50174}"/>
            </c:ext>
          </c:extLst>
        </c:ser>
        <c:ser>
          <c:idx val="2"/>
          <c:order val="2"/>
          <c:tx>
            <c:strRef>
              <c:f>Sheet1!$D$1</c:f>
              <c:strCache>
                <c:ptCount val="1"/>
                <c:pt idx="0">
                  <c:v>系列 3</c:v>
                </c:pt>
              </c:strCache>
            </c:strRef>
          </c:tx>
          <c:spPr>
            <a:ln w="28575" cap="rnd">
              <a:solidFill>
                <a:srgbClr val="00B050"/>
              </a:solidFill>
              <a:round/>
            </a:ln>
            <a:effectLst>
              <a:outerShdw blurRad="50800" dist="38100" dir="2700000" algn="tl" rotWithShape="0">
                <a:prstClr val="black">
                  <a:alpha val="40000"/>
                </a:prstClr>
              </a:outerShdw>
            </a:effectLst>
          </c:spPr>
          <c:marker>
            <c:symbol val="circle"/>
            <c:size val="5"/>
            <c:spPr>
              <a:solidFill>
                <a:srgbClr val="00B050"/>
              </a:solidFill>
              <a:ln w="57150">
                <a:solidFill>
                  <a:srgbClr val="00B050"/>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6455-4A96-B127-EB2158D50174}"/>
            </c:ext>
          </c:extLst>
        </c:ser>
        <c:dLbls>
          <c:showLegendKey val="0"/>
          <c:showVal val="0"/>
          <c:showCatName val="0"/>
          <c:showSerName val="0"/>
          <c:showPercent val="0"/>
          <c:showBubbleSize val="0"/>
        </c:dLbls>
        <c:marker val="1"/>
        <c:smooth val="0"/>
        <c:axId val="48497792"/>
        <c:axId val="48499328"/>
      </c:lineChart>
      <c:catAx>
        <c:axId val="48497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8499328"/>
        <c:crosses val="autoZero"/>
        <c:auto val="1"/>
        <c:lblAlgn val="ctr"/>
        <c:lblOffset val="100"/>
        <c:noMultiLvlLbl val="0"/>
      </c:catAx>
      <c:valAx>
        <c:axId val="4849932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crossAx val="484977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28/11/2016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28/11/2016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28/11/2016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28/11/2016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28/11/2016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28/11/2016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28/11/2016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28/11/2016</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28/11/2016</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28/11/2016</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28/11/2016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28/11/2016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28/11/2016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28/11/2016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28/11/2016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28/11/2016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28/11/2016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28/11/2016</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28/11/2016</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28/11/2016</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28/11/2016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28/11/2016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28/11/2016</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28/11/2016</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8.xml"/><Relationship Id="rId4" Type="http://schemas.openxmlformats.org/officeDocument/2006/relationships/chart" Target="../charts/chart4.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5079077" y="829806"/>
            <a:ext cx="4610608" cy="523220"/>
          </a:xfrm>
          <a:prstGeom prst="rect">
            <a:avLst/>
          </a:prstGeom>
          <a:noFill/>
        </p:spPr>
        <p:txBody>
          <a:bodyPr wrap="square" rtlCol="0">
            <a:spAutoFit/>
          </a:bodyPr>
          <a:lstStyle/>
          <a:p>
            <a:r>
              <a:rPr lang="zh-CN" altLang="en-US" sz="2800" b="1" spc="300" dirty="0" smtClean="0">
                <a:solidFill>
                  <a:srgbClr val="E74E3E"/>
                </a:solidFill>
                <a:latin typeface="微软雅黑" panose="020B0503020204020204" pitchFamily="34" charset="-122"/>
                <a:ea typeface="微软雅黑" panose="020B0503020204020204" pitchFamily="34" charset="-122"/>
              </a:rPr>
              <a:t>南京航天航空大学</a:t>
            </a:r>
            <a:endParaRPr lang="zh-HK" altLang="en-US" sz="2800" b="1" spc="300" dirty="0">
              <a:solidFill>
                <a:srgbClr val="E74E3E"/>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1" y="2705725"/>
            <a:ext cx="7021979" cy="1077218"/>
          </a:xfrm>
          <a:prstGeom prst="rect">
            <a:avLst/>
          </a:prstGeom>
          <a:noFill/>
        </p:spPr>
        <p:txBody>
          <a:bodyPr wrap="square" rtlCol="0">
            <a:spAutoFit/>
          </a:bodyPr>
          <a:lstStyle/>
          <a:p>
            <a:pPr algn="ctr"/>
            <a:r>
              <a:rPr lang="zh-CN" altLang="en-US" sz="3200" b="1" spc="300" dirty="0">
                <a:solidFill>
                  <a:schemeClr val="bg1"/>
                </a:solidFill>
                <a:latin typeface="微软雅黑" panose="020B0503020204020204" pitchFamily="34" charset="-122"/>
                <a:ea typeface="微软雅黑" panose="020B0503020204020204" pitchFamily="34" charset="-122"/>
              </a:rPr>
              <a:t>基于</a:t>
            </a:r>
            <a:r>
              <a:rPr lang="en-US" altLang="zh-CN" sz="3200" b="1" spc="300" dirty="0">
                <a:solidFill>
                  <a:schemeClr val="bg1"/>
                </a:solidFill>
                <a:latin typeface="微软雅黑" panose="020B0503020204020204" pitchFamily="34" charset="-122"/>
                <a:ea typeface="微软雅黑" panose="020B0503020204020204" pitchFamily="34" charset="-122"/>
              </a:rPr>
              <a:t>SOA</a:t>
            </a:r>
            <a:r>
              <a:rPr lang="zh-CN" altLang="en-US" sz="3200" b="1" spc="300" dirty="0">
                <a:solidFill>
                  <a:schemeClr val="bg1"/>
                </a:solidFill>
                <a:latin typeface="微软雅黑" panose="020B0503020204020204" pitchFamily="34" charset="-122"/>
                <a:ea typeface="微软雅黑" panose="020B0503020204020204" pitchFamily="34" charset="-122"/>
              </a:rPr>
              <a:t>架构的客户精扫系统</a:t>
            </a:r>
          </a:p>
          <a:p>
            <a:pPr algn="ctr"/>
            <a:r>
              <a:rPr lang="zh-CN" altLang="en-US" sz="3200" b="1" spc="300" dirty="0" smtClean="0">
                <a:solidFill>
                  <a:schemeClr val="bg1"/>
                </a:solidFill>
                <a:latin typeface="微软雅黑" panose="020B0503020204020204" pitchFamily="34" charset="-122"/>
                <a:ea typeface="微软雅黑" panose="020B0503020204020204" pitchFamily="34" charset="-122"/>
              </a:rPr>
              <a:t>研究与开发</a:t>
            </a:r>
            <a:endParaRPr lang="zh-CN" altLang="en-US" sz="3200" b="1" spc="30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235076" y="4785180"/>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王翔宇</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5322033"/>
            <a:ext cx="1751533"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蒋夏军</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3564731" y="2231907"/>
            <a:ext cx="2014538" cy="2014538"/>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200" b="1" spc="300" dirty="0" smtClean="0">
                <a:latin typeface="微软雅黑" panose="020B0503020204020204" pitchFamily="34" charset="-122"/>
                <a:ea typeface="微软雅黑" panose="020B0503020204020204" pitchFamily="34" charset="-122"/>
              </a:rPr>
              <a:t>TEXT</a:t>
            </a:r>
            <a:endParaRPr lang="zh-HK" altLang="en-US" sz="3200" b="1" spc="300" dirty="0">
              <a:latin typeface="微软雅黑" panose="020B0503020204020204" pitchFamily="34" charset="-122"/>
              <a:ea typeface="微软雅黑" panose="020B0503020204020204" pitchFamily="34" charset="-122"/>
            </a:endParaRPr>
          </a:p>
        </p:txBody>
      </p:sp>
      <p:sp>
        <p:nvSpPr>
          <p:cNvPr id="17" name="椭圆 16"/>
          <p:cNvSpPr/>
          <p:nvPr/>
        </p:nvSpPr>
        <p:spPr>
          <a:xfrm>
            <a:off x="6247881" y="1117632"/>
            <a:ext cx="1381561" cy="1381561"/>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18" name="椭圆 17"/>
          <p:cNvSpPr/>
          <p:nvPr/>
        </p:nvSpPr>
        <p:spPr>
          <a:xfrm>
            <a:off x="6046620" y="4132053"/>
            <a:ext cx="1381561" cy="1381561"/>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19" name="椭圆 18"/>
          <p:cNvSpPr/>
          <p:nvPr/>
        </p:nvSpPr>
        <p:spPr>
          <a:xfrm>
            <a:off x="2152730" y="3936956"/>
            <a:ext cx="1381561" cy="1381561"/>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20" name="椭圆 19"/>
          <p:cNvSpPr/>
          <p:nvPr/>
        </p:nvSpPr>
        <p:spPr>
          <a:xfrm>
            <a:off x="963899" y="1108914"/>
            <a:ext cx="1381561" cy="1381561"/>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884815" y="1916568"/>
            <a:ext cx="2251250" cy="114781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3263168" y="3711484"/>
            <a:ext cx="1007329" cy="61007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4914283" y="3636370"/>
            <a:ext cx="1636223" cy="991366"/>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190900" y="2030541"/>
            <a:ext cx="1359606" cy="76714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135949" y="5774867"/>
            <a:ext cx="6872102" cy="600164"/>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9" name="矩形 38"/>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矩形 39"/>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文本框 4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351183"/>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研究内容</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230832"/>
            </a:xfrm>
            <a:prstGeom prst="rect">
              <a:avLst/>
            </a:prstGeom>
          </p:spPr>
          <p:txBody>
            <a:bodyPr wrap="square">
              <a:spAutoFit/>
            </a:bodyPr>
            <a:lstStyle/>
            <a:p>
              <a:endParaRPr lang="zh-HK" altLang="en-US" sz="900" dirty="0">
                <a:solidFill>
                  <a:schemeClr val="bg1"/>
                </a:solidFill>
              </a:endParaRPr>
            </a:p>
          </p:txBody>
        </p:sp>
      </p:grpSp>
    </p:spTree>
    <p:extLst>
      <p:ext uri="{BB962C8B-B14F-4D97-AF65-F5344CB8AC3E}">
        <p14:creationId xmlns:p14="http://schemas.microsoft.com/office/powerpoint/2010/main" val="2880832192"/>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4347740" y="1102666"/>
            <a:ext cx="1000370" cy="690765"/>
            <a:chOff x="5174606" y="2435101"/>
            <a:chExt cx="1000370" cy="690765"/>
          </a:xfrm>
          <a:solidFill>
            <a:srgbClr val="E74E3E"/>
          </a:solidFill>
        </p:grpSpPr>
        <p:sp>
          <p:nvSpPr>
            <p:cNvPr id="22" name="Freeform 6"/>
            <p:cNvSpPr>
              <a:spLocks/>
            </p:cNvSpPr>
            <p:nvPr/>
          </p:nvSpPr>
          <p:spPr bwMode="auto">
            <a:xfrm>
              <a:off x="5221047" y="2435101"/>
              <a:ext cx="915744" cy="405584"/>
            </a:xfrm>
            <a:custGeom>
              <a:avLst/>
              <a:gdLst>
                <a:gd name="T0" fmla="*/ 1125 w 1125"/>
                <a:gd name="T1" fmla="*/ 2 h 498"/>
                <a:gd name="T2" fmla="*/ 1111 w 1125"/>
                <a:gd name="T3" fmla="*/ 19 h 498"/>
                <a:gd name="T4" fmla="*/ 588 w 1125"/>
                <a:gd name="T5" fmla="*/ 486 h 498"/>
                <a:gd name="T6" fmla="*/ 550 w 1125"/>
                <a:gd name="T7" fmla="*/ 484 h 498"/>
                <a:gd name="T8" fmla="*/ 82 w 1125"/>
                <a:gd name="T9" fmla="*/ 83 h 498"/>
                <a:gd name="T10" fmla="*/ 9 w 1125"/>
                <a:gd name="T11" fmla="*/ 20 h 498"/>
                <a:gd name="T12" fmla="*/ 0 w 1125"/>
                <a:gd name="T13" fmla="*/ 6 h 498"/>
                <a:gd name="T14" fmla="*/ 17 w 1125"/>
                <a:gd name="T15" fmla="*/ 0 h 498"/>
                <a:gd name="T16" fmla="*/ 572 w 1125"/>
                <a:gd name="T17" fmla="*/ 0 h 498"/>
                <a:gd name="T18" fmla="*/ 1081 w 1125"/>
                <a:gd name="T19" fmla="*/ 0 h 498"/>
                <a:gd name="T20" fmla="*/ 1125 w 1125"/>
                <a:gd name="T21" fmla="*/ 2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5" h="498">
                  <a:moveTo>
                    <a:pt x="1125" y="2"/>
                  </a:moveTo>
                  <a:cubicBezTo>
                    <a:pt x="1119" y="10"/>
                    <a:pt x="1116" y="15"/>
                    <a:pt x="1111" y="19"/>
                  </a:cubicBezTo>
                  <a:cubicBezTo>
                    <a:pt x="937" y="175"/>
                    <a:pt x="762" y="330"/>
                    <a:pt x="588" y="486"/>
                  </a:cubicBezTo>
                  <a:cubicBezTo>
                    <a:pt x="574" y="498"/>
                    <a:pt x="566" y="497"/>
                    <a:pt x="550" y="484"/>
                  </a:cubicBezTo>
                  <a:cubicBezTo>
                    <a:pt x="394" y="350"/>
                    <a:pt x="238" y="217"/>
                    <a:pt x="82" y="83"/>
                  </a:cubicBezTo>
                  <a:cubicBezTo>
                    <a:pt x="58" y="62"/>
                    <a:pt x="33" y="42"/>
                    <a:pt x="9" y="20"/>
                  </a:cubicBezTo>
                  <a:cubicBezTo>
                    <a:pt x="5" y="17"/>
                    <a:pt x="3" y="11"/>
                    <a:pt x="0" y="6"/>
                  </a:cubicBezTo>
                  <a:cubicBezTo>
                    <a:pt x="6" y="4"/>
                    <a:pt x="11" y="0"/>
                    <a:pt x="17" y="0"/>
                  </a:cubicBezTo>
                  <a:cubicBezTo>
                    <a:pt x="202" y="0"/>
                    <a:pt x="387" y="0"/>
                    <a:pt x="572" y="0"/>
                  </a:cubicBezTo>
                  <a:cubicBezTo>
                    <a:pt x="742" y="0"/>
                    <a:pt x="912" y="0"/>
                    <a:pt x="1081" y="0"/>
                  </a:cubicBezTo>
                  <a:cubicBezTo>
                    <a:pt x="1095" y="0"/>
                    <a:pt x="1108" y="1"/>
                    <a:pt x="112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3" name="Freeform 7"/>
            <p:cNvSpPr>
              <a:spLocks/>
            </p:cNvSpPr>
            <p:nvPr/>
          </p:nvSpPr>
          <p:spPr bwMode="auto">
            <a:xfrm>
              <a:off x="5216231" y="2790460"/>
              <a:ext cx="919873" cy="335406"/>
            </a:xfrm>
            <a:custGeom>
              <a:avLst/>
              <a:gdLst>
                <a:gd name="T0" fmla="*/ 730 w 1130"/>
                <a:gd name="T1" fmla="*/ 8 h 412"/>
                <a:gd name="T2" fmla="*/ 1130 w 1130"/>
                <a:gd name="T3" fmla="*/ 405 h 412"/>
                <a:gd name="T4" fmla="*/ 0 w 1130"/>
                <a:gd name="T5" fmla="*/ 406 h 412"/>
                <a:gd name="T6" fmla="*/ 409 w 1130"/>
                <a:gd name="T7" fmla="*/ 0 h 412"/>
                <a:gd name="T8" fmla="*/ 528 w 1130"/>
                <a:gd name="T9" fmla="*/ 102 h 412"/>
                <a:gd name="T10" fmla="*/ 558 w 1130"/>
                <a:gd name="T11" fmla="*/ 127 h 412"/>
                <a:gd name="T12" fmla="*/ 597 w 1130"/>
                <a:gd name="T13" fmla="*/ 127 h 412"/>
                <a:gd name="T14" fmla="*/ 730 w 1130"/>
                <a:gd name="T15" fmla="*/ 8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0" h="412">
                  <a:moveTo>
                    <a:pt x="730" y="8"/>
                  </a:moveTo>
                  <a:cubicBezTo>
                    <a:pt x="865" y="141"/>
                    <a:pt x="997" y="273"/>
                    <a:pt x="1130" y="405"/>
                  </a:cubicBezTo>
                  <a:cubicBezTo>
                    <a:pt x="1116" y="411"/>
                    <a:pt x="19" y="412"/>
                    <a:pt x="0" y="406"/>
                  </a:cubicBezTo>
                  <a:cubicBezTo>
                    <a:pt x="136" y="271"/>
                    <a:pt x="272" y="136"/>
                    <a:pt x="409" y="0"/>
                  </a:cubicBezTo>
                  <a:cubicBezTo>
                    <a:pt x="446" y="32"/>
                    <a:pt x="487" y="67"/>
                    <a:pt x="528" y="102"/>
                  </a:cubicBezTo>
                  <a:cubicBezTo>
                    <a:pt x="538" y="110"/>
                    <a:pt x="548" y="119"/>
                    <a:pt x="558" y="127"/>
                  </a:cubicBezTo>
                  <a:cubicBezTo>
                    <a:pt x="574" y="140"/>
                    <a:pt x="582" y="140"/>
                    <a:pt x="597" y="127"/>
                  </a:cubicBezTo>
                  <a:cubicBezTo>
                    <a:pt x="642" y="86"/>
                    <a:pt x="687" y="46"/>
                    <a:pt x="73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4" name="Freeform 8"/>
            <p:cNvSpPr>
              <a:spLocks/>
            </p:cNvSpPr>
            <p:nvPr/>
          </p:nvSpPr>
          <p:spPr bwMode="auto">
            <a:xfrm>
              <a:off x="5174606" y="2473630"/>
              <a:ext cx="334718" cy="609923"/>
            </a:xfrm>
            <a:custGeom>
              <a:avLst/>
              <a:gdLst>
                <a:gd name="T0" fmla="*/ 6 w 411"/>
                <a:gd name="T1" fmla="*/ 749 h 749"/>
                <a:gd name="T2" fmla="*/ 7 w 411"/>
                <a:gd name="T3" fmla="*/ 0 h 749"/>
                <a:gd name="T4" fmla="*/ 411 w 411"/>
                <a:gd name="T5" fmla="*/ 347 h 749"/>
                <a:gd name="T6" fmla="*/ 6 w 411"/>
                <a:gd name="T7" fmla="*/ 749 h 749"/>
              </a:gdLst>
              <a:ahLst/>
              <a:cxnLst>
                <a:cxn ang="0">
                  <a:pos x="T0" y="T1"/>
                </a:cxn>
                <a:cxn ang="0">
                  <a:pos x="T2" y="T3"/>
                </a:cxn>
                <a:cxn ang="0">
                  <a:pos x="T4" y="T5"/>
                </a:cxn>
                <a:cxn ang="0">
                  <a:pos x="T6" y="T7"/>
                </a:cxn>
              </a:cxnLst>
              <a:rect l="0" t="0" r="r" b="b"/>
              <a:pathLst>
                <a:path w="411" h="749">
                  <a:moveTo>
                    <a:pt x="6" y="749"/>
                  </a:moveTo>
                  <a:cubicBezTo>
                    <a:pt x="0" y="736"/>
                    <a:pt x="0" y="20"/>
                    <a:pt x="7" y="0"/>
                  </a:cubicBezTo>
                  <a:cubicBezTo>
                    <a:pt x="142" y="116"/>
                    <a:pt x="276" y="231"/>
                    <a:pt x="411" y="347"/>
                  </a:cubicBezTo>
                  <a:cubicBezTo>
                    <a:pt x="275" y="481"/>
                    <a:pt x="140" y="615"/>
                    <a:pt x="6" y="7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9"/>
            <p:cNvSpPr>
              <a:spLocks/>
            </p:cNvSpPr>
            <p:nvPr/>
          </p:nvSpPr>
          <p:spPr bwMode="auto">
            <a:xfrm>
              <a:off x="5849546" y="2474318"/>
              <a:ext cx="325430" cy="609235"/>
            </a:xfrm>
            <a:custGeom>
              <a:avLst/>
              <a:gdLst>
                <a:gd name="T0" fmla="*/ 0 w 400"/>
                <a:gd name="T1" fmla="*/ 353 h 748"/>
                <a:gd name="T2" fmla="*/ 397 w 400"/>
                <a:gd name="T3" fmla="*/ 0 h 748"/>
                <a:gd name="T4" fmla="*/ 400 w 400"/>
                <a:gd name="T5" fmla="*/ 22 h 748"/>
                <a:gd name="T6" fmla="*/ 400 w 400"/>
                <a:gd name="T7" fmla="*/ 728 h 748"/>
                <a:gd name="T8" fmla="*/ 397 w 400"/>
                <a:gd name="T9" fmla="*/ 748 h 748"/>
                <a:gd name="T10" fmla="*/ 0 w 400"/>
                <a:gd name="T11" fmla="*/ 353 h 748"/>
              </a:gdLst>
              <a:ahLst/>
              <a:cxnLst>
                <a:cxn ang="0">
                  <a:pos x="T0" y="T1"/>
                </a:cxn>
                <a:cxn ang="0">
                  <a:pos x="T2" y="T3"/>
                </a:cxn>
                <a:cxn ang="0">
                  <a:pos x="T4" y="T5"/>
                </a:cxn>
                <a:cxn ang="0">
                  <a:pos x="T6" y="T7"/>
                </a:cxn>
                <a:cxn ang="0">
                  <a:pos x="T8" y="T9"/>
                </a:cxn>
                <a:cxn ang="0">
                  <a:pos x="T10" y="T11"/>
                </a:cxn>
              </a:cxnLst>
              <a:rect l="0" t="0" r="r" b="b"/>
              <a:pathLst>
                <a:path w="400" h="748">
                  <a:moveTo>
                    <a:pt x="0" y="353"/>
                  </a:moveTo>
                  <a:cubicBezTo>
                    <a:pt x="132" y="236"/>
                    <a:pt x="263" y="119"/>
                    <a:pt x="397" y="0"/>
                  </a:cubicBezTo>
                  <a:cubicBezTo>
                    <a:pt x="398" y="9"/>
                    <a:pt x="400" y="15"/>
                    <a:pt x="400" y="22"/>
                  </a:cubicBezTo>
                  <a:cubicBezTo>
                    <a:pt x="400" y="257"/>
                    <a:pt x="400" y="492"/>
                    <a:pt x="400" y="728"/>
                  </a:cubicBezTo>
                  <a:cubicBezTo>
                    <a:pt x="400" y="735"/>
                    <a:pt x="398" y="742"/>
                    <a:pt x="397" y="748"/>
                  </a:cubicBezTo>
                  <a:cubicBezTo>
                    <a:pt x="265" y="617"/>
                    <a:pt x="133" y="486"/>
                    <a:pt x="0" y="3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6" name="组合 75"/>
          <p:cNvGrpSpPr/>
          <p:nvPr/>
        </p:nvGrpSpPr>
        <p:grpSpPr>
          <a:xfrm>
            <a:off x="940792" y="993282"/>
            <a:ext cx="1093895" cy="955612"/>
            <a:chOff x="882603" y="2302677"/>
            <a:chExt cx="1093895" cy="955612"/>
          </a:xfrm>
          <a:solidFill>
            <a:srgbClr val="E74E3E"/>
          </a:solidFill>
        </p:grpSpPr>
        <p:sp>
          <p:nvSpPr>
            <p:cNvPr id="31" name="Freeform 14"/>
            <p:cNvSpPr>
              <a:spLocks/>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5"/>
            <p:cNvSpPr>
              <a:spLocks/>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6"/>
            <p:cNvSpPr>
              <a:spLocks/>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7"/>
            <p:cNvSpPr>
              <a:spLocks/>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18"/>
            <p:cNvSpPr>
              <a:spLocks/>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19"/>
            <p:cNvSpPr>
              <a:spLocks/>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7" name="Freeform 20"/>
            <p:cNvSpPr>
              <a:spLocks/>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8" name="Freeform 21"/>
            <p:cNvSpPr>
              <a:spLocks/>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7" name="组合 76"/>
          <p:cNvGrpSpPr/>
          <p:nvPr/>
        </p:nvGrpSpPr>
        <p:grpSpPr>
          <a:xfrm>
            <a:off x="2431358" y="1045799"/>
            <a:ext cx="1229112" cy="958730"/>
            <a:chOff x="2855366" y="2301118"/>
            <a:chExt cx="1229112" cy="958730"/>
          </a:xfrm>
          <a:solidFill>
            <a:srgbClr val="E74E3E"/>
          </a:solidFill>
        </p:grpSpPr>
        <p:sp>
          <p:nvSpPr>
            <p:cNvPr id="42" name="Freeform 26"/>
            <p:cNvSpPr>
              <a:spLocks/>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27"/>
            <p:cNvSpPr>
              <a:spLocks/>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9" name="组合 78"/>
          <p:cNvGrpSpPr/>
          <p:nvPr/>
        </p:nvGrpSpPr>
        <p:grpSpPr>
          <a:xfrm>
            <a:off x="6197778" y="960668"/>
            <a:ext cx="1001878" cy="994714"/>
            <a:chOff x="7367401" y="2282771"/>
            <a:chExt cx="1001878" cy="994714"/>
          </a:xfrm>
          <a:solidFill>
            <a:srgbClr val="E74E3E"/>
          </a:solidFill>
        </p:grpSpPr>
        <p:sp>
          <p:nvSpPr>
            <p:cNvPr id="47" name="Freeform 32"/>
            <p:cNvSpPr>
              <a:spLocks/>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8" name="Freeform 33"/>
            <p:cNvSpPr>
              <a:spLocks/>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9" name="Freeform 34"/>
            <p:cNvSpPr>
              <a:spLocks/>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0" name="Freeform 35"/>
            <p:cNvSpPr>
              <a:spLocks/>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1" name="Freeform 36"/>
            <p:cNvSpPr>
              <a:spLocks/>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2" name="Freeform 37"/>
            <p:cNvSpPr>
              <a:spLocks/>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3" name="Freeform 38"/>
            <p:cNvSpPr>
              <a:spLocks/>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4" name="Freeform 39"/>
            <p:cNvSpPr>
              <a:spLocks/>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5" name="Freeform 40"/>
            <p:cNvSpPr>
              <a:spLocks/>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6" name="Freeform 41"/>
            <p:cNvSpPr>
              <a:spLocks/>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60" name="文本框 59"/>
          <p:cNvSpPr txBox="1"/>
          <p:nvPr/>
        </p:nvSpPr>
        <p:spPr>
          <a:xfrm>
            <a:off x="873250" y="2170514"/>
            <a:ext cx="852722" cy="369332"/>
          </a:xfrm>
          <a:prstGeom prst="rect">
            <a:avLst/>
          </a:prstGeom>
          <a:noFill/>
        </p:spPr>
        <p:txBody>
          <a:bodyPr wrap="square" rtlCol="0">
            <a:spAutoFit/>
          </a:bodyPr>
          <a:lstStyle/>
          <a:p>
            <a:pPr algn="ctr"/>
            <a:r>
              <a:rPr lang="en-US" altLang="zh-HK" b="1" dirty="0" smtClean="0">
                <a:solidFill>
                  <a:srgbClr val="E74E3E"/>
                </a:solidFill>
                <a:latin typeface="微软雅黑" panose="020B0503020204020204" pitchFamily="34" charset="-122"/>
                <a:ea typeface="微软雅黑" panose="020B0503020204020204" pitchFamily="34" charset="-122"/>
              </a:rPr>
              <a:t>T</a:t>
            </a:r>
            <a:r>
              <a:rPr lang="en-US" altLang="zh-CN" b="1" dirty="0" smtClean="0">
                <a:solidFill>
                  <a:srgbClr val="E74E3E"/>
                </a:solidFill>
                <a:latin typeface="微软雅黑" panose="020B0503020204020204" pitchFamily="34" charset="-122"/>
                <a:ea typeface="微软雅黑" panose="020B0503020204020204" pitchFamily="34" charset="-122"/>
              </a:rPr>
              <a:t>EXT</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1" name="矩形 60"/>
          <p:cNvSpPr/>
          <p:nvPr/>
        </p:nvSpPr>
        <p:spPr>
          <a:xfrm>
            <a:off x="424147" y="2588356"/>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5536224"/>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713748" y="2724064"/>
            <a:ext cx="2044873" cy="204487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1183962" y="3105833"/>
            <a:ext cx="1361803" cy="1281345"/>
            <a:chOff x="3333" y="1044"/>
            <a:chExt cx="3267" cy="2854"/>
          </a:xfrm>
          <a:solidFill>
            <a:schemeClr val="bg1"/>
          </a:solidFill>
        </p:grpSpPr>
        <p:sp>
          <p:nvSpPr>
            <p:cNvPr id="29"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7" name="矩形 46"/>
          <p:cNvSpPr/>
          <p:nvPr/>
        </p:nvSpPr>
        <p:spPr>
          <a:xfrm>
            <a:off x="4137653" y="4434677"/>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4137653" y="4147147"/>
            <a:ext cx="2171700" cy="369332"/>
          </a:xfrm>
          <a:prstGeom prst="rect">
            <a:avLst/>
          </a:prstGeom>
          <a:noFill/>
        </p:spPr>
        <p:txBody>
          <a:bodyPr wrap="square" rtlCol="0">
            <a:spAutoFit/>
          </a:bodyPr>
          <a:lstStyle/>
          <a:p>
            <a:pPr algn="ctr"/>
            <a:r>
              <a:rPr lang="en-US" altLang="zh-CN" b="1" dirty="0" smtClean="0">
                <a:solidFill>
                  <a:srgbClr val="E74E3E"/>
                </a:solidFill>
                <a:latin typeface="微软雅黑" panose="020B0503020204020204" pitchFamily="34" charset="-122"/>
                <a:ea typeface="微软雅黑" panose="020B0503020204020204" pitchFamily="34" charset="-122"/>
              </a:rPr>
              <a:t>ADD YOUR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3615799" y="1892300"/>
            <a:ext cx="221360" cy="3708400"/>
            <a:chOff x="3615799" y="1892300"/>
            <a:chExt cx="221360" cy="3708400"/>
          </a:xfrm>
          <a:solidFill>
            <a:srgbClr val="E74E3E"/>
          </a:solidFill>
        </p:grpSpPr>
        <p:cxnSp>
          <p:nvCxnSpPr>
            <p:cNvPr id="42" name="直接连接符 41"/>
            <p:cNvCxnSpPr/>
            <p:nvPr/>
          </p:nvCxnSpPr>
          <p:spPr>
            <a:xfrm>
              <a:off x="3726479" y="1892300"/>
              <a:ext cx="0" cy="3708400"/>
            </a:xfrm>
            <a:prstGeom prst="line">
              <a:avLst/>
            </a:prstGeom>
            <a:grpFill/>
            <a:ln w="19050">
              <a:solidFill>
                <a:srgbClr val="E74E3E"/>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649591"/>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22105"/>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6" name="矩形 45"/>
          <p:cNvSpPr/>
          <p:nvPr/>
        </p:nvSpPr>
        <p:spPr>
          <a:xfrm>
            <a:off x="4137653" y="2407247"/>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137653" y="2119605"/>
            <a:ext cx="2171700" cy="369332"/>
          </a:xfrm>
          <a:prstGeom prst="rect">
            <a:avLst/>
          </a:prstGeom>
          <a:noFill/>
        </p:spPr>
        <p:txBody>
          <a:bodyPr wrap="square" rtlCol="0">
            <a:spAutoFit/>
          </a:bodyPr>
          <a:lstStyle/>
          <a:p>
            <a:pPr algn="ctr"/>
            <a:r>
              <a:rPr lang="en-US" altLang="zh-CN" b="1" dirty="0" smtClean="0">
                <a:solidFill>
                  <a:srgbClr val="E74E3E"/>
                </a:solidFill>
                <a:latin typeface="微软雅黑" panose="020B0503020204020204" pitchFamily="34" charset="-122"/>
                <a:ea typeface="微软雅黑" panose="020B0503020204020204" pitchFamily="34" charset="-122"/>
              </a:rPr>
              <a:t>ADD YOUR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3" name="矩形 6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文本框 63"/>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684103"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9469814"/>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3584226" y="1151188"/>
            <a:ext cx="1347046" cy="1347046"/>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Freeform 32"/>
          <p:cNvSpPr>
            <a:spLocks/>
          </p:cNvSpPr>
          <p:nvPr/>
        </p:nvSpPr>
        <p:spPr bwMode="auto">
          <a:xfrm>
            <a:off x="4023618" y="1533581"/>
            <a:ext cx="473928" cy="596891"/>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33"/>
          <p:cNvSpPr>
            <a:spLocks/>
          </p:cNvSpPr>
          <p:nvPr/>
        </p:nvSpPr>
        <p:spPr bwMode="auto">
          <a:xfrm>
            <a:off x="3756809" y="1537759"/>
            <a:ext cx="439906" cy="69746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0" name="Freeform 34"/>
          <p:cNvSpPr>
            <a:spLocks/>
          </p:cNvSpPr>
          <p:nvPr/>
        </p:nvSpPr>
        <p:spPr bwMode="auto">
          <a:xfrm>
            <a:off x="4558130" y="1587898"/>
            <a:ext cx="200554" cy="558093"/>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1" name="Freeform 35"/>
          <p:cNvSpPr>
            <a:spLocks/>
          </p:cNvSpPr>
          <p:nvPr/>
        </p:nvSpPr>
        <p:spPr bwMode="auto">
          <a:xfrm>
            <a:off x="4302662" y="1879778"/>
            <a:ext cx="280238" cy="378727"/>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2" name="Freeform 36"/>
          <p:cNvSpPr>
            <a:spLocks/>
          </p:cNvSpPr>
          <p:nvPr/>
        </p:nvSpPr>
        <p:spPr bwMode="auto">
          <a:xfrm>
            <a:off x="4104794" y="1327355"/>
            <a:ext cx="396035" cy="180858"/>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37"/>
          <p:cNvSpPr>
            <a:spLocks/>
          </p:cNvSpPr>
          <p:nvPr/>
        </p:nvSpPr>
        <p:spPr bwMode="auto">
          <a:xfrm>
            <a:off x="4136728" y="1479861"/>
            <a:ext cx="400213" cy="282628"/>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38"/>
          <p:cNvSpPr>
            <a:spLocks/>
          </p:cNvSpPr>
          <p:nvPr/>
        </p:nvSpPr>
        <p:spPr bwMode="auto">
          <a:xfrm>
            <a:off x="4044807" y="2216126"/>
            <a:ext cx="366489"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5" name="Freeform 39"/>
          <p:cNvSpPr>
            <a:spLocks/>
          </p:cNvSpPr>
          <p:nvPr/>
        </p:nvSpPr>
        <p:spPr bwMode="auto">
          <a:xfrm>
            <a:off x="3891109" y="1343471"/>
            <a:ext cx="251886" cy="145045"/>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6" name="Freeform 40"/>
          <p:cNvSpPr>
            <a:spLocks/>
          </p:cNvSpPr>
          <p:nvPr/>
        </p:nvSpPr>
        <p:spPr bwMode="auto">
          <a:xfrm>
            <a:off x="4493965" y="1400176"/>
            <a:ext cx="204732" cy="234578"/>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7" name="Freeform 41"/>
          <p:cNvSpPr>
            <a:spLocks/>
          </p:cNvSpPr>
          <p:nvPr/>
        </p:nvSpPr>
        <p:spPr bwMode="auto">
          <a:xfrm>
            <a:off x="3796502" y="1515376"/>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8" name="矩形 47"/>
          <p:cNvSpPr/>
          <p:nvPr/>
        </p:nvSpPr>
        <p:spPr>
          <a:xfrm>
            <a:off x="709816" y="1329709"/>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709816" y="940579"/>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ADD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4" name="矩形 3"/>
          <p:cNvSpPr/>
          <p:nvPr/>
        </p:nvSpPr>
        <p:spPr>
          <a:xfrm>
            <a:off x="814591" y="1296867"/>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矩形 49"/>
          <p:cNvSpPr/>
          <p:nvPr/>
        </p:nvSpPr>
        <p:spPr>
          <a:xfrm>
            <a:off x="6041740" y="1261335"/>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6041740" y="872205"/>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ADD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52" name="矩形 51"/>
          <p:cNvSpPr/>
          <p:nvPr/>
        </p:nvSpPr>
        <p:spPr>
          <a:xfrm>
            <a:off x="6146515" y="1228493"/>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8" name="矩形 67"/>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0" name="矩形 69"/>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71" name="直接连接符 7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5" name="直接连接符 7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2855157"/>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1990903937"/>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8" name="图表 17"/>
          <p:cNvGraphicFramePr/>
          <p:nvPr>
            <p:extLst>
              <p:ext uri="{D42A27DB-BD31-4B8C-83A1-F6EECF244321}">
                <p14:modId xmlns:p14="http://schemas.microsoft.com/office/powerpoint/2010/main" val="1439258545"/>
              </p:ext>
            </p:extLst>
          </p:nvPr>
        </p:nvGraphicFramePr>
        <p:xfrm>
          <a:off x="207166" y="1928820"/>
          <a:ext cx="5097983" cy="3514724"/>
        </p:xfrm>
        <a:graphic>
          <a:graphicData uri="http://schemas.openxmlformats.org/drawingml/2006/chart">
            <c:chart xmlns:c="http://schemas.openxmlformats.org/drawingml/2006/chart" xmlns:r="http://schemas.openxmlformats.org/officeDocument/2006/relationships" r:id="rId2"/>
          </a:graphicData>
        </a:graphic>
      </p:graphicFrame>
      <p:sp>
        <p:nvSpPr>
          <p:cNvPr id="21" name="矩形 20"/>
          <p:cNvSpPr/>
          <p:nvPr/>
        </p:nvSpPr>
        <p:spPr>
          <a:xfrm>
            <a:off x="6283366" y="2471584"/>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050" dirty="0" smtClean="0">
                <a:solidFill>
                  <a:srgbClr val="666666"/>
                </a:solidFill>
                <a:latin typeface="微软雅黑" panose="020B0503020204020204" pitchFamily="34" charset="-122"/>
                <a:ea typeface="微软雅黑" panose="020B0503020204020204" pitchFamily="34" charset="-122"/>
              </a:rPr>
              <a:t>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22" name="矩形 21"/>
          <p:cNvSpPr/>
          <p:nvPr/>
        </p:nvSpPr>
        <p:spPr>
          <a:xfrm>
            <a:off x="6283366" y="4068689"/>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050" dirty="0" smtClean="0">
                <a:solidFill>
                  <a:srgbClr val="666666"/>
                </a:solidFill>
                <a:latin typeface="微软雅黑" panose="020B0503020204020204" pitchFamily="34" charset="-122"/>
                <a:ea typeface="微软雅黑" panose="020B0503020204020204" pitchFamily="34" charset="-122"/>
              </a:rPr>
              <a:t>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5479672"/>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4" name="图表 23"/>
          <p:cNvGraphicFramePr/>
          <p:nvPr>
            <p:extLst>
              <p:ext uri="{D42A27DB-BD31-4B8C-83A1-F6EECF244321}">
                <p14:modId xmlns:p14="http://schemas.microsoft.com/office/powerpoint/2010/main" val="4284379588"/>
              </p:ext>
            </p:extLst>
          </p:nvPr>
        </p:nvGraphicFramePr>
        <p:xfrm>
          <a:off x="209214" y="1856573"/>
          <a:ext cx="3119438" cy="2079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图表 24"/>
          <p:cNvGraphicFramePr/>
          <p:nvPr>
            <p:extLst>
              <p:ext uri="{D42A27DB-BD31-4B8C-83A1-F6EECF244321}">
                <p14:modId xmlns:p14="http://schemas.microsoft.com/office/powerpoint/2010/main" val="3616295883"/>
              </p:ext>
            </p:extLst>
          </p:nvPr>
        </p:nvGraphicFramePr>
        <p:xfrm>
          <a:off x="3012282" y="1856573"/>
          <a:ext cx="3119438" cy="2079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图表 25"/>
          <p:cNvGraphicFramePr/>
          <p:nvPr>
            <p:extLst>
              <p:ext uri="{D42A27DB-BD31-4B8C-83A1-F6EECF244321}">
                <p14:modId xmlns:p14="http://schemas.microsoft.com/office/powerpoint/2010/main" val="3008996825"/>
              </p:ext>
            </p:extLst>
          </p:nvPr>
        </p:nvGraphicFramePr>
        <p:xfrm>
          <a:off x="5815349" y="1856573"/>
          <a:ext cx="3119438" cy="2079625"/>
        </p:xfrm>
        <a:graphic>
          <a:graphicData uri="http://schemas.openxmlformats.org/drawingml/2006/chart">
            <c:chart xmlns:c="http://schemas.openxmlformats.org/drawingml/2006/chart" xmlns:r="http://schemas.openxmlformats.org/officeDocument/2006/relationships" r:id="rId4"/>
          </a:graphicData>
        </a:graphic>
      </p:graphicFrame>
      <p:sp>
        <p:nvSpPr>
          <p:cNvPr id="28" name="文本框 27"/>
          <p:cNvSpPr txBox="1"/>
          <p:nvPr/>
        </p:nvSpPr>
        <p:spPr>
          <a:xfrm>
            <a:off x="1297446"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100514"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903581"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1" name="矩形 30"/>
          <p:cNvSpPr/>
          <p:nvPr/>
        </p:nvSpPr>
        <p:spPr>
          <a:xfrm>
            <a:off x="1143670" y="5105353"/>
            <a:ext cx="6994698" cy="600164"/>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0971780"/>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2" name="图表 21"/>
          <p:cNvGraphicFramePr/>
          <p:nvPr>
            <p:extLst>
              <p:ext uri="{D42A27DB-BD31-4B8C-83A1-F6EECF244321}">
                <p14:modId xmlns:p14="http://schemas.microsoft.com/office/powerpoint/2010/main" val="164191964"/>
              </p:ext>
            </p:extLst>
          </p:nvPr>
        </p:nvGraphicFramePr>
        <p:xfrm>
          <a:off x="1524000" y="1296984"/>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23" name="矩形 22"/>
          <p:cNvSpPr/>
          <p:nvPr/>
        </p:nvSpPr>
        <p:spPr>
          <a:xfrm>
            <a:off x="748506" y="5791475"/>
            <a:ext cx="7646988" cy="261610"/>
          </a:xfrm>
          <a:prstGeom prst="rect">
            <a:avLst/>
          </a:prstGeom>
        </p:spPr>
        <p:txBody>
          <a:bodyPr wrap="square">
            <a:spAutoFit/>
          </a:bodyPr>
          <a:lstStyle/>
          <a:p>
            <a:pPr lvl="0" algn="ctr"/>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7008786"/>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3345686746"/>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7" y="1391136"/>
            <a:ext cx="1795460" cy="523220"/>
          </a:xfrm>
          <a:prstGeom prst="rect">
            <a:avLst/>
          </a:prstGeom>
          <a:noFill/>
        </p:spPr>
        <p:txBody>
          <a:bodyPr wrap="square" rtlCol="0">
            <a:spAutoFit/>
          </a:bodyPr>
          <a:lstStyle/>
          <a:p>
            <a:r>
              <a:rPr lang="zh-CN" altLang="en-US" sz="2800" b="1" spc="300" dirty="0">
                <a:solidFill>
                  <a:srgbClr val="00B050"/>
                </a:solidFill>
                <a:latin typeface="微软雅黑" panose="020B0503020204020204" pitchFamily="34" charset="-122"/>
                <a:ea typeface="微软雅黑" panose="020B0503020204020204" pitchFamily="34" charset="-122"/>
              </a:rPr>
              <a:t>论文绪论</a:t>
            </a:r>
            <a:endParaRPr lang="zh-HK" altLang="en-US" sz="2800" b="1" spc="300" dirty="0">
              <a:solidFill>
                <a:srgbClr val="00B050"/>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067427" y="2101638"/>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067427" y="2812140"/>
            <a:ext cx="1795461"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研究内容</a:t>
            </a:r>
          </a:p>
        </p:txBody>
      </p:sp>
      <p:sp>
        <p:nvSpPr>
          <p:cNvPr id="25" name="文本框 24"/>
          <p:cNvSpPr txBox="1"/>
          <p:nvPr/>
        </p:nvSpPr>
        <p:spPr>
          <a:xfrm>
            <a:off x="6067426" y="3522642"/>
            <a:ext cx="1795461"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研究</a:t>
            </a:r>
            <a:r>
              <a:rPr lang="zh-CN" altLang="en-US" sz="2800" b="1" spc="300" dirty="0">
                <a:solidFill>
                  <a:srgbClr val="666666"/>
                </a:solidFill>
                <a:latin typeface="微软雅黑" panose="020B0503020204020204" pitchFamily="34" charset="-122"/>
                <a:ea typeface="微软雅黑" panose="020B0503020204020204" pitchFamily="34" charset="-122"/>
              </a:rPr>
              <a:t>结果</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067427" y="423314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067426" y="494364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solidFill>
            <a:srgbClr val="E74E3E"/>
          </a:solidFill>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dirty="0" smtClean="0">
                <a:solidFill>
                  <a:srgbClr val="E74E3E"/>
                </a:solidFill>
                <a:latin typeface="微软雅黑" panose="020B0503020204020204" pitchFamily="34" charset="-122"/>
                <a:ea typeface="微软雅黑" panose="020B0503020204020204" pitchFamily="34" charset="-122"/>
              </a:rPr>
              <a:t>CONTANTS</a:t>
            </a:r>
            <a:endParaRPr lang="zh-HK" altLang="en-US" sz="2800" b="1" spc="300" dirty="0">
              <a:solidFill>
                <a:srgbClr val="E74E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939653" y="2055320"/>
            <a:ext cx="3321364" cy="3293102"/>
            <a:chOff x="2939653" y="2055320"/>
            <a:chExt cx="3321364" cy="3293102"/>
          </a:xfrm>
        </p:grpSpPr>
        <p:sp>
          <p:nvSpPr>
            <p:cNvPr id="16" name="饼形 15"/>
            <p:cNvSpPr/>
            <p:nvPr/>
          </p:nvSpPr>
          <p:spPr>
            <a:xfrm>
              <a:off x="3093899" y="2181306"/>
              <a:ext cx="3167118" cy="3167116"/>
            </a:xfrm>
            <a:prstGeom prst="pie">
              <a:avLst>
                <a:gd name="adj1" fmla="val 0"/>
                <a:gd name="adj2" fmla="val 5400000"/>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饼形 16"/>
            <p:cNvSpPr/>
            <p:nvPr/>
          </p:nvSpPr>
          <p:spPr>
            <a:xfrm flipV="1">
              <a:off x="3093899" y="2055634"/>
              <a:ext cx="3167118" cy="3167116"/>
            </a:xfrm>
            <a:prstGeom prst="pie">
              <a:avLst>
                <a:gd name="adj1" fmla="val 0"/>
                <a:gd name="adj2" fmla="val 540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8" name="饼形 17"/>
            <p:cNvSpPr/>
            <p:nvPr/>
          </p:nvSpPr>
          <p:spPr>
            <a:xfrm flipH="1">
              <a:off x="2939653" y="2180992"/>
              <a:ext cx="3167118" cy="3167116"/>
            </a:xfrm>
            <a:prstGeom prst="pie">
              <a:avLst>
                <a:gd name="adj1" fmla="val 0"/>
                <a:gd name="adj2" fmla="val 5400000"/>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H="1" flipV="1">
              <a:off x="2939653" y="2055320"/>
              <a:ext cx="3167118" cy="3167116"/>
            </a:xfrm>
            <a:prstGeom prst="pie">
              <a:avLst>
                <a:gd name="adj1" fmla="val 0"/>
                <a:gd name="adj2" fmla="val 5400000"/>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21" name="椭圆 20"/>
            <p:cNvSpPr/>
            <p:nvPr/>
          </p:nvSpPr>
          <p:spPr>
            <a:xfrm>
              <a:off x="3775288" y="2867300"/>
              <a:ext cx="1650092" cy="1650092"/>
            </a:xfrm>
            <a:prstGeom prst="ellipse">
              <a:avLst/>
            </a:prstGeom>
            <a:solidFill>
              <a:schemeClr val="bg1"/>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E74E3E"/>
                  </a:solidFill>
                  <a:latin typeface="微软雅黑" panose="020B0503020204020204" pitchFamily="34" charset="-122"/>
                  <a:ea typeface="微软雅黑" panose="020B0503020204020204" pitchFamily="34" charset="-122"/>
                </a:rPr>
                <a:t>TEXT</a:t>
              </a:r>
              <a:endParaRPr lang="zh-HK" altLang="en-US" sz="2800" b="1" dirty="0">
                <a:solidFill>
                  <a:srgbClr val="E74E3E"/>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280378" y="2308625"/>
              <a:ext cx="769257" cy="923330"/>
            </a:xfrm>
            <a:prstGeom prst="rect">
              <a:avLst/>
            </a:prstGeom>
            <a:noFill/>
          </p:spPr>
          <p:txBody>
            <a:bodyPr wrap="square" rtlCol="0">
              <a:spAutoFit/>
            </a:bodyPr>
            <a:lstStyle/>
            <a:p>
              <a:pPr algn="ctr"/>
              <a:r>
                <a:rPr lang="en-US" altLang="zh-CN" sz="5400" b="1" dirty="0" smtClean="0">
                  <a:solidFill>
                    <a:schemeClr val="bg1"/>
                  </a:solidFill>
                  <a:latin typeface="微软雅黑" panose="020B0503020204020204" pitchFamily="34" charset="-122"/>
                  <a:ea typeface="微软雅黑" panose="020B0503020204020204" pitchFamily="34" charset="-122"/>
                </a:rPr>
                <a:t>s</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294892" y="4084929"/>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w</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140069" y="4026873"/>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o</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125555" y="2471619"/>
              <a:ext cx="769257" cy="830997"/>
            </a:xfrm>
            <a:prstGeom prst="rect">
              <a:avLst/>
            </a:prstGeom>
            <a:noFill/>
          </p:spPr>
          <p:txBody>
            <a:bodyPr wrap="square" rtlCol="0">
              <a:spAutoFit/>
            </a:bodyPr>
            <a:lstStyle/>
            <a:p>
              <a:pPr algn="ctr"/>
              <a:r>
                <a:rPr lang="en-US" altLang="zh-CN" sz="4800" b="1" dirty="0" smtClean="0">
                  <a:solidFill>
                    <a:schemeClr val="bg1"/>
                  </a:solidFill>
                  <a:latin typeface="微软雅黑" panose="020B0503020204020204" pitchFamily="34" charset="-122"/>
                  <a:ea typeface="微软雅黑" panose="020B0503020204020204" pitchFamily="34" charset="-122"/>
                </a:rPr>
                <a:t>T</a:t>
              </a:r>
            </a:p>
          </p:txBody>
        </p:sp>
      </p:grpSp>
      <p:sp>
        <p:nvSpPr>
          <p:cNvPr id="28" name="矩形 27"/>
          <p:cNvSpPr/>
          <p:nvPr/>
        </p:nvSpPr>
        <p:spPr>
          <a:xfrm>
            <a:off x="394934" y="2268199"/>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394934" y="1879069"/>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ADD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30" name="矩形 29"/>
          <p:cNvSpPr/>
          <p:nvPr/>
        </p:nvSpPr>
        <p:spPr>
          <a:xfrm>
            <a:off x="499709" y="2235357"/>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32" name="矩形 31"/>
          <p:cNvSpPr/>
          <p:nvPr/>
        </p:nvSpPr>
        <p:spPr>
          <a:xfrm>
            <a:off x="451603" y="4736182"/>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451603" y="4347052"/>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ADD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34" name="矩形 33"/>
          <p:cNvSpPr/>
          <p:nvPr/>
        </p:nvSpPr>
        <p:spPr>
          <a:xfrm>
            <a:off x="556378" y="4703340"/>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36" name="矩形 35"/>
          <p:cNvSpPr/>
          <p:nvPr/>
        </p:nvSpPr>
        <p:spPr>
          <a:xfrm>
            <a:off x="6502424" y="4743439"/>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502424" y="4354309"/>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ADD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38" name="矩形 37"/>
          <p:cNvSpPr/>
          <p:nvPr/>
        </p:nvSpPr>
        <p:spPr>
          <a:xfrm>
            <a:off x="6607199" y="4710597"/>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40" name="矩形 39"/>
          <p:cNvSpPr/>
          <p:nvPr/>
        </p:nvSpPr>
        <p:spPr>
          <a:xfrm>
            <a:off x="6502424" y="2260942"/>
            <a:ext cx="2246643" cy="769441"/>
          </a:xfrm>
          <a:prstGeom prst="rect">
            <a:avLst/>
          </a:prstGeom>
        </p:spPr>
        <p:txBody>
          <a:bodyPr wrap="square">
            <a:spAutoFit/>
          </a:bodyPr>
          <a:lstStyle/>
          <a:p>
            <a:pPr lvl="0" algn="just"/>
            <a:r>
              <a:rPr lang="en-US" altLang="zh-HK" sz="1100" dirty="0">
                <a:solidFill>
                  <a:srgbClr val="00B050"/>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00B050"/>
                </a:solidFill>
                <a:latin typeface="微软雅黑" panose="020B0503020204020204" pitchFamily="34" charset="-122"/>
                <a:ea typeface="微软雅黑" panose="020B0503020204020204" pitchFamily="34" charset="-122"/>
              </a:rPr>
              <a:t>foolishness.</a:t>
            </a:r>
            <a:r>
              <a:rPr lang="zh-HK" altLang="zh-HK" sz="1100" dirty="0">
                <a:solidFill>
                  <a:srgbClr val="00B050"/>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00B050"/>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6502424" y="1871812"/>
            <a:ext cx="2171700" cy="369332"/>
          </a:xfrm>
          <a:prstGeom prst="rect">
            <a:avLst/>
          </a:prstGeom>
          <a:noFill/>
        </p:spPr>
        <p:txBody>
          <a:bodyPr wrap="square" rtlCol="0">
            <a:spAutoFit/>
          </a:bodyPr>
          <a:lstStyle/>
          <a:p>
            <a:r>
              <a:rPr lang="en-US" altLang="zh-CN" b="1" dirty="0" smtClean="0">
                <a:solidFill>
                  <a:srgbClr val="00B050"/>
                </a:solidFill>
                <a:latin typeface="微软雅黑" panose="020B0503020204020204" pitchFamily="34" charset="-122"/>
                <a:ea typeface="微软雅黑" panose="020B0503020204020204" pitchFamily="34" charset="-122"/>
              </a:rPr>
              <a:t>ADD  TITLE</a:t>
            </a:r>
            <a:endParaRPr lang="zh-HK" altLang="en-US" b="1" dirty="0">
              <a:solidFill>
                <a:srgbClr val="00B050"/>
              </a:solidFill>
              <a:latin typeface="微软雅黑" panose="020B0503020204020204" pitchFamily="34" charset="-122"/>
              <a:ea typeface="微软雅黑" panose="020B0503020204020204" pitchFamily="34" charset="-122"/>
            </a:endParaRPr>
          </a:p>
        </p:txBody>
      </p:sp>
      <p:sp>
        <p:nvSpPr>
          <p:cNvPr id="42" name="矩形 41"/>
          <p:cNvSpPr/>
          <p:nvPr/>
        </p:nvSpPr>
        <p:spPr>
          <a:xfrm>
            <a:off x="6607199" y="2228100"/>
            <a:ext cx="1355204" cy="4588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00B050"/>
              </a:solidFill>
            </a:endParaRPr>
          </a:p>
        </p:txBody>
      </p: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8744538"/>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同心圆 15"/>
          <p:cNvSpPr/>
          <p:nvPr/>
        </p:nvSpPr>
        <p:spPr>
          <a:xfrm>
            <a:off x="308780" y="2034776"/>
            <a:ext cx="3817937" cy="3817937"/>
          </a:xfrm>
          <a:prstGeom prst="donut">
            <a:avLst>
              <a:gd name="adj" fmla="val 7621"/>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椭圆 16"/>
          <p:cNvSpPr/>
          <p:nvPr/>
        </p:nvSpPr>
        <p:spPr>
          <a:xfrm>
            <a:off x="1638083" y="1625087"/>
            <a:ext cx="1159329" cy="1159329"/>
          </a:xfrm>
          <a:prstGeom prst="ellipse">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1</a:t>
            </a:r>
            <a:endParaRPr lang="zh-HK" altLang="en-US" sz="6000" b="1" dirty="0">
              <a:latin typeface="微软雅黑" panose="020B0503020204020204" pitchFamily="34" charset="-122"/>
              <a:ea typeface="微软雅黑" panose="020B0503020204020204" pitchFamily="34" charset="-122"/>
            </a:endParaRPr>
          </a:p>
        </p:txBody>
      </p:sp>
      <p:sp>
        <p:nvSpPr>
          <p:cNvPr id="20" name="椭圆 19"/>
          <p:cNvSpPr/>
          <p:nvPr/>
        </p:nvSpPr>
        <p:spPr>
          <a:xfrm>
            <a:off x="388101" y="4693384"/>
            <a:ext cx="1159329" cy="1159329"/>
          </a:xfrm>
          <a:prstGeom prst="ellipse">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2</a:t>
            </a:r>
            <a:endParaRPr lang="zh-HK" altLang="en-US" sz="6000" b="1" dirty="0">
              <a:latin typeface="微软雅黑" panose="020B0503020204020204" pitchFamily="34" charset="-122"/>
              <a:ea typeface="微软雅黑" panose="020B0503020204020204" pitchFamily="34" charset="-122"/>
            </a:endParaRPr>
          </a:p>
        </p:txBody>
      </p:sp>
      <p:sp>
        <p:nvSpPr>
          <p:cNvPr id="21" name="椭圆 20"/>
          <p:cNvSpPr/>
          <p:nvPr/>
        </p:nvSpPr>
        <p:spPr>
          <a:xfrm>
            <a:off x="2812153" y="4693384"/>
            <a:ext cx="1159329" cy="1159329"/>
          </a:xfrm>
          <a:prstGeom prst="ellipse">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3</a:t>
            </a:r>
            <a:endParaRPr lang="zh-HK" altLang="en-US" sz="6000" b="1" dirty="0">
              <a:latin typeface="微软雅黑" panose="020B0503020204020204" pitchFamily="34" charset="-122"/>
              <a:ea typeface="微软雅黑" panose="020B0503020204020204" pitchFamily="34" charset="-122"/>
            </a:endParaRPr>
          </a:p>
        </p:txBody>
      </p:sp>
      <p:sp>
        <p:nvSpPr>
          <p:cNvPr id="22" name="椭圆 21"/>
          <p:cNvSpPr/>
          <p:nvPr/>
        </p:nvSpPr>
        <p:spPr>
          <a:xfrm>
            <a:off x="1145673" y="2871668"/>
            <a:ext cx="2144150" cy="2144152"/>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latin typeface="微软雅黑" panose="020B0503020204020204" pitchFamily="34" charset="-122"/>
                <a:ea typeface="微软雅黑" panose="020B0503020204020204" pitchFamily="34" charset="-122"/>
              </a:rPr>
              <a:t>TEXT</a:t>
            </a:r>
            <a:endParaRPr lang="zh-HK" altLang="en-US" sz="4000" b="1" dirty="0">
              <a:latin typeface="微软雅黑" panose="020B0503020204020204" pitchFamily="34" charset="-122"/>
              <a:ea typeface="微软雅黑" panose="020B0503020204020204" pitchFamily="34" charset="-122"/>
            </a:endParaRPr>
          </a:p>
        </p:txBody>
      </p:sp>
      <p:sp>
        <p:nvSpPr>
          <p:cNvPr id="25" name="矩形 24"/>
          <p:cNvSpPr/>
          <p:nvPr/>
        </p:nvSpPr>
        <p:spPr>
          <a:xfrm>
            <a:off x="4542620" y="3413361"/>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542620" y="3125831"/>
            <a:ext cx="2171700" cy="369332"/>
          </a:xfrm>
          <a:prstGeom prst="rect">
            <a:avLst/>
          </a:prstGeom>
          <a:noFill/>
        </p:spPr>
        <p:txBody>
          <a:bodyPr wrap="square" rtlCol="0">
            <a:spAutoFit/>
          </a:bodyPr>
          <a:lstStyle/>
          <a:p>
            <a:pPr algn="ctr"/>
            <a:r>
              <a:rPr lang="en-US" altLang="zh-CN" b="1" dirty="0" smtClean="0">
                <a:solidFill>
                  <a:srgbClr val="00B050"/>
                </a:solidFill>
                <a:latin typeface="微软雅黑" panose="020B0503020204020204" pitchFamily="34" charset="-122"/>
                <a:ea typeface="微软雅黑" panose="020B0503020204020204" pitchFamily="34" charset="-122"/>
              </a:rPr>
              <a:t>ADD YOUR TITLE</a:t>
            </a:r>
            <a:endParaRPr lang="zh-HK" altLang="en-US" b="1" dirty="0">
              <a:solidFill>
                <a:srgbClr val="00B050"/>
              </a:solidFill>
              <a:latin typeface="微软雅黑" panose="020B0503020204020204" pitchFamily="34" charset="-122"/>
              <a:ea typeface="微软雅黑" panose="020B0503020204020204" pitchFamily="34" charset="-122"/>
            </a:endParaRPr>
          </a:p>
        </p:txBody>
      </p:sp>
      <p:sp>
        <p:nvSpPr>
          <p:cNvPr id="27" name="矩形 26"/>
          <p:cNvSpPr/>
          <p:nvPr/>
        </p:nvSpPr>
        <p:spPr>
          <a:xfrm>
            <a:off x="4542620" y="1735090"/>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542620" y="1447448"/>
            <a:ext cx="2171700" cy="369332"/>
          </a:xfrm>
          <a:prstGeom prst="rect">
            <a:avLst/>
          </a:prstGeom>
          <a:noFill/>
        </p:spPr>
        <p:txBody>
          <a:bodyPr wrap="square" rtlCol="0">
            <a:spAutoFit/>
          </a:bodyPr>
          <a:lstStyle/>
          <a:p>
            <a:pPr algn="ctr"/>
            <a:r>
              <a:rPr lang="en-US" altLang="zh-CN" b="1" dirty="0" smtClean="0">
                <a:solidFill>
                  <a:srgbClr val="00B050"/>
                </a:solidFill>
                <a:latin typeface="微软雅黑" panose="020B0503020204020204" pitchFamily="34" charset="-122"/>
                <a:ea typeface="微软雅黑" panose="020B0503020204020204" pitchFamily="34" charset="-122"/>
              </a:rPr>
              <a:t>ADD YOUR TITLE</a:t>
            </a:r>
            <a:endParaRPr lang="zh-HK" altLang="en-US" b="1" dirty="0">
              <a:solidFill>
                <a:srgbClr val="00B050"/>
              </a:solidFill>
              <a:latin typeface="微软雅黑" panose="020B0503020204020204" pitchFamily="34" charset="-122"/>
              <a:ea typeface="微软雅黑" panose="020B0503020204020204" pitchFamily="34" charset="-122"/>
            </a:endParaRPr>
          </a:p>
        </p:txBody>
      </p:sp>
      <p:sp>
        <p:nvSpPr>
          <p:cNvPr id="29" name="矩形 28"/>
          <p:cNvSpPr/>
          <p:nvPr/>
        </p:nvSpPr>
        <p:spPr>
          <a:xfrm>
            <a:off x="4542620" y="5091633"/>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542620" y="4804103"/>
            <a:ext cx="2171700" cy="369332"/>
          </a:xfrm>
          <a:prstGeom prst="rect">
            <a:avLst/>
          </a:prstGeom>
          <a:noFill/>
        </p:spPr>
        <p:txBody>
          <a:bodyPr wrap="square" rtlCol="0">
            <a:spAutoFit/>
          </a:bodyPr>
          <a:lstStyle/>
          <a:p>
            <a:pPr algn="ctr"/>
            <a:r>
              <a:rPr lang="en-US" altLang="zh-CN" b="1" dirty="0" smtClean="0">
                <a:solidFill>
                  <a:srgbClr val="00B050"/>
                </a:solidFill>
                <a:latin typeface="微软雅黑" panose="020B0503020204020204" pitchFamily="34" charset="-122"/>
                <a:ea typeface="微软雅黑" panose="020B0503020204020204" pitchFamily="34" charset="-122"/>
              </a:rPr>
              <a:t>ADD YOUR TITLE</a:t>
            </a:r>
            <a:endParaRPr lang="zh-HK" altLang="en-US" b="1" dirty="0">
              <a:solidFill>
                <a:srgbClr val="00B050"/>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7389160"/>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95806386"/>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6798930"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p>
        </p:txBody>
      </p:sp>
      <p:sp>
        <p:nvSpPr>
          <p:cNvPr id="11" name="文本框 10"/>
          <p:cNvSpPr txBox="1"/>
          <p:nvPr/>
        </p:nvSpPr>
        <p:spPr>
          <a:xfrm>
            <a:off x="6770574" y="93911"/>
            <a:ext cx="1344726"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2412999" y="1581061"/>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A</a:t>
            </a:r>
            <a:endParaRPr lang="zh-HK" altLang="en-US" sz="3600" b="1" dirty="0">
              <a:latin typeface="微软雅黑" panose="020B0503020204020204" pitchFamily="34" charset="-122"/>
              <a:ea typeface="微软雅黑" panose="020B0503020204020204" pitchFamily="34" charset="-122"/>
            </a:endParaRPr>
          </a:p>
        </p:txBody>
      </p:sp>
      <p:sp>
        <p:nvSpPr>
          <p:cNvPr id="32" name="椭圆 31"/>
          <p:cNvSpPr/>
          <p:nvPr/>
        </p:nvSpPr>
        <p:spPr>
          <a:xfrm>
            <a:off x="3331803" y="3238110"/>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微软雅黑" panose="020B0503020204020204" pitchFamily="34" charset="-122"/>
                <a:ea typeface="微软雅黑" panose="020B0503020204020204" pitchFamily="34" charset="-122"/>
              </a:rPr>
              <a:t>B</a:t>
            </a:r>
            <a:endParaRPr lang="zh-HK" altLang="en-US" sz="3600" b="1" dirty="0">
              <a:latin typeface="微软雅黑" panose="020B0503020204020204" pitchFamily="34" charset="-122"/>
              <a:ea typeface="微软雅黑" panose="020B0503020204020204" pitchFamily="34" charset="-122"/>
            </a:endParaRPr>
          </a:p>
        </p:txBody>
      </p:sp>
      <p:sp>
        <p:nvSpPr>
          <p:cNvPr id="33" name="椭圆 32"/>
          <p:cNvSpPr/>
          <p:nvPr/>
        </p:nvSpPr>
        <p:spPr>
          <a:xfrm>
            <a:off x="2412999" y="4895159"/>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C</a:t>
            </a:r>
            <a:endParaRPr lang="zh-HK" altLang="en-US" sz="3600" b="1" dirty="0">
              <a:latin typeface="微软雅黑" panose="020B0503020204020204" pitchFamily="34" charset="-122"/>
              <a:ea typeface="微软雅黑" panose="020B0503020204020204" pitchFamily="34" charset="-122"/>
            </a:endParaRPr>
          </a:p>
        </p:txBody>
      </p:sp>
      <p:cxnSp>
        <p:nvCxnSpPr>
          <p:cNvPr id="35" name="直接连接符 34"/>
          <p:cNvCxnSpPr/>
          <p:nvPr/>
        </p:nvCxnSpPr>
        <p:spPr>
          <a:xfrm flipV="1">
            <a:off x="1428902" y="2317321"/>
            <a:ext cx="812800" cy="48260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663700" y="3697511"/>
            <a:ext cx="1460500" cy="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428902" y="4595102"/>
            <a:ext cx="812800" cy="48260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3670604" y="1712965"/>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3670604" y="1425323"/>
            <a:ext cx="2171700" cy="369332"/>
          </a:xfrm>
          <a:prstGeom prst="rect">
            <a:avLst/>
          </a:prstGeom>
          <a:noFill/>
        </p:spPr>
        <p:txBody>
          <a:bodyPr wrap="square" rtlCol="0">
            <a:spAutoFit/>
          </a:bodyPr>
          <a:lstStyle/>
          <a:p>
            <a:pPr algn="ctr"/>
            <a:r>
              <a:rPr lang="en-US" altLang="zh-CN" b="1" dirty="0" smtClean="0">
                <a:solidFill>
                  <a:srgbClr val="E74E3E"/>
                </a:solidFill>
                <a:latin typeface="微软雅黑" panose="020B0503020204020204" pitchFamily="34" charset="-122"/>
                <a:ea typeface="微软雅黑" panose="020B0503020204020204" pitchFamily="34" charset="-122"/>
              </a:rPr>
              <a:t>ADD YOUR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44" name="矩形 43"/>
          <p:cNvSpPr/>
          <p:nvPr/>
        </p:nvSpPr>
        <p:spPr>
          <a:xfrm>
            <a:off x="4458209" y="3299634"/>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458209" y="3011992"/>
            <a:ext cx="2171700" cy="369332"/>
          </a:xfrm>
          <a:prstGeom prst="rect">
            <a:avLst/>
          </a:prstGeom>
          <a:noFill/>
        </p:spPr>
        <p:txBody>
          <a:bodyPr wrap="square" rtlCol="0">
            <a:spAutoFit/>
          </a:bodyPr>
          <a:lstStyle/>
          <a:p>
            <a:pPr algn="ctr"/>
            <a:r>
              <a:rPr lang="en-US" altLang="zh-CN" b="1" dirty="0" smtClean="0">
                <a:solidFill>
                  <a:srgbClr val="E74E3E"/>
                </a:solidFill>
                <a:latin typeface="微软雅黑" panose="020B0503020204020204" pitchFamily="34" charset="-122"/>
                <a:ea typeface="微软雅黑" panose="020B0503020204020204" pitchFamily="34" charset="-122"/>
              </a:rPr>
              <a:t>ADD YOUR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46" name="矩形 45"/>
          <p:cNvSpPr/>
          <p:nvPr/>
        </p:nvSpPr>
        <p:spPr>
          <a:xfrm>
            <a:off x="3670604" y="5030981"/>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3670604" y="4743339"/>
            <a:ext cx="2171700" cy="369332"/>
          </a:xfrm>
          <a:prstGeom prst="rect">
            <a:avLst/>
          </a:prstGeom>
          <a:noFill/>
        </p:spPr>
        <p:txBody>
          <a:bodyPr wrap="square" rtlCol="0">
            <a:spAutoFit/>
          </a:bodyPr>
          <a:lstStyle/>
          <a:p>
            <a:pPr algn="ctr"/>
            <a:r>
              <a:rPr lang="en-US" altLang="zh-CN" b="1" dirty="0" smtClean="0">
                <a:solidFill>
                  <a:srgbClr val="E74E3E"/>
                </a:solidFill>
                <a:latin typeface="微软雅黑" panose="020B0503020204020204" pitchFamily="34" charset="-122"/>
                <a:ea typeface="微软雅黑" panose="020B0503020204020204" pitchFamily="34" charset="-122"/>
              </a:rPr>
              <a:t>ADD YOUR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rotWithShape="1">
          <a:blip r:embed="rId2" cstate="print"/>
          <a:srcRect l="48207"/>
          <a:stretch/>
        </p:blipFill>
        <p:spPr>
          <a:xfrm>
            <a:off x="-660" y="2084120"/>
            <a:ext cx="1554054" cy="300064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654188106"/>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微软雅黑" panose="020B0503020204020204" pitchFamily="34" charset="-122"/>
                  <a:ea typeface="微软雅黑" panose="020B0503020204020204" pitchFamily="34" charset="-122"/>
                </a:rPr>
                <a:t>NAME</a:t>
              </a:r>
              <a:endParaRPr lang="zh-HK" altLang="en-US" sz="2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en-US" altLang="zh-CN" sz="2400" b="1" spc="300" dirty="0" smtClean="0">
                  <a:solidFill>
                    <a:srgbClr val="E74E3E"/>
                  </a:solidFill>
                  <a:latin typeface="微软雅黑" panose="020B0503020204020204" pitchFamily="34" charset="-122"/>
                  <a:ea typeface="微软雅黑" panose="020B0503020204020204" pitchFamily="34" charset="-122"/>
                </a:rPr>
                <a:t>DAMEN</a:t>
              </a:r>
              <a:endParaRPr lang="zh-HK" altLang="en-US" sz="2400" b="1" spc="300" dirty="0">
                <a:solidFill>
                  <a:srgbClr val="E74E3E"/>
                </a:solidFill>
                <a:latin typeface="微软雅黑" panose="020B0503020204020204" pitchFamily="34" charset="-122"/>
                <a:ea typeface="微软雅黑" panose="020B0503020204020204" pitchFamily="34"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E74E3E"/>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230832"/>
            </a:xfrm>
            <a:prstGeom prst="rect">
              <a:avLst/>
            </a:prstGeom>
          </p:spPr>
          <p:txBody>
            <a:bodyPr wrap="square">
              <a:spAutoFit/>
            </a:bodyPr>
            <a:lstStyle/>
            <a:p>
              <a:endParaRPr lang="zh-HK" altLang="en-US" sz="900" dirty="0">
                <a:solidFill>
                  <a:schemeClr val="bg1"/>
                </a:solidFill>
              </a:endParaRPr>
            </a:p>
          </p:txBody>
        </p:sp>
      </p:grpSp>
    </p:spTree>
    <p:extLst>
      <p:ext uri="{BB962C8B-B14F-4D97-AF65-F5344CB8AC3E}">
        <p14:creationId xmlns:p14="http://schemas.microsoft.com/office/powerpoint/2010/main" val="3218175742"/>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976525" y="2108979"/>
            <a:ext cx="5207000" cy="1107996"/>
          </a:xfrm>
          <a:prstGeom prst="rect">
            <a:avLst/>
          </a:prstGeom>
        </p:spPr>
        <p:txBody>
          <a:bodyPr wrap="square">
            <a:spAutoFit/>
          </a:bodyPr>
          <a:lstStyle/>
          <a:p>
            <a:pPr lvl="0" algn="just"/>
            <a:r>
              <a:rPr lang="zh-CN" altLang="en-US" sz="1100" dirty="0">
                <a:solidFill>
                  <a:srgbClr val="666666"/>
                </a:solidFill>
                <a:latin typeface="微软雅黑" panose="020B0503020204020204" pitchFamily="34" charset="-122"/>
                <a:ea typeface="微软雅黑" panose="020B0503020204020204" pitchFamily="34" charset="-122"/>
              </a:rPr>
              <a:t>本文对分布式</a:t>
            </a:r>
            <a:r>
              <a:rPr lang="en-US" altLang="zh-CN" sz="1100" dirty="0">
                <a:solidFill>
                  <a:srgbClr val="666666"/>
                </a:solidFill>
                <a:latin typeface="微软雅黑" panose="020B0503020204020204" pitchFamily="34" charset="-122"/>
                <a:ea typeface="微软雅黑" panose="020B0503020204020204" pitchFamily="34" charset="-122"/>
              </a:rPr>
              <a:t>SOA</a:t>
            </a:r>
            <a:r>
              <a:rPr lang="zh-CN" altLang="en-US" sz="1100" dirty="0">
                <a:solidFill>
                  <a:srgbClr val="666666"/>
                </a:solidFill>
                <a:latin typeface="微软雅黑" panose="020B0503020204020204" pitchFamily="34" charset="-122"/>
                <a:ea typeface="微软雅黑" panose="020B0503020204020204" pitchFamily="34" charset="-122"/>
              </a:rPr>
              <a:t>开源服务框架技术进行了深入的研究。在全面分析系统需求的基础上，提出了利用</a:t>
            </a:r>
            <a:r>
              <a:rPr lang="en-US" altLang="zh-CN" sz="1100" dirty="0" err="1">
                <a:solidFill>
                  <a:srgbClr val="666666"/>
                </a:solidFill>
                <a:latin typeface="微软雅黑" panose="020B0503020204020204" pitchFamily="34" charset="-122"/>
                <a:ea typeface="微软雅黑" panose="020B0503020204020204" pitchFamily="34" charset="-122"/>
              </a:rPr>
              <a:t>Dubbo</a:t>
            </a:r>
            <a:r>
              <a:rPr lang="zh-CN" altLang="en-US" sz="1100" dirty="0">
                <a:solidFill>
                  <a:srgbClr val="666666"/>
                </a:solidFill>
                <a:latin typeface="微软雅黑" panose="020B0503020204020204" pitchFamily="34" charset="-122"/>
                <a:ea typeface="微软雅黑" panose="020B0503020204020204" pitchFamily="34" charset="-122"/>
              </a:rPr>
              <a:t>服务治理框架，全面整合</a:t>
            </a:r>
            <a:r>
              <a:rPr lang="en-US" altLang="zh-CN" sz="1100" dirty="0">
                <a:solidFill>
                  <a:srgbClr val="666666"/>
                </a:solidFill>
                <a:latin typeface="微软雅黑" panose="020B0503020204020204" pitchFamily="34" charset="-122"/>
                <a:ea typeface="微软雅黑" panose="020B0503020204020204" pitchFamily="34" charset="-122"/>
              </a:rPr>
              <a:t>MQ</a:t>
            </a:r>
            <a:r>
              <a:rPr lang="zh-CN" altLang="en-US" sz="1100" dirty="0">
                <a:solidFill>
                  <a:srgbClr val="666666"/>
                </a:solidFill>
                <a:latin typeface="微软雅黑" panose="020B0503020204020204" pitchFamily="34" charset="-122"/>
                <a:ea typeface="微软雅黑" panose="020B0503020204020204" pitchFamily="34" charset="-122"/>
              </a:rPr>
              <a:t>异步队列消息框架和分布式缓存等技术开发客户精扫系统的新方法。系统后端采用</a:t>
            </a:r>
            <a:r>
              <a:rPr lang="en-US" altLang="zh-CN" sz="1100" dirty="0" err="1">
                <a:solidFill>
                  <a:srgbClr val="666666"/>
                </a:solidFill>
                <a:latin typeface="微软雅黑" panose="020B0503020204020204" pitchFamily="34" charset="-122"/>
                <a:ea typeface="微软雅黑" panose="020B0503020204020204" pitchFamily="34" charset="-122"/>
              </a:rPr>
              <a:t>Dubbo</a:t>
            </a:r>
            <a:r>
              <a:rPr lang="zh-CN" altLang="en-US" sz="1100" dirty="0">
                <a:solidFill>
                  <a:srgbClr val="666666"/>
                </a:solidFill>
                <a:latin typeface="微软雅黑" panose="020B0503020204020204" pitchFamily="34" charset="-122"/>
                <a:ea typeface="微软雅黑" panose="020B0503020204020204" pitchFamily="34" charset="-122"/>
              </a:rPr>
              <a:t>分布式</a:t>
            </a:r>
            <a:r>
              <a:rPr lang="en-US" altLang="zh-CN" sz="1100" dirty="0">
                <a:solidFill>
                  <a:srgbClr val="666666"/>
                </a:solidFill>
                <a:latin typeface="微软雅黑" panose="020B0503020204020204" pitchFamily="34" charset="-122"/>
                <a:ea typeface="微软雅黑" panose="020B0503020204020204" pitchFamily="34" charset="-122"/>
              </a:rPr>
              <a:t>SOA</a:t>
            </a:r>
            <a:r>
              <a:rPr lang="zh-CN" altLang="en-US" sz="1100" dirty="0">
                <a:solidFill>
                  <a:srgbClr val="666666"/>
                </a:solidFill>
                <a:latin typeface="微软雅黑" panose="020B0503020204020204" pitchFamily="34" charset="-122"/>
                <a:ea typeface="微软雅黑" panose="020B0503020204020204" pitchFamily="34" charset="-122"/>
              </a:rPr>
              <a:t>框架和</a:t>
            </a:r>
            <a:r>
              <a:rPr lang="en-US" altLang="zh-CN" sz="1100" dirty="0">
                <a:solidFill>
                  <a:srgbClr val="666666"/>
                </a:solidFill>
                <a:latin typeface="微软雅黑" panose="020B0503020204020204" pitchFamily="34" charset="-122"/>
                <a:ea typeface="微软雅黑" panose="020B0503020204020204" pitchFamily="34" charset="-122"/>
              </a:rPr>
              <a:t>Zookeeper</a:t>
            </a:r>
            <a:r>
              <a:rPr lang="zh-CN" altLang="en-US" sz="1100" dirty="0">
                <a:solidFill>
                  <a:srgbClr val="666666"/>
                </a:solidFill>
                <a:latin typeface="微软雅黑" panose="020B0503020204020204" pitchFamily="34" charset="-122"/>
                <a:ea typeface="微软雅黑" panose="020B0503020204020204" pitchFamily="34" charset="-122"/>
              </a:rPr>
              <a:t>注册中心构建完整的分布式同步调用框架，异步消息框架采用</a:t>
            </a:r>
            <a:r>
              <a:rPr lang="en-US" altLang="zh-CN" sz="1100" dirty="0" err="1">
                <a:solidFill>
                  <a:srgbClr val="666666"/>
                </a:solidFill>
                <a:latin typeface="微软雅黑" panose="020B0503020204020204" pitchFamily="34" charset="-122"/>
                <a:ea typeface="微软雅黑" panose="020B0503020204020204" pitchFamily="34" charset="-122"/>
              </a:rPr>
              <a:t>RabbitMQ</a:t>
            </a:r>
            <a:r>
              <a:rPr lang="zh-CN" altLang="en-US" sz="1100" dirty="0">
                <a:solidFill>
                  <a:srgbClr val="666666"/>
                </a:solidFill>
                <a:latin typeface="微软雅黑" panose="020B0503020204020204" pitchFamily="34" charset="-122"/>
                <a:ea typeface="微软雅黑" panose="020B0503020204020204" pitchFamily="34" charset="-122"/>
              </a:rPr>
              <a:t>构建。前端主要采用</a:t>
            </a:r>
            <a:r>
              <a:rPr lang="en-US" altLang="zh-CN" sz="1100" dirty="0">
                <a:solidFill>
                  <a:srgbClr val="666666"/>
                </a:solidFill>
                <a:latin typeface="微软雅黑" panose="020B0503020204020204" pitchFamily="34" charset="-122"/>
                <a:ea typeface="微软雅黑" panose="020B0503020204020204" pitchFamily="34" charset="-122"/>
              </a:rPr>
              <a:t>HTML5</a:t>
            </a:r>
            <a:r>
              <a:rPr lang="zh-CN" altLang="en-US" sz="1100" dirty="0">
                <a:solidFill>
                  <a:srgbClr val="666666"/>
                </a:solidFill>
                <a:latin typeface="微软雅黑" panose="020B0503020204020204" pitchFamily="34" charset="-122"/>
                <a:ea typeface="微软雅黑" panose="020B0503020204020204" pitchFamily="34" charset="-122"/>
              </a:rPr>
              <a:t>技术，</a:t>
            </a:r>
            <a:r>
              <a:rPr lang="en-US" altLang="zh-CN" sz="1100" dirty="0">
                <a:solidFill>
                  <a:srgbClr val="666666"/>
                </a:solidFill>
                <a:latin typeface="微软雅黑" panose="020B0503020204020204" pitchFamily="34" charset="-122"/>
                <a:ea typeface="微软雅黑" panose="020B0503020204020204" pitchFamily="34" charset="-122"/>
              </a:rPr>
              <a:t>Web</a:t>
            </a:r>
            <a:r>
              <a:rPr lang="zh-CN" altLang="en-US" sz="1100" dirty="0">
                <a:solidFill>
                  <a:srgbClr val="666666"/>
                </a:solidFill>
                <a:latin typeface="微软雅黑" panose="020B0503020204020204" pitchFamily="34" charset="-122"/>
                <a:ea typeface="微软雅黑" panose="020B0503020204020204" pitchFamily="34" charset="-122"/>
              </a:rPr>
              <a:t>界面采用</a:t>
            </a:r>
            <a:r>
              <a:rPr lang="en-US" altLang="zh-CN" sz="1100" dirty="0">
                <a:solidFill>
                  <a:srgbClr val="666666"/>
                </a:solidFill>
                <a:latin typeface="微软雅黑" panose="020B0503020204020204" pitchFamily="34" charset="-122"/>
                <a:ea typeface="微软雅黑" panose="020B0503020204020204" pitchFamily="34" charset="-122"/>
              </a:rPr>
              <a:t>jQuery</a:t>
            </a:r>
            <a:r>
              <a:rPr lang="zh-CN" altLang="en-US" sz="1100" dirty="0">
                <a:solidFill>
                  <a:srgbClr val="666666"/>
                </a:solidFill>
                <a:latin typeface="微软雅黑" panose="020B0503020204020204" pitchFamily="34" charset="-122"/>
                <a:ea typeface="微软雅黑" panose="020B0503020204020204" pitchFamily="34" charset="-122"/>
              </a:rPr>
              <a:t>和</a:t>
            </a:r>
            <a:r>
              <a:rPr lang="en-US" altLang="zh-CN" sz="1100" dirty="0">
                <a:solidFill>
                  <a:srgbClr val="666666"/>
                </a:solidFill>
                <a:latin typeface="微软雅黑" panose="020B0503020204020204" pitchFamily="34" charset="-122"/>
                <a:ea typeface="微软雅黑" panose="020B0503020204020204" pitchFamily="34" charset="-122"/>
              </a:rPr>
              <a:t>Bootstrap</a:t>
            </a:r>
            <a:r>
              <a:rPr lang="zh-CN" altLang="en-US" sz="1100" dirty="0">
                <a:solidFill>
                  <a:srgbClr val="666666"/>
                </a:solidFill>
                <a:latin typeface="微软雅黑" panose="020B0503020204020204" pitchFamily="34" charset="-122"/>
                <a:ea typeface="微软雅黑" panose="020B0503020204020204" pitchFamily="34" charset="-122"/>
              </a:rPr>
              <a:t>构建。</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0" name="矩形 19"/>
          <p:cNvSpPr/>
          <p:nvPr/>
        </p:nvSpPr>
        <p:spPr>
          <a:xfrm>
            <a:off x="1976525" y="3235852"/>
            <a:ext cx="5207000" cy="769441"/>
          </a:xfrm>
          <a:prstGeom prst="rect">
            <a:avLst/>
          </a:prstGeom>
        </p:spPr>
        <p:txBody>
          <a:bodyPr wrap="square">
            <a:spAutoFit/>
          </a:bodyPr>
          <a:lstStyle/>
          <a:p>
            <a:pPr lvl="0" algn="just"/>
            <a:r>
              <a:rPr lang="zh-CN" altLang="en-US" sz="1100" dirty="0">
                <a:solidFill>
                  <a:srgbClr val="666666"/>
                </a:solidFill>
                <a:latin typeface="微软雅黑" panose="020B0503020204020204" pitchFamily="34" charset="-122"/>
                <a:ea typeface="微软雅黑" panose="020B0503020204020204" pitchFamily="34" charset="-122"/>
              </a:rPr>
              <a:t>在前后端之间通过多次迭代和调整，加入服务端前置中间层，有效地实现了系统层面解耦，降低了前后端通信的复杂性。在后端</a:t>
            </a:r>
            <a:r>
              <a:rPr lang="en-US" altLang="zh-CN" sz="1100" dirty="0" err="1">
                <a:solidFill>
                  <a:srgbClr val="666666"/>
                </a:solidFill>
                <a:latin typeface="微软雅黑" panose="020B0503020204020204" pitchFamily="34" charset="-122"/>
                <a:ea typeface="微软雅黑" panose="020B0503020204020204" pitchFamily="34" charset="-122"/>
              </a:rPr>
              <a:t>Dubbo</a:t>
            </a:r>
            <a:r>
              <a:rPr lang="zh-CN" altLang="en-US" sz="1100" dirty="0">
                <a:solidFill>
                  <a:srgbClr val="666666"/>
                </a:solidFill>
                <a:latin typeface="微软雅黑" panose="020B0503020204020204" pitchFamily="34" charset="-122"/>
                <a:ea typeface="微软雅黑" panose="020B0503020204020204" pitchFamily="34" charset="-122"/>
              </a:rPr>
              <a:t>分布式框架中整合</a:t>
            </a:r>
            <a:r>
              <a:rPr lang="en-US" altLang="zh-CN" sz="1100" dirty="0">
                <a:solidFill>
                  <a:srgbClr val="666666"/>
                </a:solidFill>
                <a:latin typeface="微软雅黑" panose="020B0503020204020204" pitchFamily="34" charset="-122"/>
                <a:ea typeface="微软雅黑" panose="020B0503020204020204" pitchFamily="34" charset="-122"/>
              </a:rPr>
              <a:t>Zookeeper</a:t>
            </a:r>
            <a:r>
              <a:rPr lang="zh-CN" altLang="en-US" sz="1100" dirty="0">
                <a:solidFill>
                  <a:srgbClr val="666666"/>
                </a:solidFill>
                <a:latin typeface="微软雅黑" panose="020B0503020204020204" pitchFamily="34" charset="-122"/>
                <a:ea typeface="微软雅黑" panose="020B0503020204020204" pitchFamily="34" charset="-122"/>
              </a:rPr>
              <a:t>注册中心很好地解决了服务的订阅和发布、服务的动态发现以及透明化路由。</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1" name="矩形 20"/>
          <p:cNvSpPr/>
          <p:nvPr/>
        </p:nvSpPr>
        <p:spPr>
          <a:xfrm>
            <a:off x="1976525" y="4062041"/>
            <a:ext cx="5207000" cy="261610"/>
          </a:xfrm>
          <a:prstGeom prst="rect">
            <a:avLst/>
          </a:prstGeom>
        </p:spPr>
        <p:txBody>
          <a:bodyPr wrap="square">
            <a:spAutoFit/>
          </a:bodyPr>
          <a:lstStyle/>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在分布式</a:t>
            </a:r>
            <a:r>
              <a:rPr lang="en-US" altLang="zh-CN" sz="1100" dirty="0" smtClean="0">
                <a:solidFill>
                  <a:srgbClr val="666666"/>
                </a:solidFill>
                <a:latin typeface="微软雅黑" panose="020B0503020204020204" pitchFamily="34" charset="-122"/>
                <a:ea typeface="微软雅黑" panose="020B0503020204020204" pitchFamily="34" charset="-122"/>
              </a:rPr>
              <a:t>SOA</a:t>
            </a:r>
            <a:r>
              <a:rPr lang="zh-CN" altLang="en-US" sz="1100" dirty="0" smtClean="0">
                <a:solidFill>
                  <a:srgbClr val="666666"/>
                </a:solidFill>
                <a:latin typeface="微软雅黑" panose="020B0503020204020204" pitchFamily="34" charset="-122"/>
                <a:ea typeface="微软雅黑" panose="020B0503020204020204" pitchFamily="34" charset="-122"/>
              </a:rPr>
              <a:t>架构构建的基础上，系统性能稳定高效，易维护、易扩展。</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9152" y="1653570"/>
            <a:ext cx="1439862" cy="2215991"/>
          </a:xfrm>
          <a:prstGeom prst="rect">
            <a:avLst/>
          </a:prstGeom>
          <a:noFill/>
        </p:spPr>
        <p:txBody>
          <a:bodyPr wrap="square" rtlCol="0">
            <a:spAutoFit/>
          </a:bodyPr>
          <a:lstStyle/>
          <a:p>
            <a:r>
              <a:rPr lang="en-US" altLang="zh-HK" sz="13800" dirty="0" smtClean="0">
                <a:solidFill>
                  <a:srgbClr val="00B050"/>
                </a:solidFill>
                <a:latin typeface="Adobe 仿宋 Std R" panose="02020400000000000000" pitchFamily="18" charset="-122"/>
                <a:ea typeface="Adobe 仿宋 Std R" panose="02020400000000000000" pitchFamily="18" charset="-122"/>
              </a:rPr>
              <a:t>“</a:t>
            </a:r>
            <a:endParaRPr lang="zh-HK" altLang="en-US" sz="13800" dirty="0">
              <a:solidFill>
                <a:srgbClr val="00B050"/>
              </a:solidFill>
              <a:latin typeface="Adobe 仿宋 Std R" panose="02020400000000000000" pitchFamily="18" charset="-122"/>
              <a:ea typeface="Adobe 仿宋 Std R" panose="02020400000000000000" pitchFamily="18" charset="-122"/>
            </a:endParaRPr>
          </a:p>
        </p:txBody>
      </p:sp>
      <p:sp>
        <p:nvSpPr>
          <p:cNvPr id="23" name="文本框 22"/>
          <p:cNvSpPr txBox="1"/>
          <p:nvPr/>
        </p:nvSpPr>
        <p:spPr>
          <a:xfrm>
            <a:off x="6940637" y="4642009"/>
            <a:ext cx="1439862" cy="2215991"/>
          </a:xfrm>
          <a:prstGeom prst="rect">
            <a:avLst/>
          </a:prstGeom>
          <a:noFill/>
        </p:spPr>
        <p:txBody>
          <a:bodyPr wrap="square" rtlCol="0">
            <a:spAutoFit/>
          </a:bodyPr>
          <a:lstStyle/>
          <a:p>
            <a:r>
              <a:rPr lang="en-US" altLang="zh-HK" sz="13800" dirty="0" smtClean="0">
                <a:solidFill>
                  <a:srgbClr val="00B050"/>
                </a:solidFill>
                <a:latin typeface="Adobe 仿宋 Std R" panose="02020400000000000000" pitchFamily="18" charset="-122"/>
                <a:ea typeface="Adobe 仿宋 Std R" panose="02020400000000000000" pitchFamily="18" charset="-122"/>
              </a:rPr>
              <a:t>”</a:t>
            </a:r>
            <a:endParaRPr lang="zh-HK" altLang="en-US" sz="13800" dirty="0">
              <a:solidFill>
                <a:srgbClr val="00B050"/>
              </a:solidFill>
              <a:latin typeface="Adobe 仿宋 Std R" panose="02020400000000000000" pitchFamily="18" charset="-122"/>
              <a:ea typeface="Adobe 仿宋 Std R" panose="02020400000000000000" pitchFamily="18" charset="-122"/>
            </a:endParaRPr>
          </a:p>
        </p:txBody>
      </p:sp>
    </p:spTree>
    <p:extLst>
      <p:ext uri="{BB962C8B-B14F-4D97-AF65-F5344CB8AC3E}">
        <p14:creationId xmlns:p14="http://schemas.microsoft.com/office/powerpoint/2010/main" val="2886239700"/>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1249190" y="156050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E74E3E"/>
                </a:solidFill>
                <a:latin typeface="微软雅黑" panose="020B0503020204020204" pitchFamily="34" charset="-122"/>
                <a:ea typeface="微软雅黑" panose="020B0503020204020204" pitchFamily="34" charset="-122"/>
              </a:rPr>
              <a:t>1</a:t>
            </a:r>
            <a:endParaRPr lang="zh-HK" altLang="en-US" sz="8000" b="1" dirty="0">
              <a:solidFill>
                <a:srgbClr val="E74E3E"/>
              </a:solidFill>
              <a:latin typeface="微软雅黑" panose="020B0503020204020204" pitchFamily="34" charset="-122"/>
              <a:ea typeface="微软雅黑" panose="020B0503020204020204" pitchFamily="34" charset="-122"/>
            </a:endParaRPr>
          </a:p>
        </p:txBody>
      </p:sp>
      <p:sp>
        <p:nvSpPr>
          <p:cNvPr id="39" name="矩形 38"/>
          <p:cNvSpPr/>
          <p:nvPr/>
        </p:nvSpPr>
        <p:spPr>
          <a:xfrm>
            <a:off x="2687811" y="1837507"/>
            <a:ext cx="5207000" cy="600164"/>
          </a:xfrm>
          <a:prstGeom prst="rect">
            <a:avLst/>
          </a:prstGeom>
        </p:spPr>
        <p:txBody>
          <a:bodyPr wrap="square">
            <a:spAutoFit/>
          </a:bodyPr>
          <a:lstStyle/>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系统基于分布式</a:t>
            </a:r>
            <a:r>
              <a:rPr lang="en-US" altLang="zh-CN" sz="1100" dirty="0" smtClean="0">
                <a:solidFill>
                  <a:srgbClr val="666666"/>
                </a:solidFill>
                <a:latin typeface="微软雅黑" panose="020B0503020204020204" pitchFamily="34" charset="-122"/>
                <a:ea typeface="微软雅黑" panose="020B0503020204020204" pitchFamily="34" charset="-122"/>
              </a:rPr>
              <a:t>SOA</a:t>
            </a:r>
            <a:r>
              <a:rPr lang="zh-CN" altLang="en-US" sz="1100" dirty="0" smtClean="0">
                <a:solidFill>
                  <a:srgbClr val="666666"/>
                </a:solidFill>
                <a:latin typeface="微软雅黑" panose="020B0503020204020204" pitchFamily="34" charset="-122"/>
                <a:ea typeface="微软雅黑" panose="020B0503020204020204" pitchFamily="34" charset="-122"/>
              </a:rPr>
              <a:t>开源框架</a:t>
            </a:r>
            <a:endParaRPr lang="en-US" altLang="zh-CN" sz="1100" dirty="0" smtClean="0">
              <a:solidFill>
                <a:srgbClr val="666666"/>
              </a:solidFill>
              <a:latin typeface="微软雅黑" panose="020B0503020204020204" pitchFamily="34" charset="-122"/>
              <a:ea typeface="微软雅黑" panose="020B0503020204020204" pitchFamily="34" charset="-122"/>
            </a:endParaRPr>
          </a:p>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全面整合了</a:t>
            </a:r>
            <a:r>
              <a:rPr lang="en-US" altLang="zh-CN" sz="1100" dirty="0" err="1" smtClean="0">
                <a:solidFill>
                  <a:srgbClr val="666666"/>
                </a:solidFill>
                <a:latin typeface="微软雅黑" panose="020B0503020204020204" pitchFamily="34" charset="-122"/>
                <a:ea typeface="微软雅黑" panose="020B0503020204020204" pitchFamily="34" charset="-122"/>
              </a:rPr>
              <a:t>Dubbo</a:t>
            </a:r>
            <a:r>
              <a:rPr lang="zh-CN" altLang="en-US" sz="1100" dirty="0" smtClean="0">
                <a:solidFill>
                  <a:srgbClr val="666666"/>
                </a:solidFill>
                <a:latin typeface="微软雅黑" panose="020B0503020204020204" pitchFamily="34" charset="-122"/>
                <a:ea typeface="微软雅黑" panose="020B0503020204020204" pitchFamily="34" charset="-122"/>
              </a:rPr>
              <a:t>服务治理框架</a:t>
            </a:r>
            <a:endParaRPr lang="en-US" altLang="zh-CN" sz="1100" dirty="0" smtClean="0">
              <a:solidFill>
                <a:srgbClr val="666666"/>
              </a:solidFill>
              <a:latin typeface="微软雅黑" panose="020B0503020204020204" pitchFamily="34" charset="-122"/>
              <a:ea typeface="微软雅黑" panose="020B0503020204020204" pitchFamily="34" charset="-122"/>
            </a:endParaRPr>
          </a:p>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采用</a:t>
            </a:r>
            <a:r>
              <a:rPr lang="en-US" altLang="zh-CN" sz="1100" dirty="0" smtClean="0">
                <a:solidFill>
                  <a:srgbClr val="666666"/>
                </a:solidFill>
                <a:latin typeface="微软雅黑" panose="020B0503020204020204" pitchFamily="34" charset="-122"/>
                <a:ea typeface="微软雅黑" panose="020B0503020204020204" pitchFamily="34" charset="-122"/>
              </a:rPr>
              <a:t>Zookeeper</a:t>
            </a:r>
            <a:r>
              <a:rPr lang="zh-CN" altLang="en-US" sz="1100" dirty="0" smtClean="0">
                <a:solidFill>
                  <a:srgbClr val="666666"/>
                </a:solidFill>
                <a:latin typeface="微软雅黑" panose="020B0503020204020204" pitchFamily="34" charset="-122"/>
                <a:ea typeface="微软雅黑" panose="020B0503020204020204" pitchFamily="34" charset="-122"/>
              </a:rPr>
              <a:t>注册中心</a:t>
            </a:r>
            <a:endParaRPr lang="en-US" altLang="zh-CN" sz="1100" dirty="0" smtClean="0">
              <a:solidFill>
                <a:srgbClr val="666666"/>
              </a:solidFill>
              <a:latin typeface="微软雅黑" panose="020B0503020204020204" pitchFamily="34" charset="-122"/>
              <a:ea typeface="微软雅黑" panose="020B0503020204020204" pitchFamily="34" charset="-122"/>
            </a:endParaRPr>
          </a:p>
        </p:txBody>
      </p:sp>
      <p:sp>
        <p:nvSpPr>
          <p:cNvPr id="48" name="矩形 47"/>
          <p:cNvSpPr/>
          <p:nvPr/>
        </p:nvSpPr>
        <p:spPr>
          <a:xfrm>
            <a:off x="2687811" y="3121546"/>
            <a:ext cx="5207000" cy="430887"/>
          </a:xfrm>
          <a:prstGeom prst="rect">
            <a:avLst/>
          </a:prstGeom>
        </p:spPr>
        <p:txBody>
          <a:bodyPr wrap="square">
            <a:spAutoFit/>
          </a:bodyPr>
          <a:lstStyle/>
          <a:p>
            <a:pPr lvl="0" algn="just"/>
            <a:r>
              <a:rPr lang="zh-CN" altLang="en-US" sz="1100" dirty="0" smtClean="0">
                <a:solidFill>
                  <a:srgbClr val="00B050"/>
                </a:solidFill>
                <a:latin typeface="微软雅黑" panose="020B0503020204020204" pitchFamily="34" charset="-122"/>
                <a:ea typeface="微软雅黑" panose="020B0503020204020204" pitchFamily="34" charset="-122"/>
              </a:rPr>
              <a:t>全面整合</a:t>
            </a:r>
            <a:r>
              <a:rPr lang="en-US" altLang="zh-CN" sz="1100" dirty="0" err="1" smtClean="0">
                <a:solidFill>
                  <a:srgbClr val="00B050"/>
                </a:solidFill>
                <a:latin typeface="微软雅黑" panose="020B0503020204020204" pitchFamily="34" charset="-122"/>
                <a:ea typeface="微软雅黑" panose="020B0503020204020204" pitchFamily="34" charset="-122"/>
              </a:rPr>
              <a:t>RabbitMQ</a:t>
            </a:r>
            <a:r>
              <a:rPr lang="zh-CN" altLang="en-US" sz="1100" dirty="0" smtClean="0">
                <a:solidFill>
                  <a:srgbClr val="00B050"/>
                </a:solidFill>
                <a:latin typeface="微软雅黑" panose="020B0503020204020204" pitchFamily="34" charset="-122"/>
                <a:ea typeface="微软雅黑" panose="020B0503020204020204" pitchFamily="34" charset="-122"/>
              </a:rPr>
              <a:t>异步消息队列框架</a:t>
            </a:r>
            <a:endParaRPr lang="en-US" altLang="zh-CN" sz="1100" dirty="0" smtClean="0">
              <a:solidFill>
                <a:srgbClr val="00B050"/>
              </a:solidFill>
              <a:latin typeface="微软雅黑" panose="020B0503020204020204" pitchFamily="34" charset="-122"/>
              <a:ea typeface="微软雅黑" panose="020B0503020204020204" pitchFamily="34" charset="-122"/>
            </a:endParaRPr>
          </a:p>
          <a:p>
            <a:pPr lvl="0" algn="just"/>
            <a:r>
              <a:rPr lang="zh-CN" altLang="en-US" sz="1100" dirty="0" smtClean="0">
                <a:solidFill>
                  <a:srgbClr val="00B050"/>
                </a:solidFill>
                <a:latin typeface="微软雅黑" panose="020B0503020204020204" pitchFamily="34" charset="-122"/>
                <a:ea typeface="微软雅黑" panose="020B0503020204020204" pitchFamily="34" charset="-122"/>
              </a:rPr>
              <a:t>整合</a:t>
            </a:r>
            <a:r>
              <a:rPr lang="en-US" altLang="zh-CN" sz="1100" dirty="0" err="1" smtClean="0">
                <a:solidFill>
                  <a:srgbClr val="00B050"/>
                </a:solidFill>
                <a:latin typeface="微软雅黑" panose="020B0503020204020204" pitchFamily="34" charset="-122"/>
                <a:ea typeface="微软雅黑" panose="020B0503020204020204" pitchFamily="34" charset="-122"/>
              </a:rPr>
              <a:t>Redis</a:t>
            </a:r>
            <a:r>
              <a:rPr lang="zh-CN" altLang="en-US" sz="1100" dirty="0" smtClean="0">
                <a:solidFill>
                  <a:srgbClr val="00B050"/>
                </a:solidFill>
                <a:latin typeface="微软雅黑" panose="020B0503020204020204" pitchFamily="34" charset="-122"/>
                <a:ea typeface="微软雅黑" panose="020B0503020204020204" pitchFamily="34" charset="-122"/>
              </a:rPr>
              <a:t>分布式缓存</a:t>
            </a:r>
            <a:endParaRPr lang="zh-HK" altLang="zh-HK" sz="1100" dirty="0">
              <a:solidFill>
                <a:srgbClr val="00B050"/>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249190" y="2844547"/>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0B050"/>
                </a:solidFill>
                <a:latin typeface="微软雅黑" panose="020B0503020204020204" pitchFamily="34" charset="-122"/>
                <a:ea typeface="微软雅黑" panose="020B0503020204020204" pitchFamily="34" charset="-122"/>
              </a:rPr>
              <a:t>2</a:t>
            </a:r>
            <a:endParaRPr lang="zh-HK" altLang="en-US" sz="8000" b="1" dirty="0">
              <a:solidFill>
                <a:srgbClr val="00B050"/>
              </a:solidFill>
              <a:latin typeface="微软雅黑" panose="020B0503020204020204" pitchFamily="34" charset="-122"/>
              <a:ea typeface="微软雅黑" panose="020B0503020204020204" pitchFamily="34" charset="-122"/>
            </a:endParaRPr>
          </a:p>
        </p:txBody>
      </p:sp>
      <p:sp>
        <p:nvSpPr>
          <p:cNvPr id="49" name="矩形 48"/>
          <p:cNvSpPr/>
          <p:nvPr/>
        </p:nvSpPr>
        <p:spPr>
          <a:xfrm>
            <a:off x="2687811" y="4405585"/>
            <a:ext cx="5207000" cy="600164"/>
          </a:xfrm>
          <a:prstGeom prst="rect">
            <a:avLst/>
          </a:prstGeom>
        </p:spPr>
        <p:txBody>
          <a:bodyPr wrap="square">
            <a:spAutoFit/>
          </a:bodyPr>
          <a:lstStyle/>
          <a:p>
            <a:pPr lvl="0" algn="just"/>
            <a:r>
              <a:rPr lang="zh-CN" altLang="en-US" sz="1100" dirty="0">
                <a:latin typeface="微软雅黑" panose="020B0503020204020204" pitchFamily="34" charset="-122"/>
                <a:ea typeface="微软雅黑" panose="020B0503020204020204" pitchFamily="34" charset="-122"/>
              </a:rPr>
              <a:t>采用分层结构模型</a:t>
            </a:r>
            <a:endParaRPr lang="en-US" altLang="zh-CN" sz="1100" dirty="0">
              <a:latin typeface="微软雅黑" panose="020B0503020204020204" pitchFamily="34" charset="-122"/>
              <a:ea typeface="微软雅黑" panose="020B0503020204020204" pitchFamily="34" charset="-122"/>
            </a:endParaRPr>
          </a:p>
          <a:p>
            <a:pPr lvl="0" algn="just"/>
            <a:r>
              <a:rPr lang="zh-CN" altLang="en-US" sz="1100" dirty="0">
                <a:latin typeface="微软雅黑" panose="020B0503020204020204" pitchFamily="34" charset="-122"/>
                <a:ea typeface="微软雅黑" panose="020B0503020204020204" pitchFamily="34" charset="-122"/>
              </a:rPr>
              <a:t>前</a:t>
            </a:r>
            <a:r>
              <a:rPr lang="zh-CN" altLang="en-US" sz="1100" dirty="0" smtClean="0">
                <a:latin typeface="微软雅黑" panose="020B0503020204020204" pitchFamily="34" charset="-122"/>
                <a:ea typeface="微软雅黑" panose="020B0503020204020204" pitchFamily="34" charset="-122"/>
              </a:rPr>
              <a:t>后端分离，前后端各模块独立部署</a:t>
            </a:r>
            <a:endParaRPr lang="en-US" altLang="zh-CN" sz="1100" dirty="0" smtClean="0">
              <a:latin typeface="微软雅黑" panose="020B0503020204020204" pitchFamily="34" charset="-122"/>
              <a:ea typeface="微软雅黑" panose="020B0503020204020204" pitchFamily="34" charset="-122"/>
            </a:endParaRPr>
          </a:p>
          <a:p>
            <a:pPr lvl="0" algn="just"/>
            <a:r>
              <a:rPr lang="zh-CN" altLang="en-US" sz="1100" dirty="0" smtClean="0">
                <a:latin typeface="微软雅黑" panose="020B0503020204020204" pitchFamily="34" charset="-122"/>
                <a:ea typeface="微软雅黑" panose="020B0503020204020204" pitchFamily="34" charset="-122"/>
              </a:rPr>
              <a:t>通过</a:t>
            </a:r>
            <a:r>
              <a:rPr lang="zh-CN" altLang="en-US" sz="1100" dirty="0">
                <a:latin typeface="微软雅黑" panose="020B0503020204020204" pitchFamily="34" charset="-122"/>
                <a:ea typeface="微软雅黑" panose="020B0503020204020204" pitchFamily="34" charset="-122"/>
              </a:rPr>
              <a:t>服务端前置中间层通信</a:t>
            </a:r>
            <a:endParaRPr lang="zh-HK" altLang="zh-HK" sz="1100" dirty="0">
              <a:latin typeface="微软雅黑" panose="020B0503020204020204" pitchFamily="34" charset="-122"/>
              <a:ea typeface="微软雅黑" panose="020B0503020204020204" pitchFamily="34" charset="-122"/>
            </a:endParaRPr>
          </a:p>
        </p:txBody>
      </p:sp>
      <p:sp>
        <p:nvSpPr>
          <p:cNvPr id="38" name="文本框 37"/>
          <p:cNvSpPr txBox="1"/>
          <p:nvPr/>
        </p:nvSpPr>
        <p:spPr>
          <a:xfrm>
            <a:off x="1249190" y="4128586"/>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E74E3E"/>
                </a:solidFill>
                <a:latin typeface="微软雅黑" panose="020B0503020204020204" pitchFamily="34" charset="-122"/>
                <a:ea typeface="微软雅黑" panose="020B0503020204020204" pitchFamily="34" charset="-122"/>
              </a:rPr>
              <a:t>3</a:t>
            </a:r>
            <a:endParaRPr lang="zh-HK" altLang="en-US" sz="8000" b="1" dirty="0">
              <a:solidFill>
                <a:srgbClr val="E74E3E"/>
              </a:solidFill>
              <a:latin typeface="微软雅黑" panose="020B0503020204020204" pitchFamily="34" charset="-122"/>
              <a:ea typeface="微软雅黑" panose="020B0503020204020204" pitchFamily="34" charset="-122"/>
            </a:endParaRPr>
          </a:p>
        </p:txBody>
      </p:sp>
      <p:sp>
        <p:nvSpPr>
          <p:cNvPr id="27" name="矩形 2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663224"/>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5055563" y="1989138"/>
            <a:ext cx="0" cy="2987675"/>
          </a:xfrm>
          <a:prstGeom prst="line">
            <a:avLst/>
          </a:prstGeom>
          <a:ln>
            <a:solidFill>
              <a:srgbClr val="E74E3E"/>
            </a:solidFill>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366792" y="2112987"/>
            <a:ext cx="3306601" cy="261610"/>
          </a:xfrm>
          <a:prstGeom prst="rect">
            <a:avLst/>
          </a:prstGeom>
        </p:spPr>
        <p:txBody>
          <a:bodyPr wrap="square">
            <a:spAutoFit/>
          </a:bodyPr>
          <a:lstStyle/>
          <a:p>
            <a:pPr lvl="0" algn="just"/>
            <a:r>
              <a:rPr lang="en-US" altLang="zh-HK" sz="1100" dirty="0" smtClean="0">
                <a:solidFill>
                  <a:srgbClr val="00B050"/>
                </a:solidFill>
                <a:latin typeface="微软雅黑" panose="020B0503020204020204" pitchFamily="34" charset="-122"/>
                <a:ea typeface="微软雅黑" panose="020B0503020204020204" pitchFamily="34" charset="-122"/>
              </a:rPr>
              <a:t> </a:t>
            </a:r>
            <a:endParaRPr lang="zh-HK" altLang="zh-HK" sz="1100" dirty="0">
              <a:solidFill>
                <a:srgbClr val="00B050"/>
              </a:solidFill>
              <a:latin typeface="微软雅黑" panose="020B0503020204020204" pitchFamily="34" charset="-122"/>
              <a:ea typeface="微软雅黑" panose="020B0503020204020204" pitchFamily="34" charset="-122"/>
            </a:endParaRPr>
          </a:p>
        </p:txBody>
      </p:sp>
      <p:sp>
        <p:nvSpPr>
          <p:cNvPr id="35" name="矩形 34"/>
          <p:cNvSpPr/>
          <p:nvPr/>
        </p:nvSpPr>
        <p:spPr>
          <a:xfrm>
            <a:off x="5366792" y="3694652"/>
            <a:ext cx="3306601" cy="261610"/>
          </a:xfrm>
          <a:prstGeom prst="rect">
            <a:avLst/>
          </a:prstGeom>
        </p:spPr>
        <p:txBody>
          <a:bodyPr wrap="square">
            <a:spAutoFit/>
          </a:bodyPr>
          <a:lstStyle/>
          <a:p>
            <a:pPr lvl="0" algn="just"/>
            <a:r>
              <a:rPr lang="en-US" altLang="zh-HK" sz="1100" dirty="0" smtClean="0">
                <a:solidFill>
                  <a:srgbClr val="666666"/>
                </a:solidFill>
                <a:latin typeface="微软雅黑" panose="020B0503020204020204" pitchFamily="34" charset="-122"/>
                <a:ea typeface="微软雅黑" panose="020B0503020204020204" pitchFamily="34" charset="-122"/>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182159"/>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217575107"/>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矩形 37"/>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58" name="组合 57"/>
          <p:cNvGrpSpPr/>
          <p:nvPr/>
        </p:nvGrpSpPr>
        <p:grpSpPr>
          <a:xfrm>
            <a:off x="4613563" y="1727910"/>
            <a:ext cx="4250593" cy="4270675"/>
            <a:chOff x="4691675" y="1360412"/>
            <a:chExt cx="4176554" cy="4270675"/>
          </a:xfrm>
        </p:grpSpPr>
        <p:grpSp>
          <p:nvGrpSpPr>
            <p:cNvPr id="51" name="组合 50"/>
            <p:cNvGrpSpPr/>
            <p:nvPr/>
          </p:nvGrpSpPr>
          <p:grpSpPr>
            <a:xfrm>
              <a:off x="4691675" y="1360412"/>
              <a:ext cx="4176554" cy="1228890"/>
              <a:chOff x="4691675" y="1360412"/>
              <a:chExt cx="4176554" cy="1228890"/>
            </a:xfrm>
          </p:grpSpPr>
          <p:sp>
            <p:nvSpPr>
              <p:cNvPr id="2" name="矩形 1"/>
              <p:cNvSpPr/>
              <p:nvPr/>
            </p:nvSpPr>
            <p:spPr>
              <a:xfrm>
                <a:off x="4766490" y="1360412"/>
                <a:ext cx="2492567" cy="508046"/>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电信市场规模巨大</a:t>
                </a:r>
                <a:endParaRPr lang="zh-HK" altLang="en-US" b="1" spc="300" dirty="0">
                  <a:latin typeface="微软雅黑" panose="020B0503020204020204" pitchFamily="34" charset="-122"/>
                  <a:ea typeface="微软雅黑" panose="020B0503020204020204" pitchFamily="34" charset="-122"/>
                </a:endParaRPr>
              </a:p>
            </p:txBody>
          </p:sp>
          <p:sp>
            <p:nvSpPr>
              <p:cNvPr id="50" name="矩形 49"/>
              <p:cNvSpPr/>
              <p:nvPr/>
            </p:nvSpPr>
            <p:spPr>
              <a:xfrm>
                <a:off x="4691675" y="1989138"/>
                <a:ext cx="4176554" cy="600164"/>
              </a:xfrm>
              <a:prstGeom prst="rect">
                <a:avLst/>
              </a:prstGeom>
            </p:spPr>
            <p:txBody>
              <a:bodyPr wrap="square">
                <a:spAutoFit/>
              </a:bodyPr>
              <a:lstStyle/>
              <a:p>
                <a:pPr lvl="0" algn="just"/>
                <a:r>
                  <a:rPr lang="zh-CN" altLang="en-US" sz="1100" dirty="0">
                    <a:solidFill>
                      <a:srgbClr val="666666"/>
                    </a:solidFill>
                    <a:latin typeface="微软雅黑" panose="020B0503020204020204" pitchFamily="34" charset="-122"/>
                    <a:ea typeface="微软雅黑" panose="020B0503020204020204" pitchFamily="34" charset="-122"/>
                  </a:rPr>
                  <a:t>电信市场是国内具有巨大发展潜力与规模的市场，进入互联网时代，电信市场的营销思维方面需要进行灵活地转变，使其能够真正地适应时代背景和客户的需求。</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4691675" y="2792135"/>
              <a:ext cx="4176554" cy="1402698"/>
              <a:chOff x="4691675" y="1355881"/>
              <a:chExt cx="4176554" cy="1402698"/>
            </a:xfrm>
          </p:grpSpPr>
          <p:sp>
            <p:nvSpPr>
              <p:cNvPr id="53" name="矩形 52"/>
              <p:cNvSpPr/>
              <p:nvPr/>
            </p:nvSpPr>
            <p:spPr>
              <a:xfrm>
                <a:off x="4766533" y="1355881"/>
                <a:ext cx="3431905" cy="508046"/>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a:latin typeface="微软雅黑" panose="020B0503020204020204" pitchFamily="34" charset="-122"/>
                    <a:ea typeface="微软雅黑" panose="020B0503020204020204" pitchFamily="34" charset="-122"/>
                  </a:rPr>
                  <a:t>国内运营商生产的技术现状</a:t>
                </a:r>
                <a:endParaRPr lang="zh-HK" altLang="en-US" b="1" spc="300" dirty="0">
                  <a:latin typeface="微软雅黑" panose="020B0503020204020204" pitchFamily="34" charset="-122"/>
                  <a:ea typeface="微软雅黑" panose="020B0503020204020204" pitchFamily="34" charset="-122"/>
                </a:endParaRPr>
              </a:p>
            </p:txBody>
          </p:sp>
          <p:sp>
            <p:nvSpPr>
              <p:cNvPr id="54" name="矩形 53"/>
              <p:cNvSpPr/>
              <p:nvPr/>
            </p:nvSpPr>
            <p:spPr>
              <a:xfrm>
                <a:off x="4691675" y="1989138"/>
                <a:ext cx="4176554" cy="769441"/>
              </a:xfrm>
              <a:prstGeom prst="rect">
                <a:avLst/>
              </a:prstGeom>
            </p:spPr>
            <p:txBody>
              <a:bodyPr wrap="square">
                <a:spAutoFit/>
              </a:bodyPr>
              <a:lstStyle/>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传统电信级</a:t>
                </a:r>
                <a:r>
                  <a:rPr lang="en-US" altLang="zh-CN" sz="1100" dirty="0" smtClean="0">
                    <a:solidFill>
                      <a:srgbClr val="666666"/>
                    </a:solidFill>
                    <a:latin typeface="微软雅黑" panose="020B0503020204020204" pitchFamily="34" charset="-122"/>
                    <a:ea typeface="微软雅黑" panose="020B0503020204020204" pitchFamily="34" charset="-122"/>
                  </a:rPr>
                  <a:t>CRM</a:t>
                </a:r>
                <a:r>
                  <a:rPr lang="zh-CN" altLang="en-US" sz="1100" dirty="0">
                    <a:solidFill>
                      <a:srgbClr val="666666"/>
                    </a:solidFill>
                    <a:latin typeface="微软雅黑" panose="020B0503020204020204" pitchFamily="34" charset="-122"/>
                    <a:ea typeface="微软雅黑" panose="020B0503020204020204" pitchFamily="34" charset="-122"/>
                  </a:rPr>
                  <a:t>系统采用的是以</a:t>
                </a:r>
                <a:r>
                  <a:rPr lang="en-US" altLang="zh-CN" sz="1100" dirty="0" err="1">
                    <a:solidFill>
                      <a:srgbClr val="666666"/>
                    </a:solidFill>
                    <a:latin typeface="微软雅黑" panose="020B0503020204020204" pitchFamily="34" charset="-122"/>
                    <a:ea typeface="微软雅黑" panose="020B0503020204020204" pitchFamily="34" charset="-122"/>
                  </a:rPr>
                  <a:t>JavaEE</a:t>
                </a:r>
                <a:r>
                  <a:rPr lang="zh-CN" altLang="en-US" sz="1100" dirty="0">
                    <a:solidFill>
                      <a:srgbClr val="666666"/>
                    </a:solidFill>
                    <a:latin typeface="微软雅黑" panose="020B0503020204020204" pitchFamily="34" charset="-122"/>
                    <a:ea typeface="微软雅黑" panose="020B0503020204020204" pitchFamily="34" charset="-122"/>
                  </a:rPr>
                  <a:t>技术为主，垂直模式开发的企业级应用，产品的订购、客户的关系管理、库存、销售品的管控都是以单应用、单进程模式开发并部署到服务器上，应用出现性能瓶颈时，一般就采用集群化多实例部署来进行升级。</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4701146" y="4273380"/>
              <a:ext cx="4101739" cy="1357707"/>
              <a:chOff x="4701146" y="1400872"/>
              <a:chExt cx="4101739" cy="1357707"/>
            </a:xfrm>
          </p:grpSpPr>
          <p:sp>
            <p:nvSpPr>
              <p:cNvPr id="56" name="矩形 55"/>
              <p:cNvSpPr/>
              <p:nvPr/>
            </p:nvSpPr>
            <p:spPr>
              <a:xfrm>
                <a:off x="4787976" y="1400872"/>
                <a:ext cx="2811741" cy="508046"/>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a:latin typeface="微软雅黑" panose="020B0503020204020204" pitchFamily="34" charset="-122"/>
                    <a:ea typeface="微软雅黑" panose="020B0503020204020204" pitchFamily="34" charset="-122"/>
                  </a:rPr>
                  <a:t>移动互联网和新技术</a:t>
                </a:r>
                <a:endParaRPr lang="zh-HK" altLang="en-US" b="1" spc="300" dirty="0">
                  <a:latin typeface="微软雅黑" panose="020B0503020204020204" pitchFamily="34" charset="-122"/>
                  <a:ea typeface="微软雅黑" panose="020B0503020204020204" pitchFamily="34" charset="-122"/>
                </a:endParaRPr>
              </a:p>
            </p:txBody>
          </p:sp>
          <p:sp>
            <p:nvSpPr>
              <p:cNvPr id="57" name="矩形 56"/>
              <p:cNvSpPr/>
              <p:nvPr/>
            </p:nvSpPr>
            <p:spPr>
              <a:xfrm>
                <a:off x="4701146" y="1989138"/>
                <a:ext cx="4101739" cy="769441"/>
              </a:xfrm>
              <a:prstGeom prst="rect">
                <a:avLst/>
              </a:prstGeom>
            </p:spPr>
            <p:txBody>
              <a:bodyPr wrap="square">
                <a:spAutoFit/>
              </a:bodyPr>
              <a:lstStyle/>
              <a:p>
                <a:pPr lvl="0" algn="just"/>
                <a:r>
                  <a:rPr lang="zh-CN" altLang="en-US" sz="1100" dirty="0">
                    <a:solidFill>
                      <a:srgbClr val="666666"/>
                    </a:solidFill>
                    <a:latin typeface="微软雅黑" panose="020B0503020204020204" pitchFamily="34" charset="-122"/>
                    <a:ea typeface="微软雅黑" panose="020B0503020204020204" pitchFamily="34" charset="-122"/>
                  </a:rPr>
                  <a:t>以往的传统电信级</a:t>
                </a:r>
                <a:r>
                  <a:rPr lang="en-US" altLang="zh-CN" sz="1100" dirty="0">
                    <a:solidFill>
                      <a:srgbClr val="666666"/>
                    </a:solidFill>
                    <a:latin typeface="微软雅黑" panose="020B0503020204020204" pitchFamily="34" charset="-122"/>
                    <a:ea typeface="微软雅黑" panose="020B0503020204020204" pitchFamily="34" charset="-122"/>
                  </a:rPr>
                  <a:t>CRM</a:t>
                </a:r>
                <a:r>
                  <a:rPr lang="zh-CN" altLang="en-US" sz="1100" dirty="0">
                    <a:solidFill>
                      <a:srgbClr val="666666"/>
                    </a:solidFill>
                    <a:latin typeface="微软雅黑" panose="020B0503020204020204" pitchFamily="34" charset="-122"/>
                    <a:ea typeface="微软雅黑" panose="020B0503020204020204" pitchFamily="34" charset="-122"/>
                  </a:rPr>
                  <a:t>系统已经无法满足日益增长的客户规模增长和用户体验的需求及变化。随着移动互联网技术的快速发展、分布式体系构建具有</a:t>
                </a:r>
                <a:r>
                  <a:rPr lang="en-US" altLang="zh-CN" sz="1100" dirty="0">
                    <a:solidFill>
                      <a:srgbClr val="666666"/>
                    </a:solidFill>
                    <a:latin typeface="微软雅黑" panose="020B0503020204020204" pitchFamily="34" charset="-122"/>
                    <a:ea typeface="微软雅黑" panose="020B0503020204020204" pitchFamily="34" charset="-122"/>
                  </a:rPr>
                  <a:t>SOA</a:t>
                </a:r>
                <a:r>
                  <a:rPr lang="zh-CN" altLang="en-US" sz="1100" dirty="0">
                    <a:solidFill>
                      <a:srgbClr val="666666"/>
                    </a:solidFill>
                    <a:latin typeface="微软雅黑" panose="020B0503020204020204" pitchFamily="34" charset="-122"/>
                    <a:ea typeface="微软雅黑" panose="020B0503020204020204" pitchFamily="34" charset="-122"/>
                  </a:rPr>
                  <a:t>服务治理特征的应用系统是目前乃至未来企业应用的主要发展方向。</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906090855"/>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850782" y="1260254"/>
            <a:ext cx="4818498" cy="369332"/>
          </a:xfrm>
          <a:prstGeom prst="rect">
            <a:avLst/>
          </a:prstGeom>
          <a:noFill/>
        </p:spPr>
        <p:txBody>
          <a:bodyPr wrap="square" rtlCol="0">
            <a:spAutoFit/>
          </a:bodyPr>
          <a:lstStyle/>
          <a:p>
            <a:pPr algn="ctr"/>
            <a:r>
              <a:rPr lang="zh-CN" altLang="en-US" b="1" dirty="0">
                <a:solidFill>
                  <a:srgbClr val="E74E3E"/>
                </a:solidFill>
                <a:latin typeface="微软雅黑" panose="020B0503020204020204" pitchFamily="34" charset="-122"/>
                <a:ea typeface="微软雅黑" panose="020B0503020204020204" pitchFamily="34" charset="-122"/>
              </a:rPr>
              <a:t>国内外针对</a:t>
            </a:r>
            <a:r>
              <a:rPr lang="en-US" altLang="zh-CN" b="1" dirty="0">
                <a:solidFill>
                  <a:srgbClr val="E74E3E"/>
                </a:solidFill>
                <a:latin typeface="微软雅黑" panose="020B0503020204020204" pitchFamily="34" charset="-122"/>
                <a:ea typeface="微软雅黑" panose="020B0503020204020204" pitchFamily="34" charset="-122"/>
              </a:rPr>
              <a:t>SOA</a:t>
            </a:r>
            <a:r>
              <a:rPr lang="zh-CN" altLang="en-US" b="1" dirty="0">
                <a:solidFill>
                  <a:srgbClr val="E74E3E"/>
                </a:solidFill>
                <a:latin typeface="微软雅黑" panose="020B0503020204020204" pitchFamily="34" charset="-122"/>
                <a:ea typeface="微软雅黑" panose="020B0503020204020204" pitchFamily="34" charset="-122"/>
              </a:rPr>
              <a:t>服务架构体系的研究</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3" name="矩形 62"/>
          <p:cNvSpPr/>
          <p:nvPr/>
        </p:nvSpPr>
        <p:spPr>
          <a:xfrm>
            <a:off x="710553" y="1694049"/>
            <a:ext cx="4598209" cy="600164"/>
          </a:xfrm>
          <a:prstGeom prst="rect">
            <a:avLst/>
          </a:prstGeom>
        </p:spPr>
        <p:txBody>
          <a:bodyPr wrap="square">
            <a:spAutoFit/>
          </a:bodyPr>
          <a:lstStyle/>
          <a:p>
            <a:pPr lvl="0" algn="just"/>
            <a:r>
              <a:rPr lang="en-US" altLang="zh-CN" sz="1100" dirty="0" smtClean="0">
                <a:solidFill>
                  <a:srgbClr val="666666"/>
                </a:solidFill>
                <a:latin typeface="微软雅黑" panose="020B0503020204020204" pitchFamily="34" charset="-122"/>
                <a:ea typeface="微软雅黑" panose="020B0503020204020204" pitchFamily="34" charset="-122"/>
              </a:rPr>
              <a:t>SOA</a:t>
            </a:r>
            <a:r>
              <a:rPr lang="zh-CN" altLang="en-US" sz="1100" dirty="0" smtClean="0">
                <a:solidFill>
                  <a:srgbClr val="666666"/>
                </a:solidFill>
                <a:latin typeface="微软雅黑" panose="020B0503020204020204" pitchFamily="34" charset="-122"/>
                <a:ea typeface="微软雅黑" panose="020B0503020204020204" pitchFamily="34" charset="-122"/>
              </a:rPr>
              <a:t>特征：</a:t>
            </a:r>
            <a:endParaRPr lang="en-US" altLang="zh-CN" sz="1100" dirty="0" smtClean="0">
              <a:solidFill>
                <a:srgbClr val="666666"/>
              </a:solidFill>
              <a:latin typeface="微软雅黑" panose="020B0503020204020204" pitchFamily="34" charset="-122"/>
              <a:ea typeface="微软雅黑" panose="020B0503020204020204" pitchFamily="34" charset="-122"/>
            </a:endParaRPr>
          </a:p>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粗粒度</a:t>
            </a:r>
            <a:r>
              <a:rPr lang="zh-CN" altLang="en-US" sz="1100" dirty="0">
                <a:solidFill>
                  <a:srgbClr val="666666"/>
                </a:solidFill>
                <a:latin typeface="微软雅黑" panose="020B0503020204020204" pitchFamily="34" charset="-122"/>
                <a:ea typeface="微软雅黑" panose="020B0503020204020204" pitchFamily="34" charset="-122"/>
              </a:rPr>
              <a:t>、松耦合</a:t>
            </a:r>
            <a:r>
              <a:rPr lang="zh-CN" altLang="en-US" sz="1100" dirty="0" smtClean="0">
                <a:solidFill>
                  <a:srgbClr val="666666"/>
                </a:solidFill>
                <a:latin typeface="微软雅黑" panose="020B0503020204020204" pitchFamily="34" charset="-122"/>
                <a:ea typeface="微软雅黑" panose="020B0503020204020204" pitchFamily="34" charset="-122"/>
              </a:rPr>
              <a:t>的</a:t>
            </a:r>
            <a:endParaRPr lang="en-US" altLang="zh-CN" sz="1100" dirty="0" smtClean="0">
              <a:solidFill>
                <a:srgbClr val="666666"/>
              </a:solidFill>
              <a:latin typeface="微软雅黑" panose="020B0503020204020204" pitchFamily="34" charset="-122"/>
              <a:ea typeface="微软雅黑" panose="020B0503020204020204" pitchFamily="34" charset="-122"/>
            </a:endParaRPr>
          </a:p>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以</a:t>
            </a:r>
            <a:r>
              <a:rPr lang="zh-CN" altLang="en-US" sz="1100" dirty="0">
                <a:solidFill>
                  <a:srgbClr val="666666"/>
                </a:solidFill>
                <a:latin typeface="微软雅黑" panose="020B0503020204020204" pitchFamily="34" charset="-122"/>
                <a:ea typeface="微软雅黑" panose="020B0503020204020204" pitchFamily="34" charset="-122"/>
              </a:rPr>
              <a:t>服务为中心的</a:t>
            </a:r>
            <a:r>
              <a:rPr lang="zh-CN" altLang="en-US" sz="1100" dirty="0" smtClean="0">
                <a:solidFill>
                  <a:srgbClr val="666666"/>
                </a:solidFill>
                <a:latin typeface="微软雅黑" panose="020B0503020204020204" pitchFamily="34" charset="-122"/>
                <a:ea typeface="微软雅黑" panose="020B0503020204020204" pitchFamily="34" charset="-122"/>
              </a:rPr>
              <a:t>架构</a:t>
            </a:r>
            <a:endParaRPr lang="en-US" altLang="zh-CN" sz="1100" dirty="0" smtClean="0">
              <a:solidFill>
                <a:srgbClr val="666666"/>
              </a:solidFill>
              <a:latin typeface="微软雅黑" panose="020B0503020204020204" pitchFamily="34" charset="-122"/>
              <a:ea typeface="微软雅黑" panose="020B0503020204020204" pitchFamily="34" charset="-122"/>
            </a:endParaRPr>
          </a:p>
        </p:txBody>
      </p:sp>
      <p:sp>
        <p:nvSpPr>
          <p:cNvPr id="95" name="矩形 94"/>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6" name="矩形 9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7" name="文本框 9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8" name="直接连接符 9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04" name="直接连接符 10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804001"/>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TotalTime>
  <Words>1858</Words>
  <Application>Microsoft Office PowerPoint</Application>
  <PresentationFormat>全屏显示(4:3)</PresentationFormat>
  <Paragraphs>202</Paragraphs>
  <Slides>24</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24</vt:i4>
      </vt:variant>
    </vt:vector>
  </HeadingPairs>
  <TitlesOfParts>
    <vt:vector size="33" baseType="lpstr">
      <vt:lpstr>Adobe 仿宋 Std R</vt:lpstr>
      <vt:lpstr>新細明體</vt:lpstr>
      <vt:lpstr>宋体</vt:lpstr>
      <vt:lpstr>微软雅黑</vt:lpstr>
      <vt:lpstr>Arial</vt:lpstr>
      <vt:lpstr>Calibri</vt:lpstr>
      <vt:lpstr>Calibri Light</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王翔宇</cp:lastModifiedBy>
  <cp:revision>126</cp:revision>
  <dcterms:created xsi:type="dcterms:W3CDTF">2015-02-19T23:46:49Z</dcterms:created>
  <dcterms:modified xsi:type="dcterms:W3CDTF">2016-11-28T14:34:44Z</dcterms:modified>
</cp:coreProperties>
</file>