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5544800" cy="10058400"/>
  <p:notesSz cx="6858000" cy="9144000"/>
  <p:defaultTextStyle>
    <a:defPPr>
      <a:defRPr lang="en-US"/>
    </a:defPPr>
    <a:lvl1pPr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1pPr>
    <a:lvl2pPr marL="457200"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2pPr>
    <a:lvl3pPr marL="914400"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3pPr>
    <a:lvl4pPr marL="1371600"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4pPr>
    <a:lvl5pPr marL="1828800" algn="r" rtl="1" fontAlgn="base">
      <a:spcBef>
        <a:spcPct val="0"/>
      </a:spcBef>
      <a:spcAft>
        <a:spcPct val="0"/>
      </a:spcAft>
      <a:defRPr sz="7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72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72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72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72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3168">
          <p15:clr>
            <a:srgbClr val="A4A3A4"/>
          </p15:clr>
        </p15:guide>
        <p15:guide id="2" pos="4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5050"/>
    <a:srgbClr val="F7F7F7"/>
    <a:srgbClr val="0000FF"/>
    <a:srgbClr val="006699"/>
    <a:srgbClr val="336600"/>
    <a:srgbClr val="F3F7FB"/>
    <a:srgbClr val="B0C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8934" autoAdjust="0"/>
    <p:restoredTop sz="90993" autoAdjust="0"/>
  </p:normalViewPr>
  <p:slideViewPr>
    <p:cSldViewPr>
      <p:cViewPr>
        <p:scale>
          <a:sx n="50" d="100"/>
          <a:sy n="50" d="100"/>
        </p:scale>
        <p:origin x="988" y="-444"/>
      </p:cViewPr>
      <p:guideLst>
        <p:guide orient="horz" pos="3168"/>
        <p:guide pos="48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165225" y="3124200"/>
            <a:ext cx="13214350" cy="21558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2332038" y="5699125"/>
            <a:ext cx="10880725" cy="2571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B1BB6314-F20B-4749-BBC1-BE927A2B7622}" type="slidenum">
              <a:rPr lang="he-IL" altLang="en-US"/>
              <a:pPr/>
              <a:t>‹#›</a:t>
            </a:fld>
            <a:endParaRPr lang="en-US" altLang="en-US"/>
          </a:p>
        </p:txBody>
      </p:sp>
    </p:spTree>
    <p:extLst>
      <p:ext uri="{BB962C8B-B14F-4D97-AF65-F5344CB8AC3E}">
        <p14:creationId xmlns:p14="http://schemas.microsoft.com/office/powerpoint/2010/main" val="189481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452CC70A-327A-4150-A094-A904CC6A57C1}" type="slidenum">
              <a:rPr lang="he-IL" altLang="en-US"/>
              <a:pPr/>
              <a:t>‹#›</a:t>
            </a:fld>
            <a:endParaRPr lang="en-US" altLang="en-US"/>
          </a:p>
        </p:txBody>
      </p:sp>
    </p:spTree>
    <p:extLst>
      <p:ext uri="{BB962C8B-B14F-4D97-AF65-F5344CB8AC3E}">
        <p14:creationId xmlns:p14="http://schemas.microsoft.com/office/powerpoint/2010/main" val="372096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1075988" y="895350"/>
            <a:ext cx="3303587" cy="804545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1165225" y="895350"/>
            <a:ext cx="9758363" cy="8045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A2EB86EB-B905-4F7F-94ED-346F6CDDC5C3}" type="slidenum">
              <a:rPr lang="he-IL" altLang="en-US"/>
              <a:pPr/>
              <a:t>‹#›</a:t>
            </a:fld>
            <a:endParaRPr lang="en-US" altLang="en-US"/>
          </a:p>
        </p:txBody>
      </p:sp>
    </p:spTree>
    <p:extLst>
      <p:ext uri="{BB962C8B-B14F-4D97-AF65-F5344CB8AC3E}">
        <p14:creationId xmlns:p14="http://schemas.microsoft.com/office/powerpoint/2010/main" val="348340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78476E55-9042-4A7B-A34D-6E8622CE731D}" type="slidenum">
              <a:rPr lang="he-IL" altLang="en-US"/>
              <a:pPr/>
              <a:t>‹#›</a:t>
            </a:fld>
            <a:endParaRPr lang="en-US" altLang="en-US"/>
          </a:p>
        </p:txBody>
      </p:sp>
    </p:spTree>
    <p:extLst>
      <p:ext uri="{BB962C8B-B14F-4D97-AF65-F5344CB8AC3E}">
        <p14:creationId xmlns:p14="http://schemas.microsoft.com/office/powerpoint/2010/main" val="84906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228725" y="6462713"/>
            <a:ext cx="13212763" cy="1998662"/>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228725" y="4262438"/>
            <a:ext cx="13212763" cy="2200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fld id="{C73EBB5E-DAA5-486D-8D14-0BD60D947312}" type="slidenum">
              <a:rPr lang="he-IL" altLang="en-US"/>
              <a:pPr/>
              <a:t>‹#›</a:t>
            </a:fld>
            <a:endParaRPr lang="en-US" altLang="en-US"/>
          </a:p>
        </p:txBody>
      </p:sp>
    </p:spTree>
    <p:extLst>
      <p:ext uri="{BB962C8B-B14F-4D97-AF65-F5344CB8AC3E}">
        <p14:creationId xmlns:p14="http://schemas.microsoft.com/office/powerpoint/2010/main" val="404006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1165225" y="2906713"/>
            <a:ext cx="6530975" cy="603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7848600" y="2906713"/>
            <a:ext cx="6530975" cy="603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fld id="{4EB787B0-F384-48A6-82CC-706843E05815}" type="slidenum">
              <a:rPr lang="he-IL" altLang="en-US"/>
              <a:pPr/>
              <a:t>‹#›</a:t>
            </a:fld>
            <a:endParaRPr lang="en-US" altLang="en-US"/>
          </a:p>
        </p:txBody>
      </p:sp>
    </p:spTree>
    <p:extLst>
      <p:ext uri="{BB962C8B-B14F-4D97-AF65-F5344CB8AC3E}">
        <p14:creationId xmlns:p14="http://schemas.microsoft.com/office/powerpoint/2010/main" val="67684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777875" y="403225"/>
            <a:ext cx="13989050" cy="16764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77875" y="2251075"/>
            <a:ext cx="6867525"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777875" y="3189288"/>
            <a:ext cx="6867525"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7896225" y="2251075"/>
            <a:ext cx="6870700"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7896225" y="3189288"/>
            <a:ext cx="6870700"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lvl1pPr>
              <a:defRPr/>
            </a:lvl1pPr>
          </a:lstStyle>
          <a:p>
            <a:pPr>
              <a:defRPr/>
            </a:pPr>
            <a:endParaRPr lang="en-US"/>
          </a:p>
        </p:txBody>
      </p:sp>
      <p:sp>
        <p:nvSpPr>
          <p:cNvPr id="8" name="מציין מיקום של כותרת תחתונה 7"/>
          <p:cNvSpPr>
            <a:spLocks noGrp="1"/>
          </p:cNvSpPr>
          <p:nvPr>
            <p:ph type="ftr" sz="quarter" idx="11"/>
          </p:nvPr>
        </p:nvSpPr>
        <p:spPr/>
        <p:txBody>
          <a:bodyPr/>
          <a:lstStyle>
            <a:lvl1pPr>
              <a:defRPr/>
            </a:lvl1pPr>
          </a:lstStyle>
          <a:p>
            <a:pPr>
              <a:defRPr/>
            </a:pPr>
            <a:endParaRPr lang="en-US"/>
          </a:p>
        </p:txBody>
      </p:sp>
      <p:sp>
        <p:nvSpPr>
          <p:cNvPr id="9" name="מציין מיקום של מספר שקופית 8"/>
          <p:cNvSpPr>
            <a:spLocks noGrp="1"/>
          </p:cNvSpPr>
          <p:nvPr>
            <p:ph type="sldNum" sz="quarter" idx="12"/>
          </p:nvPr>
        </p:nvSpPr>
        <p:spPr/>
        <p:txBody>
          <a:bodyPr/>
          <a:lstStyle>
            <a:lvl1pPr>
              <a:defRPr/>
            </a:lvl1pPr>
          </a:lstStyle>
          <a:p>
            <a:fld id="{7BC3342B-5170-4ACA-BB68-B8EE2B619A96}" type="slidenum">
              <a:rPr lang="he-IL" altLang="en-US"/>
              <a:pPr/>
              <a:t>‹#›</a:t>
            </a:fld>
            <a:endParaRPr lang="en-US" altLang="en-US"/>
          </a:p>
        </p:txBody>
      </p:sp>
    </p:spTree>
    <p:extLst>
      <p:ext uri="{BB962C8B-B14F-4D97-AF65-F5344CB8AC3E}">
        <p14:creationId xmlns:p14="http://schemas.microsoft.com/office/powerpoint/2010/main" val="183741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lvl1pPr>
              <a:defRPr/>
            </a:lvl1pPr>
          </a:lstStyle>
          <a:p>
            <a:pPr>
              <a:defRPr/>
            </a:pPr>
            <a:endParaRPr lang="en-US"/>
          </a:p>
        </p:txBody>
      </p:sp>
      <p:sp>
        <p:nvSpPr>
          <p:cNvPr id="4" name="מציין מיקום של כותרת תחתונה 3"/>
          <p:cNvSpPr>
            <a:spLocks noGrp="1"/>
          </p:cNvSpPr>
          <p:nvPr>
            <p:ph type="ftr" sz="quarter" idx="11"/>
          </p:nvPr>
        </p:nvSpPr>
        <p:spPr/>
        <p:txBody>
          <a:bodyPr/>
          <a:lstStyle>
            <a:lvl1pPr>
              <a:defRPr/>
            </a:lvl1pPr>
          </a:lstStyle>
          <a:p>
            <a:pPr>
              <a:defRPr/>
            </a:pPr>
            <a:endParaRPr lang="en-US"/>
          </a:p>
        </p:txBody>
      </p:sp>
      <p:sp>
        <p:nvSpPr>
          <p:cNvPr id="5" name="מציין מיקום של מספר שקופית 4"/>
          <p:cNvSpPr>
            <a:spLocks noGrp="1"/>
          </p:cNvSpPr>
          <p:nvPr>
            <p:ph type="sldNum" sz="quarter" idx="12"/>
          </p:nvPr>
        </p:nvSpPr>
        <p:spPr/>
        <p:txBody>
          <a:bodyPr/>
          <a:lstStyle>
            <a:lvl1pPr>
              <a:defRPr/>
            </a:lvl1pPr>
          </a:lstStyle>
          <a:p>
            <a:fld id="{25144931-8FEA-4B67-9137-3B7354FC8D84}" type="slidenum">
              <a:rPr lang="he-IL" altLang="en-US"/>
              <a:pPr/>
              <a:t>‹#›</a:t>
            </a:fld>
            <a:endParaRPr lang="en-US" altLang="en-US"/>
          </a:p>
        </p:txBody>
      </p:sp>
    </p:spTree>
    <p:extLst>
      <p:ext uri="{BB962C8B-B14F-4D97-AF65-F5344CB8AC3E}">
        <p14:creationId xmlns:p14="http://schemas.microsoft.com/office/powerpoint/2010/main" val="91321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pPr>
              <a:defRPr/>
            </a:pPr>
            <a:endParaRPr lang="en-US"/>
          </a:p>
        </p:txBody>
      </p:sp>
      <p:sp>
        <p:nvSpPr>
          <p:cNvPr id="3" name="מציין מיקום של כותרת תחתונה 2"/>
          <p:cNvSpPr>
            <a:spLocks noGrp="1"/>
          </p:cNvSpPr>
          <p:nvPr>
            <p:ph type="ftr" sz="quarter" idx="11"/>
          </p:nvPr>
        </p:nvSpPr>
        <p:spPr/>
        <p:txBody>
          <a:bodyPr/>
          <a:lstStyle>
            <a:lvl1pPr>
              <a:defRPr/>
            </a:lvl1pPr>
          </a:lstStyle>
          <a:p>
            <a:pPr>
              <a:defRPr/>
            </a:pPr>
            <a:endParaRPr lang="en-US"/>
          </a:p>
        </p:txBody>
      </p:sp>
      <p:sp>
        <p:nvSpPr>
          <p:cNvPr id="4" name="מציין מיקום של מספר שקופית 3"/>
          <p:cNvSpPr>
            <a:spLocks noGrp="1"/>
          </p:cNvSpPr>
          <p:nvPr>
            <p:ph type="sldNum" sz="quarter" idx="12"/>
          </p:nvPr>
        </p:nvSpPr>
        <p:spPr/>
        <p:txBody>
          <a:bodyPr/>
          <a:lstStyle>
            <a:lvl1pPr>
              <a:defRPr/>
            </a:lvl1pPr>
          </a:lstStyle>
          <a:p>
            <a:fld id="{C18BA4E6-F378-4ED8-BD7B-2A6E4A18F47E}" type="slidenum">
              <a:rPr lang="he-IL" altLang="en-US"/>
              <a:pPr/>
              <a:t>‹#›</a:t>
            </a:fld>
            <a:endParaRPr lang="en-US" altLang="en-US"/>
          </a:p>
        </p:txBody>
      </p:sp>
    </p:spTree>
    <p:extLst>
      <p:ext uri="{BB962C8B-B14F-4D97-AF65-F5344CB8AC3E}">
        <p14:creationId xmlns:p14="http://schemas.microsoft.com/office/powerpoint/2010/main" val="368623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777875" y="400050"/>
            <a:ext cx="5113338" cy="1704975"/>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6076950" y="400050"/>
            <a:ext cx="8689975" cy="8585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777875" y="2105025"/>
            <a:ext cx="5113338" cy="6880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fld id="{2C323C12-ECA2-427B-A908-B517C5852139}" type="slidenum">
              <a:rPr lang="he-IL" altLang="en-US"/>
              <a:pPr/>
              <a:t>‹#›</a:t>
            </a:fld>
            <a:endParaRPr lang="en-US" altLang="en-US"/>
          </a:p>
        </p:txBody>
      </p:sp>
    </p:spTree>
    <p:extLst>
      <p:ext uri="{BB962C8B-B14F-4D97-AF65-F5344CB8AC3E}">
        <p14:creationId xmlns:p14="http://schemas.microsoft.com/office/powerpoint/2010/main" val="33330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3046413" y="7040563"/>
            <a:ext cx="9328150" cy="831850"/>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3046413" y="898525"/>
            <a:ext cx="9328150" cy="6035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מציין מיקום טקסט 3"/>
          <p:cNvSpPr>
            <a:spLocks noGrp="1"/>
          </p:cNvSpPr>
          <p:nvPr>
            <p:ph type="body" sz="half" idx="2"/>
          </p:nvPr>
        </p:nvSpPr>
        <p:spPr>
          <a:xfrm>
            <a:off x="3046413" y="7872413"/>
            <a:ext cx="9328150" cy="1179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fld id="{BC1F345C-7AAB-4073-9755-E593FFBCC7DF}" type="slidenum">
              <a:rPr lang="he-IL" altLang="en-US"/>
              <a:pPr/>
              <a:t>‹#›</a:t>
            </a:fld>
            <a:endParaRPr lang="en-US" altLang="en-US"/>
          </a:p>
        </p:txBody>
      </p:sp>
    </p:spTree>
    <p:extLst>
      <p:ext uri="{BB962C8B-B14F-4D97-AF65-F5344CB8AC3E}">
        <p14:creationId xmlns:p14="http://schemas.microsoft.com/office/powerpoint/2010/main" val="393783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65225" y="895350"/>
            <a:ext cx="13214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165225" y="2906713"/>
            <a:ext cx="13214350" cy="603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165225" y="9163050"/>
            <a:ext cx="32385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l" defTabSz="1463675" rtl="0">
              <a:defRPr sz="2200">
                <a:cs typeface="+mn-cs"/>
              </a:defRPr>
            </a:lvl1pPr>
          </a:lstStyle>
          <a:p>
            <a:pPr>
              <a:defRPr/>
            </a:pPr>
            <a:endParaRPr lang="en-US"/>
          </a:p>
        </p:txBody>
      </p:sp>
      <p:sp>
        <p:nvSpPr>
          <p:cNvPr id="1029" name="Rectangle 5"/>
          <p:cNvSpPr>
            <a:spLocks noGrp="1" noChangeArrowheads="1"/>
          </p:cNvSpPr>
          <p:nvPr>
            <p:ph type="ftr" sz="quarter" idx="3"/>
          </p:nvPr>
        </p:nvSpPr>
        <p:spPr bwMode="auto">
          <a:xfrm>
            <a:off x="5311775" y="9163050"/>
            <a:ext cx="492125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ctr" defTabSz="1463675" rtl="0">
              <a:defRPr sz="2200">
                <a:cs typeface="+mn-cs"/>
              </a:defRPr>
            </a:lvl1pPr>
          </a:lstStyle>
          <a:p>
            <a:pPr>
              <a:defRPr/>
            </a:pPr>
            <a:endParaRPr lang="en-US"/>
          </a:p>
        </p:txBody>
      </p:sp>
      <p:sp>
        <p:nvSpPr>
          <p:cNvPr id="1030" name="Rectangle 6"/>
          <p:cNvSpPr>
            <a:spLocks noGrp="1" noChangeArrowheads="1"/>
          </p:cNvSpPr>
          <p:nvPr>
            <p:ph type="sldNum" sz="quarter" idx="4"/>
          </p:nvPr>
        </p:nvSpPr>
        <p:spPr bwMode="auto">
          <a:xfrm>
            <a:off x="11141075" y="9163050"/>
            <a:ext cx="32385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defTabSz="1463675" rtl="0">
              <a:defRPr sz="2200">
                <a:cs typeface="Times New Roman" panose="02020603050405020304" pitchFamily="18" charset="0"/>
              </a:defRPr>
            </a:lvl1pPr>
          </a:lstStyle>
          <a:p>
            <a:fld id="{02F64D5A-E37A-4262-AE48-FB00FB721E5E}" type="slidenum">
              <a:rPr lang="he-IL" altLang="en-US"/>
              <a:pPr/>
              <a:t>‹#›</a:t>
            </a:fld>
            <a:endParaRPr lang="en-US" altLang="en-US">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1463675" rtl="0" eaLnBrk="0" fontAlgn="base" hangingPunct="0">
        <a:spcBef>
          <a:spcPct val="0"/>
        </a:spcBef>
        <a:spcAft>
          <a:spcPct val="0"/>
        </a:spcAft>
        <a:defRPr sz="7000">
          <a:solidFill>
            <a:schemeClr val="tx2"/>
          </a:solidFill>
          <a:latin typeface="+mj-lt"/>
          <a:ea typeface="+mj-ea"/>
          <a:cs typeface="+mj-cs"/>
        </a:defRPr>
      </a:lvl1pPr>
      <a:lvl2pPr algn="ctr" defTabSz="1463675" rtl="0" eaLnBrk="0" fontAlgn="base" hangingPunct="0">
        <a:spcBef>
          <a:spcPct val="0"/>
        </a:spcBef>
        <a:spcAft>
          <a:spcPct val="0"/>
        </a:spcAft>
        <a:defRPr sz="7000">
          <a:solidFill>
            <a:schemeClr val="tx2"/>
          </a:solidFill>
          <a:latin typeface="Times New Roman" pitchFamily="18" charset="0"/>
        </a:defRPr>
      </a:lvl2pPr>
      <a:lvl3pPr algn="ctr" defTabSz="1463675" rtl="0" eaLnBrk="0" fontAlgn="base" hangingPunct="0">
        <a:spcBef>
          <a:spcPct val="0"/>
        </a:spcBef>
        <a:spcAft>
          <a:spcPct val="0"/>
        </a:spcAft>
        <a:defRPr sz="7000">
          <a:solidFill>
            <a:schemeClr val="tx2"/>
          </a:solidFill>
          <a:latin typeface="Times New Roman" pitchFamily="18" charset="0"/>
        </a:defRPr>
      </a:lvl3pPr>
      <a:lvl4pPr algn="ctr" defTabSz="1463675" rtl="0" eaLnBrk="0" fontAlgn="base" hangingPunct="0">
        <a:spcBef>
          <a:spcPct val="0"/>
        </a:spcBef>
        <a:spcAft>
          <a:spcPct val="0"/>
        </a:spcAft>
        <a:defRPr sz="7000">
          <a:solidFill>
            <a:schemeClr val="tx2"/>
          </a:solidFill>
          <a:latin typeface="Times New Roman" pitchFamily="18" charset="0"/>
        </a:defRPr>
      </a:lvl4pPr>
      <a:lvl5pPr algn="ctr" defTabSz="1463675" rtl="0" eaLnBrk="0" fontAlgn="base" hangingPunct="0">
        <a:spcBef>
          <a:spcPct val="0"/>
        </a:spcBef>
        <a:spcAft>
          <a:spcPct val="0"/>
        </a:spcAft>
        <a:defRPr sz="7000">
          <a:solidFill>
            <a:schemeClr val="tx2"/>
          </a:solidFill>
          <a:latin typeface="Times New Roman" pitchFamily="18" charset="0"/>
        </a:defRPr>
      </a:lvl5pPr>
      <a:lvl6pPr marL="457200" algn="ctr" defTabSz="1463675" rtl="0" fontAlgn="base">
        <a:spcBef>
          <a:spcPct val="0"/>
        </a:spcBef>
        <a:spcAft>
          <a:spcPct val="0"/>
        </a:spcAft>
        <a:defRPr sz="7000">
          <a:solidFill>
            <a:schemeClr val="tx2"/>
          </a:solidFill>
          <a:latin typeface="Times New Roman" pitchFamily="18" charset="0"/>
        </a:defRPr>
      </a:lvl6pPr>
      <a:lvl7pPr marL="914400" algn="ctr" defTabSz="1463675" rtl="0" fontAlgn="base">
        <a:spcBef>
          <a:spcPct val="0"/>
        </a:spcBef>
        <a:spcAft>
          <a:spcPct val="0"/>
        </a:spcAft>
        <a:defRPr sz="7000">
          <a:solidFill>
            <a:schemeClr val="tx2"/>
          </a:solidFill>
          <a:latin typeface="Times New Roman" pitchFamily="18" charset="0"/>
        </a:defRPr>
      </a:lvl7pPr>
      <a:lvl8pPr marL="1371600" algn="ctr" defTabSz="1463675" rtl="0" fontAlgn="base">
        <a:spcBef>
          <a:spcPct val="0"/>
        </a:spcBef>
        <a:spcAft>
          <a:spcPct val="0"/>
        </a:spcAft>
        <a:defRPr sz="7000">
          <a:solidFill>
            <a:schemeClr val="tx2"/>
          </a:solidFill>
          <a:latin typeface="Times New Roman" pitchFamily="18" charset="0"/>
        </a:defRPr>
      </a:lvl8pPr>
      <a:lvl9pPr marL="1828800" algn="ctr" defTabSz="1463675" rtl="0" fontAlgn="base">
        <a:spcBef>
          <a:spcPct val="0"/>
        </a:spcBef>
        <a:spcAft>
          <a:spcPct val="0"/>
        </a:spcAft>
        <a:defRPr sz="7000">
          <a:solidFill>
            <a:schemeClr val="tx2"/>
          </a:solidFill>
          <a:latin typeface="Times New Roman" pitchFamily="18" charset="0"/>
        </a:defRPr>
      </a:lvl9pPr>
    </p:titleStyle>
    <p:bodyStyle>
      <a:lvl1pPr marL="549275" indent="-549275" algn="l" defTabSz="1463675" rtl="0" eaLnBrk="0" fontAlgn="base" hangingPunct="0">
        <a:spcBef>
          <a:spcPct val="20000"/>
        </a:spcBef>
        <a:spcAft>
          <a:spcPct val="0"/>
        </a:spcAft>
        <a:buChar char="•"/>
        <a:defRPr sz="5200">
          <a:solidFill>
            <a:schemeClr val="tx1"/>
          </a:solidFill>
          <a:latin typeface="+mn-lt"/>
          <a:ea typeface="+mn-ea"/>
          <a:cs typeface="+mn-cs"/>
        </a:defRPr>
      </a:lvl1pPr>
      <a:lvl2pPr marL="1189038" indent="-457200" algn="l" defTabSz="1463675" rtl="0" eaLnBrk="0" fontAlgn="base" hangingPunct="0">
        <a:spcBef>
          <a:spcPct val="20000"/>
        </a:spcBef>
        <a:spcAft>
          <a:spcPct val="0"/>
        </a:spcAft>
        <a:buChar char="–"/>
        <a:defRPr sz="4500">
          <a:solidFill>
            <a:schemeClr val="tx1"/>
          </a:solidFill>
          <a:latin typeface="+mn-lt"/>
        </a:defRPr>
      </a:lvl2pPr>
      <a:lvl3pPr marL="1828800" indent="-365125" algn="l" defTabSz="1463675" rtl="0" eaLnBrk="0" fontAlgn="base" hangingPunct="0">
        <a:spcBef>
          <a:spcPct val="20000"/>
        </a:spcBef>
        <a:spcAft>
          <a:spcPct val="0"/>
        </a:spcAft>
        <a:buChar char="•"/>
        <a:defRPr sz="3800">
          <a:solidFill>
            <a:schemeClr val="tx1"/>
          </a:solidFill>
          <a:latin typeface="+mn-lt"/>
        </a:defRPr>
      </a:lvl3pPr>
      <a:lvl4pPr marL="2559050" indent="-365125" algn="l" defTabSz="1463675" rtl="0" eaLnBrk="0" fontAlgn="base" hangingPunct="0">
        <a:spcBef>
          <a:spcPct val="20000"/>
        </a:spcBef>
        <a:spcAft>
          <a:spcPct val="0"/>
        </a:spcAft>
        <a:buChar char="–"/>
        <a:defRPr sz="3200">
          <a:solidFill>
            <a:schemeClr val="tx1"/>
          </a:solidFill>
          <a:latin typeface="+mn-lt"/>
        </a:defRPr>
      </a:lvl4pPr>
      <a:lvl5pPr marL="3290888" indent="-363538" algn="l" defTabSz="1463675" rtl="0" eaLnBrk="0" fontAlgn="base" hangingPunct="0">
        <a:spcBef>
          <a:spcPct val="20000"/>
        </a:spcBef>
        <a:spcAft>
          <a:spcPct val="0"/>
        </a:spcAft>
        <a:buChar char="»"/>
        <a:defRPr sz="3200">
          <a:solidFill>
            <a:schemeClr val="tx1"/>
          </a:solidFill>
          <a:latin typeface="+mn-lt"/>
        </a:defRPr>
      </a:lvl5pPr>
      <a:lvl6pPr marL="3748088" indent="-363538" algn="l" defTabSz="1463675" rtl="0" fontAlgn="base">
        <a:spcBef>
          <a:spcPct val="20000"/>
        </a:spcBef>
        <a:spcAft>
          <a:spcPct val="0"/>
        </a:spcAft>
        <a:buChar char="»"/>
        <a:defRPr sz="3200">
          <a:solidFill>
            <a:schemeClr val="tx1"/>
          </a:solidFill>
          <a:latin typeface="+mn-lt"/>
        </a:defRPr>
      </a:lvl6pPr>
      <a:lvl7pPr marL="4205288" indent="-363538" algn="l" defTabSz="1463675" rtl="0" fontAlgn="base">
        <a:spcBef>
          <a:spcPct val="20000"/>
        </a:spcBef>
        <a:spcAft>
          <a:spcPct val="0"/>
        </a:spcAft>
        <a:buChar char="»"/>
        <a:defRPr sz="3200">
          <a:solidFill>
            <a:schemeClr val="tx1"/>
          </a:solidFill>
          <a:latin typeface="+mn-lt"/>
        </a:defRPr>
      </a:lvl7pPr>
      <a:lvl8pPr marL="4662488" indent="-363538" algn="l" defTabSz="1463675" rtl="0" fontAlgn="base">
        <a:spcBef>
          <a:spcPct val="20000"/>
        </a:spcBef>
        <a:spcAft>
          <a:spcPct val="0"/>
        </a:spcAft>
        <a:buChar char="»"/>
        <a:defRPr sz="3200">
          <a:solidFill>
            <a:schemeClr val="tx1"/>
          </a:solidFill>
          <a:latin typeface="+mn-lt"/>
        </a:defRPr>
      </a:lvl8pPr>
      <a:lvl9pPr marL="5119688" indent="-363538" algn="l" defTabSz="1463675" rtl="0" fontAlgn="base">
        <a:spcBef>
          <a:spcPct val="20000"/>
        </a:spcBef>
        <a:spcAft>
          <a:spcPct val="0"/>
        </a:spcAft>
        <a:buChar char="»"/>
        <a:defRPr sz="32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11.png"/><Relationship Id="rId18" Type="http://schemas.openxmlformats.org/officeDocument/2006/relationships/image" Target="../media/image4.wmf"/><Relationship Id="rId3" Type="http://schemas.openxmlformats.org/officeDocument/2006/relationships/image" Target="../media/image5.png"/><Relationship Id="rId21" Type="http://schemas.openxmlformats.org/officeDocument/2006/relationships/image" Target="../media/image15.png"/><Relationship Id="rId7" Type="http://schemas.openxmlformats.org/officeDocument/2006/relationships/oleObject" Target="../embeddings/oleObject1.bin"/><Relationship Id="rId12" Type="http://schemas.openxmlformats.org/officeDocument/2006/relationships/image" Target="../media/image10.png"/><Relationship Id="rId17" Type="http://schemas.openxmlformats.org/officeDocument/2006/relationships/oleObject" Target="../embeddings/oleObject4.bin"/><Relationship Id="rId2" Type="http://schemas.openxmlformats.org/officeDocument/2006/relationships/slideLayout" Target="../slideLayouts/slideLayout7.xml"/><Relationship Id="rId16" Type="http://schemas.openxmlformats.org/officeDocument/2006/relationships/image" Target="../media/image3.wmf"/><Relationship Id="rId20" Type="http://schemas.openxmlformats.org/officeDocument/2006/relationships/image" Target="../media/image14.png"/><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image" Target="../media/image7.png"/><Relationship Id="rId15" Type="http://schemas.openxmlformats.org/officeDocument/2006/relationships/oleObject" Target="../embeddings/oleObject3.bin"/><Relationship Id="rId23" Type="http://schemas.openxmlformats.org/officeDocument/2006/relationships/image" Target="../media/image17.jpg"/><Relationship Id="rId10" Type="http://schemas.openxmlformats.org/officeDocument/2006/relationships/image" Target="../media/image2.wmf"/><Relationship Id="rId19"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oleObject" Target="../embeddings/oleObject2.bin"/><Relationship Id="rId14" Type="http://schemas.openxmlformats.org/officeDocument/2006/relationships/image" Target="../media/image12.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CE8"/>
        </a:solidFill>
        <a:effectLst/>
      </p:bgPr>
    </p:bg>
    <p:spTree>
      <p:nvGrpSpPr>
        <p:cNvPr id="1" name=""/>
        <p:cNvGrpSpPr/>
        <p:nvPr/>
      </p:nvGrpSpPr>
      <p:grpSpPr>
        <a:xfrm>
          <a:off x="0" y="0"/>
          <a:ext cx="0" cy="0"/>
          <a:chOff x="0" y="0"/>
          <a:chExt cx="0" cy="0"/>
        </a:xfrm>
      </p:grpSpPr>
      <p:sp>
        <p:nvSpPr>
          <p:cNvPr id="13314" name="Text Box 45"/>
          <p:cNvSpPr txBox="1">
            <a:spLocks noChangeArrowheads="1"/>
          </p:cNvSpPr>
          <p:nvPr/>
        </p:nvSpPr>
        <p:spPr bwMode="auto">
          <a:xfrm>
            <a:off x="4338637" y="204664"/>
            <a:ext cx="7804436" cy="1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rtl="0" eaLnBrk="0" hangingPunct="0">
              <a:defRPr sz="7200">
                <a:solidFill>
                  <a:schemeClr val="tx1"/>
                </a:solidFill>
                <a:latin typeface="Times New Roman" panose="02020603050405020304" pitchFamily="18" charset="0"/>
              </a:defRPr>
            </a:lvl1pPr>
            <a:lvl2pPr marL="742950" indent="-285750" algn="l" rtl="0" eaLnBrk="0" hangingPunct="0">
              <a:defRPr sz="7200">
                <a:solidFill>
                  <a:schemeClr val="tx1"/>
                </a:solidFill>
                <a:latin typeface="Times New Roman" panose="02020603050405020304" pitchFamily="18" charset="0"/>
              </a:defRPr>
            </a:lvl2pPr>
            <a:lvl3pPr marL="1143000" indent="-228600" algn="l" rtl="0" eaLnBrk="0" hangingPunct="0">
              <a:defRPr sz="7200">
                <a:solidFill>
                  <a:schemeClr val="tx1"/>
                </a:solidFill>
                <a:latin typeface="Times New Roman" panose="02020603050405020304" pitchFamily="18" charset="0"/>
              </a:defRPr>
            </a:lvl3pPr>
            <a:lvl4pPr marL="1600200" indent="-228600" algn="l" rtl="0" eaLnBrk="0" hangingPunct="0">
              <a:defRPr sz="7200">
                <a:solidFill>
                  <a:schemeClr val="tx1"/>
                </a:solidFill>
                <a:latin typeface="Times New Roman" panose="02020603050405020304" pitchFamily="18" charset="0"/>
              </a:defRPr>
            </a:lvl4pPr>
            <a:lvl5pPr marL="2057400" indent="-228600" algn="l" rtl="0" eaLnBrk="0" hangingPunct="0">
              <a:defRPr sz="7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200">
                <a:solidFill>
                  <a:schemeClr val="tx1"/>
                </a:solidFill>
                <a:latin typeface="Times New Roman" panose="02020603050405020304" pitchFamily="18" charset="0"/>
              </a:defRPr>
            </a:lvl9pPr>
          </a:lstStyle>
          <a:p>
            <a:pPr algn="ctr" eaLnBrk="1" hangingPunct="1">
              <a:spcBef>
                <a:spcPct val="50000"/>
              </a:spcBef>
            </a:pPr>
            <a:r>
              <a:rPr lang="en-US" altLang="en-US" sz="3200" b="1" i="1" dirty="0">
                <a:solidFill>
                  <a:srgbClr val="006699"/>
                </a:solidFill>
                <a:latin typeface="Tahoma" panose="020B0604030504040204" pitchFamily="34" charset="0"/>
                <a:cs typeface="Tahoma" panose="020B0604030504040204" pitchFamily="34" charset="0"/>
              </a:rPr>
              <a:t>MEMS Battery operated project</a:t>
            </a:r>
          </a:p>
          <a:p>
            <a:pPr algn="ctr" eaLnBrk="1" hangingPunct="1">
              <a:spcBef>
                <a:spcPct val="50000"/>
              </a:spcBef>
            </a:pPr>
            <a:r>
              <a:rPr lang="en-US" altLang="en-US" sz="1800" dirty="0">
                <a:solidFill>
                  <a:srgbClr val="006699"/>
                </a:solidFill>
                <a:latin typeface="Franklin Gothic Heavy"/>
              </a:rPr>
              <a:t>Project Number: 16-1-1-1127</a:t>
            </a:r>
          </a:p>
          <a:p>
            <a:pPr algn="ctr" eaLnBrk="1" hangingPunct="1">
              <a:spcBef>
                <a:spcPct val="50000"/>
              </a:spcBef>
            </a:pPr>
            <a:r>
              <a:rPr lang="en-US" altLang="en-US" sz="1600" dirty="0">
                <a:solidFill>
                  <a:srgbClr val="006699"/>
                </a:solidFill>
                <a:latin typeface="Tahoma" panose="020B0604030504040204" pitchFamily="34" charset="0"/>
                <a:cs typeface="Tahoma" panose="020B0604030504040204" pitchFamily="34" charset="0"/>
              </a:rPr>
              <a:t>By: Mari </a:t>
            </a:r>
            <a:r>
              <a:rPr lang="en-US" altLang="en-US" sz="1600" dirty="0" err="1">
                <a:solidFill>
                  <a:srgbClr val="006699"/>
                </a:solidFill>
                <a:latin typeface="Tahoma" panose="020B0604030504040204" pitchFamily="34" charset="0"/>
                <a:cs typeface="Tahoma" panose="020B0604030504040204" pitchFamily="34" charset="0"/>
              </a:rPr>
              <a:t>Mishel</a:t>
            </a:r>
            <a:r>
              <a:rPr lang="en-US" altLang="en-US" sz="1600" dirty="0">
                <a:solidFill>
                  <a:srgbClr val="006699"/>
                </a:solidFill>
                <a:latin typeface="Tahoma" panose="020B0604030504040204" pitchFamily="34" charset="0"/>
                <a:cs typeface="Tahoma" panose="020B0604030504040204" pitchFamily="34" charset="0"/>
              </a:rPr>
              <a:t>, Daniel </a:t>
            </a:r>
            <a:r>
              <a:rPr lang="en-US" altLang="en-US" sz="1600" dirty="0" err="1">
                <a:solidFill>
                  <a:srgbClr val="006699"/>
                </a:solidFill>
                <a:latin typeface="Tahoma" panose="020B0604030504040204" pitchFamily="34" charset="0"/>
                <a:cs typeface="Tahoma" panose="020B0604030504040204" pitchFamily="34" charset="0"/>
              </a:rPr>
              <a:t>Akua</a:t>
            </a:r>
            <a:r>
              <a:rPr lang="en-US" altLang="en-US" sz="1600" dirty="0">
                <a:solidFill>
                  <a:srgbClr val="006699"/>
                </a:solidFill>
                <a:latin typeface="Tahoma" panose="020B0604030504040204" pitchFamily="34" charset="0"/>
                <a:cs typeface="Tahoma" panose="020B0604030504040204" pitchFamily="34" charset="0"/>
              </a:rPr>
              <a:t>    Advisor: </a:t>
            </a:r>
            <a:r>
              <a:rPr lang="en-US" altLang="en-US" sz="1600" dirty="0" err="1">
                <a:solidFill>
                  <a:srgbClr val="006699"/>
                </a:solidFill>
                <a:latin typeface="Tahoma" panose="020B0604030504040204" pitchFamily="34" charset="0"/>
                <a:cs typeface="Tahoma" panose="020B0604030504040204" pitchFamily="34" charset="0"/>
              </a:rPr>
              <a:t>Arkadi</a:t>
            </a:r>
            <a:r>
              <a:rPr lang="en-US" altLang="en-US" sz="1600" dirty="0">
                <a:solidFill>
                  <a:srgbClr val="006699"/>
                </a:solidFill>
                <a:latin typeface="Tahoma" panose="020B0604030504040204" pitchFamily="34" charset="0"/>
                <a:cs typeface="Tahoma" panose="020B0604030504040204" pitchFamily="34" charset="0"/>
              </a:rPr>
              <a:t> </a:t>
            </a:r>
            <a:r>
              <a:rPr lang="en-US" altLang="en-US" sz="1600" dirty="0" err="1">
                <a:solidFill>
                  <a:srgbClr val="006699"/>
                </a:solidFill>
                <a:latin typeface="Tahoma" panose="020B0604030504040204" pitchFamily="34" charset="0"/>
                <a:cs typeface="Tahoma" panose="020B0604030504040204" pitchFamily="34" charset="0"/>
              </a:rPr>
              <a:t>Rafalovich</a:t>
            </a:r>
            <a:endParaRPr lang="en-US" altLang="en-US" sz="1600" dirty="0">
              <a:solidFill>
                <a:srgbClr val="006699"/>
              </a:solidFill>
              <a:latin typeface="Tahoma" panose="020B0604030504040204" pitchFamily="34" charset="0"/>
              <a:cs typeface="Tahoma" panose="020B0604030504040204" pitchFamily="34" charset="0"/>
            </a:endParaRPr>
          </a:p>
          <a:p>
            <a:pPr algn="ctr" eaLnBrk="1" hangingPunct="1">
              <a:spcBef>
                <a:spcPct val="50000"/>
              </a:spcBef>
            </a:pPr>
            <a:r>
              <a:rPr lang="en-US" altLang="en-US" sz="1600" dirty="0">
                <a:solidFill>
                  <a:srgbClr val="006699"/>
                </a:solidFill>
                <a:latin typeface="Tahoma" panose="020B0604030504040204" pitchFamily="34" charset="0"/>
                <a:cs typeface="Tahoma" panose="020B0604030504040204" pitchFamily="34" charset="0"/>
              </a:rPr>
              <a:t>Project Carried Out at Tel Aviv University</a:t>
            </a:r>
          </a:p>
        </p:txBody>
      </p:sp>
      <p:sp>
        <p:nvSpPr>
          <p:cNvPr id="2" name="TextBox 1"/>
          <p:cNvSpPr txBox="1"/>
          <p:nvPr/>
        </p:nvSpPr>
        <p:spPr>
          <a:xfrm>
            <a:off x="304800" y="1716831"/>
            <a:ext cx="3586423" cy="5047536"/>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sz="1800" u="sng" dirty="0">
                <a:latin typeface="Arial" panose="020B0604020202020204" pitchFamily="34" charset="0"/>
              </a:rPr>
              <a:t>Entrance opening detection using motion sensor</a:t>
            </a:r>
          </a:p>
          <a:p>
            <a:pPr algn="just" rtl="0"/>
            <a:endParaRPr lang="en-US" sz="1000" dirty="0">
              <a:latin typeface="Arial" panose="020B0604020202020204" pitchFamily="34" charset="0"/>
            </a:endParaRPr>
          </a:p>
          <a:p>
            <a:pPr algn="just" rtl="0"/>
            <a:r>
              <a:rPr lang="en-US" sz="1400" dirty="0">
                <a:latin typeface="Arial" panose="020B0604020202020204" pitchFamily="34" charset="0"/>
              </a:rPr>
              <a:t>Micro controller receives constant sampling of accelerometer and gyroscope and outputs whether a window or door is open or closed.</a:t>
            </a:r>
          </a:p>
          <a:p>
            <a:pPr algn="just" rtl="0"/>
            <a:endParaRPr lang="en-US" sz="1000" dirty="0">
              <a:latin typeface="Arial" panose="020B0604020202020204" pitchFamily="34" charset="0"/>
            </a:endParaRPr>
          </a:p>
          <a:p>
            <a:pPr algn="just" rtl="0"/>
            <a:r>
              <a:rPr lang="en-US" sz="1400" dirty="0">
                <a:latin typeface="Arial" panose="020B0604020202020204" pitchFamily="34" charset="0"/>
              </a:rPr>
              <a:t>The algorithm and data usage varies according to the entrance’s opening mechanism.</a:t>
            </a:r>
          </a:p>
          <a:p>
            <a:pPr algn="just" rtl="0"/>
            <a:endParaRPr lang="en-US" sz="1400" dirty="0">
              <a:latin typeface="Arial" panose="020B0604020202020204" pitchFamily="34" charset="0"/>
            </a:endParaRPr>
          </a:p>
          <a:p>
            <a:pPr algn="just" rtl="0"/>
            <a:r>
              <a:rPr lang="en-US" sz="1400" dirty="0">
                <a:latin typeface="Arial" panose="020B0604020202020204" pitchFamily="34" charset="0"/>
              </a:rPr>
              <a:t>General algorithm diagram for all openings:</a:t>
            </a: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r>
              <a:rPr lang="en-US" sz="1400" dirty="0">
                <a:latin typeface="Arial" panose="020B0604020202020204" pitchFamily="34" charset="0"/>
              </a:rPr>
              <a:t>	</a:t>
            </a: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a:p>
            <a:pPr algn="just" rtl="0"/>
            <a:endParaRPr lang="en-US" sz="1400" dirty="0">
              <a:latin typeface="Arial" panose="020B0604020202020204" pitchFamily="34" charset="0"/>
            </a:endParaRPr>
          </a:p>
        </p:txBody>
      </p:sp>
      <p:sp>
        <p:nvSpPr>
          <p:cNvPr id="16" name="Rectangle 15"/>
          <p:cNvSpPr/>
          <p:nvPr/>
        </p:nvSpPr>
        <p:spPr bwMode="auto">
          <a:xfrm>
            <a:off x="4153956" y="2004864"/>
            <a:ext cx="4075644" cy="6148536"/>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rPr>
              <a:t>Sliding window:</a:t>
            </a:r>
          </a:p>
          <a:p>
            <a:pPr algn="just" rtl="0"/>
            <a:r>
              <a:rPr lang="en-US" sz="1200" dirty="0">
                <a:latin typeface="Arial" panose="020B0604020202020204" pitchFamily="34" charset="0"/>
              </a:rPr>
              <a:t>This window’s opening can be detected by calculating the change in location. </a:t>
            </a:r>
          </a:p>
          <a:p>
            <a:pPr algn="just" rtl="0"/>
            <a:endParaRPr lang="en-US" sz="1200" dirty="0">
              <a:latin typeface="Arial" panose="020B0604020202020204" pitchFamily="34" charset="0"/>
            </a:endParaRPr>
          </a:p>
          <a:p>
            <a:pPr algn="just" rtl="0"/>
            <a:endParaRPr lang="en-US" sz="1200" dirty="0">
              <a:latin typeface="Arial" panose="020B0604020202020204" pitchFamily="34" charset="0"/>
            </a:endParaRPr>
          </a:p>
          <a:p>
            <a:pPr algn="just" rtl="0"/>
            <a:endParaRPr lang="en-US" sz="1200" dirty="0">
              <a:latin typeface="Arial" panose="020B0604020202020204" pitchFamily="34" charset="0"/>
            </a:endParaRPr>
          </a:p>
          <a:p>
            <a:pPr algn="just" rtl="0"/>
            <a:endParaRPr lang="en-US" sz="1200" dirty="0">
              <a:latin typeface="Arial" panose="020B0604020202020204" pitchFamily="34" charset="0"/>
            </a:endParaRPr>
          </a:p>
          <a:p>
            <a:pPr algn="just" rtl="0"/>
            <a:r>
              <a:rPr lang="en-US" sz="1200" dirty="0">
                <a:latin typeface="Arial" panose="020B0604020202020204" pitchFamily="34" charset="0"/>
              </a:rPr>
              <a:t>Detection of opening: </a:t>
            </a:r>
          </a:p>
          <a:p>
            <a:pPr algn="just" rtl="0"/>
            <a:r>
              <a:rPr lang="en-US" sz="1200" dirty="0">
                <a:latin typeface="Arial" panose="020B0604020202020204" pitchFamily="34" charset="0"/>
              </a:rPr>
              <a:t>	Opening threshold = 5cm</a:t>
            </a:r>
          </a:p>
          <a:p>
            <a:pPr algn="just" rtl="0"/>
            <a:r>
              <a:rPr lang="en-US" sz="1200" dirty="0">
                <a:latin typeface="Arial" panose="020B0604020202020204" pitchFamily="34" charset="0"/>
              </a:rPr>
              <a:t>Detection of closing:</a:t>
            </a:r>
          </a:p>
          <a:p>
            <a:pPr algn="just" rtl="0"/>
            <a:r>
              <a:rPr lang="en-US" sz="1200" dirty="0">
                <a:latin typeface="Arial" panose="020B0604020202020204" pitchFamily="34" charset="0"/>
              </a:rPr>
              <a:t>	Check 50 samples, if all samples under 5cm 	– window closed. </a:t>
            </a:r>
          </a:p>
          <a:p>
            <a:pPr algn="just" rtl="0"/>
            <a:r>
              <a:rPr lang="en-US" sz="1200" dirty="0">
                <a:latin typeface="Arial" panose="020B0604020202020204" pitchFamily="34" charset="0"/>
              </a:rPr>
              <a:t>Algorithm diagram:</a:t>
            </a:r>
          </a:p>
          <a:p>
            <a:pPr algn="just" rtl="0"/>
            <a:endParaRPr lang="en-US" sz="1400" dirty="0">
              <a:latin typeface="Arial" panose="020B0604020202020204" pitchFamily="34" charset="0"/>
            </a:endParaRPr>
          </a:p>
        </p:txBody>
      </p:sp>
      <p:pic>
        <p:nvPicPr>
          <p:cNvPr id="56" name="Picture 2"/>
          <p:cNvPicPr>
            <a:picLocks noChangeAspect="1" noChangeArrowheads="1"/>
          </p:cNvPicPr>
          <p:nvPr/>
        </p:nvPicPr>
        <p:blipFill>
          <a:blip r:embed="rId3"/>
          <a:srcRect/>
          <a:stretch>
            <a:fillRect/>
          </a:stretch>
        </p:blipFill>
        <p:spPr bwMode="auto">
          <a:xfrm rot="2759359">
            <a:off x="1624881" y="8116568"/>
            <a:ext cx="905271" cy="876597"/>
          </a:xfrm>
          <a:prstGeom prst="rect">
            <a:avLst/>
          </a:prstGeom>
          <a:noFill/>
          <a:ln w="9525">
            <a:noFill/>
            <a:miter lim="800000"/>
            <a:headEnd/>
            <a:tailEnd/>
          </a:ln>
          <a:effectLst/>
        </p:spPr>
      </p:pic>
      <p:sp>
        <p:nvSpPr>
          <p:cNvPr id="63" name="חץ מעוקל למעלה 62"/>
          <p:cNvSpPr/>
          <p:nvPr/>
        </p:nvSpPr>
        <p:spPr bwMode="auto">
          <a:xfrm>
            <a:off x="1447800" y="9067800"/>
            <a:ext cx="1371600" cy="457200"/>
          </a:xfrm>
          <a:prstGeom prst="curvedUpArrow">
            <a:avLst>
              <a:gd name="adj1" fmla="val 3835"/>
              <a:gd name="adj2" fmla="val 24601"/>
              <a:gd name="adj3" fmla="val 15260"/>
            </a:avLst>
          </a:prstGeom>
          <a:solidFill>
            <a:schemeClr val="tx1"/>
          </a:solidFill>
          <a:ln>
            <a:solidFill>
              <a:schemeClr val="tx1"/>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64" name="חץ מעוקל למעלה 63"/>
          <p:cNvSpPr/>
          <p:nvPr/>
        </p:nvSpPr>
        <p:spPr bwMode="auto">
          <a:xfrm rot="10800000">
            <a:off x="1447800" y="7543800"/>
            <a:ext cx="1371600" cy="457200"/>
          </a:xfrm>
          <a:prstGeom prst="curvedUpArrow">
            <a:avLst>
              <a:gd name="adj1" fmla="val 3835"/>
              <a:gd name="adj2" fmla="val 24601"/>
              <a:gd name="adj3" fmla="val 15260"/>
            </a:avLst>
          </a:prstGeom>
          <a:solidFill>
            <a:schemeClr val="tx1"/>
          </a:solidFill>
          <a:ln>
            <a:solidFill>
              <a:schemeClr val="tx1"/>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68" name="צורה חופשית 67"/>
          <p:cNvSpPr/>
          <p:nvPr/>
        </p:nvSpPr>
        <p:spPr bwMode="auto">
          <a:xfrm>
            <a:off x="2895600" y="8153400"/>
            <a:ext cx="152400" cy="838200"/>
          </a:xfrm>
          <a:custGeom>
            <a:avLst/>
            <a:gdLst>
              <a:gd name="connsiteX0" fmla="*/ 201880 w 308758"/>
              <a:gd name="connsiteY0" fmla="*/ 0 h 1104405"/>
              <a:gd name="connsiteX1" fmla="*/ 23750 w 308758"/>
              <a:gd name="connsiteY1" fmla="*/ 213756 h 1104405"/>
              <a:gd name="connsiteX2" fmla="*/ 201880 w 308758"/>
              <a:gd name="connsiteY2" fmla="*/ 403761 h 1104405"/>
              <a:gd name="connsiteX3" fmla="*/ 0 w 308758"/>
              <a:gd name="connsiteY3" fmla="*/ 629392 h 1104405"/>
              <a:gd name="connsiteX4" fmla="*/ 201880 w 308758"/>
              <a:gd name="connsiteY4" fmla="*/ 855024 h 1104405"/>
              <a:gd name="connsiteX5" fmla="*/ 23750 w 308758"/>
              <a:gd name="connsiteY5" fmla="*/ 1092530 h 1104405"/>
              <a:gd name="connsiteX6" fmla="*/ 118753 w 308758"/>
              <a:gd name="connsiteY6" fmla="*/ 1104405 h 1104405"/>
              <a:gd name="connsiteX7" fmla="*/ 308758 w 308758"/>
              <a:gd name="connsiteY7" fmla="*/ 819398 h 1104405"/>
              <a:gd name="connsiteX8" fmla="*/ 95002 w 308758"/>
              <a:gd name="connsiteY8" fmla="*/ 617517 h 1104405"/>
              <a:gd name="connsiteX9" fmla="*/ 308758 w 308758"/>
              <a:gd name="connsiteY9" fmla="*/ 391886 h 1104405"/>
              <a:gd name="connsiteX10" fmla="*/ 142504 w 308758"/>
              <a:gd name="connsiteY10" fmla="*/ 213756 h 1104405"/>
              <a:gd name="connsiteX11" fmla="*/ 296883 w 308758"/>
              <a:gd name="connsiteY11" fmla="*/ 11876 h 1104405"/>
              <a:gd name="connsiteX12" fmla="*/ 201880 w 308758"/>
              <a:gd name="connsiteY12" fmla="*/ 0 h 110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758" h="1104405">
                <a:moveTo>
                  <a:pt x="201880" y="0"/>
                </a:moveTo>
                <a:lnTo>
                  <a:pt x="23750" y="213756"/>
                </a:lnTo>
                <a:lnTo>
                  <a:pt x="201880" y="403761"/>
                </a:lnTo>
                <a:lnTo>
                  <a:pt x="0" y="629392"/>
                </a:lnTo>
                <a:lnTo>
                  <a:pt x="201880" y="855024"/>
                </a:lnTo>
                <a:lnTo>
                  <a:pt x="23750" y="1092530"/>
                </a:lnTo>
                <a:lnTo>
                  <a:pt x="118753" y="1104405"/>
                </a:lnTo>
                <a:lnTo>
                  <a:pt x="308758" y="819398"/>
                </a:lnTo>
                <a:lnTo>
                  <a:pt x="95002" y="617517"/>
                </a:lnTo>
                <a:lnTo>
                  <a:pt x="308758" y="391886"/>
                </a:lnTo>
                <a:lnTo>
                  <a:pt x="142504" y="213756"/>
                </a:lnTo>
                <a:lnTo>
                  <a:pt x="296883" y="11876"/>
                </a:lnTo>
                <a:lnTo>
                  <a:pt x="201880" y="0"/>
                </a:lnTo>
                <a:close/>
              </a:path>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69" name="צורה חופשית 68"/>
          <p:cNvSpPr/>
          <p:nvPr/>
        </p:nvSpPr>
        <p:spPr bwMode="auto">
          <a:xfrm>
            <a:off x="3048000" y="8153400"/>
            <a:ext cx="152400" cy="838200"/>
          </a:xfrm>
          <a:custGeom>
            <a:avLst/>
            <a:gdLst>
              <a:gd name="connsiteX0" fmla="*/ 201880 w 308758"/>
              <a:gd name="connsiteY0" fmla="*/ 0 h 1104405"/>
              <a:gd name="connsiteX1" fmla="*/ 23750 w 308758"/>
              <a:gd name="connsiteY1" fmla="*/ 213756 h 1104405"/>
              <a:gd name="connsiteX2" fmla="*/ 201880 w 308758"/>
              <a:gd name="connsiteY2" fmla="*/ 403761 h 1104405"/>
              <a:gd name="connsiteX3" fmla="*/ 0 w 308758"/>
              <a:gd name="connsiteY3" fmla="*/ 629392 h 1104405"/>
              <a:gd name="connsiteX4" fmla="*/ 201880 w 308758"/>
              <a:gd name="connsiteY4" fmla="*/ 855024 h 1104405"/>
              <a:gd name="connsiteX5" fmla="*/ 23750 w 308758"/>
              <a:gd name="connsiteY5" fmla="*/ 1092530 h 1104405"/>
              <a:gd name="connsiteX6" fmla="*/ 118753 w 308758"/>
              <a:gd name="connsiteY6" fmla="*/ 1104405 h 1104405"/>
              <a:gd name="connsiteX7" fmla="*/ 308758 w 308758"/>
              <a:gd name="connsiteY7" fmla="*/ 819398 h 1104405"/>
              <a:gd name="connsiteX8" fmla="*/ 95002 w 308758"/>
              <a:gd name="connsiteY8" fmla="*/ 617517 h 1104405"/>
              <a:gd name="connsiteX9" fmla="*/ 308758 w 308758"/>
              <a:gd name="connsiteY9" fmla="*/ 391886 h 1104405"/>
              <a:gd name="connsiteX10" fmla="*/ 142504 w 308758"/>
              <a:gd name="connsiteY10" fmla="*/ 213756 h 1104405"/>
              <a:gd name="connsiteX11" fmla="*/ 296883 w 308758"/>
              <a:gd name="connsiteY11" fmla="*/ 11876 h 1104405"/>
              <a:gd name="connsiteX12" fmla="*/ 201880 w 308758"/>
              <a:gd name="connsiteY12" fmla="*/ 0 h 110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758" h="1104405">
                <a:moveTo>
                  <a:pt x="201880" y="0"/>
                </a:moveTo>
                <a:lnTo>
                  <a:pt x="23750" y="213756"/>
                </a:lnTo>
                <a:lnTo>
                  <a:pt x="201880" y="403761"/>
                </a:lnTo>
                <a:lnTo>
                  <a:pt x="0" y="629392"/>
                </a:lnTo>
                <a:lnTo>
                  <a:pt x="201880" y="855024"/>
                </a:lnTo>
                <a:lnTo>
                  <a:pt x="23750" y="1092530"/>
                </a:lnTo>
                <a:lnTo>
                  <a:pt x="118753" y="1104405"/>
                </a:lnTo>
                <a:lnTo>
                  <a:pt x="308758" y="819398"/>
                </a:lnTo>
                <a:lnTo>
                  <a:pt x="95002" y="617517"/>
                </a:lnTo>
                <a:lnTo>
                  <a:pt x="308758" y="391886"/>
                </a:lnTo>
                <a:lnTo>
                  <a:pt x="142504" y="213756"/>
                </a:lnTo>
                <a:lnTo>
                  <a:pt x="296883" y="11876"/>
                </a:lnTo>
                <a:lnTo>
                  <a:pt x="201880" y="0"/>
                </a:lnTo>
                <a:close/>
              </a:path>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70" name="צורה חופשית 69"/>
          <p:cNvSpPr/>
          <p:nvPr/>
        </p:nvSpPr>
        <p:spPr bwMode="auto">
          <a:xfrm>
            <a:off x="1219200" y="8153400"/>
            <a:ext cx="152400" cy="838200"/>
          </a:xfrm>
          <a:custGeom>
            <a:avLst/>
            <a:gdLst>
              <a:gd name="connsiteX0" fmla="*/ 201880 w 308758"/>
              <a:gd name="connsiteY0" fmla="*/ 0 h 1104405"/>
              <a:gd name="connsiteX1" fmla="*/ 23750 w 308758"/>
              <a:gd name="connsiteY1" fmla="*/ 213756 h 1104405"/>
              <a:gd name="connsiteX2" fmla="*/ 201880 w 308758"/>
              <a:gd name="connsiteY2" fmla="*/ 403761 h 1104405"/>
              <a:gd name="connsiteX3" fmla="*/ 0 w 308758"/>
              <a:gd name="connsiteY3" fmla="*/ 629392 h 1104405"/>
              <a:gd name="connsiteX4" fmla="*/ 201880 w 308758"/>
              <a:gd name="connsiteY4" fmla="*/ 855024 h 1104405"/>
              <a:gd name="connsiteX5" fmla="*/ 23750 w 308758"/>
              <a:gd name="connsiteY5" fmla="*/ 1092530 h 1104405"/>
              <a:gd name="connsiteX6" fmla="*/ 118753 w 308758"/>
              <a:gd name="connsiteY6" fmla="*/ 1104405 h 1104405"/>
              <a:gd name="connsiteX7" fmla="*/ 308758 w 308758"/>
              <a:gd name="connsiteY7" fmla="*/ 819398 h 1104405"/>
              <a:gd name="connsiteX8" fmla="*/ 95002 w 308758"/>
              <a:gd name="connsiteY8" fmla="*/ 617517 h 1104405"/>
              <a:gd name="connsiteX9" fmla="*/ 308758 w 308758"/>
              <a:gd name="connsiteY9" fmla="*/ 391886 h 1104405"/>
              <a:gd name="connsiteX10" fmla="*/ 142504 w 308758"/>
              <a:gd name="connsiteY10" fmla="*/ 213756 h 1104405"/>
              <a:gd name="connsiteX11" fmla="*/ 296883 w 308758"/>
              <a:gd name="connsiteY11" fmla="*/ 11876 h 1104405"/>
              <a:gd name="connsiteX12" fmla="*/ 201880 w 308758"/>
              <a:gd name="connsiteY12" fmla="*/ 0 h 110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758" h="1104405">
                <a:moveTo>
                  <a:pt x="201880" y="0"/>
                </a:moveTo>
                <a:lnTo>
                  <a:pt x="23750" y="213756"/>
                </a:lnTo>
                <a:lnTo>
                  <a:pt x="201880" y="403761"/>
                </a:lnTo>
                <a:lnTo>
                  <a:pt x="0" y="629392"/>
                </a:lnTo>
                <a:lnTo>
                  <a:pt x="201880" y="855024"/>
                </a:lnTo>
                <a:lnTo>
                  <a:pt x="23750" y="1092530"/>
                </a:lnTo>
                <a:lnTo>
                  <a:pt x="118753" y="1104405"/>
                </a:lnTo>
                <a:lnTo>
                  <a:pt x="308758" y="819398"/>
                </a:lnTo>
                <a:lnTo>
                  <a:pt x="95002" y="617517"/>
                </a:lnTo>
                <a:lnTo>
                  <a:pt x="308758" y="391886"/>
                </a:lnTo>
                <a:lnTo>
                  <a:pt x="142504" y="213756"/>
                </a:lnTo>
                <a:lnTo>
                  <a:pt x="296883" y="11876"/>
                </a:lnTo>
                <a:lnTo>
                  <a:pt x="201880" y="0"/>
                </a:lnTo>
                <a:close/>
              </a:path>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dirty="0">
              <a:ln>
                <a:noFill/>
              </a:ln>
              <a:solidFill>
                <a:schemeClr val="tx1"/>
              </a:solidFill>
              <a:effectLst/>
              <a:latin typeface="Times New Roman" pitchFamily="18" charset="0"/>
            </a:endParaRPr>
          </a:p>
        </p:txBody>
      </p:sp>
      <p:sp>
        <p:nvSpPr>
          <p:cNvPr id="71" name="צורה חופשית 70"/>
          <p:cNvSpPr/>
          <p:nvPr/>
        </p:nvSpPr>
        <p:spPr bwMode="auto">
          <a:xfrm>
            <a:off x="1066800" y="8153400"/>
            <a:ext cx="152400" cy="838200"/>
          </a:xfrm>
          <a:custGeom>
            <a:avLst/>
            <a:gdLst>
              <a:gd name="connsiteX0" fmla="*/ 201880 w 308758"/>
              <a:gd name="connsiteY0" fmla="*/ 0 h 1104405"/>
              <a:gd name="connsiteX1" fmla="*/ 23750 w 308758"/>
              <a:gd name="connsiteY1" fmla="*/ 213756 h 1104405"/>
              <a:gd name="connsiteX2" fmla="*/ 201880 w 308758"/>
              <a:gd name="connsiteY2" fmla="*/ 403761 h 1104405"/>
              <a:gd name="connsiteX3" fmla="*/ 0 w 308758"/>
              <a:gd name="connsiteY3" fmla="*/ 629392 h 1104405"/>
              <a:gd name="connsiteX4" fmla="*/ 201880 w 308758"/>
              <a:gd name="connsiteY4" fmla="*/ 855024 h 1104405"/>
              <a:gd name="connsiteX5" fmla="*/ 23750 w 308758"/>
              <a:gd name="connsiteY5" fmla="*/ 1092530 h 1104405"/>
              <a:gd name="connsiteX6" fmla="*/ 118753 w 308758"/>
              <a:gd name="connsiteY6" fmla="*/ 1104405 h 1104405"/>
              <a:gd name="connsiteX7" fmla="*/ 308758 w 308758"/>
              <a:gd name="connsiteY7" fmla="*/ 819398 h 1104405"/>
              <a:gd name="connsiteX8" fmla="*/ 95002 w 308758"/>
              <a:gd name="connsiteY8" fmla="*/ 617517 h 1104405"/>
              <a:gd name="connsiteX9" fmla="*/ 308758 w 308758"/>
              <a:gd name="connsiteY9" fmla="*/ 391886 h 1104405"/>
              <a:gd name="connsiteX10" fmla="*/ 142504 w 308758"/>
              <a:gd name="connsiteY10" fmla="*/ 213756 h 1104405"/>
              <a:gd name="connsiteX11" fmla="*/ 296883 w 308758"/>
              <a:gd name="connsiteY11" fmla="*/ 11876 h 1104405"/>
              <a:gd name="connsiteX12" fmla="*/ 201880 w 308758"/>
              <a:gd name="connsiteY12" fmla="*/ 0 h 110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758" h="1104405">
                <a:moveTo>
                  <a:pt x="201880" y="0"/>
                </a:moveTo>
                <a:lnTo>
                  <a:pt x="23750" y="213756"/>
                </a:lnTo>
                <a:lnTo>
                  <a:pt x="201880" y="403761"/>
                </a:lnTo>
                <a:lnTo>
                  <a:pt x="0" y="629392"/>
                </a:lnTo>
                <a:lnTo>
                  <a:pt x="201880" y="855024"/>
                </a:lnTo>
                <a:lnTo>
                  <a:pt x="23750" y="1092530"/>
                </a:lnTo>
                <a:lnTo>
                  <a:pt x="118753" y="1104405"/>
                </a:lnTo>
                <a:lnTo>
                  <a:pt x="308758" y="819398"/>
                </a:lnTo>
                <a:lnTo>
                  <a:pt x="95002" y="617517"/>
                </a:lnTo>
                <a:lnTo>
                  <a:pt x="308758" y="391886"/>
                </a:lnTo>
                <a:lnTo>
                  <a:pt x="142504" y="213756"/>
                </a:lnTo>
                <a:lnTo>
                  <a:pt x="296883" y="11876"/>
                </a:lnTo>
                <a:lnTo>
                  <a:pt x="201880" y="0"/>
                </a:lnTo>
                <a:close/>
              </a:path>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cxnSp>
        <p:nvCxnSpPr>
          <p:cNvPr id="78" name="מחבר מעוקל 77"/>
          <p:cNvCxnSpPr>
            <a:endCxn id="85" idx="1"/>
          </p:cNvCxnSpPr>
          <p:nvPr/>
        </p:nvCxnSpPr>
        <p:spPr bwMode="auto">
          <a:xfrm>
            <a:off x="2971800" y="8001000"/>
            <a:ext cx="1219200" cy="1028700"/>
          </a:xfrm>
          <a:prstGeom prst="bentConnector3">
            <a:avLst>
              <a:gd name="adj1" fmla="val 50000"/>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Rectangle 15"/>
          <p:cNvSpPr/>
          <p:nvPr/>
        </p:nvSpPr>
        <p:spPr bwMode="auto">
          <a:xfrm>
            <a:off x="4191000" y="8229600"/>
            <a:ext cx="2438400" cy="1600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rtl="0"/>
            <a:r>
              <a:rPr lang="en-US" sz="1400" dirty="0">
                <a:latin typeface="Arial" panose="020B0604020202020204" pitchFamily="34" charset="0"/>
              </a:rPr>
              <a:t>Motion sensor:</a:t>
            </a:r>
          </a:p>
          <a:p>
            <a:pPr algn="just" rtl="0"/>
            <a:r>
              <a:rPr lang="en-US" sz="1200" dirty="0">
                <a:latin typeface="Arial" panose="020B0604020202020204" pitchFamily="34" charset="0"/>
              </a:rPr>
              <a:t>Motion sensor samples accelerometer in mg/sec and gyroscope in </a:t>
            </a:r>
            <a:r>
              <a:rPr lang="en-US" sz="1200" dirty="0" err="1">
                <a:latin typeface="Arial" panose="020B0604020202020204" pitchFamily="34" charset="0"/>
              </a:rPr>
              <a:t>mrad</a:t>
            </a:r>
            <a:r>
              <a:rPr lang="en-US" sz="1200" dirty="0">
                <a:latin typeface="Arial" panose="020B0604020202020204" pitchFamily="34" charset="0"/>
              </a:rPr>
              <a:t>/sec at:</a:t>
            </a:r>
          </a:p>
          <a:p>
            <a:pPr algn="just" rtl="0"/>
            <a:r>
              <a:rPr lang="en-US" sz="1200" dirty="0">
                <a:latin typeface="Arial" panose="020B0604020202020204" pitchFamily="34" charset="0"/>
              </a:rPr>
              <a:t>	f = 200 Hz.</a:t>
            </a:r>
          </a:p>
          <a:p>
            <a:pPr algn="just" rtl="0"/>
            <a:r>
              <a:rPr lang="en-US" sz="1200" dirty="0">
                <a:latin typeface="Arial" panose="020B0604020202020204" pitchFamily="34" charset="0"/>
              </a:rPr>
              <a:t>Meaning 200 samples per second. This data is fed to the algorithm for further processing.</a:t>
            </a:r>
          </a:p>
        </p:txBody>
      </p:sp>
      <p:sp>
        <p:nvSpPr>
          <p:cNvPr id="88" name="מלבן 87"/>
          <p:cNvSpPr/>
          <p:nvPr/>
        </p:nvSpPr>
        <p:spPr bwMode="auto">
          <a:xfrm>
            <a:off x="5334000" y="4495800"/>
            <a:ext cx="2743200" cy="16764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86" name="תמונה 85"/>
          <p:cNvPicPr/>
          <p:nvPr/>
        </p:nvPicPr>
        <p:blipFill>
          <a:blip r:embed="rId4" cstate="print">
            <a:extLst>
              <a:ext uri="{28A0092B-C50C-407E-A947-70E740481C1C}">
                <a14:useLocalDpi xmlns:a14="http://schemas.microsoft.com/office/drawing/2010/main" val="0"/>
              </a:ext>
            </a:extLst>
          </a:blip>
          <a:stretch>
            <a:fillRect/>
          </a:stretch>
        </p:blipFill>
        <p:spPr>
          <a:xfrm>
            <a:off x="5410200" y="4572000"/>
            <a:ext cx="2603695" cy="1524000"/>
          </a:xfrm>
          <a:prstGeom prst="rect">
            <a:avLst/>
          </a:prstGeom>
        </p:spPr>
      </p:pic>
      <p:sp>
        <p:nvSpPr>
          <p:cNvPr id="89" name="מלבן 88"/>
          <p:cNvSpPr/>
          <p:nvPr/>
        </p:nvSpPr>
        <p:spPr bwMode="auto">
          <a:xfrm>
            <a:off x="4191000" y="6400800"/>
            <a:ext cx="2133600" cy="16764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87" name="תמונה 86"/>
          <p:cNvPicPr/>
          <p:nvPr/>
        </p:nvPicPr>
        <p:blipFill>
          <a:blip r:embed="rId5" cstate="print">
            <a:extLst>
              <a:ext uri="{28A0092B-C50C-407E-A947-70E740481C1C}">
                <a14:useLocalDpi xmlns:a14="http://schemas.microsoft.com/office/drawing/2010/main" val="0"/>
              </a:ext>
            </a:extLst>
          </a:blip>
          <a:stretch>
            <a:fillRect/>
          </a:stretch>
        </p:blipFill>
        <p:spPr>
          <a:xfrm>
            <a:off x="4267200" y="6477000"/>
            <a:ext cx="1981200" cy="1519675"/>
          </a:xfrm>
          <a:prstGeom prst="rect">
            <a:avLst/>
          </a:prstGeom>
        </p:spPr>
      </p:pic>
      <p:sp>
        <p:nvSpPr>
          <p:cNvPr id="97" name="צורה חופשית 96"/>
          <p:cNvSpPr/>
          <p:nvPr/>
        </p:nvSpPr>
        <p:spPr bwMode="auto">
          <a:xfrm>
            <a:off x="4191000" y="6091238"/>
            <a:ext cx="2133600" cy="307181"/>
          </a:xfrm>
          <a:custGeom>
            <a:avLst/>
            <a:gdLst>
              <a:gd name="connsiteX0" fmla="*/ 1612106 w 2133600"/>
              <a:gd name="connsiteY0" fmla="*/ 2381 h 307181"/>
              <a:gd name="connsiteX1" fmla="*/ 2133600 w 2133600"/>
              <a:gd name="connsiteY1" fmla="*/ 304800 h 307181"/>
              <a:gd name="connsiteX2" fmla="*/ 0 w 2133600"/>
              <a:gd name="connsiteY2" fmla="*/ 307181 h 307181"/>
              <a:gd name="connsiteX3" fmla="*/ 1221581 w 2133600"/>
              <a:gd name="connsiteY3" fmla="*/ 0 h 307181"/>
              <a:gd name="connsiteX4" fmla="*/ 1612106 w 2133600"/>
              <a:gd name="connsiteY4" fmla="*/ 2381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307181">
                <a:moveTo>
                  <a:pt x="1612106" y="2381"/>
                </a:moveTo>
                <a:lnTo>
                  <a:pt x="2133600" y="304800"/>
                </a:lnTo>
                <a:lnTo>
                  <a:pt x="0" y="307181"/>
                </a:lnTo>
                <a:lnTo>
                  <a:pt x="1221581" y="0"/>
                </a:lnTo>
                <a:lnTo>
                  <a:pt x="1612106" y="2381"/>
                </a:ln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98" name="Rectangle 15"/>
          <p:cNvSpPr/>
          <p:nvPr/>
        </p:nvSpPr>
        <p:spPr bwMode="auto">
          <a:xfrm>
            <a:off x="8458200" y="5334000"/>
            <a:ext cx="6629400" cy="4548336"/>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rPr>
              <a:t>Hopper window:</a:t>
            </a:r>
          </a:p>
          <a:p>
            <a:pPr algn="just" rtl="0"/>
            <a:r>
              <a:rPr lang="en-US" sz="1200" dirty="0">
                <a:latin typeface="Arial" panose="020B0604020202020204" pitchFamily="34" charset="0"/>
              </a:rPr>
              <a:t>This window’s opening can be detected by calculating the change in the angle. The data sampled from the accelerometer and the gyroscope goes through complementary filter. The resulting angle is compared to the threshold to determine opening/closing event as follows:</a:t>
            </a:r>
          </a:p>
          <a:p>
            <a:pPr algn="just" rtl="0"/>
            <a:endParaRPr lang="en-US" sz="1200" dirty="0">
              <a:latin typeface="Arial" panose="020B0604020202020204" pitchFamily="34" charset="0"/>
            </a:endParaRPr>
          </a:p>
          <a:p>
            <a:pPr algn="just" rtl="0"/>
            <a:r>
              <a:rPr lang="en-US" sz="1200" dirty="0">
                <a:latin typeface="Arial" panose="020B0604020202020204" pitchFamily="34" charset="0"/>
              </a:rPr>
              <a:t>Detection of opening: </a:t>
            </a:r>
          </a:p>
          <a:p>
            <a:pPr algn="just" rtl="0"/>
            <a:endParaRPr lang="en-US" sz="1200" dirty="0">
              <a:latin typeface="Arial" panose="020B0604020202020204" pitchFamily="34" charset="0"/>
            </a:endParaRPr>
          </a:p>
          <a:p>
            <a:pPr algn="just" rtl="0"/>
            <a:endParaRPr lang="en-US" sz="1200" dirty="0">
              <a:latin typeface="Arial" panose="020B0604020202020204" pitchFamily="34" charset="0"/>
            </a:endParaRPr>
          </a:p>
          <a:p>
            <a:pPr algn="just" rtl="0"/>
            <a:r>
              <a:rPr lang="en-US" sz="1200" dirty="0">
                <a:latin typeface="Arial" panose="020B0604020202020204" pitchFamily="34" charset="0"/>
              </a:rPr>
              <a:t>Detection of closing:</a:t>
            </a:r>
          </a:p>
          <a:p>
            <a:pPr algn="just" rtl="0"/>
            <a:r>
              <a:rPr lang="en-US" sz="1200" dirty="0">
                <a:latin typeface="Arial" panose="020B0604020202020204" pitchFamily="34" charset="0"/>
              </a:rPr>
              <a:t>	</a:t>
            </a:r>
          </a:p>
          <a:p>
            <a:pPr algn="just" rtl="0"/>
            <a:endParaRPr lang="en-US" sz="1200" dirty="0">
              <a:latin typeface="Arial" panose="020B0604020202020204" pitchFamily="34" charset="0"/>
            </a:endParaRPr>
          </a:p>
          <a:p>
            <a:pPr algn="just" rtl="0"/>
            <a:r>
              <a:rPr lang="en-US" sz="1200" dirty="0">
                <a:latin typeface="Arial" panose="020B0604020202020204" pitchFamily="34" charset="0"/>
              </a:rPr>
              <a:t>Where Threshold = 20 degrees</a:t>
            </a:r>
          </a:p>
          <a:p>
            <a:pPr algn="just" rtl="0"/>
            <a:r>
              <a:rPr lang="en-US" sz="1200" dirty="0">
                <a:latin typeface="Arial" panose="020B0604020202020204" pitchFamily="34" charset="0"/>
              </a:rPr>
              <a:t>Algorithm diagram:</a:t>
            </a:r>
          </a:p>
          <a:p>
            <a:pPr algn="just" rtl="0"/>
            <a:endParaRPr lang="en-US" sz="1400" dirty="0">
              <a:latin typeface="Arial" panose="020B0604020202020204" pitchFamily="34" charset="0"/>
            </a:endParaRPr>
          </a:p>
        </p:txBody>
      </p:sp>
      <p:sp>
        <p:nvSpPr>
          <p:cNvPr id="99" name="מלבן 98"/>
          <p:cNvSpPr/>
          <p:nvPr/>
        </p:nvSpPr>
        <p:spPr bwMode="auto">
          <a:xfrm>
            <a:off x="12192000" y="7824936"/>
            <a:ext cx="2743200" cy="1905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00" name="מלבן 99"/>
          <p:cNvSpPr/>
          <p:nvPr/>
        </p:nvSpPr>
        <p:spPr bwMode="auto">
          <a:xfrm>
            <a:off x="8610600" y="7824936"/>
            <a:ext cx="2971800" cy="1905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sp>
        <p:nvSpPr>
          <p:cNvPr id="102" name="מלבן 101"/>
          <p:cNvSpPr/>
          <p:nvPr/>
        </p:nvSpPr>
        <p:spPr bwMode="auto">
          <a:xfrm>
            <a:off x="6477000" y="6477000"/>
            <a:ext cx="1676400" cy="1524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101" name="Picture 4"/>
          <p:cNvPicPr>
            <a:picLocks noChangeAspect="1" noChangeArrowheads="1"/>
          </p:cNvPicPr>
          <p:nvPr/>
        </p:nvPicPr>
        <p:blipFill>
          <a:blip r:embed="rId6"/>
          <a:srcRect/>
          <a:stretch>
            <a:fillRect/>
          </a:stretch>
        </p:blipFill>
        <p:spPr bwMode="auto">
          <a:xfrm>
            <a:off x="6553200" y="6553200"/>
            <a:ext cx="1521373" cy="1371600"/>
          </a:xfrm>
          <a:prstGeom prst="rect">
            <a:avLst/>
          </a:prstGeom>
          <a:noFill/>
          <a:ln w="9525">
            <a:noFill/>
            <a:miter lim="800000"/>
            <a:headEnd/>
            <a:tailEnd/>
          </a:ln>
          <a:effectLst/>
        </p:spPr>
      </p:pic>
      <p:sp>
        <p:nvSpPr>
          <p:cNvPr id="103" name="מלבן 102"/>
          <p:cNvSpPr/>
          <p:nvPr/>
        </p:nvSpPr>
        <p:spPr bwMode="auto">
          <a:xfrm>
            <a:off x="12954000" y="6224736"/>
            <a:ext cx="1676400" cy="1524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graphicFrame>
        <p:nvGraphicFramePr>
          <p:cNvPr id="105" name="אובייקט 104"/>
          <p:cNvGraphicFramePr>
            <a:graphicFrameLocks noChangeAspect="1"/>
          </p:cNvGraphicFramePr>
          <p:nvPr/>
        </p:nvGraphicFramePr>
        <p:xfrm>
          <a:off x="9220200" y="6453336"/>
          <a:ext cx="2930525" cy="323850"/>
        </p:xfrm>
        <a:graphic>
          <a:graphicData uri="http://schemas.openxmlformats.org/presentationml/2006/ole">
            <mc:AlternateContent xmlns:mc="http://schemas.openxmlformats.org/markup-compatibility/2006">
              <mc:Choice xmlns:v="urn:schemas-microsoft-com:vml" Requires="v">
                <p:oleObj spid="_x0000_s1051" name="Equation" r:id="rId7" imgW="2184120" imgH="241200" progId="Equation.3">
                  <p:embed/>
                </p:oleObj>
              </mc:Choice>
              <mc:Fallback>
                <p:oleObj name="Equation" r:id="rId7" imgW="2184120" imgH="2412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0200" y="6453336"/>
                        <a:ext cx="29305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9296400" y="6986736"/>
          <a:ext cx="2624138" cy="323850"/>
        </p:xfrm>
        <a:graphic>
          <a:graphicData uri="http://schemas.openxmlformats.org/presentationml/2006/ole">
            <mc:AlternateContent xmlns:mc="http://schemas.openxmlformats.org/markup-compatibility/2006">
              <mc:Choice xmlns:v="urn:schemas-microsoft-com:vml" Requires="v">
                <p:oleObj spid="_x0000_s1052" name="Equation" r:id="rId9" imgW="1955520" imgH="241200" progId="Equation.3">
                  <p:embed/>
                </p:oleObj>
              </mc:Choice>
              <mc:Fallback>
                <p:oleObj name="Equation" r:id="rId9" imgW="1955520" imgH="24120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6400" y="6986736"/>
                        <a:ext cx="26241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6" name="תמונה 105"/>
          <p:cNvPicPr/>
          <p:nvPr/>
        </p:nvPicPr>
        <p:blipFill>
          <a:blip r:embed="rId11" cstate="print">
            <a:extLst>
              <a:ext uri="{28A0092B-C50C-407E-A947-70E740481C1C}">
                <a14:useLocalDpi xmlns:a14="http://schemas.microsoft.com/office/drawing/2010/main" val="0"/>
              </a:ext>
            </a:extLst>
          </a:blip>
          <a:stretch>
            <a:fillRect/>
          </a:stretch>
        </p:blipFill>
        <p:spPr>
          <a:xfrm>
            <a:off x="12268200" y="7901136"/>
            <a:ext cx="2606656" cy="1752599"/>
          </a:xfrm>
          <a:prstGeom prst="rect">
            <a:avLst/>
          </a:prstGeom>
        </p:spPr>
      </p:pic>
      <p:pic>
        <p:nvPicPr>
          <p:cNvPr id="107" name="תמונה 106"/>
          <p:cNvPicPr/>
          <p:nvPr/>
        </p:nvPicPr>
        <p:blipFill>
          <a:blip r:embed="rId12" cstate="print">
            <a:extLst>
              <a:ext uri="{28A0092B-C50C-407E-A947-70E740481C1C}">
                <a14:useLocalDpi xmlns:a14="http://schemas.microsoft.com/office/drawing/2010/main" val="0"/>
              </a:ext>
            </a:extLst>
          </a:blip>
          <a:stretch>
            <a:fillRect/>
          </a:stretch>
        </p:blipFill>
        <p:spPr>
          <a:xfrm>
            <a:off x="8686800" y="7901136"/>
            <a:ext cx="2806117" cy="1752600"/>
          </a:xfrm>
          <a:prstGeom prst="rect">
            <a:avLst/>
          </a:prstGeom>
        </p:spPr>
      </p:pic>
      <p:sp>
        <p:nvSpPr>
          <p:cNvPr id="111" name="צורה חופשית 110"/>
          <p:cNvSpPr/>
          <p:nvPr/>
        </p:nvSpPr>
        <p:spPr bwMode="auto">
          <a:xfrm>
            <a:off x="11579225" y="7821761"/>
            <a:ext cx="1057275" cy="1920875"/>
          </a:xfrm>
          <a:custGeom>
            <a:avLst/>
            <a:gdLst>
              <a:gd name="connsiteX0" fmla="*/ 1057275 w 1057275"/>
              <a:gd name="connsiteY0" fmla="*/ 873125 h 1920875"/>
              <a:gd name="connsiteX1" fmla="*/ 1057275 w 1057275"/>
              <a:gd name="connsiteY1" fmla="*/ 942975 h 1920875"/>
              <a:gd name="connsiteX2" fmla="*/ 0 w 1057275"/>
              <a:gd name="connsiteY2" fmla="*/ 1920875 h 1920875"/>
              <a:gd name="connsiteX3" fmla="*/ 6350 w 1057275"/>
              <a:gd name="connsiteY3" fmla="*/ 0 h 1920875"/>
              <a:gd name="connsiteX4" fmla="*/ 1057275 w 1057275"/>
              <a:gd name="connsiteY4" fmla="*/ 873125 h 192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1920875">
                <a:moveTo>
                  <a:pt x="1057275" y="873125"/>
                </a:moveTo>
                <a:lnTo>
                  <a:pt x="1057275" y="942975"/>
                </a:lnTo>
                <a:lnTo>
                  <a:pt x="0" y="1920875"/>
                </a:lnTo>
                <a:cubicBezTo>
                  <a:pt x="2117" y="1280583"/>
                  <a:pt x="4233" y="640292"/>
                  <a:pt x="6350" y="0"/>
                </a:cubicBezTo>
                <a:lnTo>
                  <a:pt x="1057275" y="873125"/>
                </a:ln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112" name="Picture 3"/>
          <p:cNvPicPr>
            <a:picLocks noChangeAspect="1" noChangeArrowheads="1"/>
          </p:cNvPicPr>
          <p:nvPr/>
        </p:nvPicPr>
        <p:blipFill>
          <a:blip r:embed="rId13"/>
          <a:srcRect/>
          <a:stretch>
            <a:fillRect/>
          </a:stretch>
        </p:blipFill>
        <p:spPr bwMode="auto">
          <a:xfrm>
            <a:off x="13030200" y="6300936"/>
            <a:ext cx="1573024" cy="1371600"/>
          </a:xfrm>
          <a:prstGeom prst="rect">
            <a:avLst/>
          </a:prstGeom>
          <a:noFill/>
          <a:ln w="9525">
            <a:noFill/>
            <a:miter lim="800000"/>
            <a:headEnd/>
            <a:tailEnd/>
          </a:ln>
          <a:effectLst/>
        </p:spPr>
      </p:pic>
      <p:sp>
        <p:nvSpPr>
          <p:cNvPr id="125" name="Rectangle 15"/>
          <p:cNvSpPr/>
          <p:nvPr/>
        </p:nvSpPr>
        <p:spPr bwMode="auto">
          <a:xfrm>
            <a:off x="8458200" y="1981200"/>
            <a:ext cx="3352800" cy="327660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rPr>
              <a:t>Complementary filter:</a:t>
            </a:r>
          </a:p>
          <a:p>
            <a:pPr algn="just" rtl="0"/>
            <a:r>
              <a:rPr lang="en-US" sz="1200" dirty="0">
                <a:latin typeface="Arial" panose="020B0604020202020204" pitchFamily="34" charset="0"/>
              </a:rPr>
              <a:t>In order to surpass the gyroscope’s drift and the accelerometer’s vibrations errors, we will use complementary filter. This filter combines LPF, HPF and an integrator:</a:t>
            </a:r>
          </a:p>
          <a:p>
            <a:pPr lvl="1" algn="just" rtl="0">
              <a:buFont typeface="Wingdings" pitchFamily="2" charset="2"/>
              <a:buChar char="Ø"/>
            </a:pPr>
            <a:r>
              <a:rPr lang="en-US" sz="1200" dirty="0">
                <a:latin typeface="Arial" panose="020B0604020202020204" pitchFamily="34" charset="0"/>
              </a:rPr>
              <a:t>LPF filters high frequency signals from accelerometer’s vibrations.</a:t>
            </a:r>
          </a:p>
          <a:p>
            <a:pPr lvl="1" algn="just" rtl="0">
              <a:buFont typeface="Wingdings" pitchFamily="2" charset="2"/>
              <a:buChar char="Ø"/>
            </a:pPr>
            <a:r>
              <a:rPr lang="en-US" sz="1200" dirty="0">
                <a:latin typeface="Arial" panose="020B0604020202020204" pitchFamily="34" charset="0"/>
              </a:rPr>
              <a:t>HPF filters the low frequency signals from gyroscope’s drift.</a:t>
            </a:r>
          </a:p>
          <a:p>
            <a:pPr lvl="1" algn="just" rtl="0">
              <a:buFont typeface="Wingdings" pitchFamily="2" charset="2"/>
              <a:buChar char="Ø"/>
            </a:pPr>
            <a:r>
              <a:rPr lang="en-US" sz="1200" dirty="0">
                <a:latin typeface="Arial" panose="020B0604020202020204" pitchFamily="34" charset="0"/>
              </a:rPr>
              <a:t>Integrator creates angles from angular velocity (gyroscope’s samples).</a:t>
            </a:r>
          </a:p>
          <a:p>
            <a:pPr algn="just" rtl="0"/>
            <a:r>
              <a:rPr lang="en-US" sz="1200" dirty="0">
                <a:latin typeface="Arial" panose="020B0604020202020204" pitchFamily="34" charset="0"/>
              </a:rPr>
              <a:t>This filter produces a signal that is not suffering from</a:t>
            </a:r>
          </a:p>
          <a:p>
            <a:pPr marL="0" marR="0" indent="0" algn="just" defTabSz="914400" rtl="0" eaLnBrk="1" fontAlgn="base" latinLnBrk="0" hangingPunct="1">
              <a:lnSpc>
                <a:spcPct val="100000"/>
              </a:lnSpc>
              <a:spcBef>
                <a:spcPct val="0"/>
              </a:spcBef>
              <a:spcAft>
                <a:spcPct val="0"/>
              </a:spcAft>
              <a:buClrTx/>
              <a:buSzTx/>
              <a:buFontTx/>
              <a:buNone/>
              <a:tabLst/>
            </a:pPr>
            <a:endParaRPr lang="en-US" sz="1400" dirty="0">
              <a:latin typeface="Arial" panose="020B0604020202020204" pitchFamily="34" charset="0"/>
            </a:endParaRPr>
          </a:p>
          <a:p>
            <a:pPr algn="just" rtl="0"/>
            <a:endParaRPr lang="en-US" sz="1400" dirty="0">
              <a:latin typeface="Arial" panose="020B0604020202020204" pitchFamily="34" charset="0"/>
            </a:endParaRPr>
          </a:p>
        </p:txBody>
      </p:sp>
      <p:sp>
        <p:nvSpPr>
          <p:cNvPr id="127" name="TextBox 126"/>
          <p:cNvSpPr txBox="1"/>
          <p:nvPr/>
        </p:nvSpPr>
        <p:spPr>
          <a:xfrm>
            <a:off x="8458200" y="4419600"/>
            <a:ext cx="1295400" cy="830997"/>
          </a:xfrm>
          <a:prstGeom prst="rect">
            <a:avLst/>
          </a:prstGeom>
          <a:noFill/>
        </p:spPr>
        <p:txBody>
          <a:bodyPr wrap="square" rtlCol="0">
            <a:spAutoFit/>
          </a:bodyPr>
          <a:lstStyle/>
          <a:p>
            <a:pPr algn="just" rtl="0"/>
            <a:r>
              <a:rPr lang="en-US" sz="1200" dirty="0">
                <a:latin typeface="Arial" panose="020B0604020202020204" pitchFamily="34" charset="0"/>
              </a:rPr>
              <a:t>the errors of the accelerometer and the gyroscope.</a:t>
            </a:r>
          </a:p>
        </p:txBody>
      </p:sp>
      <p:sp>
        <p:nvSpPr>
          <p:cNvPr id="128" name="מלבן 127"/>
          <p:cNvSpPr/>
          <p:nvPr/>
        </p:nvSpPr>
        <p:spPr bwMode="auto">
          <a:xfrm>
            <a:off x="9753600" y="4343400"/>
            <a:ext cx="1981200" cy="838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126" name="תמונה 125" descr="C:\Users\Mari\AppData\Local\Microsoft\Windows\INetCache\Content.Word\compl.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829800" y="4419600"/>
            <a:ext cx="1874644" cy="685800"/>
          </a:xfrm>
          <a:prstGeom prst="rect">
            <a:avLst/>
          </a:prstGeom>
          <a:noFill/>
          <a:ln>
            <a:noFill/>
          </a:ln>
        </p:spPr>
      </p:pic>
      <p:sp>
        <p:nvSpPr>
          <p:cNvPr id="129" name="Rectangle 15"/>
          <p:cNvSpPr/>
          <p:nvPr/>
        </p:nvSpPr>
        <p:spPr bwMode="auto">
          <a:xfrm>
            <a:off x="11887200" y="1981200"/>
            <a:ext cx="3352800" cy="327660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rPr>
              <a:t>Calculating pitch and roll:</a:t>
            </a:r>
          </a:p>
          <a:p>
            <a:pPr algn="just" rtl="0"/>
            <a:r>
              <a:rPr lang="en-US" sz="1200" dirty="0">
                <a:latin typeface="Arial" panose="020B0604020202020204" pitchFamily="34" charset="0"/>
              </a:rPr>
              <a:t>With a 3-axis accelerometer, we can use the Z-axis to combine with the X and Y axes for tilt sensing in order to improve tilt sensitivity and accuracy.</a:t>
            </a:r>
          </a:p>
          <a:p>
            <a:pPr algn="just" rtl="0"/>
            <a:r>
              <a:rPr lang="en-US" sz="1200" dirty="0">
                <a:latin typeface="Arial" panose="020B0604020202020204" pitchFamily="34" charset="0"/>
              </a:rPr>
              <a:t>Equations for tilt calculation:</a:t>
            </a:r>
          </a:p>
          <a:p>
            <a:pPr algn="just" rtl="0"/>
            <a:endParaRPr lang="en-US" sz="1400" dirty="0">
              <a:latin typeface="Arial" panose="020B0604020202020204" pitchFamily="34" charset="0"/>
            </a:endParaRPr>
          </a:p>
        </p:txBody>
      </p:sp>
      <p:graphicFrame>
        <p:nvGraphicFramePr>
          <p:cNvPr id="1029" name="Object 5"/>
          <p:cNvGraphicFramePr>
            <a:graphicFrameLocks noChangeAspect="1"/>
          </p:cNvGraphicFramePr>
          <p:nvPr/>
        </p:nvGraphicFramePr>
        <p:xfrm>
          <a:off x="11963400" y="3886200"/>
          <a:ext cx="1511300" cy="508000"/>
        </p:xfrm>
        <a:graphic>
          <a:graphicData uri="http://schemas.openxmlformats.org/presentationml/2006/ole">
            <mc:AlternateContent xmlns:mc="http://schemas.openxmlformats.org/markup-compatibility/2006">
              <mc:Choice xmlns:v="urn:schemas-microsoft-com:vml" Requires="v">
                <p:oleObj spid="_x0000_s1053" name="Equation" r:id="rId15" imgW="1511280" imgH="507960" progId="Equation.3">
                  <p:embed/>
                </p:oleObj>
              </mc:Choice>
              <mc:Fallback>
                <p:oleObj name="Equation" r:id="rId15" imgW="1511280" imgH="507960" progId="Equation.3">
                  <p:embed/>
                  <p:pic>
                    <p:nvPicPr>
                      <p:cNvPr id="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63400" y="3886200"/>
                        <a:ext cx="15113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11931650" y="3314700"/>
          <a:ext cx="1574800" cy="584200"/>
        </p:xfrm>
        <a:graphic>
          <a:graphicData uri="http://schemas.openxmlformats.org/presentationml/2006/ole">
            <mc:AlternateContent xmlns:mc="http://schemas.openxmlformats.org/markup-compatibility/2006">
              <mc:Choice xmlns:v="urn:schemas-microsoft-com:vml" Requires="v">
                <p:oleObj spid="_x0000_s1054" name="Equation" r:id="rId17" imgW="1574640" imgH="583920" progId="Equation.3">
                  <p:embed/>
                </p:oleObj>
              </mc:Choice>
              <mc:Fallback>
                <p:oleObj name="Equation" r:id="rId17" imgW="1574640" imgH="583920" progId="Equation.3">
                  <p:embed/>
                  <p:pic>
                    <p:nvPicPr>
                      <p:cNvPr id="0" name="Picture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31650" y="3314700"/>
                        <a:ext cx="1574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 name="מלבן 131"/>
          <p:cNvSpPr/>
          <p:nvPr/>
        </p:nvSpPr>
        <p:spPr bwMode="auto">
          <a:xfrm>
            <a:off x="13487400" y="3733800"/>
            <a:ext cx="1600200" cy="14478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131" name="תמונה 130"/>
          <p:cNvPicPr/>
          <p:nvPr/>
        </p:nvPicPr>
        <p:blipFill>
          <a:blip r:embed="rId19" cstate="print"/>
          <a:stretch>
            <a:fillRect/>
          </a:stretch>
        </p:blipFill>
        <p:spPr>
          <a:xfrm>
            <a:off x="13563600" y="3775841"/>
            <a:ext cx="1471626" cy="1339688"/>
          </a:xfrm>
          <a:prstGeom prst="rect">
            <a:avLst/>
          </a:prstGeom>
        </p:spPr>
      </p:pic>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F613E0CF-B9FE-49E4-8FBE-D4453E2473C5}"/>
                  </a:ext>
                </a:extLst>
              </p:cNvPr>
              <p:cNvSpPr txBox="1"/>
              <p:nvPr/>
            </p:nvSpPr>
            <p:spPr>
              <a:xfrm flipH="1">
                <a:off x="3771900" y="2483352"/>
                <a:ext cx="5715000" cy="5650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𝑣𝑒𝑙𝑜𝑐𝑖𝑡𝑦</m:t>
                      </m:r>
                      <m:r>
                        <a:rPr lang="en-US" sz="1400" b="0" i="1" smtClean="0">
                          <a:latin typeface="Cambria Math" panose="02040503050406030204" pitchFamily="18" charset="0"/>
                        </a:rPr>
                        <m:t>=</m:t>
                      </m:r>
                      <m:nary>
                        <m:naryPr>
                          <m:limLoc m:val="undOvr"/>
                          <m:subHide m:val="on"/>
                          <m:supHide m:val="on"/>
                          <m:ctrlPr>
                            <a:rPr lang="en-US" sz="1400" b="0" i="1" smtClean="0">
                              <a:latin typeface="Cambria Math" panose="02040503050406030204" pitchFamily="18" charset="0"/>
                            </a:rPr>
                          </m:ctrlPr>
                        </m:naryPr>
                        <m:sub/>
                        <m:sup/>
                        <m:e>
                          <m:r>
                            <a:rPr lang="en-US" sz="1400" b="0" i="1" smtClean="0">
                              <a:latin typeface="Cambria Math" panose="02040503050406030204" pitchFamily="18" charset="0"/>
                            </a:rPr>
                            <m:t>(</m:t>
                          </m:r>
                          <m:r>
                            <a:rPr lang="en-US" sz="1400" b="0" i="1" smtClean="0">
                              <a:latin typeface="Cambria Math" panose="02040503050406030204" pitchFamily="18" charset="0"/>
                            </a:rPr>
                            <m:t>𝑎𝑐</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𝑐𝑒𝑙𝑒𝑟𝑜𝑚𝑒𝑡𝑒𝑟</m:t>
                              </m:r>
                            </m:e>
                            <m:sub>
                              <m:r>
                                <a:rPr lang="en-US" sz="1400" b="0" i="1" smtClean="0">
                                  <a:latin typeface="Cambria Math" panose="02040503050406030204" pitchFamily="18" charset="0"/>
                                </a:rPr>
                                <m:t>𝑑𝑎𝑡𝑎</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𝑑𝑡</m:t>
                          </m:r>
                        </m:e>
                      </m:nary>
                      <m:r>
                        <a:rPr lang="en-US" sz="1400" b="0" i="1" smtClean="0">
                          <a:latin typeface="Cambria Math" panose="02040503050406030204" pitchFamily="18" charset="0"/>
                        </a:rPr>
                        <m:t> </m:t>
                      </m:r>
                    </m:oMath>
                  </m:oMathPara>
                </a14:m>
                <a:endParaRPr lang="en-US" sz="1400" dirty="0"/>
              </a:p>
            </p:txBody>
          </p:sp>
        </mc:Choice>
        <mc:Fallback>
          <p:sp>
            <p:nvSpPr>
              <p:cNvPr id="43" name="TextBox 42">
                <a:extLst>
                  <a:ext uri="{FF2B5EF4-FFF2-40B4-BE49-F238E27FC236}">
                    <a16:creationId xmlns:a16="http://schemas.microsoft.com/office/drawing/2014/main" id="{F613E0CF-B9FE-49E4-8FBE-D4453E2473C5}"/>
                  </a:ext>
                </a:extLst>
              </p:cNvPr>
              <p:cNvSpPr txBox="1">
                <a:spLocks noRot="1" noChangeAspect="1" noMove="1" noResize="1" noEditPoints="1" noAdjustHandles="1" noChangeArrowheads="1" noChangeShapeType="1" noTextEdit="1"/>
              </p:cNvSpPr>
              <p:nvPr/>
            </p:nvSpPr>
            <p:spPr>
              <a:xfrm flipH="1">
                <a:off x="3771900" y="2483352"/>
                <a:ext cx="5715000" cy="56509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8C8C9097-67F0-4DB3-B56B-D38800784DB8}"/>
                  </a:ext>
                </a:extLst>
              </p:cNvPr>
              <p:cNvSpPr txBox="1"/>
              <p:nvPr/>
            </p:nvSpPr>
            <p:spPr>
              <a:xfrm flipH="1">
                <a:off x="3810000" y="2935096"/>
                <a:ext cx="4876800" cy="56509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𝑙𝑜𝑐𝑎𝑡𝑖𝑜𝑛</m:t>
                      </m:r>
                      <m:r>
                        <a:rPr lang="en-US" sz="1400" b="0" i="1" smtClean="0">
                          <a:latin typeface="Cambria Math" panose="02040503050406030204" pitchFamily="18" charset="0"/>
                        </a:rPr>
                        <m:t>=</m:t>
                      </m:r>
                      <m:nary>
                        <m:naryPr>
                          <m:limLoc m:val="undOvr"/>
                          <m:subHide m:val="on"/>
                          <m:supHide m:val="on"/>
                          <m:ctrlPr>
                            <a:rPr lang="en-US" sz="1400" b="0" i="1" smtClean="0">
                              <a:latin typeface="Cambria Math" panose="02040503050406030204" pitchFamily="18" charset="0"/>
                            </a:rPr>
                          </m:ctrlPr>
                        </m:naryPr>
                        <m:sub/>
                        <m:sup/>
                        <m:e>
                          <m:r>
                            <a:rPr lang="en-US" sz="1400" b="0" i="1" smtClean="0">
                              <a:latin typeface="Cambria Math" panose="02040503050406030204" pitchFamily="18" charset="0"/>
                            </a:rPr>
                            <m:t>(</m:t>
                          </m:r>
                          <m:r>
                            <a:rPr lang="en-US" sz="1400" b="0" i="1" smtClean="0">
                              <a:latin typeface="Cambria Math" panose="02040503050406030204" pitchFamily="18" charset="0"/>
                            </a:rPr>
                            <m:t>𝑣𝑒𝑙𝑜𝑐𝑖𝑡𝑦</m:t>
                          </m:r>
                          <m:r>
                            <a:rPr lang="en-US" sz="1400" b="0" i="1" smtClean="0">
                              <a:latin typeface="Cambria Math" panose="02040503050406030204" pitchFamily="18" charset="0"/>
                            </a:rPr>
                            <m:t>) </m:t>
                          </m:r>
                          <m:r>
                            <a:rPr lang="en-US" sz="1400" b="0" i="1" smtClean="0">
                              <a:latin typeface="Cambria Math" panose="02040503050406030204" pitchFamily="18" charset="0"/>
                            </a:rPr>
                            <m:t>𝑑𝑡</m:t>
                          </m:r>
                        </m:e>
                      </m:nary>
                      <m:r>
                        <a:rPr lang="en-US" sz="1400" b="0" i="1" smtClean="0">
                          <a:latin typeface="Cambria Math" panose="02040503050406030204" pitchFamily="18" charset="0"/>
                        </a:rPr>
                        <m:t> </m:t>
                      </m:r>
                    </m:oMath>
                  </m:oMathPara>
                </a14:m>
                <a:endParaRPr lang="en-US" sz="1400" dirty="0"/>
              </a:p>
            </p:txBody>
          </p:sp>
        </mc:Choice>
        <mc:Fallback>
          <p:sp>
            <p:nvSpPr>
              <p:cNvPr id="44" name="TextBox 43">
                <a:extLst>
                  <a:ext uri="{FF2B5EF4-FFF2-40B4-BE49-F238E27FC236}">
                    <a16:creationId xmlns:a16="http://schemas.microsoft.com/office/drawing/2014/main" id="{8C8C9097-67F0-4DB3-B56B-D38800784DB8}"/>
                  </a:ext>
                </a:extLst>
              </p:cNvPr>
              <p:cNvSpPr txBox="1">
                <a:spLocks noRot="1" noChangeAspect="1" noMove="1" noResize="1" noEditPoints="1" noAdjustHandles="1" noChangeArrowheads="1" noChangeShapeType="1" noTextEdit="1"/>
              </p:cNvSpPr>
              <p:nvPr/>
            </p:nvSpPr>
            <p:spPr>
              <a:xfrm flipH="1">
                <a:off x="3810000" y="2935096"/>
                <a:ext cx="4876800" cy="565091"/>
              </a:xfrm>
              <a:prstGeom prst="rect">
                <a:avLst/>
              </a:prstGeom>
              <a:blipFill>
                <a:blip r:embed="rId21"/>
                <a:stretch>
                  <a:fillRect/>
                </a:stretch>
              </a:blipFill>
            </p:spPr>
            <p:txBody>
              <a:bodyPr/>
              <a:lstStyle/>
              <a:p>
                <a:r>
                  <a:rPr lang="en-US">
                    <a:noFill/>
                  </a:rPr>
                  <a:t> </a:t>
                </a:r>
              </a:p>
            </p:txBody>
          </p:sp>
        </mc:Fallback>
      </mc:AlternateContent>
      <p:sp>
        <p:nvSpPr>
          <p:cNvPr id="47" name="מלבן 46">
            <a:extLst>
              <a:ext uri="{FF2B5EF4-FFF2-40B4-BE49-F238E27FC236}">
                <a16:creationId xmlns:a16="http://schemas.microsoft.com/office/drawing/2014/main" id="{74F41FF9-DA6B-4F72-93C7-1D80D7202B5D}"/>
              </a:ext>
            </a:extLst>
          </p:cNvPr>
          <p:cNvSpPr/>
          <p:nvPr/>
        </p:nvSpPr>
        <p:spPr bwMode="auto">
          <a:xfrm>
            <a:off x="508000" y="4711788"/>
            <a:ext cx="3162300" cy="192521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Times New Roman" pitchFamily="18" charset="0"/>
            </a:endParaRPr>
          </a:p>
        </p:txBody>
      </p:sp>
      <p:pic>
        <p:nvPicPr>
          <p:cNvPr id="4" name="תמונה 3">
            <a:extLst>
              <a:ext uri="{FF2B5EF4-FFF2-40B4-BE49-F238E27FC236}">
                <a16:creationId xmlns:a16="http://schemas.microsoft.com/office/drawing/2014/main" id="{8318F499-6A15-4FE1-9AB4-00CAE26EA77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30628" y="4800600"/>
            <a:ext cx="2927350" cy="1752600"/>
          </a:xfrm>
          <a:prstGeom prst="rect">
            <a:avLst/>
          </a:prstGeom>
        </p:spPr>
      </p:pic>
      <p:pic>
        <p:nvPicPr>
          <p:cNvPr id="48" name="תמונה 47">
            <a:extLst>
              <a:ext uri="{FF2B5EF4-FFF2-40B4-BE49-F238E27FC236}">
                <a16:creationId xmlns:a16="http://schemas.microsoft.com/office/drawing/2014/main" id="{8703F789-134D-4577-8E76-18EA2C5DECBC}"/>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7234" y="0"/>
            <a:ext cx="2497366" cy="140476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1564</TotalTime>
  <Words>248</Words>
  <Application>Microsoft Office PowerPoint</Application>
  <PresentationFormat>מותאם אישית</PresentationFormat>
  <Paragraphs>57</Paragraphs>
  <Slides>1</Slides>
  <Notes>0</Notes>
  <HiddenSlides>0</HiddenSlides>
  <MMClips>0</MMClips>
  <ScaleCrop>false</ScaleCrop>
  <HeadingPairs>
    <vt:vector size="8" baseType="variant">
      <vt:variant>
        <vt:lpstr>גופנים בשימוש</vt:lpstr>
      </vt:variant>
      <vt:variant>
        <vt:i4>6</vt:i4>
      </vt:variant>
      <vt:variant>
        <vt:lpstr>ערכת נושא</vt:lpstr>
      </vt:variant>
      <vt:variant>
        <vt:i4>1</vt:i4>
      </vt:variant>
      <vt:variant>
        <vt:lpstr>שרתי OLE מוטבעים</vt:lpstr>
      </vt:variant>
      <vt:variant>
        <vt:i4>1</vt:i4>
      </vt:variant>
      <vt:variant>
        <vt:lpstr>כותרות שקופיות</vt:lpstr>
      </vt:variant>
      <vt:variant>
        <vt:i4>1</vt:i4>
      </vt:variant>
    </vt:vector>
  </HeadingPairs>
  <TitlesOfParts>
    <vt:vector size="9" baseType="lpstr">
      <vt:lpstr>Arial</vt:lpstr>
      <vt:lpstr>Cambria Math</vt:lpstr>
      <vt:lpstr>Franklin Gothic Heavy</vt:lpstr>
      <vt:lpstr>Tahoma</vt:lpstr>
      <vt:lpstr>Times New Roman</vt:lpstr>
      <vt:lpstr>Wingdings</vt:lpstr>
      <vt:lpstr>Default Design</vt:lpstr>
      <vt:lpstr>Equation</vt:lpstr>
      <vt:lpstr>מצגת של PowerPoint‏</vt:lpstr>
    </vt:vector>
  </TitlesOfParts>
  <Company>Cain Project Rice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Gal</dc:creator>
  <cp:lastModifiedBy>Mari</cp:lastModifiedBy>
  <cp:revision>114</cp:revision>
  <dcterms:created xsi:type="dcterms:W3CDTF">2000-03-31T21:47:52Z</dcterms:created>
  <dcterms:modified xsi:type="dcterms:W3CDTF">2017-08-06T12:20:19Z</dcterms:modified>
</cp:coreProperties>
</file>