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86" r:id="rId3"/>
    <p:sldId id="288" r:id="rId4"/>
    <p:sldId id="289" r:id="rId5"/>
    <p:sldId id="290" r:id="rId6"/>
    <p:sldId id="291" r:id="rId7"/>
    <p:sldId id="302" r:id="rId8"/>
    <p:sldId id="292" r:id="rId9"/>
    <p:sldId id="293" r:id="rId10"/>
    <p:sldId id="294" r:id="rId11"/>
    <p:sldId id="295" r:id="rId12"/>
    <p:sldId id="296" r:id="rId13"/>
    <p:sldId id="297" r:id="rId14"/>
    <p:sldId id="298" r:id="rId15"/>
    <p:sldId id="30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autoAdjust="0"/>
  </p:normalViewPr>
  <p:slideViewPr>
    <p:cSldViewPr snapToGrid="0">
      <p:cViewPr varScale="1">
        <p:scale>
          <a:sx n="61" d="100"/>
          <a:sy n="61" d="100"/>
        </p:scale>
        <p:origin x="80" y="2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8E0461-0379-447F-ABFA-40C29110E2A8}" type="datetimeFigureOut">
              <a:rPr lang="en-US" smtClean="0"/>
              <a:pPr/>
              <a:t>11-Aug-17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1ED000-6F62-4C8C-BDB9-2F1B24979BAE}" type="slidenum">
              <a:rPr lang="en-US" smtClean="0"/>
              <a:pPr/>
              <a:t>‹#›</a:t>
            </a:fld>
            <a:endParaRPr lang="en-US"/>
          </a:p>
        </p:txBody>
      </p:sp>
    </p:spTree>
    <p:extLst>
      <p:ext uri="{BB962C8B-B14F-4D97-AF65-F5344CB8AC3E}">
        <p14:creationId xmlns:p14="http://schemas.microsoft.com/office/powerpoint/2010/main" val="355080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E783-D6E8-41D9-B129-F55D05A9669B}" type="datetimeFigureOut">
              <a:rPr lang="en-US" smtClean="0"/>
              <a:pPr/>
              <a:t>11-Aug-17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C3698-292B-4354-8853-358407464479}" type="slidenum">
              <a:rPr lang="en-US" smtClean="0"/>
              <a:pPr/>
              <a:t>‹#›</a:t>
            </a:fld>
            <a:endParaRPr lang="en-US"/>
          </a:p>
        </p:txBody>
      </p:sp>
    </p:spTree>
    <p:extLst>
      <p:ext uri="{BB962C8B-B14F-4D97-AF65-F5344CB8AC3E}">
        <p14:creationId xmlns:p14="http://schemas.microsoft.com/office/powerpoint/2010/main" val="7566381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a:t>
            </a:fld>
            <a:endParaRPr lang="en-US"/>
          </a:p>
        </p:txBody>
      </p:sp>
    </p:spTree>
    <p:extLst>
      <p:ext uri="{BB962C8B-B14F-4D97-AF65-F5344CB8AC3E}">
        <p14:creationId xmlns:p14="http://schemas.microsoft.com/office/powerpoint/2010/main" val="349765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10</a:t>
            </a:fld>
            <a:endParaRPr lang="en-US"/>
          </a:p>
        </p:txBody>
      </p:sp>
    </p:spTree>
    <p:extLst>
      <p:ext uri="{BB962C8B-B14F-4D97-AF65-F5344CB8AC3E}">
        <p14:creationId xmlns:p14="http://schemas.microsoft.com/office/powerpoint/2010/main" val="2716407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11</a:t>
            </a:fld>
            <a:endParaRPr lang="en-US"/>
          </a:p>
        </p:txBody>
      </p:sp>
    </p:spTree>
    <p:extLst>
      <p:ext uri="{BB962C8B-B14F-4D97-AF65-F5344CB8AC3E}">
        <p14:creationId xmlns:p14="http://schemas.microsoft.com/office/powerpoint/2010/main" val="280606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12</a:t>
            </a:fld>
            <a:endParaRPr lang="en-US"/>
          </a:p>
        </p:txBody>
      </p:sp>
    </p:spTree>
    <p:extLst>
      <p:ext uri="{BB962C8B-B14F-4D97-AF65-F5344CB8AC3E}">
        <p14:creationId xmlns:p14="http://schemas.microsoft.com/office/powerpoint/2010/main" val="3658904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13</a:t>
            </a:fld>
            <a:endParaRPr lang="en-US"/>
          </a:p>
        </p:txBody>
      </p:sp>
    </p:spTree>
    <p:extLst>
      <p:ext uri="{BB962C8B-B14F-4D97-AF65-F5344CB8AC3E}">
        <p14:creationId xmlns:p14="http://schemas.microsoft.com/office/powerpoint/2010/main" val="3604669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14</a:t>
            </a:fld>
            <a:endParaRPr lang="en-US"/>
          </a:p>
        </p:txBody>
      </p:sp>
    </p:spTree>
    <p:extLst>
      <p:ext uri="{BB962C8B-B14F-4D97-AF65-F5344CB8AC3E}">
        <p14:creationId xmlns:p14="http://schemas.microsoft.com/office/powerpoint/2010/main" val="1121114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15</a:t>
            </a:fld>
            <a:endParaRPr lang="en-US"/>
          </a:p>
        </p:txBody>
      </p:sp>
    </p:spTree>
    <p:extLst>
      <p:ext uri="{BB962C8B-B14F-4D97-AF65-F5344CB8AC3E}">
        <p14:creationId xmlns:p14="http://schemas.microsoft.com/office/powerpoint/2010/main" val="356347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16</a:t>
            </a:fld>
            <a:endParaRPr lang="en-US"/>
          </a:p>
        </p:txBody>
      </p:sp>
    </p:spTree>
    <p:extLst>
      <p:ext uri="{BB962C8B-B14F-4D97-AF65-F5344CB8AC3E}">
        <p14:creationId xmlns:p14="http://schemas.microsoft.com/office/powerpoint/2010/main" val="274167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2</a:t>
            </a:fld>
            <a:endParaRPr lang="en-US"/>
          </a:p>
        </p:txBody>
      </p:sp>
    </p:spTree>
    <p:extLst>
      <p:ext uri="{BB962C8B-B14F-4D97-AF65-F5344CB8AC3E}">
        <p14:creationId xmlns:p14="http://schemas.microsoft.com/office/powerpoint/2010/main" val="23225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3</a:t>
            </a:fld>
            <a:endParaRPr lang="en-US"/>
          </a:p>
        </p:txBody>
      </p:sp>
    </p:spTree>
    <p:extLst>
      <p:ext uri="{BB962C8B-B14F-4D97-AF65-F5344CB8AC3E}">
        <p14:creationId xmlns:p14="http://schemas.microsoft.com/office/powerpoint/2010/main" val="67747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4</a:t>
            </a:fld>
            <a:endParaRPr lang="en-US"/>
          </a:p>
        </p:txBody>
      </p:sp>
    </p:spTree>
    <p:extLst>
      <p:ext uri="{BB962C8B-B14F-4D97-AF65-F5344CB8AC3E}">
        <p14:creationId xmlns:p14="http://schemas.microsoft.com/office/powerpoint/2010/main" val="3187213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5</a:t>
            </a:fld>
            <a:endParaRPr lang="en-US"/>
          </a:p>
        </p:txBody>
      </p:sp>
    </p:spTree>
    <p:extLst>
      <p:ext uri="{BB962C8B-B14F-4D97-AF65-F5344CB8AC3E}">
        <p14:creationId xmlns:p14="http://schemas.microsoft.com/office/powerpoint/2010/main" val="266349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6</a:t>
            </a:fld>
            <a:endParaRPr lang="en-US"/>
          </a:p>
        </p:txBody>
      </p:sp>
    </p:spTree>
    <p:extLst>
      <p:ext uri="{BB962C8B-B14F-4D97-AF65-F5344CB8AC3E}">
        <p14:creationId xmlns:p14="http://schemas.microsoft.com/office/powerpoint/2010/main" val="279301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3698-292B-4354-8853-35840746447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915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8</a:t>
            </a:fld>
            <a:endParaRPr lang="en-US"/>
          </a:p>
        </p:txBody>
      </p:sp>
    </p:spTree>
    <p:extLst>
      <p:ext uri="{BB962C8B-B14F-4D97-AF65-F5344CB8AC3E}">
        <p14:creationId xmlns:p14="http://schemas.microsoft.com/office/powerpoint/2010/main" val="197580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9</a:t>
            </a:fld>
            <a:endParaRPr lang="en-US"/>
          </a:p>
        </p:txBody>
      </p:sp>
    </p:spTree>
    <p:extLst>
      <p:ext uri="{BB962C8B-B14F-4D97-AF65-F5344CB8AC3E}">
        <p14:creationId xmlns:p14="http://schemas.microsoft.com/office/powerpoint/2010/main" val="224048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0293C7-88DA-4580-A17D-22E7B19A4D93}" type="datetime1">
              <a:rPr lang="en-US" smtClean="0"/>
              <a:pPr/>
              <a:t>11-Aug-17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43579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5376D-ABD9-4886-867E-06368A7DB56B}" type="datetime1">
              <a:rPr lang="en-US" smtClean="0"/>
              <a:pPr/>
              <a:t>11-Aug-17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81866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532E16-0557-4EAC-92E1-F97DBABFB35F}" type="datetime1">
              <a:rPr lang="en-US" smtClean="0"/>
              <a:pPr/>
              <a:t>11-Aug-17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42288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FC75F-9414-48E3-8C28-EE257512A6B3}" type="datetime1">
              <a:rPr lang="en-US" smtClean="0"/>
              <a:pPr/>
              <a:t>11-Aug-17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89056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11475-44BD-4DF8-9AE6-A0A992F20768}" type="datetime1">
              <a:rPr lang="en-US" smtClean="0"/>
              <a:pPr/>
              <a:t>11-Aug-17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76997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35ABDA-DF6A-47FC-BF4B-B85F67360B02}" type="datetime1">
              <a:rPr lang="en-US" smtClean="0"/>
              <a:pPr/>
              <a:t>11-Aug-17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64356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22DE4F-7F12-4E3E-BAEC-BDAE3350F83D}" type="datetime1">
              <a:rPr lang="en-US" smtClean="0"/>
              <a:pPr/>
              <a:t>11-Aug-17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83211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C52466-A7EA-45E9-8AAF-FF1F761D3DDA}" type="datetime1">
              <a:rPr lang="en-US" smtClean="0"/>
              <a:pPr/>
              <a:t>11-Aug-17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69447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C3A3A-F3C9-49B5-A7B9-4925BC4BF5C4}" type="datetime1">
              <a:rPr lang="en-US" smtClean="0"/>
              <a:pPr/>
              <a:t>11-Aug-17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39062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D1AEB4-C939-4425-B187-1A515504C44E}" type="datetime1">
              <a:rPr lang="en-US" smtClean="0"/>
              <a:pPr/>
              <a:t>11-Aug-17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564594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49A50-3330-42B6-B95C-C219E7351BBB}" type="datetime1">
              <a:rPr lang="en-US" smtClean="0"/>
              <a:pPr/>
              <a:t>11-Aug-17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326893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0B8EC-F084-4F64-9331-309553AEF63F}" type="datetime1">
              <a:rPr lang="en-US" smtClean="0"/>
              <a:pPr/>
              <a:t>11-Aug-17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31B1B-2961-4FB8-8036-29F59EEE4FDD}" type="slidenum">
              <a:rPr lang="en-US" smtClean="0"/>
              <a:pPr/>
              <a:t>‹#›</a:t>
            </a:fld>
            <a:endParaRPr lang="en-US"/>
          </a:p>
        </p:txBody>
      </p:sp>
    </p:spTree>
    <p:extLst>
      <p:ext uri="{BB962C8B-B14F-4D97-AF65-F5344CB8AC3E}">
        <p14:creationId xmlns:p14="http://schemas.microsoft.com/office/powerpoint/2010/main" val="879908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22693" y="1153909"/>
            <a:ext cx="91052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MEMS Battery operated project</a:t>
            </a:r>
          </a:p>
        </p:txBody>
      </p:sp>
      <p:sp>
        <p:nvSpPr>
          <p:cNvPr id="8" name="Slide Number Placeholder 7"/>
          <p:cNvSpPr>
            <a:spLocks noGrp="1"/>
          </p:cNvSpPr>
          <p:nvPr>
            <p:ph type="sldNum" sz="quarter" idx="12"/>
          </p:nvPr>
        </p:nvSpPr>
        <p:spPr/>
        <p:txBody>
          <a:bodyPr/>
          <a:lstStyle/>
          <a:p>
            <a:fld id="{E1131B1B-2961-4FB8-8036-29F59EEE4FDD}" type="slidenum">
              <a:rPr lang="en-US" smtClean="0"/>
              <a:pPr/>
              <a:t>1</a:t>
            </a:fld>
            <a:endParaRPr lang="en-US"/>
          </a:p>
        </p:txBody>
      </p:sp>
      <p:sp>
        <p:nvSpPr>
          <p:cNvPr id="9" name="TextBox 8"/>
          <p:cNvSpPr txBox="1"/>
          <p:nvPr/>
        </p:nvSpPr>
        <p:spPr>
          <a:xfrm>
            <a:off x="2461389" y="2077239"/>
            <a:ext cx="7512344" cy="584775"/>
          </a:xfrm>
          <a:prstGeom prst="rect">
            <a:avLst/>
          </a:prstGeom>
          <a:noFill/>
        </p:spPr>
        <p:txBody>
          <a:bodyPr wrap="square" rtlCol="0">
            <a:spAutoFit/>
          </a:bodyPr>
          <a:lstStyle/>
          <a:p>
            <a:r>
              <a:rPr lang="en-US" sz="3200" dirty="0"/>
              <a:t>Project Number                     16-1-1-1127</a:t>
            </a:r>
          </a:p>
        </p:txBody>
      </p:sp>
      <p:sp>
        <p:nvSpPr>
          <p:cNvPr id="2" name="TextBox 1"/>
          <p:cNvSpPr txBox="1"/>
          <p:nvPr/>
        </p:nvSpPr>
        <p:spPr>
          <a:xfrm>
            <a:off x="7260458" y="4911318"/>
            <a:ext cx="3588588" cy="1107996"/>
          </a:xfrm>
          <a:prstGeom prst="rect">
            <a:avLst/>
          </a:prstGeom>
          <a:noFill/>
        </p:spPr>
        <p:txBody>
          <a:bodyPr wrap="square" rtlCol="0">
            <a:spAutoFit/>
          </a:bodyPr>
          <a:lstStyle/>
          <a:p>
            <a:pPr algn="ctr"/>
            <a:r>
              <a:rPr lang="en-US" sz="2800" u="sng" dirty="0"/>
              <a:t>Advisor</a:t>
            </a:r>
          </a:p>
          <a:p>
            <a:pPr algn="ctr"/>
            <a:endParaRPr lang="en-US" sz="1000" dirty="0"/>
          </a:p>
          <a:p>
            <a:pPr algn="ctr"/>
            <a:r>
              <a:rPr lang="en-US" sz="2800" dirty="0" err="1"/>
              <a:t>Arkadi</a:t>
            </a:r>
            <a:r>
              <a:rPr lang="en-US" sz="2800" dirty="0"/>
              <a:t> </a:t>
            </a:r>
            <a:r>
              <a:rPr lang="en-US" sz="2800" dirty="0" err="1"/>
              <a:t>Rafalovich</a:t>
            </a:r>
            <a:endParaRPr lang="en-US" sz="2800" dirty="0"/>
          </a:p>
        </p:txBody>
      </p:sp>
      <p:sp>
        <p:nvSpPr>
          <p:cNvPr id="10" name="TextBox 9"/>
          <p:cNvSpPr txBox="1"/>
          <p:nvPr/>
        </p:nvSpPr>
        <p:spPr>
          <a:xfrm>
            <a:off x="7885198" y="3065583"/>
            <a:ext cx="2320490" cy="1538883"/>
          </a:xfrm>
          <a:prstGeom prst="rect">
            <a:avLst/>
          </a:prstGeom>
          <a:noFill/>
        </p:spPr>
        <p:txBody>
          <a:bodyPr wrap="square" rtlCol="0">
            <a:spAutoFit/>
          </a:bodyPr>
          <a:lstStyle/>
          <a:p>
            <a:pPr algn="ctr"/>
            <a:r>
              <a:rPr lang="en-US" sz="2800" u="sng" dirty="0"/>
              <a:t>Submitting</a:t>
            </a:r>
          </a:p>
          <a:p>
            <a:pPr algn="ctr"/>
            <a:endParaRPr lang="en-US" sz="1000" dirty="0"/>
          </a:p>
          <a:p>
            <a:pPr algn="ctr"/>
            <a:r>
              <a:rPr lang="en-US" sz="2800" dirty="0"/>
              <a:t>Mari </a:t>
            </a:r>
            <a:r>
              <a:rPr lang="en-US" sz="2800" dirty="0" err="1"/>
              <a:t>Mishel</a:t>
            </a:r>
            <a:endParaRPr lang="en-US" sz="2800" dirty="0"/>
          </a:p>
          <a:p>
            <a:pPr algn="ctr"/>
            <a:r>
              <a:rPr lang="en-US" sz="2800" dirty="0"/>
              <a:t>Daniel Akua</a:t>
            </a:r>
          </a:p>
        </p:txBody>
      </p:sp>
      <p:pic>
        <p:nvPicPr>
          <p:cNvPr id="1027" name="Picture 3"/>
          <p:cNvPicPr>
            <a:picLocks noChangeAspect="1" noChangeArrowheads="1"/>
          </p:cNvPicPr>
          <p:nvPr/>
        </p:nvPicPr>
        <p:blipFill>
          <a:blip r:embed="rId3"/>
          <a:srcRect/>
          <a:stretch>
            <a:fillRect/>
          </a:stretch>
        </p:blipFill>
        <p:spPr bwMode="auto">
          <a:xfrm>
            <a:off x="3994150" y="3391431"/>
            <a:ext cx="2592917" cy="226089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14439" y="3396190"/>
            <a:ext cx="2443162" cy="2202643"/>
          </a:xfrm>
          <a:prstGeom prst="rect">
            <a:avLst/>
          </a:prstGeom>
          <a:noFill/>
          <a:ln w="9525">
            <a:noFill/>
            <a:miter lim="800000"/>
            <a:headEnd/>
            <a:tailEnd/>
          </a:ln>
          <a:effectLst/>
        </p:spPr>
      </p:pic>
      <p:pic>
        <p:nvPicPr>
          <p:cNvPr id="4" name="תמונה 3">
            <a:extLst>
              <a:ext uri="{FF2B5EF4-FFF2-40B4-BE49-F238E27FC236}">
                <a16:creationId xmlns:a16="http://schemas.microsoft.com/office/drawing/2014/main" id="{24846263-3D7E-4B43-896A-4FFF1F4BAF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97146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77B5B9E0-C962-47F2-A72D-2ACDA5A1C2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10</a:t>
            </a:fld>
            <a:endParaRPr lang="en-US"/>
          </a:p>
        </p:txBody>
      </p:sp>
      <p:sp>
        <p:nvSpPr>
          <p:cNvPr id="3" name="Rectangle 2"/>
          <p:cNvSpPr/>
          <p:nvPr/>
        </p:nvSpPr>
        <p:spPr>
          <a:xfrm>
            <a:off x="1157124" y="1064021"/>
            <a:ext cx="985180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Sliding window experiment results</a:t>
            </a:r>
          </a:p>
        </p:txBody>
      </p:sp>
      <p:sp>
        <p:nvSpPr>
          <p:cNvPr id="12" name="TextBox 11"/>
          <p:cNvSpPr txBox="1"/>
          <p:nvPr/>
        </p:nvSpPr>
        <p:spPr>
          <a:xfrm>
            <a:off x="603620" y="5566897"/>
            <a:ext cx="10927979" cy="1015663"/>
          </a:xfrm>
          <a:prstGeom prst="rect">
            <a:avLst/>
          </a:prstGeom>
          <a:noFill/>
        </p:spPr>
        <p:txBody>
          <a:bodyPr wrap="square" rtlCol="0">
            <a:spAutoFit/>
          </a:bodyPr>
          <a:lstStyle/>
          <a:p>
            <a:pPr>
              <a:buFont typeface="Wingdings" pitchFamily="2" charset="2"/>
              <a:buChar char="Ø"/>
            </a:pPr>
            <a:r>
              <a:rPr lang="en-US" sz="2000" dirty="0"/>
              <a:t>Raw data - each graph represents the raw data from the accelerometer in each axis.</a:t>
            </a:r>
            <a:br>
              <a:rPr lang="en-US" sz="2000" dirty="0"/>
            </a:br>
            <a:r>
              <a:rPr lang="en-US" sz="2000" dirty="0"/>
              <a:t>    The y and z axes represent only noise they’re actually 0 (gravitation). The movement is only on x. </a:t>
            </a:r>
          </a:p>
          <a:p>
            <a:pPr>
              <a:buFont typeface="Wingdings" pitchFamily="2" charset="2"/>
              <a:buChar char="Ø"/>
            </a:pPr>
            <a:r>
              <a:rPr lang="en-US" sz="2000" dirty="0"/>
              <a:t>Velocity and location – first graph is the location graph and the second is the velocity graph.</a:t>
            </a:r>
          </a:p>
        </p:txBody>
      </p:sp>
      <p:pic>
        <p:nvPicPr>
          <p:cNvPr id="2" name="תמונה 1">
            <a:extLst>
              <a:ext uri="{FF2B5EF4-FFF2-40B4-BE49-F238E27FC236}">
                <a16:creationId xmlns:a16="http://schemas.microsoft.com/office/drawing/2014/main" id="{DAD4EC91-A369-49C5-B779-F7DB3401080E}"/>
              </a:ext>
            </a:extLst>
          </p:cNvPr>
          <p:cNvPicPr>
            <a:picLocks noChangeAspect="1"/>
          </p:cNvPicPr>
          <p:nvPr/>
        </p:nvPicPr>
        <p:blipFill>
          <a:blip r:embed="rId4"/>
          <a:stretch>
            <a:fillRect/>
          </a:stretch>
        </p:blipFill>
        <p:spPr>
          <a:xfrm>
            <a:off x="1582461" y="1987351"/>
            <a:ext cx="9001125" cy="3448050"/>
          </a:xfrm>
          <a:prstGeom prst="rect">
            <a:avLst/>
          </a:prstGeom>
        </p:spPr>
      </p:pic>
    </p:spTree>
    <p:extLst>
      <p:ext uri="{BB962C8B-B14F-4D97-AF65-F5344CB8AC3E}">
        <p14:creationId xmlns:p14="http://schemas.microsoft.com/office/powerpoint/2010/main" val="67817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11</a:t>
            </a:fld>
            <a:endParaRPr lang="en-US"/>
          </a:p>
        </p:txBody>
      </p:sp>
      <p:sp>
        <p:nvSpPr>
          <p:cNvPr id="3" name="Rectangle 2"/>
          <p:cNvSpPr/>
          <p:nvPr/>
        </p:nvSpPr>
        <p:spPr>
          <a:xfrm>
            <a:off x="2223924" y="1047087"/>
            <a:ext cx="727115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Calculating pitch and roll</a:t>
            </a:r>
          </a:p>
        </p:txBody>
      </p:sp>
      <p:sp>
        <p:nvSpPr>
          <p:cNvPr id="7" name="TextBox 6"/>
          <p:cNvSpPr txBox="1"/>
          <p:nvPr/>
        </p:nvSpPr>
        <p:spPr>
          <a:xfrm>
            <a:off x="466233" y="2795067"/>
            <a:ext cx="7439714" cy="1938992"/>
          </a:xfrm>
          <a:prstGeom prst="rect">
            <a:avLst/>
          </a:prstGeom>
          <a:noFill/>
        </p:spPr>
        <p:txBody>
          <a:bodyPr wrap="square" rtlCol="0">
            <a:spAutoFit/>
          </a:bodyPr>
          <a:lstStyle/>
          <a:p>
            <a:r>
              <a:rPr lang="en-US" sz="2400" dirty="0"/>
              <a:t>For our next window, we will need to calculate tilt:</a:t>
            </a:r>
          </a:p>
          <a:p>
            <a:r>
              <a:rPr lang="en-US" sz="2400" dirty="0"/>
              <a:t>With a 3-axis accelerometer, we can use the Z-axis to combine with the X and Y axes for tilt sensing in order to improve tilt sensitivity and accuracy. </a:t>
            </a:r>
          </a:p>
          <a:p>
            <a:endParaRPr lang="en-US" sz="2400" dirty="0"/>
          </a:p>
        </p:txBody>
      </p:sp>
      <p:pic>
        <p:nvPicPr>
          <p:cNvPr id="4103" name="Picture 7"/>
          <p:cNvPicPr>
            <a:picLocks noChangeAspect="1" noChangeArrowheads="1"/>
          </p:cNvPicPr>
          <p:nvPr/>
        </p:nvPicPr>
        <p:blipFill>
          <a:blip r:embed="rId3"/>
          <a:srcRect/>
          <a:stretch>
            <a:fillRect/>
          </a:stretch>
        </p:blipFill>
        <p:spPr bwMode="auto">
          <a:xfrm>
            <a:off x="996949" y="4557713"/>
            <a:ext cx="3507927" cy="1775353"/>
          </a:xfrm>
          <a:prstGeom prst="rect">
            <a:avLst/>
          </a:prstGeom>
          <a:noFill/>
          <a:ln w="9525">
            <a:noFill/>
            <a:miter lim="800000"/>
            <a:headEnd/>
            <a:tailEnd/>
          </a:ln>
          <a:effectLst/>
        </p:spPr>
      </p:pic>
      <p:pic>
        <p:nvPicPr>
          <p:cNvPr id="14" name="תמונה 13"/>
          <p:cNvPicPr/>
          <p:nvPr/>
        </p:nvPicPr>
        <p:blipFill>
          <a:blip r:embed="rId4"/>
          <a:stretch>
            <a:fillRect/>
          </a:stretch>
        </p:blipFill>
        <p:spPr>
          <a:xfrm>
            <a:off x="7802195" y="2504471"/>
            <a:ext cx="3647624" cy="3320596"/>
          </a:xfrm>
          <a:prstGeom prst="rect">
            <a:avLst/>
          </a:prstGeom>
        </p:spPr>
      </p:pic>
      <p:pic>
        <p:nvPicPr>
          <p:cNvPr id="9" name="תמונה 8">
            <a:extLst>
              <a:ext uri="{FF2B5EF4-FFF2-40B4-BE49-F238E27FC236}">
                <a16:creationId xmlns:a16="http://schemas.microsoft.com/office/drawing/2014/main" id="{6211B805-84FD-4025-A6D3-6160A3171A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2" name="TextBox 1">
            <a:extLst>
              <a:ext uri="{FF2B5EF4-FFF2-40B4-BE49-F238E27FC236}">
                <a16:creationId xmlns:a16="http://schemas.microsoft.com/office/drawing/2014/main" id="{C1D668C4-8EBE-447A-9782-0E12320800CF}"/>
              </a:ext>
            </a:extLst>
          </p:cNvPr>
          <p:cNvSpPr txBox="1"/>
          <p:nvPr/>
        </p:nvSpPr>
        <p:spPr>
          <a:xfrm>
            <a:off x="2774458" y="1880935"/>
            <a:ext cx="6323719" cy="584775"/>
          </a:xfrm>
          <a:prstGeom prst="rect">
            <a:avLst/>
          </a:prstGeom>
          <a:noFill/>
        </p:spPr>
        <p:txBody>
          <a:bodyPr wrap="none" rtlCol="0">
            <a:spAutoFit/>
          </a:bodyPr>
          <a:lstStyle/>
          <a:p>
            <a:r>
              <a:rPr lang="en-US" sz="3200" b="1" dirty="0"/>
              <a:t>Theory for Hopper\Awning Window</a:t>
            </a:r>
          </a:p>
        </p:txBody>
      </p:sp>
    </p:spTree>
    <p:extLst>
      <p:ext uri="{BB962C8B-B14F-4D97-AF65-F5344CB8AC3E}">
        <p14:creationId xmlns:p14="http://schemas.microsoft.com/office/powerpoint/2010/main" val="118162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12</a:t>
            </a:fld>
            <a:endParaRPr lang="en-US"/>
          </a:p>
        </p:txBody>
      </p:sp>
      <p:sp>
        <p:nvSpPr>
          <p:cNvPr id="3" name="Rectangle 2"/>
          <p:cNvSpPr/>
          <p:nvPr/>
        </p:nvSpPr>
        <p:spPr>
          <a:xfrm>
            <a:off x="2613362" y="1064021"/>
            <a:ext cx="620746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Complementary filter</a:t>
            </a:r>
          </a:p>
        </p:txBody>
      </p:sp>
      <p:sp>
        <p:nvSpPr>
          <p:cNvPr id="7" name="TextBox 6"/>
          <p:cNvSpPr txBox="1"/>
          <p:nvPr/>
        </p:nvSpPr>
        <p:spPr>
          <a:xfrm>
            <a:off x="7332968" y="1960680"/>
            <a:ext cx="4601153" cy="4524315"/>
          </a:xfrm>
          <a:prstGeom prst="rect">
            <a:avLst/>
          </a:prstGeom>
          <a:noFill/>
        </p:spPr>
        <p:txBody>
          <a:bodyPr wrap="square" rtlCol="0">
            <a:spAutoFit/>
          </a:bodyPr>
          <a:lstStyle/>
          <a:p>
            <a:r>
              <a:rPr lang="en-US" sz="2400" dirty="0"/>
              <a:t>In order to surpass the gyroscope’s drift and the accelerometer’s vibrations errors, we will use complementary filter. This algorithm produce a signal that is not suffering from the errors of the accelerometer and the gyroscope. </a:t>
            </a:r>
          </a:p>
          <a:p>
            <a:endParaRPr lang="en-US" sz="2400" dirty="0"/>
          </a:p>
          <a:p>
            <a:endParaRPr lang="en-US" sz="2400" dirty="0"/>
          </a:p>
          <a:p>
            <a:endParaRPr lang="en-US" sz="2400" dirty="0"/>
          </a:p>
          <a:p>
            <a:endParaRPr lang="en-US" sz="2400" dirty="0"/>
          </a:p>
          <a:p>
            <a:endParaRPr lang="en-US" sz="2400" dirty="0"/>
          </a:p>
        </p:txBody>
      </p:sp>
      <p:pic>
        <p:nvPicPr>
          <p:cNvPr id="11" name="תמונה 10">
            <a:extLst>
              <a:ext uri="{FF2B5EF4-FFF2-40B4-BE49-F238E27FC236}">
                <a16:creationId xmlns:a16="http://schemas.microsoft.com/office/drawing/2014/main" id="{464865EF-2F72-4976-A075-87A34A2A98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pic>
        <p:nvPicPr>
          <p:cNvPr id="4" name="תמונה 3">
            <a:extLst>
              <a:ext uri="{FF2B5EF4-FFF2-40B4-BE49-F238E27FC236}">
                <a16:creationId xmlns:a16="http://schemas.microsoft.com/office/drawing/2014/main" id="{BB279718-FE22-45CD-B17A-0254A5E5B5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975" y="1960680"/>
            <a:ext cx="5915025" cy="2676525"/>
          </a:xfrm>
          <a:prstGeom prst="rect">
            <a:avLst/>
          </a:prstGeom>
        </p:spPr>
      </p:pic>
      <p:sp>
        <p:nvSpPr>
          <p:cNvPr id="6" name="TextBox 5">
            <a:extLst>
              <a:ext uri="{FF2B5EF4-FFF2-40B4-BE49-F238E27FC236}">
                <a16:creationId xmlns:a16="http://schemas.microsoft.com/office/drawing/2014/main" id="{6C1F0AA0-F5F4-4B8B-8817-8493B0E3975A}"/>
              </a:ext>
            </a:extLst>
          </p:cNvPr>
          <p:cNvSpPr txBox="1"/>
          <p:nvPr/>
        </p:nvSpPr>
        <p:spPr>
          <a:xfrm>
            <a:off x="1078975" y="4821871"/>
            <a:ext cx="7855356" cy="1631216"/>
          </a:xfrm>
          <a:prstGeom prst="rect">
            <a:avLst/>
          </a:prstGeom>
          <a:noFill/>
        </p:spPr>
        <p:txBody>
          <a:bodyPr wrap="none" rtlCol="0">
            <a:spAutoFit/>
          </a:bodyPr>
          <a:lstStyle/>
          <a:p>
            <a:endParaRPr lang="en-US" sz="2000" dirty="0"/>
          </a:p>
          <a:p>
            <a:pPr>
              <a:buFont typeface="Wingdings" pitchFamily="2" charset="2"/>
              <a:buChar char="Ø"/>
            </a:pPr>
            <a:r>
              <a:rPr lang="en-US" sz="2000" dirty="0"/>
              <a:t>LPF filters high frequency signals (accelerometer’s vibrations).</a:t>
            </a:r>
          </a:p>
          <a:p>
            <a:pPr>
              <a:buFont typeface="Wingdings" pitchFamily="2" charset="2"/>
              <a:buChar char="Ø"/>
            </a:pPr>
            <a:r>
              <a:rPr lang="en-US" sz="2000" dirty="0"/>
              <a:t>HPF filters the low frequency signals (gyroscope’s drift).</a:t>
            </a:r>
          </a:p>
          <a:p>
            <a:pPr>
              <a:buFont typeface="Wingdings" pitchFamily="2" charset="2"/>
              <a:buChar char="Ø"/>
            </a:pPr>
            <a:r>
              <a:rPr lang="en-US" sz="2000" dirty="0"/>
              <a:t>Integrator creates an angle from angular velocity (gyroscope’s samples).</a:t>
            </a:r>
          </a:p>
          <a:p>
            <a:endParaRPr lang="en-US" sz="2000" dirty="0"/>
          </a:p>
        </p:txBody>
      </p:sp>
    </p:spTree>
    <p:extLst>
      <p:ext uri="{BB962C8B-B14F-4D97-AF65-F5344CB8AC3E}">
        <p14:creationId xmlns:p14="http://schemas.microsoft.com/office/powerpoint/2010/main" val="226410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13</a:t>
            </a:fld>
            <a:endParaRPr lang="en-US"/>
          </a:p>
        </p:txBody>
      </p:sp>
      <p:sp>
        <p:nvSpPr>
          <p:cNvPr id="10" name="Rectangle 2"/>
          <p:cNvSpPr/>
          <p:nvPr/>
        </p:nvSpPr>
        <p:spPr>
          <a:xfrm>
            <a:off x="1249647" y="1064021"/>
            <a:ext cx="99811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Hopper window opening detection</a:t>
            </a:r>
          </a:p>
        </p:txBody>
      </p:sp>
      <p:sp>
        <p:nvSpPr>
          <p:cNvPr id="11" name="TextBox 10"/>
          <p:cNvSpPr txBox="1"/>
          <p:nvPr/>
        </p:nvSpPr>
        <p:spPr>
          <a:xfrm>
            <a:off x="417354" y="2061694"/>
            <a:ext cx="8199595" cy="1938992"/>
          </a:xfrm>
          <a:prstGeom prst="rect">
            <a:avLst/>
          </a:prstGeom>
          <a:noFill/>
        </p:spPr>
        <p:txBody>
          <a:bodyPr wrap="square" rtlCol="0">
            <a:spAutoFit/>
          </a:bodyPr>
          <a:lstStyle/>
          <a:p>
            <a:r>
              <a:rPr lang="en-US" sz="2400" dirty="0"/>
              <a:t>This window’s opening can be detected by calculating the </a:t>
            </a:r>
            <a:r>
              <a:rPr lang="en-US" sz="2400" b="1" dirty="0"/>
              <a:t>change in the angle</a:t>
            </a:r>
            <a:r>
              <a:rPr lang="en-US" sz="2400" dirty="0"/>
              <a:t>. The data sampled from the accelerometer and the gyroscope goes through complementary filter. The resulting angle is compared to the threshold to determine opening/closing event as follows:</a:t>
            </a:r>
          </a:p>
        </p:txBody>
      </p:sp>
      <p:pic>
        <p:nvPicPr>
          <p:cNvPr id="13" name="Picture 3"/>
          <p:cNvPicPr>
            <a:picLocks noChangeAspect="1" noChangeArrowheads="1"/>
          </p:cNvPicPr>
          <p:nvPr/>
        </p:nvPicPr>
        <p:blipFill>
          <a:blip r:embed="rId3"/>
          <a:srcRect/>
          <a:stretch>
            <a:fillRect/>
          </a:stretch>
        </p:blipFill>
        <p:spPr bwMode="auto">
          <a:xfrm>
            <a:off x="8616950" y="2104498"/>
            <a:ext cx="2592917" cy="2260897"/>
          </a:xfrm>
          <a:prstGeom prst="rect">
            <a:avLst/>
          </a:prstGeom>
          <a:noFill/>
          <a:ln w="9525">
            <a:noFill/>
            <a:miter lim="800000"/>
            <a:headEnd/>
            <a:tailEnd/>
          </a:ln>
          <a:effectLst/>
        </p:spPr>
      </p:pic>
      <p:pic>
        <p:nvPicPr>
          <p:cNvPr id="13313" name="Picture 1"/>
          <p:cNvPicPr>
            <a:picLocks noChangeAspect="1" noChangeArrowheads="1"/>
          </p:cNvPicPr>
          <p:nvPr/>
        </p:nvPicPr>
        <p:blipFill>
          <a:blip r:embed="rId4"/>
          <a:srcRect/>
          <a:stretch>
            <a:fillRect/>
          </a:stretch>
        </p:blipFill>
        <p:spPr bwMode="auto">
          <a:xfrm>
            <a:off x="470430" y="3979333"/>
            <a:ext cx="6101233" cy="2523066"/>
          </a:xfrm>
          <a:prstGeom prst="rect">
            <a:avLst/>
          </a:prstGeom>
          <a:noFill/>
          <a:ln w="9525">
            <a:noFill/>
            <a:miter lim="800000"/>
            <a:headEnd/>
            <a:tailEnd/>
          </a:ln>
          <a:effectLst/>
        </p:spPr>
      </p:pic>
      <p:pic>
        <p:nvPicPr>
          <p:cNvPr id="9" name="תמונה 8">
            <a:extLst>
              <a:ext uri="{FF2B5EF4-FFF2-40B4-BE49-F238E27FC236}">
                <a16:creationId xmlns:a16="http://schemas.microsoft.com/office/drawing/2014/main" id="{0069DF0A-7ABE-4048-A87A-BC82BCCACE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151731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9C0564E8-06AD-4BBD-8BAB-6D150238A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810" y="2462726"/>
            <a:ext cx="5750059" cy="3336713"/>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14</a:t>
            </a:fld>
            <a:endParaRPr lang="en-US"/>
          </a:p>
        </p:txBody>
      </p:sp>
      <p:sp>
        <p:nvSpPr>
          <p:cNvPr id="7" name="Rectangle 2"/>
          <p:cNvSpPr/>
          <p:nvPr/>
        </p:nvSpPr>
        <p:spPr>
          <a:xfrm>
            <a:off x="1249647" y="1064021"/>
            <a:ext cx="1004736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Hopper window operation diagram</a:t>
            </a:r>
          </a:p>
        </p:txBody>
      </p:sp>
      <p:pic>
        <p:nvPicPr>
          <p:cNvPr id="11" name="תמונה 10"/>
          <p:cNvPicPr/>
          <p:nvPr/>
        </p:nvPicPr>
        <p:blipFill>
          <a:blip r:embed="rId4">
            <a:extLst>
              <a:ext uri="{28A0092B-C50C-407E-A947-70E740481C1C}">
                <a14:useLocalDpi xmlns:a14="http://schemas.microsoft.com/office/drawing/2010/main" val="0"/>
              </a:ext>
            </a:extLst>
          </a:blip>
          <a:stretch>
            <a:fillRect/>
          </a:stretch>
        </p:blipFill>
        <p:spPr>
          <a:xfrm>
            <a:off x="476192" y="2367074"/>
            <a:ext cx="5342467" cy="3336713"/>
          </a:xfrm>
          <a:prstGeom prst="rect">
            <a:avLst/>
          </a:prstGeom>
        </p:spPr>
      </p:pic>
      <p:sp>
        <p:nvSpPr>
          <p:cNvPr id="12" name="מלבן 11"/>
          <p:cNvSpPr/>
          <p:nvPr/>
        </p:nvSpPr>
        <p:spPr>
          <a:xfrm>
            <a:off x="378941" y="2215978"/>
            <a:ext cx="5511113" cy="35916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מחבר ישר 13"/>
          <p:cNvCxnSpPr/>
          <p:nvPr/>
        </p:nvCxnSpPr>
        <p:spPr>
          <a:xfrm rot="16200000" flipV="1">
            <a:off x="5778845" y="2302475"/>
            <a:ext cx="1664045" cy="1474577"/>
          </a:xfrm>
          <a:prstGeom prst="line">
            <a:avLst/>
          </a:prstGeom>
        </p:spPr>
        <p:style>
          <a:lnRef idx="1">
            <a:schemeClr val="dk1"/>
          </a:lnRef>
          <a:fillRef idx="0">
            <a:schemeClr val="dk1"/>
          </a:fillRef>
          <a:effectRef idx="0">
            <a:schemeClr val="dk1"/>
          </a:effectRef>
          <a:fontRef idx="minor">
            <a:schemeClr val="tx1"/>
          </a:fontRef>
        </p:style>
      </p:cxnSp>
      <p:cxnSp>
        <p:nvCxnSpPr>
          <p:cNvPr id="16" name="מחבר ישר 15"/>
          <p:cNvCxnSpPr/>
          <p:nvPr/>
        </p:nvCxnSpPr>
        <p:spPr>
          <a:xfrm rot="5400000">
            <a:off x="5750011" y="4201298"/>
            <a:ext cx="1746422" cy="1449859"/>
          </a:xfrm>
          <a:prstGeom prst="line">
            <a:avLst/>
          </a:prstGeom>
        </p:spPr>
        <p:style>
          <a:lnRef idx="1">
            <a:schemeClr val="dk1"/>
          </a:lnRef>
          <a:fillRef idx="0">
            <a:schemeClr val="dk1"/>
          </a:fillRef>
          <a:effectRef idx="0">
            <a:schemeClr val="dk1"/>
          </a:effectRef>
          <a:fontRef idx="minor">
            <a:schemeClr val="tx1"/>
          </a:fontRef>
        </p:style>
      </p:cxnSp>
      <p:pic>
        <p:nvPicPr>
          <p:cNvPr id="13" name="תמונה 12">
            <a:extLst>
              <a:ext uri="{FF2B5EF4-FFF2-40B4-BE49-F238E27FC236}">
                <a16:creationId xmlns:a16="http://schemas.microsoft.com/office/drawing/2014/main" id="{87B1EFB7-BEC3-4491-8842-5CD46DA546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93684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42A225D7-7430-4AC5-B616-76A5CF699C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15</a:t>
            </a:fld>
            <a:endParaRPr lang="en-US"/>
          </a:p>
        </p:txBody>
      </p:sp>
      <p:sp>
        <p:nvSpPr>
          <p:cNvPr id="20" name="Rectangle 2"/>
          <p:cNvSpPr/>
          <p:nvPr/>
        </p:nvSpPr>
        <p:spPr>
          <a:xfrm>
            <a:off x="1026897" y="1064021"/>
            <a:ext cx="1011225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Hopper window experiment results</a:t>
            </a:r>
          </a:p>
        </p:txBody>
      </p:sp>
      <p:sp>
        <p:nvSpPr>
          <p:cNvPr id="22" name="TextBox 21"/>
          <p:cNvSpPr txBox="1"/>
          <p:nvPr/>
        </p:nvSpPr>
        <p:spPr>
          <a:xfrm>
            <a:off x="6320452" y="2232858"/>
            <a:ext cx="5387639" cy="3046988"/>
          </a:xfrm>
          <a:prstGeom prst="rect">
            <a:avLst/>
          </a:prstGeom>
          <a:noFill/>
        </p:spPr>
        <p:txBody>
          <a:bodyPr wrap="square" rtlCol="0">
            <a:spAutoFit/>
          </a:bodyPr>
          <a:lstStyle/>
          <a:p>
            <a:r>
              <a:rPr lang="en-US" sz="2400" dirty="0"/>
              <a:t>Hopper window uses roll angle to determine opening. </a:t>
            </a:r>
          </a:p>
          <a:p>
            <a:br>
              <a:rPr lang="en-US" sz="2400" dirty="0"/>
            </a:br>
            <a:r>
              <a:rPr lang="en-US" sz="2400" dirty="0"/>
              <a:t>The graph represents the roll angle from complementary filter. </a:t>
            </a:r>
            <a:br>
              <a:rPr lang="en-US" sz="2400" dirty="0"/>
            </a:br>
            <a:endParaRPr lang="en-US" sz="2400" dirty="0"/>
          </a:p>
          <a:p>
            <a:r>
              <a:rPr lang="en-US" sz="2400" dirty="0"/>
              <a:t>We can see that the hopper window was opened and closed completely 3 times.</a:t>
            </a:r>
          </a:p>
        </p:txBody>
      </p:sp>
      <p:pic>
        <p:nvPicPr>
          <p:cNvPr id="3" name="תמונה 2">
            <a:extLst>
              <a:ext uri="{FF2B5EF4-FFF2-40B4-BE49-F238E27FC236}">
                <a16:creationId xmlns:a16="http://schemas.microsoft.com/office/drawing/2014/main" id="{04E782CB-7A65-4CBC-8593-AD395B8DE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875" y="1919312"/>
            <a:ext cx="5010150" cy="4013200"/>
          </a:xfrm>
          <a:prstGeom prst="rect">
            <a:avLst/>
          </a:prstGeom>
        </p:spPr>
      </p:pic>
    </p:spTree>
    <p:extLst>
      <p:ext uri="{BB962C8B-B14F-4D97-AF65-F5344CB8AC3E}">
        <p14:creationId xmlns:p14="http://schemas.microsoft.com/office/powerpoint/2010/main" val="162114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16</a:t>
            </a:fld>
            <a:endParaRPr lang="en-US"/>
          </a:p>
        </p:txBody>
      </p:sp>
      <p:sp>
        <p:nvSpPr>
          <p:cNvPr id="9" name="TextBox 8"/>
          <p:cNvSpPr txBox="1"/>
          <p:nvPr/>
        </p:nvSpPr>
        <p:spPr>
          <a:xfrm>
            <a:off x="1473200" y="2135539"/>
            <a:ext cx="9110133" cy="1938992"/>
          </a:xfrm>
          <a:prstGeom prst="rect">
            <a:avLst/>
          </a:prstGeom>
          <a:noFill/>
        </p:spPr>
        <p:txBody>
          <a:bodyPr wrap="square" rtlCol="0">
            <a:spAutoFit/>
          </a:bodyPr>
          <a:lstStyle/>
          <a:p>
            <a:r>
              <a:rPr lang="en-US" sz="2400" dirty="0"/>
              <a:t>We would like to show a live demo of opening and closing detection of hopper or awning window. According to our program, the led is on when the window is open and off when the window is closed. Additionally, the program outputs open/close repeatedly (in case its hard to see the led from certain angles).</a:t>
            </a:r>
          </a:p>
        </p:txBody>
      </p:sp>
      <p:pic>
        <p:nvPicPr>
          <p:cNvPr id="10" name="תמונה 9"/>
          <p:cNvPicPr/>
          <p:nvPr/>
        </p:nvPicPr>
        <p:blipFill>
          <a:blip r:embed="rId3">
            <a:extLst>
              <a:ext uri="{28A0092B-C50C-407E-A947-70E740481C1C}">
                <a14:useLocalDpi xmlns:a14="http://schemas.microsoft.com/office/drawing/2010/main" val="0"/>
              </a:ext>
            </a:extLst>
          </a:blip>
          <a:stretch>
            <a:fillRect/>
          </a:stretch>
        </p:blipFill>
        <p:spPr>
          <a:xfrm>
            <a:off x="2441410" y="4299885"/>
            <a:ext cx="2398513" cy="1881962"/>
          </a:xfrm>
          <a:prstGeom prst="rect">
            <a:avLst/>
          </a:prstGeom>
        </p:spPr>
      </p:pic>
      <p:pic>
        <p:nvPicPr>
          <p:cNvPr id="11" name="תמונה 10"/>
          <p:cNvPicPr/>
          <p:nvPr/>
        </p:nvPicPr>
        <p:blipFill>
          <a:blip r:embed="rId4">
            <a:extLst>
              <a:ext uri="{28A0092B-C50C-407E-A947-70E740481C1C}">
                <a14:useLocalDpi xmlns:a14="http://schemas.microsoft.com/office/drawing/2010/main" val="0"/>
              </a:ext>
            </a:extLst>
          </a:blip>
          <a:stretch>
            <a:fillRect/>
          </a:stretch>
        </p:blipFill>
        <p:spPr>
          <a:xfrm>
            <a:off x="6470502" y="4222299"/>
            <a:ext cx="2806995" cy="1969401"/>
          </a:xfrm>
          <a:prstGeom prst="rect">
            <a:avLst/>
          </a:prstGeom>
        </p:spPr>
      </p:pic>
      <p:pic>
        <p:nvPicPr>
          <p:cNvPr id="12" name="תמונה 11">
            <a:extLst>
              <a:ext uri="{FF2B5EF4-FFF2-40B4-BE49-F238E27FC236}">
                <a16:creationId xmlns:a16="http://schemas.microsoft.com/office/drawing/2014/main" id="{1EADDB5B-579D-4712-8516-63C3E1AD5A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854797" y="1064021"/>
            <a:ext cx="1058841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Live demo – Hopper/Awning window</a:t>
            </a:r>
          </a:p>
        </p:txBody>
      </p:sp>
    </p:spTree>
    <p:extLst>
      <p:ext uri="{BB962C8B-B14F-4D97-AF65-F5344CB8AC3E}">
        <p14:creationId xmlns:p14="http://schemas.microsoft.com/office/powerpoint/2010/main" val="12432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2</a:t>
            </a:fld>
            <a:endParaRPr lang="en-US"/>
          </a:p>
        </p:txBody>
      </p:sp>
      <p:sp>
        <p:nvSpPr>
          <p:cNvPr id="4" name="TextBox 3"/>
          <p:cNvSpPr txBox="1"/>
          <p:nvPr/>
        </p:nvSpPr>
        <p:spPr>
          <a:xfrm>
            <a:off x="400420" y="2197160"/>
            <a:ext cx="11149634" cy="4031873"/>
          </a:xfrm>
          <a:prstGeom prst="rect">
            <a:avLst/>
          </a:prstGeom>
          <a:noFill/>
        </p:spPr>
        <p:txBody>
          <a:bodyPr wrap="square" rtlCol="0">
            <a:spAutoFit/>
          </a:bodyPr>
          <a:lstStyle/>
          <a:p>
            <a:pPr algn="just">
              <a:buFont typeface="Wingdings" pitchFamily="2" charset="2"/>
              <a:buChar char="Ø"/>
            </a:pPr>
            <a:r>
              <a:rPr lang="en-US" sz="3200" dirty="0"/>
              <a:t>Entrances and exits are your home's weakest points.</a:t>
            </a:r>
          </a:p>
          <a:p>
            <a:pPr algn="just">
              <a:buFont typeface="Wingdings" pitchFamily="2" charset="2"/>
              <a:buChar char="Ø"/>
            </a:pPr>
            <a:r>
              <a:rPr lang="en-US" sz="3200" dirty="0"/>
              <a:t>Unsecured door or window is a vulnerability.</a:t>
            </a:r>
          </a:p>
          <a:p>
            <a:pPr algn="just">
              <a:buFont typeface="Wingdings" pitchFamily="2" charset="2"/>
              <a:buChar char="Ø"/>
            </a:pPr>
            <a:r>
              <a:rPr lang="en-US" sz="3200" dirty="0"/>
              <a:t>Entry sensors are used to identify entry point movement.</a:t>
            </a:r>
          </a:p>
          <a:p>
            <a:pPr algn="just">
              <a:buFont typeface="Wingdings" pitchFamily="2" charset="2"/>
              <a:buChar char="Ø"/>
            </a:pPr>
            <a:r>
              <a:rPr lang="en-US" sz="3200" dirty="0"/>
              <a:t>In the past a bell was used. The bell made noise whenever the   door hit him.</a:t>
            </a:r>
          </a:p>
          <a:p>
            <a:pPr algn="just">
              <a:buFont typeface="Wingdings" pitchFamily="2" charset="2"/>
              <a:buChar char="Ø"/>
            </a:pPr>
            <a:r>
              <a:rPr lang="en-US" sz="3200" dirty="0"/>
              <a:t>Today the technology has improved and the market offers different, more advanced options.</a:t>
            </a:r>
          </a:p>
          <a:p>
            <a:pPr algn="just"/>
            <a:endParaRPr lang="en-US" sz="3200" b="1" dirty="0"/>
          </a:p>
        </p:txBody>
      </p:sp>
      <p:pic>
        <p:nvPicPr>
          <p:cNvPr id="7" name="תמונה 6">
            <a:extLst>
              <a:ext uri="{FF2B5EF4-FFF2-40B4-BE49-F238E27FC236}">
                <a16:creationId xmlns:a16="http://schemas.microsoft.com/office/drawing/2014/main" id="{DA2990D0-18FF-489C-8DAF-B8F8E53D88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2102647" y="1064021"/>
            <a:ext cx="84947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Project Purpose - Background</a:t>
            </a:r>
          </a:p>
        </p:txBody>
      </p:sp>
    </p:spTree>
    <p:extLst>
      <p:ext uri="{BB962C8B-B14F-4D97-AF65-F5344CB8AC3E}">
        <p14:creationId xmlns:p14="http://schemas.microsoft.com/office/powerpoint/2010/main" val="114362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3</a:t>
            </a:fld>
            <a:endParaRPr lang="en-US"/>
          </a:p>
        </p:txBody>
      </p:sp>
      <p:sp>
        <p:nvSpPr>
          <p:cNvPr id="3" name="Rectangle 2"/>
          <p:cNvSpPr/>
          <p:nvPr/>
        </p:nvSpPr>
        <p:spPr>
          <a:xfrm>
            <a:off x="1495531" y="1151064"/>
            <a:ext cx="938186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Entry sensor example - Magnetic</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400420" y="2197160"/>
            <a:ext cx="6169713" cy="4524315"/>
          </a:xfrm>
          <a:prstGeom prst="rect">
            <a:avLst/>
          </a:prstGeom>
          <a:noFill/>
        </p:spPr>
        <p:txBody>
          <a:bodyPr wrap="square" rtlCol="0">
            <a:spAutoFit/>
          </a:bodyPr>
          <a:lstStyle/>
          <a:p>
            <a:pPr algn="just"/>
            <a:r>
              <a:rPr lang="en-US" sz="3200" dirty="0"/>
              <a:t>The most common entry sensors today use a reed switch and a magnet. Reed switch consists of electrical connectors placed slightly apart. When a magnetic field is placed parallel to the switch, it closes the circuit. When the magnet moves away, the circuit is open and an alarm is triggered.</a:t>
            </a:r>
          </a:p>
        </p:txBody>
      </p:sp>
      <p:pic>
        <p:nvPicPr>
          <p:cNvPr id="15" name="תמונה 14" descr="Reed Switch diagram"/>
          <p:cNvPicPr/>
          <p:nvPr/>
        </p:nvPicPr>
        <p:blipFill>
          <a:blip r:embed="rId3">
            <a:extLst>
              <a:ext uri="{28A0092B-C50C-407E-A947-70E740481C1C}">
                <a14:useLocalDpi xmlns:a14="http://schemas.microsoft.com/office/drawing/2010/main" val="0"/>
              </a:ext>
            </a:extLst>
          </a:blip>
          <a:srcRect/>
          <a:stretch>
            <a:fillRect/>
          </a:stretch>
        </p:blipFill>
        <p:spPr bwMode="auto">
          <a:xfrm>
            <a:off x="6589184" y="2440517"/>
            <a:ext cx="5143500" cy="3670300"/>
          </a:xfrm>
          <a:prstGeom prst="rect">
            <a:avLst/>
          </a:prstGeom>
          <a:noFill/>
          <a:ln>
            <a:noFill/>
          </a:ln>
        </p:spPr>
      </p:pic>
      <p:pic>
        <p:nvPicPr>
          <p:cNvPr id="7" name="תמונה 6">
            <a:extLst>
              <a:ext uri="{FF2B5EF4-FFF2-40B4-BE49-F238E27FC236}">
                <a16:creationId xmlns:a16="http://schemas.microsoft.com/office/drawing/2014/main" id="{D5887BB9-F5AE-4629-86CB-8AF0555507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362347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4</a:t>
            </a:fld>
            <a:endParaRPr lang="en-US"/>
          </a:p>
        </p:txBody>
      </p:sp>
      <p:sp>
        <p:nvSpPr>
          <p:cNvPr id="3" name="Rectangle 2"/>
          <p:cNvSpPr/>
          <p:nvPr/>
        </p:nvSpPr>
        <p:spPr>
          <a:xfrm>
            <a:off x="1503998" y="1177394"/>
            <a:ext cx="938186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Entry sensor example - Magnetic</a:t>
            </a:r>
          </a:p>
        </p:txBody>
      </p:sp>
      <p:sp>
        <p:nvSpPr>
          <p:cNvPr id="4" name="TextBox 3"/>
          <p:cNvSpPr txBox="1"/>
          <p:nvPr/>
        </p:nvSpPr>
        <p:spPr>
          <a:xfrm>
            <a:off x="400419" y="2197160"/>
            <a:ext cx="9928913" cy="3539430"/>
          </a:xfrm>
          <a:prstGeom prst="rect">
            <a:avLst/>
          </a:prstGeom>
          <a:noFill/>
        </p:spPr>
        <p:txBody>
          <a:bodyPr wrap="square" rtlCol="0">
            <a:spAutoFit/>
          </a:bodyPr>
          <a:lstStyle/>
          <a:p>
            <a:pPr algn="just"/>
            <a:r>
              <a:rPr lang="en-US" sz="3200" dirty="0"/>
              <a:t>However, the magnetic sensor has some disadvantages:</a:t>
            </a:r>
          </a:p>
          <a:p>
            <a:pPr algn="just">
              <a:buFont typeface="Wingdings" pitchFamily="2" charset="2"/>
              <a:buChar char="Ø"/>
            </a:pPr>
            <a:r>
              <a:rPr lang="en-US" sz="3200" dirty="0"/>
              <a:t>Consists of 2 parts where one is installed on the window and the other installed on the frame.</a:t>
            </a:r>
          </a:p>
          <a:p>
            <a:pPr algn="just">
              <a:buFont typeface="Wingdings" pitchFamily="2" charset="2"/>
              <a:buChar char="Ø"/>
            </a:pPr>
            <a:r>
              <a:rPr lang="en-US" sz="3200" dirty="0"/>
              <a:t>Can’t fit all windows and doors, deep frame for example.</a:t>
            </a:r>
          </a:p>
          <a:p>
            <a:pPr algn="just">
              <a:buFont typeface="Wingdings" pitchFamily="2" charset="2"/>
              <a:buChar char="Ø"/>
            </a:pPr>
            <a:r>
              <a:rPr lang="en-US" sz="3200" dirty="0"/>
              <a:t>Can be affected by metal objects.</a:t>
            </a:r>
          </a:p>
          <a:p>
            <a:pPr algn="just">
              <a:buFont typeface="Wingdings" pitchFamily="2" charset="2"/>
              <a:buChar char="Ø"/>
            </a:pPr>
            <a:r>
              <a:rPr lang="en-US" sz="3200" dirty="0"/>
              <a:t>Can be fooled by a special magnet to open without triggering alarm.</a:t>
            </a:r>
          </a:p>
        </p:txBody>
      </p:sp>
      <p:pic>
        <p:nvPicPr>
          <p:cNvPr id="7" name="תמונה 6">
            <a:extLst>
              <a:ext uri="{FF2B5EF4-FFF2-40B4-BE49-F238E27FC236}">
                <a16:creationId xmlns:a16="http://schemas.microsoft.com/office/drawing/2014/main" id="{889C8D1B-9272-493F-9926-E35AD3A0B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53055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5</a:t>
            </a:fld>
            <a:endParaRPr lang="en-US"/>
          </a:p>
        </p:txBody>
      </p:sp>
      <p:sp>
        <p:nvSpPr>
          <p:cNvPr id="4" name="TextBox 3"/>
          <p:cNvSpPr txBox="1"/>
          <p:nvPr/>
        </p:nvSpPr>
        <p:spPr>
          <a:xfrm>
            <a:off x="400420" y="2197160"/>
            <a:ext cx="5966513" cy="4031873"/>
          </a:xfrm>
          <a:prstGeom prst="rect">
            <a:avLst/>
          </a:prstGeom>
          <a:noFill/>
        </p:spPr>
        <p:txBody>
          <a:bodyPr wrap="square" rtlCol="0">
            <a:spAutoFit/>
          </a:bodyPr>
          <a:lstStyle/>
          <a:p>
            <a:pPr algn="just"/>
            <a:r>
              <a:rPr lang="en-US" sz="3200" dirty="0"/>
              <a:t>Motion sensor uses an </a:t>
            </a:r>
            <a:r>
              <a:rPr lang="en-US" sz="3200" b="1" dirty="0"/>
              <a:t>accelerometer</a:t>
            </a:r>
            <a:r>
              <a:rPr lang="en-US" sz="3200" dirty="0"/>
              <a:t> and a </a:t>
            </a:r>
            <a:r>
              <a:rPr lang="en-US" sz="3200" b="1" dirty="0"/>
              <a:t>gyroscope</a:t>
            </a:r>
            <a:r>
              <a:rPr lang="en-US" sz="3200" dirty="0"/>
              <a:t> to sample acceleration and angular velocity.</a:t>
            </a:r>
          </a:p>
          <a:p>
            <a:pPr algn="just"/>
            <a:r>
              <a:rPr lang="en-US" sz="3200" dirty="0"/>
              <a:t>By mounting the motion sensor on a micro controller we can sample repeatedly, and calculate changes in velocity, location and angle. </a:t>
            </a:r>
          </a:p>
        </p:txBody>
      </p:sp>
      <p:pic>
        <p:nvPicPr>
          <p:cNvPr id="2050" name="Picture 2"/>
          <p:cNvPicPr>
            <a:picLocks noChangeAspect="1" noChangeArrowheads="1"/>
          </p:cNvPicPr>
          <p:nvPr/>
        </p:nvPicPr>
        <p:blipFill>
          <a:blip r:embed="rId3"/>
          <a:srcRect/>
          <a:stretch>
            <a:fillRect/>
          </a:stretch>
        </p:blipFill>
        <p:spPr bwMode="auto">
          <a:xfrm>
            <a:off x="7075487" y="2392891"/>
            <a:ext cx="3711046" cy="3593502"/>
          </a:xfrm>
          <a:prstGeom prst="rect">
            <a:avLst/>
          </a:prstGeom>
          <a:noFill/>
          <a:ln w="9525">
            <a:noFill/>
            <a:miter lim="800000"/>
            <a:headEnd/>
            <a:tailEnd/>
          </a:ln>
          <a:effectLst/>
        </p:spPr>
      </p:pic>
      <p:pic>
        <p:nvPicPr>
          <p:cNvPr id="7" name="תמונה 6">
            <a:extLst>
              <a:ext uri="{FF2B5EF4-FFF2-40B4-BE49-F238E27FC236}">
                <a16:creationId xmlns:a16="http://schemas.microsoft.com/office/drawing/2014/main" id="{87A181EF-8072-4DC5-9529-72B97ED3AB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1748717" y="1064021"/>
            <a:ext cx="815325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Motion sensor</a:t>
            </a:r>
          </a:p>
        </p:txBody>
      </p:sp>
    </p:spTree>
    <p:extLst>
      <p:ext uri="{BB962C8B-B14F-4D97-AF65-F5344CB8AC3E}">
        <p14:creationId xmlns:p14="http://schemas.microsoft.com/office/powerpoint/2010/main" val="193232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6</a:t>
            </a:fld>
            <a:endParaRPr lang="en-US"/>
          </a:p>
        </p:txBody>
      </p:sp>
      <p:sp>
        <p:nvSpPr>
          <p:cNvPr id="3" name="Rectangle 2"/>
          <p:cNvSpPr/>
          <p:nvPr/>
        </p:nvSpPr>
        <p:spPr>
          <a:xfrm>
            <a:off x="1100668" y="1087061"/>
            <a:ext cx="1007923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General window opening detection</a:t>
            </a:r>
          </a:p>
        </p:txBody>
      </p:sp>
      <p:sp>
        <p:nvSpPr>
          <p:cNvPr id="9" name="TextBox 8"/>
          <p:cNvSpPr txBox="1"/>
          <p:nvPr/>
        </p:nvSpPr>
        <p:spPr>
          <a:xfrm>
            <a:off x="942680" y="2092751"/>
            <a:ext cx="9391891" cy="4154984"/>
          </a:xfrm>
          <a:prstGeom prst="rect">
            <a:avLst/>
          </a:prstGeom>
          <a:noFill/>
        </p:spPr>
        <p:txBody>
          <a:bodyPr wrap="square" rtlCol="0">
            <a:spAutoFit/>
          </a:bodyPr>
          <a:lstStyle/>
          <a:p>
            <a:pPr algn="just"/>
            <a:r>
              <a:rPr lang="en-US" sz="2400" dirty="0"/>
              <a:t>The algorithm, placed in the micro controller:</a:t>
            </a:r>
          </a:p>
          <a:p>
            <a:pPr marL="514350" indent="-514350" algn="just">
              <a:buFont typeface="+mj-lt"/>
              <a:buAutoNum type="arabicPeriod"/>
            </a:pPr>
            <a:r>
              <a:rPr lang="en-US" sz="2400" dirty="0"/>
              <a:t>The accelerometer samples vibrations on the window constantly at 200 samples per second. </a:t>
            </a:r>
          </a:p>
          <a:p>
            <a:pPr marL="514350" indent="-514350" algn="just">
              <a:buFont typeface="+mj-lt"/>
              <a:buAutoNum type="arabicPeriod"/>
            </a:pPr>
            <a:r>
              <a:rPr lang="en-US" sz="2400" dirty="0"/>
              <a:t>The algorithm checks the output values from the accelerometer and the gyroscope.</a:t>
            </a:r>
          </a:p>
          <a:p>
            <a:pPr marL="514350" indent="-514350" algn="just">
              <a:buFont typeface="+mj-lt"/>
              <a:buAutoNum type="arabicPeriod"/>
            </a:pPr>
            <a:r>
              <a:rPr lang="en-US" sz="2400" dirty="0"/>
              <a:t>If the value is above a threshold value, calculate displacement.</a:t>
            </a:r>
          </a:p>
          <a:p>
            <a:pPr marL="514350" indent="-514350" algn="just">
              <a:buFont typeface="+mj-lt"/>
              <a:buAutoNum type="arabicPeriod" startAt="4"/>
            </a:pPr>
            <a:r>
              <a:rPr lang="en-US" sz="2400" dirty="0"/>
              <a:t>Calculate current position of the window (compared to initial position).</a:t>
            </a:r>
          </a:p>
          <a:p>
            <a:pPr marL="514350" indent="-514350" algn="just">
              <a:buFont typeface="+mj-lt"/>
              <a:buAutoNum type="arabicPeriod" startAt="4"/>
            </a:pPr>
            <a:r>
              <a:rPr lang="en-US" sz="2400" dirty="0"/>
              <a:t>If the location moved from initial position, opening event is detected. If location is same as initial position, closing event detected.</a:t>
            </a:r>
          </a:p>
          <a:p>
            <a:pPr marL="514350" indent="-514350" algn="just">
              <a:buFont typeface="+mj-lt"/>
              <a:buAutoNum type="arabicPeriod" startAt="4"/>
            </a:pPr>
            <a:r>
              <a:rPr lang="en-US" sz="2400" dirty="0"/>
              <a:t>Algorithm notifies that the window is open/closed and back to 2.</a:t>
            </a:r>
          </a:p>
        </p:txBody>
      </p:sp>
      <p:pic>
        <p:nvPicPr>
          <p:cNvPr id="7" name="תמונה 6">
            <a:extLst>
              <a:ext uri="{FF2B5EF4-FFF2-40B4-BE49-F238E27FC236}">
                <a16:creationId xmlns:a16="http://schemas.microsoft.com/office/drawing/2014/main" id="{92C0A5A3-48E0-4B7F-ACB8-41DB0F36A7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349802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21219A15-B0B6-4A11-B6DA-C7BA3661CC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131B1B-2961-4FB8-8036-29F59EEE4FD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Rectangle 2"/>
          <p:cNvSpPr/>
          <p:nvPr/>
        </p:nvSpPr>
        <p:spPr>
          <a:xfrm>
            <a:off x="1029518" y="1064021"/>
            <a:ext cx="10079234"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rPr>
              <a:t>General window opening detection</a:t>
            </a:r>
          </a:p>
        </p:txBody>
      </p:sp>
      <p:pic>
        <p:nvPicPr>
          <p:cNvPr id="5" name="תמונה 4">
            <a:extLst>
              <a:ext uri="{FF2B5EF4-FFF2-40B4-BE49-F238E27FC236}">
                <a16:creationId xmlns:a16="http://schemas.microsoft.com/office/drawing/2014/main" id="{8C00AAED-9D42-464F-BD24-D30341DEA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8289" y="2622758"/>
            <a:ext cx="5921692" cy="3545308"/>
          </a:xfrm>
          <a:prstGeom prst="rect">
            <a:avLst/>
          </a:prstGeom>
        </p:spPr>
      </p:pic>
    </p:spTree>
    <p:extLst>
      <p:ext uri="{BB962C8B-B14F-4D97-AF65-F5344CB8AC3E}">
        <p14:creationId xmlns:p14="http://schemas.microsoft.com/office/powerpoint/2010/main" val="358796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a:extLst>
              <a:ext uri="{FF2B5EF4-FFF2-40B4-BE49-F238E27FC236}">
                <a16:creationId xmlns:a16="http://schemas.microsoft.com/office/drawing/2014/main" id="{4F5B2B53-ECBD-4F4F-8CFA-975DD1572F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8</a:t>
            </a:fld>
            <a:endParaRPr lang="en-US"/>
          </a:p>
        </p:txBody>
      </p:sp>
      <p:sp>
        <p:nvSpPr>
          <p:cNvPr id="9" name="TextBox 8"/>
          <p:cNvSpPr txBox="1"/>
          <p:nvPr/>
        </p:nvSpPr>
        <p:spPr>
          <a:xfrm>
            <a:off x="400421" y="2197160"/>
            <a:ext cx="7964646" cy="3046988"/>
          </a:xfrm>
          <a:prstGeom prst="rect">
            <a:avLst/>
          </a:prstGeom>
          <a:noFill/>
        </p:spPr>
        <p:txBody>
          <a:bodyPr wrap="square" rtlCol="0">
            <a:spAutoFit/>
          </a:bodyPr>
          <a:lstStyle/>
          <a:p>
            <a:r>
              <a:rPr lang="en-US" sz="2400" dirty="0"/>
              <a:t>This window’s opening can be detected by calculating the change in location. The data sampled from the accelerometer goes through </a:t>
            </a:r>
            <a:r>
              <a:rPr lang="en-US" sz="2400" b="1" dirty="0"/>
              <a:t>double integration</a:t>
            </a:r>
            <a:r>
              <a:rPr lang="en-US" sz="2400" dirty="0"/>
              <a:t>. </a:t>
            </a:r>
          </a:p>
          <a:p>
            <a:endParaRPr lang="en-US" sz="2400" dirty="0"/>
          </a:p>
          <a:p>
            <a:endParaRPr lang="en-US" sz="2400" dirty="0"/>
          </a:p>
          <a:p>
            <a:r>
              <a:rPr lang="en-US" sz="2400" dirty="0"/>
              <a:t>The starting location is considered as 0. </a:t>
            </a:r>
            <a:br>
              <a:rPr lang="en-US" sz="2400" dirty="0"/>
            </a:br>
            <a:r>
              <a:rPr lang="en-US" sz="2400" u="sng" dirty="0"/>
              <a:t>Assumption</a:t>
            </a:r>
            <a:r>
              <a:rPr lang="en-US" sz="2400" dirty="0"/>
              <a:t>: system starts when the window is closed.</a:t>
            </a:r>
          </a:p>
          <a:p>
            <a:endParaRPr lang="en-US" sz="2400" dirty="0"/>
          </a:p>
        </p:txBody>
      </p:sp>
      <p:sp>
        <p:nvSpPr>
          <p:cNvPr id="11" name="Rectangle 2"/>
          <p:cNvSpPr/>
          <p:nvPr/>
        </p:nvSpPr>
        <p:spPr>
          <a:xfrm>
            <a:off x="1249647" y="1064021"/>
            <a:ext cx="971669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Sliding window opening detection</a:t>
            </a:r>
          </a:p>
        </p:txBody>
      </p:sp>
      <p:pic>
        <p:nvPicPr>
          <p:cNvPr id="12" name="Picture 4"/>
          <p:cNvPicPr>
            <a:picLocks noChangeAspect="1" noChangeArrowheads="1"/>
          </p:cNvPicPr>
          <p:nvPr/>
        </p:nvPicPr>
        <p:blipFill>
          <a:blip r:embed="rId4"/>
          <a:srcRect/>
          <a:stretch>
            <a:fillRect/>
          </a:stretch>
        </p:blipFill>
        <p:spPr bwMode="auto">
          <a:xfrm>
            <a:off x="8546573" y="2227790"/>
            <a:ext cx="2443162" cy="2202643"/>
          </a:xfrm>
          <a:prstGeom prst="rect">
            <a:avLst/>
          </a:prstGeom>
          <a:noFill/>
          <a:ln w="9525">
            <a:noFill/>
            <a:miter lim="800000"/>
            <a:headEnd/>
            <a:tailEnd/>
          </a:ln>
          <a:effectLst/>
        </p:spPr>
      </p:pic>
      <p:sp>
        <p:nvSpPr>
          <p:cNvPr id="13" name="מלבן 12"/>
          <p:cNvSpPr/>
          <p:nvPr/>
        </p:nvSpPr>
        <p:spPr>
          <a:xfrm>
            <a:off x="383012" y="4782483"/>
            <a:ext cx="10583334" cy="1938992"/>
          </a:xfrm>
          <a:prstGeom prst="rect">
            <a:avLst/>
          </a:prstGeom>
        </p:spPr>
        <p:txBody>
          <a:bodyPr wrap="square">
            <a:spAutoFit/>
          </a:bodyPr>
          <a:lstStyle/>
          <a:p>
            <a:r>
              <a:rPr lang="en-US" sz="2400" dirty="0"/>
              <a:t>Integration tends to </a:t>
            </a:r>
            <a:r>
              <a:rPr lang="en-US" sz="2400" b="1" dirty="0"/>
              <a:t>gain errors</a:t>
            </a:r>
            <a:r>
              <a:rPr lang="en-US" sz="2400" dirty="0"/>
              <a:t>. Therefore, each bulk of velocity values lower than 15 cm/s are written as 0. The same is done for location, each bulk of location values lower than 5 cm are written as 0. This filtering corrects the integration errors. Each integration adds values, but if the windows is not moving, the only thing that is integrated is noise.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2881EB0-3DAB-4B7A-B295-E4ECF99C3EB5}"/>
                  </a:ext>
                </a:extLst>
              </p:cNvPr>
              <p:cNvSpPr txBox="1"/>
              <p:nvPr/>
            </p:nvSpPr>
            <p:spPr>
              <a:xfrm flipH="1">
                <a:off x="-526722" y="3436680"/>
                <a:ext cx="5715000"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𝑣𝑒𝑙𝑜𝑐𝑖𝑡𝑦</m:t>
                      </m:r>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𝑎𝑐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𝑐𝑒𝑙𝑒𝑟𝑜𝑚𝑒𝑡𝑒𝑟</m:t>
                              </m:r>
                            </m:e>
                            <m:sub>
                              <m:r>
                                <a:rPr lang="en-US" b="0" i="1" smtClean="0">
                                  <a:latin typeface="Cambria Math" panose="02040503050406030204" pitchFamily="18" charset="0"/>
                                </a:rPr>
                                <m:t>𝑑𝑎𝑡𝑎</m:t>
                              </m:r>
                            </m:sub>
                          </m:sSub>
                          <m:r>
                            <a:rPr lang="en-US" b="0" i="1" smtClean="0">
                              <a:latin typeface="Cambria Math" panose="02040503050406030204" pitchFamily="18" charset="0"/>
                            </a:rPr>
                            <m:t>) </m:t>
                          </m:r>
                          <m:r>
                            <a:rPr lang="en-US" b="0" i="1" smtClean="0">
                              <a:latin typeface="Cambria Math" panose="02040503050406030204" pitchFamily="18" charset="0"/>
                            </a:rPr>
                            <m:t>𝑑𝑡</m:t>
                          </m:r>
                        </m:e>
                      </m:nary>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82881EB0-3DAB-4B7A-B295-E4ECF99C3EB5}"/>
                  </a:ext>
                </a:extLst>
              </p:cNvPr>
              <p:cNvSpPr txBox="1">
                <a:spLocks noRot="1" noChangeAspect="1" noMove="1" noResize="1" noEditPoints="1" noAdjustHandles="1" noChangeArrowheads="1" noChangeShapeType="1" noTextEdit="1"/>
              </p:cNvSpPr>
              <p:nvPr/>
            </p:nvSpPr>
            <p:spPr>
              <a:xfrm flipH="1">
                <a:off x="-526722" y="3436680"/>
                <a:ext cx="5715000" cy="72654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6229AC-55D2-45A7-AFB2-B490DA3E43A7}"/>
                  </a:ext>
                </a:extLst>
              </p:cNvPr>
              <p:cNvSpPr txBox="1"/>
              <p:nvPr/>
            </p:nvSpPr>
            <p:spPr>
              <a:xfrm flipH="1">
                <a:off x="4141253" y="3442722"/>
                <a:ext cx="4876800"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𝑙𝑜𝑐𝑎𝑡𝑖𝑜𝑛</m:t>
                      </m:r>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𝑣𝑒𝑙𝑜𝑐𝑖𝑡𝑦</m:t>
                          </m:r>
                          <m:r>
                            <a:rPr lang="en-US" b="0" i="1" smtClean="0">
                              <a:latin typeface="Cambria Math" panose="02040503050406030204" pitchFamily="18" charset="0"/>
                            </a:rPr>
                            <m:t>) </m:t>
                          </m:r>
                          <m:r>
                            <a:rPr lang="en-US" b="0" i="1" smtClean="0">
                              <a:latin typeface="Cambria Math" panose="02040503050406030204" pitchFamily="18" charset="0"/>
                            </a:rPr>
                            <m:t>𝑑𝑡</m:t>
                          </m:r>
                        </m:e>
                      </m:nary>
                      <m:r>
                        <a:rPr lang="en-US" b="0" i="1" smtClean="0">
                          <a:latin typeface="Cambria Math" panose="02040503050406030204" pitchFamily="18" charset="0"/>
                        </a:rPr>
                        <m:t> </m:t>
                      </m:r>
                    </m:oMath>
                  </m:oMathPara>
                </a14:m>
                <a:endParaRPr lang="en-US" dirty="0"/>
              </a:p>
            </p:txBody>
          </p:sp>
        </mc:Choice>
        <mc:Fallback xmlns="">
          <p:sp>
            <p:nvSpPr>
              <p:cNvPr id="14" name="TextBox 13">
                <a:extLst>
                  <a:ext uri="{FF2B5EF4-FFF2-40B4-BE49-F238E27FC236}">
                    <a16:creationId xmlns:a16="http://schemas.microsoft.com/office/drawing/2014/main" id="{096229AC-55D2-45A7-AFB2-B490DA3E43A7}"/>
                  </a:ext>
                </a:extLst>
              </p:cNvPr>
              <p:cNvSpPr txBox="1">
                <a:spLocks noRot="1" noChangeAspect="1" noMove="1" noResize="1" noEditPoints="1" noAdjustHandles="1" noChangeArrowheads="1" noChangeShapeType="1" noTextEdit="1"/>
              </p:cNvSpPr>
              <p:nvPr/>
            </p:nvSpPr>
            <p:spPr>
              <a:xfrm flipH="1">
                <a:off x="4141253" y="3442722"/>
                <a:ext cx="4876800" cy="72654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645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3B861916-D971-4BBE-9244-A67E49FDDE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9</a:t>
            </a:fld>
            <a:endParaRPr lang="en-US"/>
          </a:p>
        </p:txBody>
      </p:sp>
      <p:sp>
        <p:nvSpPr>
          <p:cNvPr id="9" name="Rectangle 2"/>
          <p:cNvSpPr/>
          <p:nvPr/>
        </p:nvSpPr>
        <p:spPr>
          <a:xfrm>
            <a:off x="1249647" y="1064021"/>
            <a:ext cx="978287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Sliding window operation diagram</a:t>
            </a:r>
          </a:p>
        </p:txBody>
      </p:sp>
      <p:pic>
        <p:nvPicPr>
          <p:cNvPr id="10" name="תמונה 9"/>
          <p:cNvPicPr/>
          <p:nvPr/>
        </p:nvPicPr>
        <p:blipFill>
          <a:blip r:embed="rId4">
            <a:extLst>
              <a:ext uri="{28A0092B-C50C-407E-A947-70E740481C1C}">
                <a14:useLocalDpi xmlns:a14="http://schemas.microsoft.com/office/drawing/2010/main" val="0"/>
              </a:ext>
            </a:extLst>
          </a:blip>
          <a:stretch>
            <a:fillRect/>
          </a:stretch>
        </p:blipFill>
        <p:spPr>
          <a:xfrm>
            <a:off x="5625904" y="2352371"/>
            <a:ext cx="5816991" cy="3677258"/>
          </a:xfrm>
          <a:prstGeom prst="rect">
            <a:avLst/>
          </a:prstGeom>
        </p:spPr>
      </p:pic>
      <p:pic>
        <p:nvPicPr>
          <p:cNvPr id="11" name="תמונה 10"/>
          <p:cNvPicPr/>
          <p:nvPr/>
        </p:nvPicPr>
        <p:blipFill>
          <a:blip r:embed="rId5">
            <a:extLst>
              <a:ext uri="{28A0092B-C50C-407E-A947-70E740481C1C}">
                <a14:useLocalDpi xmlns:a14="http://schemas.microsoft.com/office/drawing/2010/main" val="0"/>
              </a:ext>
            </a:extLst>
          </a:blip>
          <a:stretch>
            <a:fillRect/>
          </a:stretch>
        </p:blipFill>
        <p:spPr>
          <a:xfrm>
            <a:off x="378655" y="2424802"/>
            <a:ext cx="4599745" cy="3528225"/>
          </a:xfrm>
          <a:prstGeom prst="rect">
            <a:avLst/>
          </a:prstGeom>
        </p:spPr>
      </p:pic>
      <p:sp>
        <p:nvSpPr>
          <p:cNvPr id="21" name="מלבן 20"/>
          <p:cNvSpPr/>
          <p:nvPr/>
        </p:nvSpPr>
        <p:spPr>
          <a:xfrm>
            <a:off x="270933" y="2319867"/>
            <a:ext cx="4859867" cy="37084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3" name="מחבר ישר 22"/>
          <p:cNvCxnSpPr/>
          <p:nvPr/>
        </p:nvCxnSpPr>
        <p:spPr>
          <a:xfrm rot="16200000" flipH="1">
            <a:off x="3959225" y="3476625"/>
            <a:ext cx="2838450" cy="508000"/>
          </a:xfrm>
          <a:prstGeom prst="line">
            <a:avLst/>
          </a:prstGeom>
        </p:spPr>
        <p:style>
          <a:lnRef idx="1">
            <a:schemeClr val="dk1"/>
          </a:lnRef>
          <a:fillRef idx="0">
            <a:schemeClr val="dk1"/>
          </a:fillRef>
          <a:effectRef idx="0">
            <a:schemeClr val="dk1"/>
          </a:effectRef>
          <a:fontRef idx="minor">
            <a:schemeClr val="tx1"/>
          </a:fontRef>
        </p:style>
      </p:cxnSp>
      <p:cxnSp>
        <p:nvCxnSpPr>
          <p:cNvPr id="25" name="מחבר ישר 24"/>
          <p:cNvCxnSpPr/>
          <p:nvPr/>
        </p:nvCxnSpPr>
        <p:spPr>
          <a:xfrm flipV="1">
            <a:off x="5133975" y="6024563"/>
            <a:ext cx="497681" cy="23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786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TotalTime>
  <Words>701</Words>
  <Application>Microsoft Office PowerPoint</Application>
  <PresentationFormat>מסך רחב</PresentationFormat>
  <Paragraphs>101</Paragraphs>
  <Slides>16</Slides>
  <Notes>16</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16</vt:i4>
      </vt:variant>
    </vt:vector>
  </HeadingPairs>
  <TitlesOfParts>
    <vt:vector size="22" baseType="lpstr">
      <vt:lpstr>Arial</vt:lpstr>
      <vt:lpstr>Calibri</vt:lpstr>
      <vt:lpstr>Calibri Light</vt:lpstr>
      <vt:lpstr>Cambria Math</vt:lpstr>
      <vt:lpstr>Wingdings</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Nevo, Hillel</dc:creator>
  <cp:lastModifiedBy>Mari</cp:lastModifiedBy>
  <cp:revision>119</cp:revision>
  <dcterms:created xsi:type="dcterms:W3CDTF">2014-09-28T18:03:40Z</dcterms:created>
  <dcterms:modified xsi:type="dcterms:W3CDTF">2017-08-11T15:14:07Z</dcterms:modified>
</cp:coreProperties>
</file>