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png"/>
  <Override PartName="/ppt/media/image10.jpg" ContentType="image/pn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71" r:id="rId9"/>
    <p:sldId id="260" r:id="rId10"/>
    <p:sldId id="264" r:id="rId11"/>
    <p:sldId id="265" r:id="rId12"/>
    <p:sldId id="266" r:id="rId13"/>
    <p:sldId id="267" r:id="rId14"/>
    <p:sldId id="270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5"/>
    <p:restoredTop sz="86348"/>
  </p:normalViewPr>
  <p:slideViewPr>
    <p:cSldViewPr snapToGrid="0" snapToObjects="1">
      <p:cViewPr varScale="1">
        <p:scale>
          <a:sx n="72" d="100"/>
          <a:sy n="72" d="100"/>
        </p:scale>
        <p:origin x="22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35" d="100"/>
          <a:sy n="135" d="100"/>
        </p:scale>
        <p:origin x="2848" y="-1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164256"/>
        <c:axId val="-2071123968"/>
      </c:barChart>
      <c:catAx>
        <c:axId val="-207116425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071123968"/>
        <c:crosses val="autoZero"/>
        <c:auto val="1"/>
        <c:lblAlgn val="ctr"/>
        <c:lblOffset val="100"/>
        <c:noMultiLvlLbl val="0"/>
      </c:catAx>
      <c:valAx>
        <c:axId val="-207112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6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17C90-EE76-BD42-AAFF-4F93089D8AE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4CD36-7740-264F-AEB2-24E2CD14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afternoon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group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yesterday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87%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validation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set.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Before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briefly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improve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CD36-7740-264F-AEB2-24E2CD149E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Intuitively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speaking,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dogs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human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being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nearly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engineering: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create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</a:p>
          <a:p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ensemble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avoid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overfitting</a:t>
            </a:r>
            <a:r>
              <a:rPr lang="zh-CN" altLang="en-US" baseline="0" dirty="0" smtClean="0"/>
              <a:t>  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CD36-7740-264F-AEB2-24E2CD149E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(corners)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dogs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suppose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identify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dogs,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Shape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spatial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points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err="1" smtClean="0"/>
              <a:t>ImageNet</a:t>
            </a:r>
            <a:r>
              <a:rPr lang="en-US" dirty="0" smtClean="0"/>
              <a:t> 2012 </a:t>
            </a:r>
            <a:r>
              <a:rPr lang="en-US" altLang="zh-CN" dirty="0" smtClean="0"/>
              <a:t>award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wining</a:t>
            </a:r>
            <a:r>
              <a:rPr lang="zh-CN" altLang="en-US" baseline="0" dirty="0" smtClean="0"/>
              <a:t> 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extractor</a:t>
            </a:r>
          </a:p>
          <a:p>
            <a:r>
              <a:rPr lang="en-US" altLang="zh-CN" baseline="0" dirty="0" smtClean="0"/>
              <a:t>–</a:t>
            </a:r>
          </a:p>
          <a:p>
            <a:r>
              <a:rPr lang="en-US" altLang="zh-CN" baseline="0" dirty="0" smtClean="0"/>
              <a:t>------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CD36-7740-264F-AEB2-24E2CD149E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CD36-7740-264F-AEB2-24E2CD149E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96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kernels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96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filters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preserved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CD36-7740-264F-AEB2-24E2CD149E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Overfitting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time-consuming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procedure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accuracy.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CD36-7740-264F-AEB2-24E2CD149E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CA144E-F46E-434E-9C9B-2CC8CE8DE1B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65081FF-CD3F-1748-A993-AB2FDB7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slide" Target="slide6.xml"/><Relationship Id="rId5" Type="http://schemas.openxmlformats.org/officeDocument/2006/relationships/image" Target="../media/image6.png"/><Relationship Id="rId6" Type="http://schemas.openxmlformats.org/officeDocument/2006/relationships/slide" Target="slide9.xml"/><Relationship Id="rId7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Cats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Chenlu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Danmo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Haoyang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Ruixiong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993775" y="3133164"/>
            <a:ext cx="1210235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16" y="0"/>
            <a:ext cx="684588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8953" y="2326341"/>
            <a:ext cx="131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744" y="2326341"/>
            <a:ext cx="2884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 </a:t>
            </a:r>
            <a:r>
              <a:rPr lang="en-US" altLang="zh-CN" dirty="0" smtClean="0"/>
              <a:t>(key</a:t>
            </a:r>
            <a:r>
              <a:rPr lang="zh-CN" altLang="en-US" dirty="0"/>
              <a:t> </a:t>
            </a:r>
            <a:r>
              <a:rPr lang="en-US" altLang="zh-CN" dirty="0" smtClean="0"/>
              <a:t>info)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captured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2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10816684" y="6104965"/>
            <a:ext cx="1003281" cy="55132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hlinkClick r:id="rId2" action="ppaction://hlinksldjump"/>
              </a:rPr>
              <a:t>Back</a:t>
            </a:r>
            <a:endParaRPr lang="en-US" altLang="zh-CN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8284" y="48463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Comparing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SIFT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9634"/>
              </p:ext>
            </p:extLst>
          </p:nvPr>
        </p:nvGraphicFramePr>
        <p:xfrm>
          <a:off x="1069847" y="1887818"/>
          <a:ext cx="6285693" cy="396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231"/>
                <a:gridCol w="2095231"/>
                <a:gridCol w="2095231"/>
              </a:tblGrid>
              <a:tr h="382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82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60.3%</a:t>
                      </a:r>
                      <a:endParaRPr lang="en-US" dirty="0"/>
                    </a:p>
                  </a:txBody>
                  <a:tcPr/>
                </a:tc>
              </a:tr>
              <a:tr h="660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words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chi2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kernel</a:t>
                      </a:r>
                    </a:p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Gamma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660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Deep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Layer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7082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Deep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Layer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81%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min)</a:t>
                      </a:r>
                      <a:endParaRPr lang="en-US" dirty="0"/>
                    </a:p>
                  </a:txBody>
                  <a:tcPr/>
                </a:tc>
              </a:tr>
              <a:tr h="70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Deep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SGD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classifier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80.5%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(10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7919"/>
            <a:ext cx="10018713" cy="1277470"/>
          </a:xfrm>
        </p:spPr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5318" y="1896034"/>
            <a:ext cx="714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351" y="1588957"/>
            <a:ext cx="8799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Ensemble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(2%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3%)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R: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SGDclassifer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slow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huge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(nearly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rPython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together</a:t>
            </a: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(9000)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5%-6%</a:t>
            </a:r>
          </a:p>
        </p:txBody>
      </p:sp>
    </p:spTree>
    <p:extLst>
      <p:ext uri="{BB962C8B-B14F-4D97-AF65-F5344CB8AC3E}">
        <p14:creationId xmlns:p14="http://schemas.microsoft.com/office/powerpoint/2010/main" val="19718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9358" y="2461693"/>
            <a:ext cx="10018713" cy="107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Other</a:t>
            </a:r>
            <a:r>
              <a:rPr lang="zh-CN" altLang="en-US" smtClean="0"/>
              <a:t> </a:t>
            </a:r>
            <a:r>
              <a:rPr lang="en-US" altLang="zh-CN" smtClean="0"/>
              <a:t>thing</a:t>
            </a:r>
            <a:r>
              <a:rPr lang="zh-CN" altLang="en-US" smtClean="0"/>
              <a:t> </a:t>
            </a:r>
            <a:r>
              <a:rPr lang="en-US" altLang="zh-CN" smtClean="0"/>
              <a:t>we</a:t>
            </a:r>
            <a:r>
              <a:rPr lang="zh-CN" altLang="en-US" smtClean="0"/>
              <a:t> </a:t>
            </a:r>
            <a:r>
              <a:rPr lang="en-US" altLang="zh-CN" smtClean="0"/>
              <a:t>have</a:t>
            </a:r>
            <a:r>
              <a:rPr lang="zh-CN" altLang="en-US" smtClean="0"/>
              <a:t> </a:t>
            </a:r>
            <a:r>
              <a:rPr lang="en-US" altLang="zh-CN" smtClean="0"/>
              <a:t>tried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2304" y="4303054"/>
            <a:ext cx="2093633" cy="2457823"/>
            <a:chOff x="5002304" y="4303054"/>
            <a:chExt cx="2093633" cy="2457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304" y="4685690"/>
              <a:ext cx="2093633" cy="20751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44353" y="4303054"/>
              <a:ext cx="155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SIFT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19326" y="1761565"/>
            <a:ext cx="2519003" cy="3028901"/>
            <a:chOff x="8319326" y="1761565"/>
            <a:chExt cx="2519003" cy="3028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326" y="2293755"/>
              <a:ext cx="2519003" cy="24967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85094" y="1761565"/>
              <a:ext cx="2030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SURF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7941" y="1761565"/>
            <a:ext cx="2645494" cy="3050299"/>
            <a:chOff x="1307941" y="1761565"/>
            <a:chExt cx="2645494" cy="30502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941" y="2224385"/>
              <a:ext cx="2645494" cy="258747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44706" y="1761565"/>
              <a:ext cx="214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AKAZE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1992" y="349766"/>
            <a:ext cx="2908300" cy="3297019"/>
            <a:chOff x="4531992" y="349766"/>
            <a:chExt cx="2908300" cy="329701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992" y="801985"/>
              <a:ext cx="2908300" cy="28448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710579" y="349766"/>
              <a:ext cx="2537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ORB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98320" y="2293755"/>
            <a:ext cx="2161014" cy="2312787"/>
            <a:chOff x="9009089" y="5137325"/>
            <a:chExt cx="464695" cy="4433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009089" y="5171607"/>
              <a:ext cx="464695" cy="37475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058137" y="5137325"/>
              <a:ext cx="366598" cy="4433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63759" y="1067991"/>
            <a:ext cx="2161014" cy="2312787"/>
            <a:chOff x="9009089" y="5137325"/>
            <a:chExt cx="464695" cy="44331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009089" y="5171607"/>
              <a:ext cx="464695" cy="37475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058137" y="5137325"/>
              <a:ext cx="366598" cy="4433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91944" y="2359599"/>
            <a:ext cx="2161014" cy="2312787"/>
            <a:chOff x="9009089" y="5137325"/>
            <a:chExt cx="464695" cy="443318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9009089" y="5171607"/>
              <a:ext cx="464695" cy="37475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9058137" y="5137325"/>
              <a:ext cx="366598" cy="4433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4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3729" y="2702858"/>
            <a:ext cx="3334870" cy="3891039"/>
            <a:chOff x="7382435" y="2501153"/>
            <a:chExt cx="3334870" cy="38910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435" y="3086834"/>
              <a:ext cx="3334870" cy="33053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20318" y="2501153"/>
              <a:ext cx="242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HOG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1365" y="201705"/>
            <a:ext cx="3392083" cy="3948347"/>
            <a:chOff x="161365" y="201705"/>
            <a:chExt cx="3392083" cy="3948347"/>
          </a:xfrm>
        </p:grpSpPr>
        <p:grpSp>
          <p:nvGrpSpPr>
            <p:cNvPr id="10" name="Group 9"/>
            <p:cNvGrpSpPr/>
            <p:nvPr/>
          </p:nvGrpSpPr>
          <p:grpSpPr>
            <a:xfrm>
              <a:off x="161365" y="201705"/>
              <a:ext cx="3392083" cy="3948347"/>
              <a:chOff x="5002304" y="4303054"/>
              <a:chExt cx="2093633" cy="24578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2304" y="4685690"/>
                <a:ext cx="2093633" cy="207518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244353" y="4303054"/>
                <a:ext cx="1559859" cy="22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Level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SIFT</a:t>
                </a:r>
                <a:endParaRPr lang="en-US" dirty="0"/>
              </a:p>
            </p:txBody>
          </p:sp>
        </p:grpSp>
        <p:cxnSp>
          <p:nvCxnSpPr>
            <p:cNvPr id="14" name="Straight Connector 13"/>
            <p:cNvCxnSpPr>
              <a:stCxn id="11" idx="1"/>
              <a:endCxn id="11" idx="3"/>
            </p:cNvCxnSpPr>
            <p:nvPr/>
          </p:nvCxnSpPr>
          <p:spPr>
            <a:xfrm>
              <a:off x="161365" y="2483220"/>
              <a:ext cx="33920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2"/>
            </p:cNvCxnSpPr>
            <p:nvPr/>
          </p:nvCxnSpPr>
          <p:spPr>
            <a:xfrm>
              <a:off x="1857406" y="844416"/>
              <a:ext cx="1" cy="33056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01353" y="1465729"/>
            <a:ext cx="3574334" cy="3985346"/>
            <a:chOff x="4101353" y="1465729"/>
            <a:chExt cx="3574334" cy="3985346"/>
          </a:xfrm>
        </p:grpSpPr>
        <p:grpSp>
          <p:nvGrpSpPr>
            <p:cNvPr id="7" name="Group 6"/>
            <p:cNvGrpSpPr/>
            <p:nvPr/>
          </p:nvGrpSpPr>
          <p:grpSpPr>
            <a:xfrm>
              <a:off x="4101353" y="1465729"/>
              <a:ext cx="3574334" cy="3963889"/>
              <a:chOff x="5002304" y="4303054"/>
              <a:chExt cx="2093633" cy="24578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2304" y="4685690"/>
                <a:ext cx="2093633" cy="207518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244353" y="4303054"/>
                <a:ext cx="1559859" cy="22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Leevl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SIFT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4992166" y="2054188"/>
              <a:ext cx="27131" cy="33952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79332" y="2063007"/>
              <a:ext cx="2" cy="33880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88520" y="2145439"/>
              <a:ext cx="1" cy="33056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1"/>
              <a:endCxn id="8" idx="3"/>
            </p:cNvCxnSpPr>
            <p:nvPr/>
          </p:nvCxnSpPr>
          <p:spPr>
            <a:xfrm>
              <a:off x="4101353" y="3756225"/>
              <a:ext cx="35743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50074" y="2940420"/>
              <a:ext cx="3525613" cy="49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150074" y="4634749"/>
              <a:ext cx="3525613" cy="44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362417" y="4395402"/>
            <a:ext cx="706226" cy="622708"/>
            <a:chOff x="9009089" y="5137325"/>
            <a:chExt cx="464695" cy="44331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009089" y="5171607"/>
              <a:ext cx="464695" cy="37475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058137" y="5137325"/>
              <a:ext cx="366598" cy="4433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93003" y="5685433"/>
            <a:ext cx="706226" cy="622708"/>
            <a:chOff x="9009089" y="5137325"/>
            <a:chExt cx="464695" cy="44331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9009089" y="5171607"/>
              <a:ext cx="464695" cy="37475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058137" y="5137325"/>
              <a:ext cx="366598" cy="4433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870311" y="2391504"/>
            <a:ext cx="706226" cy="622708"/>
            <a:chOff x="9009089" y="5137325"/>
            <a:chExt cx="464695" cy="443318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9009089" y="5171607"/>
              <a:ext cx="464695" cy="37475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058137" y="5137325"/>
              <a:ext cx="366598" cy="4433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9548" y="5429618"/>
            <a:ext cx="186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HSV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</a:t>
            </a:r>
          </a:p>
          <a:p>
            <a:r>
              <a:rPr lang="en-US" altLang="zh-CN" dirty="0" smtClean="0"/>
              <a:t>L1</a:t>
            </a:r>
            <a:r>
              <a:rPr lang="zh-CN" altLang="en-US" dirty="0" smtClean="0"/>
              <a:t> </a:t>
            </a:r>
            <a:r>
              <a:rPr lang="en-US" altLang="zh-CN" dirty="0"/>
              <a:t>normalization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TF-IDF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541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Preprocessing: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Deep</a:t>
            </a:r>
            <a:r>
              <a:rPr lang="zh-CN" altLang="en-US" dirty="0"/>
              <a:t> </a:t>
            </a:r>
            <a:r>
              <a:rPr lang="en-US" altLang="zh-CN" dirty="0" smtClean="0"/>
              <a:t>feature: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227</a:t>
            </a:r>
            <a:r>
              <a:rPr lang="zh-CN" altLang="en-US" dirty="0" smtClean="0"/>
              <a:t>*</a:t>
            </a:r>
            <a:r>
              <a:rPr lang="en-US" altLang="zh-CN" dirty="0" smtClean="0"/>
              <a:t>227</a:t>
            </a:r>
          </a:p>
          <a:p>
            <a:pPr lvl="1"/>
            <a:r>
              <a:rPr lang="en-US" altLang="zh-CN" dirty="0" smtClean="0"/>
              <a:t>SIFT: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256</a:t>
            </a:r>
            <a:r>
              <a:rPr lang="zh-CN" altLang="en-US" dirty="0" smtClean="0"/>
              <a:t>*</a:t>
            </a:r>
            <a:r>
              <a:rPr lang="en-US" altLang="zh-CN" dirty="0" smtClean="0"/>
              <a:t>256</a:t>
            </a:r>
          </a:p>
          <a:p>
            <a:pPr lvl="1"/>
            <a:r>
              <a:rPr lang="en-US" altLang="zh-CN" dirty="0" smtClean="0"/>
              <a:t>RGB: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none</a:t>
            </a:r>
          </a:p>
          <a:p>
            <a:pPr lvl="1"/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</a:p>
          <a:p>
            <a:pPr lvl="1"/>
            <a:endParaRPr lang="en-US" dirty="0" smtClean="0"/>
          </a:p>
          <a:p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pPr lvl="1"/>
            <a:r>
              <a:rPr lang="en-US" altLang="zh-CN" dirty="0" smtClean="0"/>
              <a:t>50000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9000,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lose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information</a:t>
            </a:r>
          </a:p>
          <a:p>
            <a:pPr lvl="1"/>
            <a:r>
              <a:rPr lang="en-US" altLang="zh-CN" dirty="0" smtClean="0">
                <a:sym typeface="Wingdings"/>
              </a:rPr>
              <a:t>Faster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training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algorithms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in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Python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altLang="zh-CN" dirty="0" smtClean="0">
                <a:sym typeface="Wingdings"/>
              </a:rPr>
              <a:t>Tune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final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SVM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classifier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harder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(current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=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1000)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/>
              <a:t>THANK</a:t>
            </a:r>
            <a:r>
              <a:rPr lang="zh-CN" altLang="en-US" sz="9600" dirty="0" smtClean="0"/>
              <a:t> </a:t>
            </a:r>
            <a:r>
              <a:rPr lang="en-US" altLang="zh-CN" sz="9600" dirty="0" smtClean="0"/>
              <a:t>YOU!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We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group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3!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9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90" y="117088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8" y="1915219"/>
            <a:ext cx="2693329" cy="341793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76545176"/>
              </p:ext>
            </p:extLst>
          </p:nvPr>
        </p:nvGraphicFramePr>
        <p:xfrm>
          <a:off x="5865541" y="2286000"/>
          <a:ext cx="5609064" cy="316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87643" y="3534937"/>
            <a:ext cx="1204331" cy="47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753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Base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Model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159728" y="2432824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divided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red,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green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blue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channel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intervals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Count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Train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linear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SVM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(default)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60.3%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accuracy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fold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cross-validation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772" y="2559205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5" y="2260907"/>
            <a:ext cx="2693329" cy="341793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130800">
            <a:off x="3713859" y="1881163"/>
            <a:ext cx="1115122" cy="49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65395" y="3479218"/>
            <a:ext cx="1115122" cy="49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342276">
            <a:off x="3736287" y="5135265"/>
            <a:ext cx="1115122" cy="49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97838" y="1160213"/>
            <a:ext cx="18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Color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feature: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en-US" altLang="zh-CN" sz="2400" dirty="0" smtClean="0">
                <a:solidFill>
                  <a:srgbClr val="00B050"/>
                </a:solidFill>
              </a:rPr>
              <a:t>G</a:t>
            </a:r>
            <a:r>
              <a:rPr lang="en-US" altLang="zh-CN" sz="2400" dirty="0" smtClean="0">
                <a:solidFill>
                  <a:srgbClr val="00B0F0"/>
                </a:solidFill>
              </a:rPr>
              <a:t>B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296828" y="2741939"/>
            <a:ext cx="1895710" cy="2100964"/>
            <a:chOff x="5296828" y="2741939"/>
            <a:chExt cx="1895710" cy="2100964"/>
          </a:xfrm>
        </p:grpSpPr>
        <p:sp>
          <p:nvSpPr>
            <p:cNvPr id="10" name="TextBox 9"/>
            <p:cNvSpPr txBox="1"/>
            <p:nvPr/>
          </p:nvSpPr>
          <p:spPr>
            <a:xfrm>
              <a:off x="5319133" y="2741939"/>
              <a:ext cx="187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Feature:</a:t>
              </a:r>
              <a:r>
                <a:rPr lang="zh-CN" altLang="en-US" dirty="0" smtClean="0"/>
                <a:t>  </a:t>
              </a:r>
              <a:r>
                <a:rPr lang="en-US" altLang="zh-CN" dirty="0" smtClean="0"/>
                <a:t>SIFT</a:t>
              </a:r>
              <a:endParaRPr lang="en-US" dirty="0"/>
            </a:p>
          </p:txBody>
        </p:sp>
        <p:pic>
          <p:nvPicPr>
            <p:cNvPr id="11" name="Picture 10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28" y="3111270"/>
              <a:ext cx="1747025" cy="1731633"/>
            </a:xfrm>
            <a:prstGeom prst="rect">
              <a:avLst/>
            </a:prstGeom>
          </p:spPr>
        </p:pic>
      </p:grp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5296828" y="5452946"/>
            <a:ext cx="174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37501" y="1311035"/>
            <a:ext cx="802889" cy="4571904"/>
            <a:chOff x="7337501" y="1311035"/>
            <a:chExt cx="802889" cy="4571904"/>
          </a:xfrm>
        </p:grpSpPr>
        <p:sp>
          <p:nvSpPr>
            <p:cNvPr id="13" name="Right Arrow 12"/>
            <p:cNvSpPr/>
            <p:nvPr/>
          </p:nvSpPr>
          <p:spPr>
            <a:xfrm>
              <a:off x="7390044" y="1311035"/>
              <a:ext cx="750346" cy="4906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337501" y="5392285"/>
              <a:ext cx="758282" cy="4906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7449013" y="3445764"/>
              <a:ext cx="680226" cy="4906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463776" y="1160213"/>
            <a:ext cx="1360448" cy="4872597"/>
            <a:chOff x="8463776" y="1160213"/>
            <a:chExt cx="1360448" cy="4872597"/>
          </a:xfrm>
        </p:grpSpPr>
        <p:sp>
          <p:nvSpPr>
            <p:cNvPr id="21" name="TextBox 20"/>
            <p:cNvSpPr txBox="1"/>
            <p:nvPr/>
          </p:nvSpPr>
          <p:spPr>
            <a:xfrm>
              <a:off x="8556701" y="3323540"/>
              <a:ext cx="1202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</a:t>
              </a:r>
              <a:r>
                <a:rPr lang="en-US" altLang="zh-CN" dirty="0" smtClean="0"/>
                <a:t>Feature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hlinkClick r:id="rId7" action="ppaction://hlinksldjump"/>
                </a:rPr>
                <a:t>Selection</a:t>
              </a:r>
              <a:endParaRPr lang="en-US" sz="2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63776" y="1160213"/>
              <a:ext cx="1360448" cy="48725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0071847" y="3479218"/>
            <a:ext cx="658906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851776" y="3367925"/>
            <a:ext cx="1237130" cy="1683652"/>
            <a:chOff x="10851776" y="3367925"/>
            <a:chExt cx="1237130" cy="1683652"/>
          </a:xfrm>
        </p:grpSpPr>
        <p:sp>
          <p:nvSpPr>
            <p:cNvPr id="27" name="TextBox 26"/>
            <p:cNvSpPr txBox="1"/>
            <p:nvPr/>
          </p:nvSpPr>
          <p:spPr>
            <a:xfrm>
              <a:off x="10851776" y="3367925"/>
              <a:ext cx="1237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Linear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SVM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851776" y="4128247"/>
              <a:ext cx="968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fold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CV:</a:t>
              </a:r>
            </a:p>
            <a:p>
              <a:r>
                <a:rPr lang="en-US" altLang="zh-CN" dirty="0" smtClean="0"/>
                <a:t>87%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0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572" y="167268"/>
            <a:ext cx="5441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	SIFT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06496" y="2032279"/>
            <a:ext cx="2676293" cy="2840804"/>
            <a:chOff x="2118731" y="1664289"/>
            <a:chExt cx="1966330" cy="20565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731" y="1664289"/>
              <a:ext cx="1747025" cy="1731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274" y="1750563"/>
              <a:ext cx="1747025" cy="17316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818" y="1836837"/>
              <a:ext cx="1747025" cy="17316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036" y="1989237"/>
              <a:ext cx="1747025" cy="1731633"/>
            </a:xfrm>
            <a:prstGeom prst="rect">
              <a:avLst/>
            </a:prstGeom>
          </p:spPr>
        </p:pic>
      </p:grpSp>
      <p:sp>
        <p:nvSpPr>
          <p:cNvPr id="15" name="Right Arrow 14"/>
          <p:cNvSpPr/>
          <p:nvPr/>
        </p:nvSpPr>
        <p:spPr>
          <a:xfrm rot="20128144">
            <a:off x="4956848" y="2606650"/>
            <a:ext cx="869795" cy="52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39829" y="1583191"/>
            <a:ext cx="2955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K-means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centroids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7599689" y="2701677"/>
            <a:ext cx="624468" cy="89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194504" y="3492443"/>
            <a:ext cx="4376853" cy="3119793"/>
            <a:chOff x="6194504" y="3492443"/>
            <a:chExt cx="4376853" cy="3119793"/>
          </a:xfrm>
        </p:grpSpPr>
        <p:sp>
          <p:nvSpPr>
            <p:cNvPr id="32" name="TextBox 31"/>
            <p:cNvSpPr txBox="1"/>
            <p:nvPr/>
          </p:nvSpPr>
          <p:spPr>
            <a:xfrm rot="1753993">
              <a:off x="6194504" y="5965904"/>
              <a:ext cx="696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Cat</a:t>
              </a:r>
            </a:p>
            <a:p>
              <a:r>
                <a:rPr lang="en-US" altLang="zh-CN" dirty="0" smtClean="0"/>
                <a:t>nose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753993">
              <a:off x="7384088" y="5965905"/>
              <a:ext cx="696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Cat</a:t>
              </a:r>
            </a:p>
            <a:p>
              <a:r>
                <a:rPr lang="en-US" altLang="zh-CN" dirty="0" smtClean="0"/>
                <a:t>tail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300701" y="3492443"/>
              <a:ext cx="4270656" cy="3080006"/>
              <a:chOff x="6300701" y="3492443"/>
              <a:chExt cx="4270656" cy="308000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00701" y="3677110"/>
                <a:ext cx="3746547" cy="2145451"/>
                <a:chOff x="7282009" y="3927887"/>
                <a:chExt cx="3746547" cy="2145451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7292897" y="6062186"/>
                  <a:ext cx="3735659" cy="11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7282009" y="3927887"/>
                  <a:ext cx="0" cy="21454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8706331" y="3492443"/>
                <a:ext cx="1340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Code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ook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753993">
                <a:off x="6789296" y="5926118"/>
                <a:ext cx="696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Dog</a:t>
                </a:r>
              </a:p>
              <a:p>
                <a:r>
                  <a:rPr lang="en-US" altLang="zh-CN" dirty="0" smtClean="0"/>
                  <a:t>nose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87523" y="5932449"/>
                <a:ext cx="168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altLang="zh-CN" dirty="0" smtClean="0"/>
                  <a:t>…</a:t>
                </a:r>
                <a:r>
                  <a:rPr lang="zh-CN" altLang="en-US" dirty="0" smtClean="0"/>
                  <a:t>             </a:t>
                </a:r>
                <a:r>
                  <a:rPr lang="en-US" altLang="zh-CN" dirty="0" smtClean="0"/>
                  <a:t>2000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3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68" y="1736797"/>
            <a:ext cx="2946400" cy="28829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291913" y="1499904"/>
            <a:ext cx="4376853" cy="3119793"/>
            <a:chOff x="6439831" y="3414384"/>
            <a:chExt cx="4376853" cy="3119793"/>
          </a:xfrm>
        </p:grpSpPr>
        <p:sp>
          <p:nvSpPr>
            <p:cNvPr id="20" name="TextBox 19"/>
            <p:cNvSpPr txBox="1"/>
            <p:nvPr/>
          </p:nvSpPr>
          <p:spPr>
            <a:xfrm rot="1753993">
              <a:off x="6439831" y="5887845"/>
              <a:ext cx="696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Cat</a:t>
              </a:r>
            </a:p>
            <a:p>
              <a:r>
                <a:rPr lang="en-US" altLang="zh-CN" dirty="0" smtClean="0"/>
                <a:t>nose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753993">
              <a:off x="7629415" y="5887846"/>
              <a:ext cx="696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Cat</a:t>
              </a:r>
            </a:p>
            <a:p>
              <a:r>
                <a:rPr lang="en-US" altLang="zh-CN" dirty="0" smtClean="0"/>
                <a:t>tail</a:t>
              </a:r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46028" y="3414384"/>
              <a:ext cx="4270656" cy="3080006"/>
              <a:chOff x="6300701" y="3492443"/>
              <a:chExt cx="4270656" cy="308000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300701" y="3677110"/>
                <a:ext cx="3746547" cy="2145451"/>
                <a:chOff x="7282009" y="3927887"/>
                <a:chExt cx="3746547" cy="2145451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7292897" y="6062186"/>
                  <a:ext cx="3735659" cy="11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7282009" y="3927887"/>
                  <a:ext cx="0" cy="21454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8706331" y="3492443"/>
                <a:ext cx="1340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Code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ook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753993">
                <a:off x="6789296" y="5926118"/>
                <a:ext cx="696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Dog</a:t>
                </a:r>
              </a:p>
              <a:p>
                <a:r>
                  <a:rPr lang="en-US" altLang="zh-CN" dirty="0" smtClean="0"/>
                  <a:t>nose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87523" y="5932449"/>
                <a:ext cx="168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altLang="zh-CN" dirty="0" smtClean="0"/>
                  <a:t>…</a:t>
                </a:r>
                <a:r>
                  <a:rPr lang="zh-CN" altLang="en-US" dirty="0" smtClean="0"/>
                  <a:t>             </a:t>
                </a:r>
                <a:r>
                  <a:rPr lang="en-US" altLang="zh-CN" dirty="0" smtClean="0"/>
                  <a:t>2000</a:t>
                </a:r>
                <a:endParaRPr lang="en-US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6679580" y="4482790"/>
              <a:ext cx="108727" cy="1236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50224" y="5419493"/>
              <a:ext cx="108727" cy="313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4707169" y="2932771"/>
            <a:ext cx="858644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20419"/>
              </p:ext>
            </p:extLst>
          </p:nvPr>
        </p:nvGraphicFramePr>
        <p:xfrm>
          <a:off x="1069847" y="2093974"/>
          <a:ext cx="6680067" cy="36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689"/>
                <a:gridCol w="2226689"/>
                <a:gridCol w="2226689"/>
              </a:tblGrid>
              <a:tr h="382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(cv=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10)</a:t>
                      </a:r>
                      <a:endParaRPr lang="en-US" dirty="0"/>
                    </a:p>
                  </a:txBody>
                  <a:tcPr/>
                </a:tc>
              </a:tr>
              <a:tr h="382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60.3%</a:t>
                      </a:r>
                      <a:endParaRPr lang="en-US" dirty="0"/>
                    </a:p>
                  </a:txBody>
                  <a:tcPr/>
                </a:tc>
              </a:tr>
              <a:tr h="660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words</a:t>
                      </a:r>
                    </a:p>
                    <a:p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C=1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  <a:tr h="660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word,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C=1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71%</a:t>
                      </a:r>
                      <a:endParaRPr lang="en-US" dirty="0"/>
                    </a:p>
                  </a:txBody>
                  <a:tcPr/>
                </a:tc>
              </a:tr>
              <a:tr h="66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word,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Linear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SVM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C=1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9430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words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chi2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kernel</a:t>
                      </a:r>
                    </a:p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Gamma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evel 4"/>
          <p:cNvSpPr/>
          <p:nvPr/>
        </p:nvSpPr>
        <p:spPr>
          <a:xfrm>
            <a:off x="10924260" y="6118412"/>
            <a:ext cx="1003281" cy="55132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hlinkClick r:id="rId2" action="ppaction://hlinksldjump"/>
              </a:rPr>
              <a:t>Back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" y="783664"/>
            <a:ext cx="2857500" cy="280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96235" y="1263684"/>
            <a:ext cx="1685365" cy="1613987"/>
            <a:chOff x="3496235" y="1263684"/>
            <a:chExt cx="1685365" cy="1613987"/>
          </a:xfrm>
        </p:grpSpPr>
        <p:sp>
          <p:nvSpPr>
            <p:cNvPr id="7" name="Right Arrow 6"/>
            <p:cNvSpPr/>
            <p:nvPr/>
          </p:nvSpPr>
          <p:spPr>
            <a:xfrm>
              <a:off x="3496235" y="2286000"/>
              <a:ext cx="1532965" cy="5916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7611" y="1263684"/>
              <a:ext cx="1653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First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layer</a:t>
              </a:r>
            </a:p>
            <a:p>
              <a:endParaRPr lang="en-US" dirty="0"/>
            </a:p>
            <a:p>
              <a:r>
                <a:rPr lang="en-US" altLang="zh-CN" dirty="0" smtClean="0"/>
                <a:t>96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kernels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85795" y="5021705"/>
            <a:ext cx="208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Shape</a:t>
            </a:r>
            <a:endParaRPr lang="en-US" sz="40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4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1422</TotalTime>
  <Words>719</Words>
  <Application>Microsoft Macintosh PowerPoint</Application>
  <PresentationFormat>Widescreen</PresentationFormat>
  <Paragraphs>167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Abadi MT Condensed Extra Bold</vt:lpstr>
      <vt:lpstr>Calibri</vt:lpstr>
      <vt:lpstr>DengXian</vt:lpstr>
      <vt:lpstr>Rockwell</vt:lpstr>
      <vt:lpstr>Rockwell Condensed</vt:lpstr>
      <vt:lpstr>Rockwell Extra Bold</vt:lpstr>
      <vt:lpstr>Wingdings</vt:lpstr>
      <vt:lpstr>方正姚体</vt:lpstr>
      <vt:lpstr>Arial</vt:lpstr>
      <vt:lpstr>Wood Type</vt:lpstr>
      <vt:lpstr>Cats vs Dogs</vt:lpstr>
      <vt:lpstr>Base Model</vt:lpstr>
      <vt:lpstr>Base Model</vt:lpstr>
      <vt:lpstr>The Final Model</vt:lpstr>
      <vt:lpstr>PowerPoint Presentation</vt:lpstr>
      <vt:lpstr>PowerPoint Presentation</vt:lpstr>
      <vt:lpstr>PowerPoint Presentation</vt:lpstr>
      <vt:lpstr>Comparing with base model</vt:lpstr>
      <vt:lpstr>PowerPoint Presentation</vt:lpstr>
      <vt:lpstr>PowerPoint Presentation</vt:lpstr>
      <vt:lpstr>Comparing with base model and SIFT</vt:lpstr>
      <vt:lpstr>Feature Selection</vt:lpstr>
      <vt:lpstr>PowerPoint Presentation</vt:lpstr>
      <vt:lpstr>PowerPoint Presentation</vt:lpstr>
      <vt:lpstr>PowerPoint Presentation</vt:lpstr>
      <vt:lpstr>Normalization</vt:lpstr>
      <vt:lpstr>Things we can do better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vs Dogs</dc:title>
  <dc:creator>淘4130</dc:creator>
  <cp:lastModifiedBy>淘4130</cp:lastModifiedBy>
  <cp:revision>37</cp:revision>
  <dcterms:created xsi:type="dcterms:W3CDTF">2016-03-22T20:45:02Z</dcterms:created>
  <dcterms:modified xsi:type="dcterms:W3CDTF">2016-03-23T20:27:34Z</dcterms:modified>
</cp:coreProperties>
</file>