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59" r:id="rId8"/>
    <p:sldId id="277" r:id="rId9"/>
    <p:sldId id="261" r:id="rId10"/>
    <p:sldId id="268" r:id="rId11"/>
    <p:sldId id="341" r:id="rId12"/>
    <p:sldId id="337" r:id="rId13"/>
    <p:sldId id="338" r:id="rId14"/>
    <p:sldId id="339" r:id="rId15"/>
    <p:sldId id="340" r:id="rId16"/>
    <p:sldId id="278" r:id="rId17"/>
    <p:sldId id="269" r:id="rId18"/>
    <p:sldId id="298" r:id="rId19"/>
    <p:sldId id="327" r:id="rId20"/>
    <p:sldId id="302" r:id="rId21"/>
    <p:sldId id="307" r:id="rId22"/>
    <p:sldId id="328" r:id="rId23"/>
    <p:sldId id="303" r:id="rId24"/>
    <p:sldId id="304" r:id="rId25"/>
    <p:sldId id="279" r:id="rId26"/>
    <p:sldId id="276" r:id="rId27"/>
    <p:sldId id="280"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75081"/>
    <a:srgbClr val="3976BD"/>
    <a:srgbClr val="3976BC"/>
    <a:srgbClr val="E6E6E6"/>
    <a:srgbClr val="2B5991"/>
    <a:srgbClr val="548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F1EA2-2823-4E3F-B05B-BFE0207882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B6AC6-7757-419C-B80E-BB94430FC91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B6AC6-7757-419C-B80E-BB94430FC91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99F2846-C9C1-49BA-BA0F-2179EB3D204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78EA5E-0952-4BA4-9D73-01E8FA57E1CF}"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F2846-C9C1-49BA-BA0F-2179EB3D204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78EA5E-0952-4BA4-9D73-01E8FA57E1C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35084" y="303307"/>
            <a:ext cx="3580617" cy="358061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1564640" y="4431665"/>
            <a:ext cx="8809355" cy="1753235"/>
          </a:xfrm>
          <a:prstGeom prst="rect">
            <a:avLst/>
          </a:prstGeom>
          <a:noFill/>
        </p:spPr>
        <p:txBody>
          <a:bodyPr wrap="square" rtlCol="0">
            <a:spAutoFit/>
          </a:bodyPr>
          <a:lstStyle/>
          <a:p>
            <a:pPr algn="ctr"/>
            <a:r>
              <a:rPr lang="zh-CN" altLang="en-US" sz="5400" b="1" dirty="0" smtClean="0">
                <a:solidFill>
                  <a:srgbClr val="3976BD"/>
                </a:solidFill>
                <a:latin typeface="幼圆" panose="02010509060101010101" pitchFamily="49" charset="-122"/>
                <a:ea typeface="幼圆" panose="02010509060101010101" pitchFamily="49" charset="-122"/>
              </a:rPr>
              <a:t>基于微信小程序的校园疫情防控监测系统的设计与实现</a:t>
            </a:r>
            <a:endParaRPr lang="zh-CN" altLang="en-US" sz="5400" b="1" dirty="0" smtClean="0">
              <a:solidFill>
                <a:srgbClr val="3976BD"/>
              </a:solidFill>
              <a:latin typeface="幼圆" panose="02010509060101010101" pitchFamily="49" charset="-122"/>
              <a:ea typeface="幼圆" panose="02010509060101010101" pitchFamily="49" charset="-122"/>
            </a:endParaRPr>
          </a:p>
        </p:txBody>
      </p:sp>
      <p:sp>
        <p:nvSpPr>
          <p:cNvPr id="4" name="矩形 3"/>
          <p:cNvSpPr/>
          <p:nvPr/>
        </p:nvSpPr>
        <p:spPr>
          <a:xfrm>
            <a:off x="3664889" y="6364096"/>
            <a:ext cx="4790364" cy="35205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80922" y="6364109"/>
            <a:ext cx="4429418" cy="706755"/>
          </a:xfrm>
          <a:prstGeom prst="rect">
            <a:avLst/>
          </a:prstGeom>
          <a:noFill/>
          <a:effectLst/>
        </p:spPr>
        <p:txBody>
          <a:bodyPr wrap="square" rtlCol="0">
            <a:spAutoFit/>
          </a:bodyPr>
          <a:lstStyle/>
          <a:p>
            <a:r>
              <a:rPr lang="zh-CN" altLang="en-US" sz="1600" b="1" dirty="0" smtClean="0">
                <a:solidFill>
                  <a:schemeClr val="bg1"/>
                </a:solidFill>
                <a:latin typeface="幼圆" panose="02010509060101010101" pitchFamily="49" charset="-122"/>
                <a:ea typeface="幼圆" panose="02010509060101010101" pitchFamily="49" charset="-122"/>
              </a:rPr>
              <a:t>答辩人：</a:t>
            </a:r>
            <a:r>
              <a:rPr lang="zh-CN" altLang="en-US" sz="1600" b="1" dirty="0">
                <a:solidFill>
                  <a:schemeClr val="bg1"/>
                </a:solidFill>
                <a:latin typeface="幼圆" panose="02010509060101010101" pitchFamily="49" charset="-122"/>
                <a:ea typeface="幼圆" panose="02010509060101010101" pitchFamily="49" charset="-122"/>
              </a:rPr>
              <a:t>廖鸿志</a:t>
            </a:r>
            <a:r>
              <a:rPr lang="en-US" altLang="zh-CN" sz="1600" b="1" dirty="0" smtClean="0">
                <a:solidFill>
                  <a:schemeClr val="bg1"/>
                </a:solidFill>
                <a:latin typeface="幼圆" panose="02010509060101010101" pitchFamily="49" charset="-122"/>
                <a:ea typeface="幼圆" panose="02010509060101010101" pitchFamily="49" charset="-122"/>
              </a:rPr>
              <a:t>         </a:t>
            </a:r>
            <a:r>
              <a:rPr lang="zh-CN" altLang="en-US" sz="1600" b="1" dirty="0" smtClean="0">
                <a:solidFill>
                  <a:schemeClr val="bg1"/>
                </a:solidFill>
                <a:latin typeface="幼圆" panose="02010509060101010101" pitchFamily="49" charset="-122"/>
                <a:ea typeface="幼圆" panose="02010509060101010101" pitchFamily="49" charset="-122"/>
              </a:rPr>
              <a:t>指导老师：</a:t>
            </a:r>
            <a:r>
              <a:rPr sz="1600" b="1" dirty="0" smtClean="0">
                <a:solidFill>
                  <a:schemeClr val="bg1"/>
                </a:solidFill>
                <a:latin typeface="幼圆" panose="02010509060101010101" pitchFamily="49" charset="-122"/>
                <a:ea typeface="幼圆" panose="02010509060101010101" pitchFamily="49" charset="-122"/>
              </a:rPr>
              <a:t>吕智强</a:t>
            </a:r>
            <a:endParaRPr sz="1600" b="1" dirty="0" smtClean="0">
              <a:solidFill>
                <a:schemeClr val="bg1"/>
              </a:solidFill>
              <a:latin typeface="幼圆" panose="02010509060101010101" pitchFamily="49" charset="-122"/>
              <a:ea typeface="幼圆" panose="02010509060101010101" pitchFamily="49" charset="-122"/>
            </a:endParaRPr>
          </a:p>
          <a:p>
            <a:endParaRPr lang="zh-CN" altLang="en-US" sz="24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cxnSp>
        <p:nvCxnSpPr>
          <p:cNvPr id="6" name="直接连接符 5"/>
          <p:cNvCxnSpPr/>
          <p:nvPr/>
        </p:nvCxnSpPr>
        <p:spPr>
          <a:xfrm>
            <a:off x="2459601" y="4251396"/>
            <a:ext cx="7200000" cy="1223"/>
          </a:xfrm>
          <a:prstGeom prst="line">
            <a:avLst/>
          </a:prstGeom>
          <a:ln w="12700">
            <a:solidFill>
              <a:srgbClr val="3976B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324358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数据库</a:t>
            </a:r>
            <a:r>
              <a:rPr lang="zh-CN" altLang="en-US" sz="4800" b="1" dirty="0" smtClean="0">
                <a:solidFill>
                  <a:srgbClr val="3976BD"/>
                </a:solidFill>
                <a:latin typeface="幼圆" panose="02010509060101010101" pitchFamily="49" charset="-122"/>
                <a:ea typeface="幼圆" panose="02010509060101010101" pitchFamily="49" charset="-122"/>
              </a:rPr>
              <a:t>设计</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pic>
        <p:nvPicPr>
          <p:cNvPr id="7" name="图片 6"/>
          <p:cNvPicPr>
            <a:picLocks noChangeAspect="1"/>
          </p:cNvPicPr>
          <p:nvPr/>
        </p:nvPicPr>
        <p:blipFill>
          <a:blip r:embed="rId1"/>
          <a:stretch>
            <a:fillRect/>
          </a:stretch>
        </p:blipFill>
        <p:spPr>
          <a:xfrm>
            <a:off x="1859915" y="4563110"/>
            <a:ext cx="7600950" cy="1066800"/>
          </a:xfrm>
          <a:prstGeom prst="rect">
            <a:avLst/>
          </a:prstGeom>
        </p:spPr>
      </p:pic>
      <p:sp>
        <p:nvSpPr>
          <p:cNvPr id="8" name="文本框 7"/>
          <p:cNvSpPr txBox="1"/>
          <p:nvPr/>
        </p:nvSpPr>
        <p:spPr>
          <a:xfrm>
            <a:off x="1859646" y="1113757"/>
            <a:ext cx="1564005" cy="645160"/>
          </a:xfrm>
          <a:prstGeom prst="rect">
            <a:avLst/>
          </a:prstGeom>
          <a:noFill/>
          <a:effectLst/>
        </p:spPr>
        <p:txBody>
          <a:bodyPr wrap="none" rtlCol="0">
            <a:spAutoFit/>
          </a:bodyPr>
          <a:p>
            <a:r>
              <a:rPr lang="en-US" altLang="zh-CN" sz="3600" b="1" dirty="0" smtClean="0">
                <a:solidFill>
                  <a:srgbClr val="3976BD"/>
                </a:solidFill>
                <a:latin typeface="幼圆" panose="02010509060101010101" pitchFamily="49" charset="-122"/>
                <a:ea typeface="幼圆" panose="02010509060101010101" pitchFamily="49" charset="-122"/>
              </a:rPr>
              <a:t>user</a:t>
            </a:r>
            <a:r>
              <a:rPr lang="zh-CN" altLang="en-US" sz="3600" b="1" dirty="0" smtClean="0">
                <a:solidFill>
                  <a:srgbClr val="3976BD"/>
                </a:solidFill>
                <a:latin typeface="幼圆" panose="02010509060101010101" pitchFamily="49" charset="-122"/>
                <a:ea typeface="幼圆" panose="02010509060101010101" pitchFamily="49" charset="-122"/>
              </a:rPr>
              <a:t>表</a:t>
            </a:r>
            <a:endParaRPr lang="zh-CN" altLang="en-US" sz="3600" b="1" dirty="0" smtClean="0">
              <a:solidFill>
                <a:srgbClr val="3976BD"/>
              </a:solidFill>
              <a:latin typeface="幼圆" panose="02010509060101010101" pitchFamily="49" charset="-122"/>
              <a:ea typeface="幼圆" panose="02010509060101010101" pitchFamily="49" charset="-122"/>
            </a:endParaRPr>
          </a:p>
        </p:txBody>
      </p:sp>
      <p:sp>
        <p:nvSpPr>
          <p:cNvPr id="9" name="文本框 8"/>
          <p:cNvSpPr txBox="1"/>
          <p:nvPr/>
        </p:nvSpPr>
        <p:spPr>
          <a:xfrm>
            <a:off x="1859646" y="3800442"/>
            <a:ext cx="1564005" cy="645160"/>
          </a:xfrm>
          <a:prstGeom prst="rect">
            <a:avLst/>
          </a:prstGeom>
          <a:noFill/>
          <a:effectLst/>
        </p:spPr>
        <p:txBody>
          <a:bodyPr wrap="none" rtlCol="0">
            <a:spAutoFit/>
          </a:bodyPr>
          <a:p>
            <a:r>
              <a:rPr lang="en-US" altLang="zh-CN" sz="3600" b="1" dirty="0" smtClean="0">
                <a:solidFill>
                  <a:srgbClr val="3976BD"/>
                </a:solidFill>
                <a:latin typeface="幼圆" panose="02010509060101010101" pitchFamily="49" charset="-122"/>
                <a:ea typeface="幼圆" panose="02010509060101010101" pitchFamily="49" charset="-122"/>
              </a:rPr>
              <a:t>role</a:t>
            </a:r>
            <a:r>
              <a:rPr lang="zh-CN" altLang="en-US" sz="3600" b="1" dirty="0" smtClean="0">
                <a:solidFill>
                  <a:srgbClr val="3976BD"/>
                </a:solidFill>
                <a:latin typeface="幼圆" panose="02010509060101010101" pitchFamily="49" charset="-122"/>
                <a:ea typeface="幼圆" panose="02010509060101010101" pitchFamily="49" charset="-122"/>
              </a:rPr>
              <a:t>表</a:t>
            </a:r>
            <a:endParaRPr lang="zh-CN" altLang="en-US" sz="3600" b="1" dirty="0" smtClean="0">
              <a:solidFill>
                <a:srgbClr val="3976BD"/>
              </a:solidFill>
              <a:latin typeface="幼圆" panose="02010509060101010101" pitchFamily="49" charset="-122"/>
              <a:ea typeface="幼圆" panose="02010509060101010101" pitchFamily="49" charset="-122"/>
            </a:endParaRPr>
          </a:p>
        </p:txBody>
      </p:sp>
      <p:pic>
        <p:nvPicPr>
          <p:cNvPr id="10" name="图片 9"/>
          <p:cNvPicPr>
            <a:picLocks noChangeAspect="1"/>
          </p:cNvPicPr>
          <p:nvPr/>
        </p:nvPicPr>
        <p:blipFill>
          <a:blip r:embed="rId2"/>
          <a:stretch>
            <a:fillRect/>
          </a:stretch>
        </p:blipFill>
        <p:spPr>
          <a:xfrm>
            <a:off x="1876425" y="1758950"/>
            <a:ext cx="8439150" cy="18478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324358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数据库</a:t>
            </a:r>
            <a:r>
              <a:rPr lang="zh-CN" altLang="en-US" sz="4800" b="1" dirty="0" smtClean="0">
                <a:solidFill>
                  <a:srgbClr val="3976BD"/>
                </a:solidFill>
                <a:latin typeface="幼圆" panose="02010509060101010101" pitchFamily="49" charset="-122"/>
                <a:ea typeface="幼圆" panose="02010509060101010101" pitchFamily="49" charset="-122"/>
              </a:rPr>
              <a:t>设计</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1"/>
          <a:stretch>
            <a:fillRect/>
          </a:stretch>
        </p:blipFill>
        <p:spPr>
          <a:xfrm>
            <a:off x="1833245" y="4695825"/>
            <a:ext cx="8524875" cy="2095500"/>
          </a:xfrm>
          <a:prstGeom prst="rect">
            <a:avLst/>
          </a:prstGeom>
        </p:spPr>
      </p:pic>
      <p:sp>
        <p:nvSpPr>
          <p:cNvPr id="6" name="文本框 5"/>
          <p:cNvSpPr txBox="1"/>
          <p:nvPr/>
        </p:nvSpPr>
        <p:spPr>
          <a:xfrm>
            <a:off x="1859646" y="3980782"/>
            <a:ext cx="1794510" cy="645160"/>
          </a:xfrm>
          <a:prstGeom prst="rect">
            <a:avLst/>
          </a:prstGeom>
          <a:noFill/>
          <a:effectLst/>
        </p:spPr>
        <p:txBody>
          <a:bodyPr wrap="none" rtlCol="0">
            <a:spAutoFit/>
          </a:bodyPr>
          <a:p>
            <a:r>
              <a:rPr lang="en-US" altLang="zh-CN" sz="3600" b="1" dirty="0" smtClean="0">
                <a:solidFill>
                  <a:srgbClr val="3976BD"/>
                </a:solidFill>
                <a:latin typeface="幼圆" panose="02010509060101010101" pitchFamily="49" charset="-122"/>
                <a:ea typeface="幼圆" panose="02010509060101010101" pitchFamily="49" charset="-122"/>
              </a:rPr>
              <a:t>apply</a:t>
            </a:r>
            <a:r>
              <a:rPr lang="zh-CN" altLang="en-US" sz="3600" b="1" dirty="0" smtClean="0">
                <a:solidFill>
                  <a:srgbClr val="3976BD"/>
                </a:solidFill>
                <a:latin typeface="幼圆" panose="02010509060101010101" pitchFamily="49" charset="-122"/>
                <a:ea typeface="幼圆" panose="02010509060101010101" pitchFamily="49" charset="-122"/>
              </a:rPr>
              <a:t>表</a:t>
            </a:r>
            <a:endParaRPr lang="zh-CN" altLang="en-US" sz="3600" b="1" dirty="0" smtClean="0">
              <a:solidFill>
                <a:srgbClr val="3976BD"/>
              </a:solidFill>
              <a:latin typeface="幼圆" panose="02010509060101010101" pitchFamily="49" charset="-122"/>
              <a:ea typeface="幼圆" panose="02010509060101010101" pitchFamily="49" charset="-122"/>
            </a:endParaRPr>
          </a:p>
        </p:txBody>
      </p:sp>
      <p:pic>
        <p:nvPicPr>
          <p:cNvPr id="7" name="图片 6"/>
          <p:cNvPicPr>
            <a:picLocks noChangeAspect="1"/>
          </p:cNvPicPr>
          <p:nvPr/>
        </p:nvPicPr>
        <p:blipFill>
          <a:blip r:embed="rId2"/>
          <a:stretch>
            <a:fillRect/>
          </a:stretch>
        </p:blipFill>
        <p:spPr>
          <a:xfrm>
            <a:off x="1859915" y="1672590"/>
            <a:ext cx="9791700" cy="2295525"/>
          </a:xfrm>
          <a:prstGeom prst="rect">
            <a:avLst/>
          </a:prstGeom>
        </p:spPr>
      </p:pic>
      <p:sp>
        <p:nvSpPr>
          <p:cNvPr id="9" name="文本框 8"/>
          <p:cNvSpPr txBox="1"/>
          <p:nvPr/>
        </p:nvSpPr>
        <p:spPr>
          <a:xfrm>
            <a:off x="1859646" y="951832"/>
            <a:ext cx="2025015" cy="645160"/>
          </a:xfrm>
          <a:prstGeom prst="rect">
            <a:avLst/>
          </a:prstGeom>
          <a:noFill/>
          <a:effectLst/>
        </p:spPr>
        <p:txBody>
          <a:bodyPr wrap="none" rtlCol="0">
            <a:spAutoFit/>
          </a:bodyPr>
          <a:p>
            <a:r>
              <a:rPr lang="en-US" altLang="zh-CN" sz="3600" b="1" dirty="0" smtClean="0">
                <a:solidFill>
                  <a:srgbClr val="3976BD"/>
                </a:solidFill>
                <a:latin typeface="幼圆" panose="02010509060101010101" pitchFamily="49" charset="-122"/>
                <a:ea typeface="幼圆" panose="02010509060101010101" pitchFamily="49" charset="-122"/>
              </a:rPr>
              <a:t>report</a:t>
            </a:r>
            <a:r>
              <a:rPr lang="zh-CN" altLang="en-US" sz="3600" b="1" dirty="0" smtClean="0">
                <a:solidFill>
                  <a:srgbClr val="3976BD"/>
                </a:solidFill>
                <a:latin typeface="幼圆" panose="02010509060101010101" pitchFamily="49" charset="-122"/>
                <a:ea typeface="幼圆" panose="02010509060101010101" pitchFamily="49" charset="-122"/>
              </a:rPr>
              <a:t>表</a:t>
            </a:r>
            <a:endParaRPr lang="zh-CN" altLang="en-US" sz="3600" b="1" dirty="0" smtClean="0">
              <a:solidFill>
                <a:srgbClr val="3976BD"/>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324358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数据库</a:t>
            </a:r>
            <a:r>
              <a:rPr lang="zh-CN" altLang="en-US" sz="4800" b="1" dirty="0" smtClean="0">
                <a:solidFill>
                  <a:srgbClr val="3976BD"/>
                </a:solidFill>
                <a:latin typeface="幼圆" panose="02010509060101010101" pitchFamily="49" charset="-122"/>
                <a:ea typeface="幼圆" panose="02010509060101010101" pitchFamily="49" charset="-122"/>
              </a:rPr>
              <a:t>设计</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1806575" y="1755140"/>
            <a:ext cx="9115425" cy="2047875"/>
          </a:xfrm>
          <a:prstGeom prst="rect">
            <a:avLst/>
          </a:prstGeom>
        </p:spPr>
      </p:pic>
      <p:pic>
        <p:nvPicPr>
          <p:cNvPr id="5" name="图片 4"/>
          <p:cNvPicPr>
            <a:picLocks noChangeAspect="1"/>
          </p:cNvPicPr>
          <p:nvPr/>
        </p:nvPicPr>
        <p:blipFill>
          <a:blip r:embed="rId2"/>
          <a:stretch>
            <a:fillRect/>
          </a:stretch>
        </p:blipFill>
        <p:spPr>
          <a:xfrm>
            <a:off x="1806575" y="4719320"/>
            <a:ext cx="7677150" cy="1381125"/>
          </a:xfrm>
          <a:prstGeom prst="rect">
            <a:avLst/>
          </a:prstGeom>
        </p:spPr>
      </p:pic>
      <p:sp>
        <p:nvSpPr>
          <p:cNvPr id="8" name="文本框 7"/>
          <p:cNvSpPr txBox="1"/>
          <p:nvPr/>
        </p:nvSpPr>
        <p:spPr>
          <a:xfrm>
            <a:off x="1859646" y="951832"/>
            <a:ext cx="2255520" cy="645160"/>
          </a:xfrm>
          <a:prstGeom prst="rect">
            <a:avLst/>
          </a:prstGeom>
          <a:noFill/>
          <a:effectLst/>
        </p:spPr>
        <p:txBody>
          <a:bodyPr wrap="none" rtlCol="0">
            <a:spAutoFit/>
          </a:bodyPr>
          <a:p>
            <a:r>
              <a:rPr lang="en-US" altLang="zh-CN" sz="3600" b="1" dirty="0" smtClean="0">
                <a:solidFill>
                  <a:srgbClr val="3976BD"/>
                </a:solidFill>
                <a:latin typeface="幼圆" panose="02010509060101010101" pitchFamily="49" charset="-122"/>
                <a:ea typeface="幼圆" panose="02010509060101010101" pitchFamily="49" charset="-122"/>
              </a:rPr>
              <a:t>visitor</a:t>
            </a:r>
            <a:r>
              <a:rPr lang="zh-CN" altLang="en-US" sz="3600" b="1" dirty="0" smtClean="0">
                <a:solidFill>
                  <a:srgbClr val="3976BD"/>
                </a:solidFill>
                <a:latin typeface="幼圆" panose="02010509060101010101" pitchFamily="49" charset="-122"/>
                <a:ea typeface="幼圆" panose="02010509060101010101" pitchFamily="49" charset="-122"/>
              </a:rPr>
              <a:t>表</a:t>
            </a:r>
            <a:endParaRPr lang="zh-CN" altLang="en-US" sz="3600" b="1" dirty="0" smtClean="0">
              <a:solidFill>
                <a:srgbClr val="3976BD"/>
              </a:solidFill>
              <a:latin typeface="幼圆" panose="02010509060101010101" pitchFamily="49" charset="-122"/>
              <a:ea typeface="幼圆" panose="02010509060101010101" pitchFamily="49" charset="-122"/>
            </a:endParaRPr>
          </a:p>
        </p:txBody>
      </p:sp>
      <p:sp>
        <p:nvSpPr>
          <p:cNvPr id="6" name="文本框 5"/>
          <p:cNvSpPr txBox="1"/>
          <p:nvPr/>
        </p:nvSpPr>
        <p:spPr>
          <a:xfrm>
            <a:off x="1806306" y="3938237"/>
            <a:ext cx="1794510" cy="645160"/>
          </a:xfrm>
          <a:prstGeom prst="rect">
            <a:avLst/>
          </a:prstGeom>
          <a:noFill/>
          <a:effectLst/>
        </p:spPr>
        <p:txBody>
          <a:bodyPr wrap="none" rtlCol="0">
            <a:spAutoFit/>
          </a:bodyPr>
          <a:p>
            <a:r>
              <a:rPr lang="en-US" altLang="zh-CN" sz="3600" b="1" dirty="0" smtClean="0">
                <a:solidFill>
                  <a:srgbClr val="3976BD"/>
                </a:solidFill>
                <a:latin typeface="幼圆" panose="02010509060101010101" pitchFamily="49" charset="-122"/>
                <a:ea typeface="幼圆" panose="02010509060101010101" pitchFamily="49" charset="-122"/>
              </a:rPr>
              <a:t>count</a:t>
            </a:r>
            <a:r>
              <a:rPr lang="zh-CN" altLang="en-US" sz="3600" b="1" dirty="0" smtClean="0">
                <a:solidFill>
                  <a:srgbClr val="3976BD"/>
                </a:solidFill>
                <a:latin typeface="幼圆" panose="02010509060101010101" pitchFamily="49" charset="-122"/>
                <a:ea typeface="幼圆" panose="02010509060101010101" pitchFamily="49" charset="-122"/>
              </a:rPr>
              <a:t>表</a:t>
            </a:r>
            <a:endParaRPr lang="zh-CN" altLang="en-US" sz="3600" b="1" dirty="0" smtClean="0">
              <a:solidFill>
                <a:srgbClr val="3976BD"/>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324358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数据库</a:t>
            </a:r>
            <a:r>
              <a:rPr lang="zh-CN" altLang="en-US" sz="4800" b="1" dirty="0" smtClean="0">
                <a:solidFill>
                  <a:srgbClr val="3976BD"/>
                </a:solidFill>
                <a:latin typeface="幼圆" panose="02010509060101010101" pitchFamily="49" charset="-122"/>
                <a:ea typeface="幼圆" panose="02010509060101010101" pitchFamily="49" charset="-122"/>
              </a:rPr>
              <a:t>设计</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1859915" y="1656080"/>
            <a:ext cx="7658100" cy="1485900"/>
          </a:xfrm>
          <a:prstGeom prst="rect">
            <a:avLst/>
          </a:prstGeom>
        </p:spPr>
      </p:pic>
      <p:sp>
        <p:nvSpPr>
          <p:cNvPr id="8" name="文本框 7"/>
          <p:cNvSpPr txBox="1"/>
          <p:nvPr/>
        </p:nvSpPr>
        <p:spPr>
          <a:xfrm>
            <a:off x="1859646" y="951832"/>
            <a:ext cx="2486025" cy="645160"/>
          </a:xfrm>
          <a:prstGeom prst="rect">
            <a:avLst/>
          </a:prstGeom>
          <a:noFill/>
          <a:effectLst/>
        </p:spPr>
        <p:txBody>
          <a:bodyPr wrap="none" rtlCol="0">
            <a:spAutoFit/>
          </a:bodyPr>
          <a:p>
            <a:r>
              <a:rPr lang="en-US" altLang="zh-CN" sz="3600" b="1" dirty="0" smtClean="0">
                <a:solidFill>
                  <a:srgbClr val="3976BD"/>
                </a:solidFill>
                <a:latin typeface="幼圆" panose="02010509060101010101" pitchFamily="49" charset="-122"/>
                <a:ea typeface="幼圆" panose="02010509060101010101" pitchFamily="49" charset="-122"/>
              </a:rPr>
              <a:t>feedback</a:t>
            </a:r>
            <a:r>
              <a:rPr lang="zh-CN" altLang="en-US" sz="3600" b="1" dirty="0" smtClean="0">
                <a:solidFill>
                  <a:srgbClr val="3976BD"/>
                </a:solidFill>
                <a:latin typeface="幼圆" panose="02010509060101010101" pitchFamily="49" charset="-122"/>
                <a:ea typeface="幼圆" panose="02010509060101010101" pitchFamily="49" charset="-122"/>
              </a:rPr>
              <a:t>表</a:t>
            </a:r>
            <a:endParaRPr lang="zh-CN" altLang="en-US" sz="3600" b="1" dirty="0" smtClean="0">
              <a:solidFill>
                <a:srgbClr val="3976BD"/>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26004"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03</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工作</a:t>
            </a:r>
            <a:r>
              <a:rPr lang="zh-CN" altLang="en-US" sz="6000" b="1" dirty="0">
                <a:solidFill>
                  <a:srgbClr val="FFFFFF"/>
                </a:solidFill>
                <a:latin typeface="幼圆" panose="02010509060101010101" pitchFamily="49" charset="-122"/>
                <a:ea typeface="幼圆" panose="02010509060101010101" pitchFamily="49" charset="-122"/>
              </a:rPr>
              <a:t>进展</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5989320" y="0"/>
            <a:ext cx="3200400" cy="6849110"/>
          </a:xfrm>
          <a:prstGeom prst="rect">
            <a:avLst/>
          </a:prstGeom>
        </p:spPr>
      </p:pic>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140716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登录</a:t>
            </a:r>
            <a:endParaRPr lang="zh-CN" altLang="en-US" sz="4800" b="1" dirty="0">
              <a:solidFill>
                <a:srgbClr val="3976BD"/>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140716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首页</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1"/>
          <a:stretch>
            <a:fillRect/>
          </a:stretch>
        </p:blipFill>
        <p:spPr>
          <a:xfrm>
            <a:off x="5915025" y="13335"/>
            <a:ext cx="3168650" cy="68300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01930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进校码</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5842635" y="7620"/>
            <a:ext cx="3175635" cy="68503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63144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日报</a:t>
            </a:r>
            <a:r>
              <a:rPr lang="zh-CN" altLang="en-US" sz="4800" b="1" dirty="0">
                <a:solidFill>
                  <a:srgbClr val="3976BD"/>
                </a:solidFill>
                <a:latin typeface="幼圆" panose="02010509060101010101" pitchFamily="49" charset="-122"/>
                <a:ea typeface="幼圆" panose="02010509060101010101" pitchFamily="49" charset="-122"/>
              </a:rPr>
              <a:t>填写</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5989320" y="0"/>
            <a:ext cx="3232150"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63144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日报</a:t>
            </a:r>
            <a:r>
              <a:rPr lang="zh-CN" altLang="en-US" sz="4800" b="1" dirty="0">
                <a:solidFill>
                  <a:srgbClr val="3976BD"/>
                </a:solidFill>
                <a:latin typeface="幼圆" panose="02010509060101010101" pitchFamily="49" charset="-122"/>
                <a:ea typeface="幼圆" panose="02010509060101010101" pitchFamily="49" charset="-122"/>
              </a:rPr>
              <a:t>填写</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14" name="图片 13"/>
          <p:cNvPicPr>
            <a:picLocks noChangeAspect="1"/>
          </p:cNvPicPr>
          <p:nvPr/>
        </p:nvPicPr>
        <p:blipFill>
          <a:blip r:embed="rId1"/>
          <a:stretch>
            <a:fillRect/>
          </a:stretch>
        </p:blipFill>
        <p:spPr>
          <a:xfrm>
            <a:off x="5989320" y="0"/>
            <a:ext cx="3193415" cy="68541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1"/>
            <a:ext cx="6100549" cy="6858000"/>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837806" y="4441037"/>
            <a:ext cx="432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86117" y="478390"/>
            <a:ext cx="3580617" cy="3580617"/>
            <a:chOff x="4157663" y="1490663"/>
            <a:chExt cx="3881438" cy="3881438"/>
          </a:xfrm>
          <a:solidFill>
            <a:srgbClr val="FFFFFF"/>
          </a:solidFill>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文本框 17"/>
          <p:cNvSpPr txBox="1"/>
          <p:nvPr/>
        </p:nvSpPr>
        <p:spPr>
          <a:xfrm>
            <a:off x="1445469" y="5662895"/>
            <a:ext cx="3069469" cy="769441"/>
          </a:xfrm>
          <a:prstGeom prst="rect">
            <a:avLst/>
          </a:prstGeom>
          <a:noFill/>
        </p:spPr>
        <p:txBody>
          <a:bodyPr wrap="square" rtlCol="0">
            <a:spAutoFit/>
          </a:bodyPr>
          <a:lstStyle/>
          <a:p>
            <a:pPr algn="dist"/>
            <a:r>
              <a:rPr lang="en-US" altLang="zh-CN" sz="4400" dirty="0">
                <a:solidFill>
                  <a:schemeClr val="bg1"/>
                </a:solidFill>
                <a:latin typeface="华文细黑" panose="02010600040101010101" pitchFamily="2" charset="-122"/>
                <a:ea typeface="华文细黑" panose="02010600040101010101" pitchFamily="2" charset="-122"/>
              </a:rPr>
              <a:t>CONTENTS</a:t>
            </a:r>
            <a:endParaRPr lang="zh-CN" altLang="en-US" sz="4400" dirty="0">
              <a:solidFill>
                <a:schemeClr val="bg1"/>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1445469" y="4651254"/>
            <a:ext cx="3059169" cy="1107996"/>
          </a:xfrm>
          <a:prstGeom prst="rect">
            <a:avLst/>
          </a:prstGeom>
          <a:noFill/>
        </p:spPr>
        <p:txBody>
          <a:bodyPr wrap="square" rtlCol="0">
            <a:spAutoFit/>
          </a:bodyPr>
          <a:lstStyle/>
          <a:p>
            <a:pPr algn="dist"/>
            <a:r>
              <a:rPr lang="zh-CN" altLang="en-US" sz="6600" dirty="0" smtClean="0">
                <a:solidFill>
                  <a:schemeClr val="bg1"/>
                </a:solidFill>
                <a:latin typeface="微软雅黑" panose="020B0503020204020204" pitchFamily="34" charset="-122"/>
                <a:ea typeface="微软雅黑" panose="020B0503020204020204" pitchFamily="34" charset="-122"/>
              </a:rPr>
              <a:t>目  录</a:t>
            </a:r>
            <a:endParaRPr lang="zh-CN" altLang="en-US" sz="6600" dirty="0">
              <a:solidFill>
                <a:schemeClr val="bg1"/>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7253796" y="1321069"/>
            <a:ext cx="748147" cy="748148"/>
            <a:chOff x="7531331" y="1259522"/>
            <a:chExt cx="748147" cy="748148"/>
          </a:xfrm>
        </p:grpSpPr>
        <p:sp>
          <p:nvSpPr>
            <p:cNvPr id="22" name="Freeform 10"/>
            <p:cNvSpPr/>
            <p:nvPr/>
          </p:nvSpPr>
          <p:spPr bwMode="auto">
            <a:xfrm>
              <a:off x="7531331" y="125952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3976BD"/>
            </a:solidFill>
            <a:ln>
              <a:noFill/>
            </a:ln>
          </p:spPr>
          <p:txBody>
            <a:bodyPr vert="horz" wrap="square" lIns="91440" tIns="45720" rIns="91440" bIns="45720" numCol="1" anchor="t" anchorCtr="0" compatLnSpc="1"/>
            <a:lstStyle/>
            <a:p>
              <a:endParaRPr lang="zh-CN" altLang="en-US"/>
            </a:p>
          </p:txBody>
        </p:sp>
        <p:sp>
          <p:nvSpPr>
            <p:cNvPr id="23" name="文本框 22"/>
            <p:cNvSpPr txBox="1"/>
            <p:nvPr/>
          </p:nvSpPr>
          <p:spPr>
            <a:xfrm>
              <a:off x="7631082" y="1292772"/>
              <a:ext cx="543739"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01</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24" name="组合 23"/>
          <p:cNvGrpSpPr/>
          <p:nvPr/>
        </p:nvGrpSpPr>
        <p:grpSpPr>
          <a:xfrm>
            <a:off x="7253794" y="2513979"/>
            <a:ext cx="748147" cy="748148"/>
            <a:chOff x="7531329" y="2452432"/>
            <a:chExt cx="748147" cy="748148"/>
          </a:xfrm>
        </p:grpSpPr>
        <p:sp>
          <p:nvSpPr>
            <p:cNvPr id="25" name="Freeform 10"/>
            <p:cNvSpPr/>
            <p:nvPr/>
          </p:nvSpPr>
          <p:spPr bwMode="auto">
            <a:xfrm>
              <a:off x="7531329" y="245243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275081"/>
            </a:solidFill>
            <a:ln>
              <a:noFill/>
            </a:ln>
          </p:spPr>
          <p:txBody>
            <a:bodyPr vert="horz" wrap="square" lIns="91440" tIns="45720" rIns="91440" bIns="45720" numCol="1" anchor="t" anchorCtr="0" compatLnSpc="1"/>
            <a:lstStyle/>
            <a:p>
              <a:endParaRPr lang="zh-CN" altLang="en-US"/>
            </a:p>
          </p:txBody>
        </p:sp>
        <p:sp>
          <p:nvSpPr>
            <p:cNvPr id="26" name="文本框 25"/>
            <p:cNvSpPr txBox="1"/>
            <p:nvPr/>
          </p:nvSpPr>
          <p:spPr>
            <a:xfrm>
              <a:off x="7578182" y="2472563"/>
              <a:ext cx="649537"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02</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27" name="组合 26"/>
          <p:cNvGrpSpPr/>
          <p:nvPr/>
        </p:nvGrpSpPr>
        <p:grpSpPr>
          <a:xfrm>
            <a:off x="7253794" y="3706889"/>
            <a:ext cx="748147" cy="748148"/>
            <a:chOff x="7531329" y="3645342"/>
            <a:chExt cx="748147" cy="748148"/>
          </a:xfrm>
        </p:grpSpPr>
        <p:sp>
          <p:nvSpPr>
            <p:cNvPr id="28" name="Freeform 10"/>
            <p:cNvSpPr/>
            <p:nvPr/>
          </p:nvSpPr>
          <p:spPr bwMode="auto">
            <a:xfrm>
              <a:off x="7531329" y="364534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3976BD"/>
            </a:solidFill>
            <a:ln>
              <a:noFill/>
            </a:ln>
          </p:spPr>
          <p:txBody>
            <a:bodyPr vert="horz" wrap="square" lIns="91440" tIns="45720" rIns="91440" bIns="45720" numCol="1" anchor="t" anchorCtr="0" compatLnSpc="1"/>
            <a:lstStyle/>
            <a:p>
              <a:endParaRPr lang="zh-CN" altLang="en-US"/>
            </a:p>
          </p:txBody>
        </p:sp>
        <p:sp>
          <p:nvSpPr>
            <p:cNvPr id="29" name="文本框 28"/>
            <p:cNvSpPr txBox="1"/>
            <p:nvPr/>
          </p:nvSpPr>
          <p:spPr>
            <a:xfrm>
              <a:off x="7568719" y="366547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03</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grpSp>
        <p:nvGrpSpPr>
          <p:cNvPr id="30" name="组合 29"/>
          <p:cNvGrpSpPr/>
          <p:nvPr/>
        </p:nvGrpSpPr>
        <p:grpSpPr>
          <a:xfrm>
            <a:off x="7253794" y="4899799"/>
            <a:ext cx="748147" cy="748148"/>
            <a:chOff x="7531329" y="4838252"/>
            <a:chExt cx="748147" cy="748148"/>
          </a:xfrm>
        </p:grpSpPr>
        <p:sp>
          <p:nvSpPr>
            <p:cNvPr id="31" name="Freeform 10"/>
            <p:cNvSpPr/>
            <p:nvPr/>
          </p:nvSpPr>
          <p:spPr bwMode="auto">
            <a:xfrm>
              <a:off x="7531329" y="4838252"/>
              <a:ext cx="748147" cy="748148"/>
            </a:xfrm>
            <a:custGeom>
              <a:avLst/>
              <a:gdLst>
                <a:gd name="T0" fmla="*/ 56 w 56"/>
                <a:gd name="T1" fmla="*/ 42 h 56"/>
                <a:gd name="T2" fmla="*/ 42 w 56"/>
                <a:gd name="T3" fmla="*/ 56 h 56"/>
                <a:gd name="T4" fmla="*/ 14 w 56"/>
                <a:gd name="T5" fmla="*/ 56 h 56"/>
                <a:gd name="T6" fmla="*/ 0 w 56"/>
                <a:gd name="T7" fmla="*/ 42 h 56"/>
                <a:gd name="T8" fmla="*/ 0 w 56"/>
                <a:gd name="T9" fmla="*/ 14 h 56"/>
                <a:gd name="T10" fmla="*/ 14 w 56"/>
                <a:gd name="T11" fmla="*/ 0 h 56"/>
                <a:gd name="T12" fmla="*/ 42 w 56"/>
                <a:gd name="T13" fmla="*/ 0 h 56"/>
                <a:gd name="T14" fmla="*/ 56 w 56"/>
                <a:gd name="T15" fmla="*/ 14 h 56"/>
                <a:gd name="T16" fmla="*/ 56 w 56"/>
                <a:gd name="T17"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56" y="42"/>
                  </a:moveTo>
                  <a:cubicBezTo>
                    <a:pt x="56" y="50"/>
                    <a:pt x="50" y="56"/>
                    <a:pt x="42" y="56"/>
                  </a:cubicBezTo>
                  <a:cubicBezTo>
                    <a:pt x="14" y="56"/>
                    <a:pt x="14" y="56"/>
                    <a:pt x="14" y="56"/>
                  </a:cubicBezTo>
                  <a:cubicBezTo>
                    <a:pt x="7" y="56"/>
                    <a:pt x="0" y="50"/>
                    <a:pt x="0" y="42"/>
                  </a:cubicBezTo>
                  <a:cubicBezTo>
                    <a:pt x="0" y="14"/>
                    <a:pt x="0" y="14"/>
                    <a:pt x="0" y="14"/>
                  </a:cubicBezTo>
                  <a:cubicBezTo>
                    <a:pt x="0" y="6"/>
                    <a:pt x="7" y="0"/>
                    <a:pt x="14" y="0"/>
                  </a:cubicBezTo>
                  <a:cubicBezTo>
                    <a:pt x="42" y="0"/>
                    <a:pt x="42" y="0"/>
                    <a:pt x="42" y="0"/>
                  </a:cubicBezTo>
                  <a:cubicBezTo>
                    <a:pt x="50" y="0"/>
                    <a:pt x="56" y="6"/>
                    <a:pt x="56" y="14"/>
                  </a:cubicBezTo>
                  <a:lnTo>
                    <a:pt x="56" y="42"/>
                  </a:lnTo>
                  <a:close/>
                </a:path>
              </a:pathLst>
            </a:custGeom>
            <a:solidFill>
              <a:srgbClr val="275081"/>
            </a:solidFill>
            <a:ln>
              <a:noFill/>
            </a:ln>
          </p:spPr>
          <p:txBody>
            <a:bodyPr vert="horz" wrap="square" lIns="91440" tIns="45720" rIns="91440" bIns="45720" numCol="1" anchor="t" anchorCtr="0" compatLnSpc="1"/>
            <a:lstStyle/>
            <a:p>
              <a:endParaRPr lang="zh-CN" altLang="en-US"/>
            </a:p>
          </p:txBody>
        </p:sp>
        <p:sp>
          <p:nvSpPr>
            <p:cNvPr id="32" name="文本框 31"/>
            <p:cNvSpPr txBox="1"/>
            <p:nvPr/>
          </p:nvSpPr>
          <p:spPr>
            <a:xfrm>
              <a:off x="7598837" y="4858383"/>
              <a:ext cx="659155" cy="707886"/>
            </a:xfrm>
            <a:prstGeom prst="rect">
              <a:avLst/>
            </a:prstGeom>
            <a:noFill/>
          </p:spPr>
          <p:txBody>
            <a:bodyPr wrap="none" rtlCol="0">
              <a:spAutoFit/>
            </a:bodyPr>
            <a:lstStyle/>
            <a:p>
              <a:r>
                <a:rPr lang="en-US" altLang="zh-CN" sz="4000" b="1" dirty="0" smtClean="0">
                  <a:solidFill>
                    <a:srgbClr val="FFFFFF"/>
                  </a:solidFill>
                  <a:latin typeface="Agency FB" panose="020B0503020202020204" pitchFamily="34" charset="0"/>
                  <a:ea typeface="微软雅黑" panose="020B0503020204020204" pitchFamily="34" charset="-122"/>
                </a:rPr>
                <a:t>04</a:t>
              </a:r>
              <a:endParaRPr lang="zh-CN" altLang="en-US" sz="4000" b="1" dirty="0">
                <a:solidFill>
                  <a:srgbClr val="FFFFFF"/>
                </a:solidFill>
                <a:latin typeface="Agency FB" panose="020B0503020202020204" pitchFamily="34" charset="0"/>
                <a:ea typeface="微软雅黑" panose="020B0503020204020204" pitchFamily="34" charset="-122"/>
              </a:endParaRPr>
            </a:p>
          </p:txBody>
        </p:sp>
      </p:grpSp>
      <p:sp>
        <p:nvSpPr>
          <p:cNvPr id="33" name="文本框 32"/>
          <p:cNvSpPr txBox="1"/>
          <p:nvPr/>
        </p:nvSpPr>
        <p:spPr>
          <a:xfrm>
            <a:off x="9122915" y="1402755"/>
            <a:ext cx="1816100" cy="583565"/>
          </a:xfrm>
          <a:prstGeom prst="rect">
            <a:avLst/>
          </a:prstGeom>
          <a:noFill/>
        </p:spPr>
        <p:txBody>
          <a:bodyPr wrap="none" rtlCol="0">
            <a:spAutoFit/>
          </a:bodyPr>
          <a:lstStyle/>
          <a:p>
            <a:pPr algn="ctr"/>
            <a:r>
              <a:rPr lang="zh-CN" altLang="en-US" sz="3200" b="1" dirty="0" smtClean="0">
                <a:solidFill>
                  <a:srgbClr val="3976BD"/>
                </a:solidFill>
                <a:latin typeface="幼圆" panose="02010509060101010101" pitchFamily="49" charset="-122"/>
                <a:ea typeface="幼圆" panose="02010509060101010101" pitchFamily="49" charset="-122"/>
              </a:rPr>
              <a:t>选题背景</a:t>
            </a:r>
            <a:endParaRPr lang="zh-CN" altLang="en-US" sz="3200" b="1" dirty="0">
              <a:solidFill>
                <a:srgbClr val="3976BD"/>
              </a:solidFill>
              <a:latin typeface="幼圆" panose="02010509060101010101" pitchFamily="49" charset="-122"/>
              <a:ea typeface="幼圆" panose="02010509060101010101" pitchFamily="49" charset="-122"/>
            </a:endParaRPr>
          </a:p>
        </p:txBody>
      </p:sp>
      <p:sp>
        <p:nvSpPr>
          <p:cNvPr id="34" name="文本框 33"/>
          <p:cNvSpPr txBox="1"/>
          <p:nvPr/>
        </p:nvSpPr>
        <p:spPr>
          <a:xfrm>
            <a:off x="9122915" y="2583890"/>
            <a:ext cx="1816100" cy="583565"/>
          </a:xfrm>
          <a:prstGeom prst="rect">
            <a:avLst/>
          </a:prstGeom>
          <a:noFill/>
        </p:spPr>
        <p:txBody>
          <a:bodyPr wrap="none" rtlCol="0">
            <a:spAutoFit/>
          </a:bodyPr>
          <a:lstStyle/>
          <a:p>
            <a:pPr algn="ctr"/>
            <a:r>
              <a:rPr lang="zh-CN" altLang="en-US" sz="3200" b="1" dirty="0" smtClean="0">
                <a:solidFill>
                  <a:srgbClr val="275081"/>
                </a:solidFill>
                <a:latin typeface="幼圆" panose="02010509060101010101" pitchFamily="49" charset="-122"/>
                <a:ea typeface="幼圆" panose="02010509060101010101" pitchFamily="49" charset="-122"/>
              </a:rPr>
              <a:t>工作</a:t>
            </a:r>
            <a:r>
              <a:rPr lang="zh-CN" altLang="en-US" sz="3200" b="1" dirty="0" smtClean="0">
                <a:solidFill>
                  <a:srgbClr val="275081"/>
                </a:solidFill>
                <a:latin typeface="幼圆" panose="02010509060101010101" pitchFamily="49" charset="-122"/>
                <a:ea typeface="幼圆" panose="02010509060101010101" pitchFamily="49" charset="-122"/>
              </a:rPr>
              <a:t>内容</a:t>
            </a:r>
            <a:endParaRPr lang="zh-CN" altLang="en-US" sz="3200" b="1" dirty="0" smtClean="0">
              <a:solidFill>
                <a:srgbClr val="275081"/>
              </a:solidFill>
              <a:latin typeface="幼圆" panose="02010509060101010101" pitchFamily="49" charset="-122"/>
              <a:ea typeface="幼圆" panose="02010509060101010101" pitchFamily="49" charset="-122"/>
            </a:endParaRPr>
          </a:p>
        </p:txBody>
      </p:sp>
      <p:sp>
        <p:nvSpPr>
          <p:cNvPr id="35" name="文本框 34"/>
          <p:cNvSpPr txBox="1"/>
          <p:nvPr/>
        </p:nvSpPr>
        <p:spPr>
          <a:xfrm>
            <a:off x="9146862" y="3788575"/>
            <a:ext cx="1816100" cy="583565"/>
          </a:xfrm>
          <a:prstGeom prst="rect">
            <a:avLst/>
          </a:prstGeom>
          <a:noFill/>
        </p:spPr>
        <p:txBody>
          <a:bodyPr wrap="none" rtlCol="0">
            <a:spAutoFit/>
          </a:bodyPr>
          <a:lstStyle/>
          <a:p>
            <a:pPr algn="ctr"/>
            <a:r>
              <a:rPr lang="zh-CN" altLang="en-US" sz="3200" b="1" dirty="0" smtClean="0">
                <a:solidFill>
                  <a:srgbClr val="3976BD"/>
                </a:solidFill>
                <a:latin typeface="幼圆" panose="02010509060101010101" pitchFamily="49" charset="-122"/>
                <a:ea typeface="幼圆" panose="02010509060101010101" pitchFamily="49" charset="-122"/>
              </a:rPr>
              <a:t>工作</a:t>
            </a:r>
            <a:r>
              <a:rPr lang="zh-CN" altLang="en-US" sz="3200" b="1" dirty="0" smtClean="0">
                <a:solidFill>
                  <a:srgbClr val="3976BD"/>
                </a:solidFill>
                <a:latin typeface="幼圆" panose="02010509060101010101" pitchFamily="49" charset="-122"/>
                <a:ea typeface="幼圆" panose="02010509060101010101" pitchFamily="49" charset="-122"/>
              </a:rPr>
              <a:t>进展</a:t>
            </a:r>
            <a:endParaRPr lang="zh-CN" altLang="en-US" sz="3200" b="1" dirty="0" smtClean="0">
              <a:solidFill>
                <a:srgbClr val="3976BD"/>
              </a:solidFill>
              <a:latin typeface="幼圆" panose="02010509060101010101" pitchFamily="49" charset="-122"/>
              <a:ea typeface="幼圆" panose="02010509060101010101" pitchFamily="49" charset="-122"/>
            </a:endParaRPr>
          </a:p>
        </p:txBody>
      </p:sp>
      <p:sp>
        <p:nvSpPr>
          <p:cNvPr id="36" name="文本框 35"/>
          <p:cNvSpPr txBox="1"/>
          <p:nvPr/>
        </p:nvSpPr>
        <p:spPr>
          <a:xfrm>
            <a:off x="9122915" y="4969710"/>
            <a:ext cx="1816100" cy="583565"/>
          </a:xfrm>
          <a:prstGeom prst="rect">
            <a:avLst/>
          </a:prstGeom>
          <a:noFill/>
        </p:spPr>
        <p:txBody>
          <a:bodyPr wrap="none" rtlCol="0">
            <a:spAutoFit/>
          </a:bodyPr>
          <a:lstStyle/>
          <a:p>
            <a:pPr algn="ctr"/>
            <a:r>
              <a:rPr lang="zh-CN" altLang="en-US" sz="3200" b="1" dirty="0" smtClean="0">
                <a:solidFill>
                  <a:srgbClr val="275081"/>
                </a:solidFill>
                <a:latin typeface="幼圆" panose="02010509060101010101" pitchFamily="49" charset="-122"/>
                <a:ea typeface="幼圆" panose="02010509060101010101" pitchFamily="49" charset="-122"/>
              </a:rPr>
              <a:t>工作</a:t>
            </a:r>
            <a:r>
              <a:rPr lang="zh-CN" altLang="en-US" sz="3200" b="1" dirty="0" smtClean="0">
                <a:solidFill>
                  <a:srgbClr val="275081"/>
                </a:solidFill>
                <a:latin typeface="幼圆" panose="02010509060101010101" pitchFamily="49" charset="-122"/>
                <a:ea typeface="幼圆" panose="02010509060101010101" pitchFamily="49" charset="-122"/>
              </a:rPr>
              <a:t>安排</a:t>
            </a:r>
            <a:endParaRPr lang="zh-CN" altLang="en-US" sz="3200" b="1" dirty="0" smtClean="0">
              <a:solidFill>
                <a:srgbClr val="275081"/>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5"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4" dur="1000" fill="hold"/>
                                        <p:tgtEl>
                                          <p:spTgt spid="2"/>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
                                        </p:tgtEl>
                                      </p:cBhvr>
                                    </p:animEffect>
                                  </p:childTnLst>
                                </p:cTn>
                              </p:par>
                            </p:childTnLst>
                          </p:cTn>
                        </p:par>
                        <p:par>
                          <p:cTn id="19" fill="hold">
                            <p:stCondLst>
                              <p:cond delay="1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2000"/>
                            </p:stCondLst>
                            <p:childTnLst>
                              <p:par>
                                <p:cTn id="24" presetID="56" presetClass="entr" presetSubtype="0" fill="hold" grpId="0" nodeType="afterEffect">
                                  <p:stCondLst>
                                    <p:cond delay="0"/>
                                  </p:stCondLst>
                                  <p:iterate type="lt">
                                    <p:tmPct val="10000"/>
                                  </p:iterate>
                                  <p:childTnLst>
                                    <p:set>
                                      <p:cBhvr>
                                        <p:cTn id="25" dur="1" fill="hold">
                                          <p:stCondLst>
                                            <p:cond delay="0"/>
                                          </p:stCondLst>
                                        </p:cTn>
                                        <p:tgtEl>
                                          <p:spTgt spid="20"/>
                                        </p:tgtEl>
                                        <p:attrNameLst>
                                          <p:attrName>style.visibility</p:attrName>
                                        </p:attrNameLst>
                                      </p:cBhvr>
                                      <p:to>
                                        <p:strVal val="visible"/>
                                      </p:to>
                                    </p:set>
                                    <p:anim by="(-#ppt_w*2)" calcmode="lin" valueType="num">
                                      <p:cBhvr rctx="PPT">
                                        <p:cTn id="26" dur="500" autoRev="1" fill="hold">
                                          <p:stCondLst>
                                            <p:cond delay="0"/>
                                          </p:stCondLst>
                                        </p:cTn>
                                        <p:tgtEl>
                                          <p:spTgt spid="20"/>
                                        </p:tgtEl>
                                        <p:attrNameLst>
                                          <p:attrName>ppt_w</p:attrName>
                                        </p:attrNameLst>
                                      </p:cBhvr>
                                    </p:anim>
                                    <p:anim by="(#ppt_w*0.50)" calcmode="lin" valueType="num">
                                      <p:cBhvr>
                                        <p:cTn id="27" dur="500" decel="50000" autoRev="1" fill="hold">
                                          <p:stCondLst>
                                            <p:cond delay="0"/>
                                          </p:stCondLst>
                                        </p:cTn>
                                        <p:tgtEl>
                                          <p:spTgt spid="20"/>
                                        </p:tgtEl>
                                        <p:attrNameLst>
                                          <p:attrName>ppt_x</p:attrName>
                                        </p:attrNameLst>
                                      </p:cBhvr>
                                    </p:anim>
                                    <p:anim from="(-#ppt_h/2)" to="(#ppt_y)" calcmode="lin" valueType="num">
                                      <p:cBhvr>
                                        <p:cTn id="28" dur="1000" fill="hold">
                                          <p:stCondLst>
                                            <p:cond delay="0"/>
                                          </p:stCondLst>
                                        </p:cTn>
                                        <p:tgtEl>
                                          <p:spTgt spid="20"/>
                                        </p:tgtEl>
                                        <p:attrNameLst>
                                          <p:attrName>ppt_y</p:attrName>
                                        </p:attrNameLst>
                                      </p:cBhvr>
                                    </p:anim>
                                    <p:animRot by="21600000">
                                      <p:cBhvr>
                                        <p:cTn id="29" dur="1000" fill="hold">
                                          <p:stCondLst>
                                            <p:cond delay="0"/>
                                          </p:stCondLst>
                                        </p:cTn>
                                        <p:tgtEl>
                                          <p:spTgt spid="20"/>
                                        </p:tgtEl>
                                        <p:attrNameLst>
                                          <p:attrName>r</p:attrName>
                                        </p:attrNameLst>
                                      </p:cBhvr>
                                    </p:animRot>
                                  </p:childTnLst>
                                </p:cTn>
                              </p:par>
                            </p:childTnLst>
                          </p:cTn>
                        </p:par>
                        <p:par>
                          <p:cTn id="30" fill="hold">
                            <p:stCondLst>
                              <p:cond delay="2799"/>
                            </p:stCondLst>
                            <p:childTnLst>
                              <p:par>
                                <p:cTn id="31" presetID="16" presetClass="entr" presetSubtype="37"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childTnLst>
                          </p:cTn>
                        </p:par>
                        <p:par>
                          <p:cTn id="34" fill="hold">
                            <p:stCondLst>
                              <p:cond delay="3299"/>
                            </p:stCondLst>
                            <p:childTnLst>
                              <p:par>
                                <p:cTn id="35" presetID="25"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40" dur="1000" fill="hold"/>
                                        <p:tgtEl>
                                          <p:spTgt spid="21"/>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1"/>
                                        </p:tgtEl>
                                      </p:cBhvr>
                                    </p:animEffect>
                                  </p:childTnLst>
                                </p:cTn>
                              </p:par>
                              <p:par>
                                <p:cTn id="45" presetID="25" presetClass="entr" presetSubtype="0" fill="hold" nodeType="withEffect">
                                  <p:stCondLst>
                                    <p:cond delay="25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50" dur="1000" fill="hold"/>
                                        <p:tgtEl>
                                          <p:spTgt spid="24"/>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4"/>
                                        </p:tgtEl>
                                      </p:cBhvr>
                                    </p:animEffect>
                                  </p:childTnLst>
                                </p:cTn>
                              </p:par>
                              <p:par>
                                <p:cTn id="55" presetID="25" presetClass="entr" presetSubtype="0" fill="hold"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60" dur="1000" fill="hold"/>
                                        <p:tgtEl>
                                          <p:spTgt spid="27"/>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27"/>
                                        </p:tgtEl>
                                      </p:cBhvr>
                                    </p:animEffect>
                                  </p:childTnLst>
                                </p:cTn>
                              </p:par>
                              <p:par>
                                <p:cTn id="65" presetID="25" presetClass="entr" presetSubtype="0" fill="hold" nodeType="withEffect">
                                  <p:stCondLst>
                                    <p:cond delay="75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70" dur="1000" fill="hold"/>
                                        <p:tgtEl>
                                          <p:spTgt spid="30"/>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0"/>
                                        </p:tgtEl>
                                      </p:cBhvr>
                                    </p:animEffect>
                                  </p:childTnLst>
                                </p:cTn>
                              </p:par>
                            </p:childTnLst>
                          </p:cTn>
                        </p:par>
                        <p:par>
                          <p:cTn id="75" fill="hold">
                            <p:stCondLst>
                              <p:cond delay="4299"/>
                            </p:stCondLst>
                            <p:childTnLst>
                              <p:par>
                                <p:cTn id="76" presetID="37" presetClass="entr" presetSubtype="0"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1000"/>
                                        <p:tgtEl>
                                          <p:spTgt spid="33"/>
                                        </p:tgtEl>
                                      </p:cBhvr>
                                    </p:animEffect>
                                    <p:anim calcmode="lin" valueType="num">
                                      <p:cBhvr>
                                        <p:cTn id="79" dur="1000" fill="hold"/>
                                        <p:tgtEl>
                                          <p:spTgt spid="33"/>
                                        </p:tgtEl>
                                        <p:attrNameLst>
                                          <p:attrName>ppt_x</p:attrName>
                                        </p:attrNameLst>
                                      </p:cBhvr>
                                      <p:tavLst>
                                        <p:tav tm="0">
                                          <p:val>
                                            <p:strVal val="#ppt_x"/>
                                          </p:val>
                                        </p:tav>
                                        <p:tav tm="100000">
                                          <p:val>
                                            <p:strVal val="#ppt_x"/>
                                          </p:val>
                                        </p:tav>
                                      </p:tavLst>
                                    </p:anim>
                                    <p:anim calcmode="lin" valueType="num">
                                      <p:cBhvr>
                                        <p:cTn id="80" dur="900" decel="100000" fill="hold"/>
                                        <p:tgtEl>
                                          <p:spTgt spid="33"/>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82" presetID="37" presetClass="entr" presetSubtype="0" fill="hold" grpId="0" nodeType="withEffect">
                                  <p:stCondLst>
                                    <p:cond delay="25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1000"/>
                                        <p:tgtEl>
                                          <p:spTgt spid="34"/>
                                        </p:tgtEl>
                                      </p:cBhvr>
                                    </p:animEffect>
                                    <p:anim calcmode="lin" valueType="num">
                                      <p:cBhvr>
                                        <p:cTn id="85" dur="1000" fill="hold"/>
                                        <p:tgtEl>
                                          <p:spTgt spid="34"/>
                                        </p:tgtEl>
                                        <p:attrNameLst>
                                          <p:attrName>ppt_x</p:attrName>
                                        </p:attrNameLst>
                                      </p:cBhvr>
                                      <p:tavLst>
                                        <p:tav tm="0">
                                          <p:val>
                                            <p:strVal val="#ppt_x"/>
                                          </p:val>
                                        </p:tav>
                                        <p:tav tm="100000">
                                          <p:val>
                                            <p:strVal val="#ppt_x"/>
                                          </p:val>
                                        </p:tav>
                                      </p:tavLst>
                                    </p:anim>
                                    <p:anim calcmode="lin" valueType="num">
                                      <p:cBhvr>
                                        <p:cTn id="86" dur="900" decel="100000" fill="hold"/>
                                        <p:tgtEl>
                                          <p:spTgt spid="34"/>
                                        </p:tgtEl>
                                        <p:attrNameLst>
                                          <p:attrName>ppt_y</p:attrName>
                                        </p:attrNameLst>
                                      </p:cBhvr>
                                      <p:tavLst>
                                        <p:tav tm="0">
                                          <p:val>
                                            <p:strVal val="#ppt_y+1"/>
                                          </p:val>
                                        </p:tav>
                                        <p:tav tm="100000">
                                          <p:val>
                                            <p:strVal val="#ppt_y-.03"/>
                                          </p:val>
                                        </p:tav>
                                      </p:tavLst>
                                    </p:anim>
                                    <p:anim calcmode="lin" valueType="num">
                                      <p:cBhvr>
                                        <p:cTn id="87"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88" presetID="37" presetClass="entr" presetSubtype="0" fill="hold" grpId="0" nodeType="withEffect">
                                  <p:stCondLst>
                                    <p:cond delay="50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1000"/>
                                        <p:tgtEl>
                                          <p:spTgt spid="35"/>
                                        </p:tgtEl>
                                      </p:cBhvr>
                                    </p:animEffect>
                                    <p:anim calcmode="lin" valueType="num">
                                      <p:cBhvr>
                                        <p:cTn id="91" dur="1000" fill="hold"/>
                                        <p:tgtEl>
                                          <p:spTgt spid="35"/>
                                        </p:tgtEl>
                                        <p:attrNameLst>
                                          <p:attrName>ppt_x</p:attrName>
                                        </p:attrNameLst>
                                      </p:cBhvr>
                                      <p:tavLst>
                                        <p:tav tm="0">
                                          <p:val>
                                            <p:strVal val="#ppt_x"/>
                                          </p:val>
                                        </p:tav>
                                        <p:tav tm="100000">
                                          <p:val>
                                            <p:strVal val="#ppt_x"/>
                                          </p:val>
                                        </p:tav>
                                      </p:tavLst>
                                    </p:anim>
                                    <p:anim calcmode="lin" valueType="num">
                                      <p:cBhvr>
                                        <p:cTn id="92" dur="900" decel="100000" fill="hold"/>
                                        <p:tgtEl>
                                          <p:spTgt spid="35"/>
                                        </p:tgtEl>
                                        <p:attrNameLst>
                                          <p:attrName>ppt_y</p:attrName>
                                        </p:attrNameLst>
                                      </p:cBhvr>
                                      <p:tavLst>
                                        <p:tav tm="0">
                                          <p:val>
                                            <p:strVal val="#ppt_y+1"/>
                                          </p:val>
                                        </p:tav>
                                        <p:tav tm="100000">
                                          <p:val>
                                            <p:strVal val="#ppt_y-.03"/>
                                          </p:val>
                                        </p:tav>
                                      </p:tavLst>
                                    </p:anim>
                                    <p:anim calcmode="lin" valueType="num">
                                      <p:cBhvr>
                                        <p:cTn id="93"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94" presetID="37" presetClass="entr" presetSubtype="0" fill="hold" grpId="0" nodeType="withEffect">
                                  <p:stCondLst>
                                    <p:cond delay="75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900" decel="100000" fill="hold"/>
                                        <p:tgtEl>
                                          <p:spTgt spid="36"/>
                                        </p:tgtEl>
                                        <p:attrNameLst>
                                          <p:attrName>ppt_y</p:attrName>
                                        </p:attrNameLst>
                                      </p:cBhvr>
                                      <p:tavLst>
                                        <p:tav tm="0">
                                          <p:val>
                                            <p:strVal val="#ppt_y+1"/>
                                          </p:val>
                                        </p:tav>
                                        <p:tav tm="100000">
                                          <p:val>
                                            <p:strVal val="#ppt_y-.03"/>
                                          </p:val>
                                        </p:tav>
                                      </p:tavLst>
                                    </p:anim>
                                    <p:anim calcmode="lin" valueType="num">
                                      <p:cBhvr>
                                        <p:cTn id="99"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20" grpId="0"/>
      <p:bldP spid="33" grpId="0"/>
      <p:bldP spid="34" grpId="0"/>
      <p:bldP spid="35"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63144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日报</a:t>
            </a:r>
            <a:r>
              <a:rPr lang="zh-CN" altLang="en-US" sz="4800" b="1" dirty="0">
                <a:solidFill>
                  <a:srgbClr val="3976BD"/>
                </a:solidFill>
                <a:latin typeface="幼圆" panose="02010509060101010101" pitchFamily="49" charset="-122"/>
                <a:ea typeface="幼圆" panose="02010509060101010101" pitchFamily="49" charset="-122"/>
              </a:rPr>
              <a:t>填写</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5842000" y="-10160"/>
            <a:ext cx="3349625" cy="68681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263144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个人</a:t>
            </a:r>
            <a:r>
              <a:rPr lang="zh-CN" altLang="en-US" sz="4800" b="1" dirty="0">
                <a:solidFill>
                  <a:srgbClr val="3976BD"/>
                </a:solidFill>
                <a:latin typeface="幼圆" panose="02010509060101010101" pitchFamily="49" charset="-122"/>
                <a:ea typeface="幼圆" panose="02010509060101010101" pitchFamily="49" charset="-122"/>
              </a:rPr>
              <a:t>信息</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5989320" y="0"/>
            <a:ext cx="3208655" cy="68586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72510" y="2890054"/>
            <a:ext cx="1033207" cy="1033207"/>
            <a:chOff x="4157663" y="1490663"/>
            <a:chExt cx="3881438" cy="3881438"/>
          </a:xfrm>
        </p:grpSpPr>
        <p:sp>
          <p:nvSpPr>
            <p:cNvPr id="6"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7"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37" name="文本框 36"/>
          <p:cNvSpPr txBox="1"/>
          <p:nvPr/>
        </p:nvSpPr>
        <p:spPr>
          <a:xfrm>
            <a:off x="1625966" y="3013677"/>
            <a:ext cx="1407160" cy="829945"/>
          </a:xfrm>
          <a:prstGeom prst="rect">
            <a:avLst/>
          </a:prstGeom>
          <a:noFill/>
          <a:effectLst/>
        </p:spPr>
        <p:txBody>
          <a:bodyPr wrap="none" rtlCol="0">
            <a:spAutoFit/>
          </a:bodyPr>
          <a:p>
            <a:r>
              <a:rPr lang="zh-CN" altLang="en-US" sz="4800" b="1" dirty="0">
                <a:solidFill>
                  <a:srgbClr val="3976BD"/>
                </a:solidFill>
                <a:latin typeface="幼圆" panose="02010509060101010101" pitchFamily="49" charset="-122"/>
                <a:ea typeface="幼圆" panose="02010509060101010101" pitchFamily="49" charset="-122"/>
              </a:rPr>
              <a:t>反馈</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4" name="图片 3"/>
          <p:cNvPicPr>
            <a:picLocks noChangeAspect="1"/>
          </p:cNvPicPr>
          <p:nvPr/>
        </p:nvPicPr>
        <p:blipFill>
          <a:blip r:embed="rId1"/>
          <a:stretch>
            <a:fillRect/>
          </a:stretch>
        </p:blipFill>
        <p:spPr>
          <a:xfrm>
            <a:off x="6115685" y="-27305"/>
            <a:ext cx="3226435" cy="68675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26004"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04</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工作安排</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263144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工作</a:t>
            </a:r>
            <a:r>
              <a:rPr lang="zh-CN" altLang="en-US" sz="4800" b="1" dirty="0" smtClean="0">
                <a:solidFill>
                  <a:srgbClr val="3976BD"/>
                </a:solidFill>
                <a:latin typeface="幼圆" panose="02010509060101010101" pitchFamily="49" charset="-122"/>
                <a:ea typeface="幼圆" panose="02010509060101010101" pitchFamily="49" charset="-122"/>
              </a:rPr>
              <a:t>安排</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sp>
        <p:nvSpPr>
          <p:cNvPr id="14" name="任意多边形 13"/>
          <p:cNvSpPr/>
          <p:nvPr/>
        </p:nvSpPr>
        <p:spPr>
          <a:xfrm>
            <a:off x="2176670" y="2877868"/>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7268818" y="2877868"/>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724400" y="4759676"/>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9826487" y="4759676"/>
            <a:ext cx="0" cy="626165"/>
          </a:xfrm>
          <a:custGeom>
            <a:avLst/>
            <a:gdLst>
              <a:gd name="connsiteX0" fmla="*/ 0 w 0"/>
              <a:gd name="connsiteY0" fmla="*/ 626165 h 626165"/>
              <a:gd name="connsiteX1" fmla="*/ 0 w 0"/>
              <a:gd name="connsiteY1" fmla="*/ 0 h 626165"/>
            </a:gdLst>
            <a:ahLst/>
            <a:cxnLst>
              <a:cxn ang="0">
                <a:pos x="connsiteX0" y="connsiteY0"/>
              </a:cxn>
              <a:cxn ang="0">
                <a:pos x="connsiteX1" y="connsiteY1"/>
              </a:cxn>
            </a:cxnLst>
            <a:rect l="l" t="t" r="r" b="b"/>
            <a:pathLst>
              <a:path h="626165">
                <a:moveTo>
                  <a:pt x="0" y="626165"/>
                </a:moveTo>
                <a:lnTo>
                  <a:pt x="0"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62454" y="4130198"/>
            <a:ext cx="10605052" cy="0"/>
          </a:xfrm>
          <a:custGeom>
            <a:avLst/>
            <a:gdLst>
              <a:gd name="connsiteX0" fmla="*/ 0 w 10605052"/>
              <a:gd name="connsiteY0" fmla="*/ 0 h 0"/>
              <a:gd name="connsiteX1" fmla="*/ 10605052 w 10605052"/>
              <a:gd name="connsiteY1" fmla="*/ 0 h 0"/>
            </a:gdLst>
            <a:ahLst/>
            <a:cxnLst>
              <a:cxn ang="0">
                <a:pos x="connsiteX0" y="connsiteY0"/>
              </a:cxn>
              <a:cxn ang="0">
                <a:pos x="connsiteX1" y="connsiteY1"/>
              </a:cxn>
            </a:cxnLst>
            <a:rect l="l" t="t" r="r" b="b"/>
            <a:pathLst>
              <a:path w="10605052">
                <a:moveTo>
                  <a:pt x="0" y="0"/>
                </a:moveTo>
                <a:lnTo>
                  <a:pt x="10605052" y="0"/>
                </a:lnTo>
              </a:path>
            </a:pathLst>
          </a:custGeom>
          <a:noFill/>
          <a:ln w="12700">
            <a:solidFill>
              <a:schemeClr val="tx1">
                <a:lumMod val="50000"/>
                <a:lumOff val="50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313183" y="3434458"/>
            <a:ext cx="1818861" cy="1381539"/>
            <a:chOff x="1313183" y="3529053"/>
            <a:chExt cx="1818861" cy="1381539"/>
          </a:xfrm>
        </p:grpSpPr>
        <p:sp>
          <p:nvSpPr>
            <p:cNvPr id="30" name="圆角矩形 29"/>
            <p:cNvSpPr/>
            <p:nvPr/>
          </p:nvSpPr>
          <p:spPr>
            <a:xfrm>
              <a:off x="1313183" y="3529053"/>
              <a:ext cx="1818861" cy="1381539"/>
            </a:xfrm>
            <a:prstGeom prst="roundRect">
              <a:avLst/>
            </a:prstGeom>
            <a:solidFill>
              <a:srgbClr val="3976BD"/>
            </a:solidFill>
            <a:ln>
              <a:noFill/>
            </a:ln>
            <a:effectLst>
              <a:outerShdw blurRad="1524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圆角矩形 30"/>
            <p:cNvSpPr/>
            <p:nvPr/>
          </p:nvSpPr>
          <p:spPr>
            <a:xfrm>
              <a:off x="1545095"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310222" y="4057838"/>
              <a:ext cx="327341" cy="323966"/>
              <a:chOff x="6967126" y="4092464"/>
              <a:chExt cx="453105" cy="448433"/>
            </a:xfrm>
            <a:solidFill>
              <a:schemeClr val="tx1">
                <a:lumMod val="65000"/>
                <a:lumOff val="35000"/>
              </a:schemeClr>
            </a:solidFill>
            <a:effectLst/>
          </p:grpSpPr>
          <p:sp>
            <p:nvSpPr>
              <p:cNvPr id="34"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35"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33" name="矩形 32"/>
            <p:cNvSpPr/>
            <p:nvPr/>
          </p:nvSpPr>
          <p:spPr>
            <a:xfrm>
              <a:off x="1462291" y="4053934"/>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01</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36" name="组合 35"/>
          <p:cNvGrpSpPr/>
          <p:nvPr/>
        </p:nvGrpSpPr>
        <p:grpSpPr>
          <a:xfrm>
            <a:off x="3857487" y="3434458"/>
            <a:ext cx="1818861" cy="1381539"/>
            <a:chOff x="3857487" y="3529053"/>
            <a:chExt cx="1818861" cy="1381539"/>
          </a:xfrm>
        </p:grpSpPr>
        <p:sp>
          <p:nvSpPr>
            <p:cNvPr id="37" name="圆角矩形 36"/>
            <p:cNvSpPr/>
            <p:nvPr/>
          </p:nvSpPr>
          <p:spPr>
            <a:xfrm>
              <a:off x="3857487" y="3529053"/>
              <a:ext cx="1818861" cy="1381539"/>
            </a:xfrm>
            <a:prstGeom prst="roundRect">
              <a:avLst/>
            </a:prstGeom>
            <a:solidFill>
              <a:srgbClr val="275081"/>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089399"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18"/>
            <p:cNvGrpSpPr>
              <a:grpSpLocks noChangeAspect="1"/>
            </p:cNvGrpSpPr>
            <p:nvPr/>
          </p:nvGrpSpPr>
          <p:grpSpPr bwMode="auto">
            <a:xfrm>
              <a:off x="4893126" y="4099578"/>
              <a:ext cx="322650" cy="279631"/>
              <a:chOff x="3525" y="1887"/>
              <a:chExt cx="630" cy="546"/>
            </a:xfrm>
            <a:solidFill>
              <a:schemeClr val="tx1">
                <a:lumMod val="65000"/>
                <a:lumOff val="35000"/>
              </a:schemeClr>
            </a:solidFill>
            <a:effectLst/>
          </p:grpSpPr>
          <p:sp>
            <p:nvSpPr>
              <p:cNvPr id="41" name="Freeform 19"/>
              <p:cNvSpPr/>
              <p:nvPr/>
            </p:nvSpPr>
            <p:spPr bwMode="auto">
              <a:xfrm>
                <a:off x="3623" y="2117"/>
                <a:ext cx="129" cy="227"/>
              </a:xfrm>
              <a:custGeom>
                <a:avLst/>
                <a:gdLst>
                  <a:gd name="T0" fmla="*/ 4 w 54"/>
                  <a:gd name="T1" fmla="*/ 95 h 95"/>
                  <a:gd name="T2" fmla="*/ 49 w 54"/>
                  <a:gd name="T3" fmla="*/ 95 h 95"/>
                  <a:gd name="T4" fmla="*/ 54 w 54"/>
                  <a:gd name="T5" fmla="*/ 90 h 95"/>
                  <a:gd name="T6" fmla="*/ 54 w 54"/>
                  <a:gd name="T7" fmla="*/ 4 h 95"/>
                  <a:gd name="T8" fmla="*/ 49 w 54"/>
                  <a:gd name="T9" fmla="*/ 0 h 95"/>
                  <a:gd name="T10" fmla="*/ 4 w 54"/>
                  <a:gd name="T11" fmla="*/ 0 h 95"/>
                  <a:gd name="T12" fmla="*/ 0 w 54"/>
                  <a:gd name="T13" fmla="*/ 4 h 95"/>
                  <a:gd name="T14" fmla="*/ 0 w 54"/>
                  <a:gd name="T15" fmla="*/ 90 h 95"/>
                  <a:gd name="T16" fmla="*/ 4 w 54"/>
                  <a:gd name="T17" fmla="*/ 9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95">
                    <a:moveTo>
                      <a:pt x="4" y="95"/>
                    </a:moveTo>
                    <a:cubicBezTo>
                      <a:pt x="49" y="95"/>
                      <a:pt x="49" y="95"/>
                      <a:pt x="49" y="95"/>
                    </a:cubicBezTo>
                    <a:cubicBezTo>
                      <a:pt x="52" y="95"/>
                      <a:pt x="54" y="93"/>
                      <a:pt x="54" y="90"/>
                    </a:cubicBezTo>
                    <a:cubicBezTo>
                      <a:pt x="54" y="4"/>
                      <a:pt x="54" y="4"/>
                      <a:pt x="54" y="4"/>
                    </a:cubicBezTo>
                    <a:cubicBezTo>
                      <a:pt x="54" y="2"/>
                      <a:pt x="52" y="0"/>
                      <a:pt x="49" y="0"/>
                    </a:cubicBezTo>
                    <a:cubicBezTo>
                      <a:pt x="4" y="0"/>
                      <a:pt x="4" y="0"/>
                      <a:pt x="4" y="0"/>
                    </a:cubicBezTo>
                    <a:cubicBezTo>
                      <a:pt x="2" y="0"/>
                      <a:pt x="0" y="2"/>
                      <a:pt x="0" y="4"/>
                    </a:cubicBezTo>
                    <a:cubicBezTo>
                      <a:pt x="0" y="90"/>
                      <a:pt x="0" y="90"/>
                      <a:pt x="0" y="90"/>
                    </a:cubicBezTo>
                    <a:cubicBezTo>
                      <a:pt x="0" y="93"/>
                      <a:pt x="2" y="95"/>
                      <a:pt x="4"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2" name="Freeform 20"/>
              <p:cNvSpPr/>
              <p:nvPr/>
            </p:nvSpPr>
            <p:spPr bwMode="auto">
              <a:xfrm>
                <a:off x="3809" y="2033"/>
                <a:ext cx="129" cy="311"/>
              </a:xfrm>
              <a:custGeom>
                <a:avLst/>
                <a:gdLst>
                  <a:gd name="T0" fmla="*/ 5 w 54"/>
                  <a:gd name="T1" fmla="*/ 130 h 130"/>
                  <a:gd name="T2" fmla="*/ 50 w 54"/>
                  <a:gd name="T3" fmla="*/ 130 h 130"/>
                  <a:gd name="T4" fmla="*/ 54 w 54"/>
                  <a:gd name="T5" fmla="*/ 125 h 130"/>
                  <a:gd name="T6" fmla="*/ 54 w 54"/>
                  <a:gd name="T7" fmla="*/ 5 h 130"/>
                  <a:gd name="T8" fmla="*/ 50 w 54"/>
                  <a:gd name="T9" fmla="*/ 0 h 130"/>
                  <a:gd name="T10" fmla="*/ 5 w 54"/>
                  <a:gd name="T11" fmla="*/ 0 h 130"/>
                  <a:gd name="T12" fmla="*/ 0 w 54"/>
                  <a:gd name="T13" fmla="*/ 5 h 130"/>
                  <a:gd name="T14" fmla="*/ 0 w 54"/>
                  <a:gd name="T15" fmla="*/ 125 h 130"/>
                  <a:gd name="T16" fmla="*/ 5 w 54"/>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0">
                    <a:moveTo>
                      <a:pt x="5" y="130"/>
                    </a:moveTo>
                    <a:cubicBezTo>
                      <a:pt x="50" y="130"/>
                      <a:pt x="50" y="130"/>
                      <a:pt x="50" y="130"/>
                    </a:cubicBezTo>
                    <a:cubicBezTo>
                      <a:pt x="52" y="130"/>
                      <a:pt x="54" y="128"/>
                      <a:pt x="54" y="125"/>
                    </a:cubicBezTo>
                    <a:cubicBezTo>
                      <a:pt x="54" y="5"/>
                      <a:pt x="54" y="5"/>
                      <a:pt x="54" y="5"/>
                    </a:cubicBezTo>
                    <a:cubicBezTo>
                      <a:pt x="54" y="2"/>
                      <a:pt x="52" y="0"/>
                      <a:pt x="50" y="0"/>
                    </a:cubicBezTo>
                    <a:cubicBezTo>
                      <a:pt x="5" y="0"/>
                      <a:pt x="5" y="0"/>
                      <a:pt x="5" y="0"/>
                    </a:cubicBezTo>
                    <a:cubicBezTo>
                      <a:pt x="2" y="0"/>
                      <a:pt x="0" y="2"/>
                      <a:pt x="0" y="5"/>
                    </a:cubicBezTo>
                    <a:cubicBezTo>
                      <a:pt x="0" y="125"/>
                      <a:pt x="0" y="125"/>
                      <a:pt x="0" y="125"/>
                    </a:cubicBezTo>
                    <a:cubicBezTo>
                      <a:pt x="0" y="128"/>
                      <a:pt x="2" y="130"/>
                      <a:pt x="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3" name="Freeform 21"/>
              <p:cNvSpPr/>
              <p:nvPr/>
            </p:nvSpPr>
            <p:spPr bwMode="auto">
              <a:xfrm>
                <a:off x="3997" y="1964"/>
                <a:ext cx="129" cy="380"/>
              </a:xfrm>
              <a:custGeom>
                <a:avLst/>
                <a:gdLst>
                  <a:gd name="T0" fmla="*/ 4 w 54"/>
                  <a:gd name="T1" fmla="*/ 159 h 159"/>
                  <a:gd name="T2" fmla="*/ 49 w 54"/>
                  <a:gd name="T3" fmla="*/ 159 h 159"/>
                  <a:gd name="T4" fmla="*/ 54 w 54"/>
                  <a:gd name="T5" fmla="*/ 154 h 159"/>
                  <a:gd name="T6" fmla="*/ 54 w 54"/>
                  <a:gd name="T7" fmla="*/ 5 h 159"/>
                  <a:gd name="T8" fmla="*/ 49 w 54"/>
                  <a:gd name="T9" fmla="*/ 0 h 159"/>
                  <a:gd name="T10" fmla="*/ 4 w 54"/>
                  <a:gd name="T11" fmla="*/ 0 h 159"/>
                  <a:gd name="T12" fmla="*/ 0 w 54"/>
                  <a:gd name="T13" fmla="*/ 5 h 159"/>
                  <a:gd name="T14" fmla="*/ 0 w 54"/>
                  <a:gd name="T15" fmla="*/ 154 h 159"/>
                  <a:gd name="T16" fmla="*/ 4 w 54"/>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59">
                    <a:moveTo>
                      <a:pt x="4" y="159"/>
                    </a:moveTo>
                    <a:cubicBezTo>
                      <a:pt x="49" y="159"/>
                      <a:pt x="49" y="159"/>
                      <a:pt x="49" y="159"/>
                    </a:cubicBezTo>
                    <a:cubicBezTo>
                      <a:pt x="52" y="159"/>
                      <a:pt x="54" y="157"/>
                      <a:pt x="54" y="154"/>
                    </a:cubicBezTo>
                    <a:cubicBezTo>
                      <a:pt x="54" y="5"/>
                      <a:pt x="54" y="5"/>
                      <a:pt x="54" y="5"/>
                    </a:cubicBezTo>
                    <a:cubicBezTo>
                      <a:pt x="54" y="2"/>
                      <a:pt x="52" y="0"/>
                      <a:pt x="49" y="0"/>
                    </a:cubicBezTo>
                    <a:cubicBezTo>
                      <a:pt x="4" y="0"/>
                      <a:pt x="4" y="0"/>
                      <a:pt x="4" y="0"/>
                    </a:cubicBezTo>
                    <a:cubicBezTo>
                      <a:pt x="2" y="0"/>
                      <a:pt x="0" y="2"/>
                      <a:pt x="0" y="5"/>
                    </a:cubicBezTo>
                    <a:cubicBezTo>
                      <a:pt x="0" y="154"/>
                      <a:pt x="0" y="154"/>
                      <a:pt x="0" y="154"/>
                    </a:cubicBezTo>
                    <a:cubicBezTo>
                      <a:pt x="0" y="157"/>
                      <a:pt x="2" y="159"/>
                      <a:pt x="4"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sp>
            <p:nvSpPr>
              <p:cNvPr id="44" name="Freeform 22"/>
              <p:cNvSpPr/>
              <p:nvPr/>
            </p:nvSpPr>
            <p:spPr bwMode="auto">
              <a:xfrm>
                <a:off x="3525" y="1887"/>
                <a:ext cx="630" cy="546"/>
              </a:xfrm>
              <a:custGeom>
                <a:avLst/>
                <a:gdLst>
                  <a:gd name="T0" fmla="*/ 253 w 264"/>
                  <a:gd name="T1" fmla="*/ 206 h 228"/>
                  <a:gd name="T2" fmla="*/ 23 w 264"/>
                  <a:gd name="T3" fmla="*/ 206 h 228"/>
                  <a:gd name="T4" fmla="*/ 22 w 264"/>
                  <a:gd name="T5" fmla="*/ 206 h 228"/>
                  <a:gd name="T6" fmla="*/ 22 w 264"/>
                  <a:gd name="T7" fmla="*/ 11 h 228"/>
                  <a:gd name="T8" fmla="*/ 11 w 264"/>
                  <a:gd name="T9" fmla="*/ 0 h 228"/>
                  <a:gd name="T10" fmla="*/ 0 w 264"/>
                  <a:gd name="T11" fmla="*/ 11 h 228"/>
                  <a:gd name="T12" fmla="*/ 0 w 264"/>
                  <a:gd name="T13" fmla="*/ 206 h 228"/>
                  <a:gd name="T14" fmla="*/ 23 w 264"/>
                  <a:gd name="T15" fmla="*/ 228 h 228"/>
                  <a:gd name="T16" fmla="*/ 253 w 264"/>
                  <a:gd name="T17" fmla="*/ 228 h 228"/>
                  <a:gd name="T18" fmla="*/ 264 w 264"/>
                  <a:gd name="T19" fmla="*/ 217 h 228"/>
                  <a:gd name="T20" fmla="*/ 253 w 264"/>
                  <a:gd name="T21" fmla="*/ 20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228">
                    <a:moveTo>
                      <a:pt x="253" y="206"/>
                    </a:moveTo>
                    <a:cubicBezTo>
                      <a:pt x="23" y="206"/>
                      <a:pt x="23" y="206"/>
                      <a:pt x="23" y="206"/>
                    </a:cubicBezTo>
                    <a:cubicBezTo>
                      <a:pt x="22" y="206"/>
                      <a:pt x="22" y="206"/>
                      <a:pt x="22" y="206"/>
                    </a:cubicBezTo>
                    <a:cubicBezTo>
                      <a:pt x="22" y="11"/>
                      <a:pt x="22" y="11"/>
                      <a:pt x="22" y="11"/>
                    </a:cubicBezTo>
                    <a:cubicBezTo>
                      <a:pt x="22" y="5"/>
                      <a:pt x="17" y="0"/>
                      <a:pt x="11" y="0"/>
                    </a:cubicBezTo>
                    <a:cubicBezTo>
                      <a:pt x="5" y="0"/>
                      <a:pt x="0" y="5"/>
                      <a:pt x="0" y="11"/>
                    </a:cubicBezTo>
                    <a:cubicBezTo>
                      <a:pt x="0" y="206"/>
                      <a:pt x="0" y="206"/>
                      <a:pt x="0" y="206"/>
                    </a:cubicBezTo>
                    <a:cubicBezTo>
                      <a:pt x="0" y="218"/>
                      <a:pt x="10" y="228"/>
                      <a:pt x="23" y="228"/>
                    </a:cubicBezTo>
                    <a:cubicBezTo>
                      <a:pt x="253" y="228"/>
                      <a:pt x="253" y="228"/>
                      <a:pt x="253" y="228"/>
                    </a:cubicBezTo>
                    <a:cubicBezTo>
                      <a:pt x="259" y="228"/>
                      <a:pt x="264" y="223"/>
                      <a:pt x="264" y="217"/>
                    </a:cubicBezTo>
                    <a:cubicBezTo>
                      <a:pt x="264" y="211"/>
                      <a:pt x="259" y="206"/>
                      <a:pt x="253" y="2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a:solidFill>
                    <a:prstClr val="black"/>
                  </a:solidFill>
                </a:endParaRPr>
              </a:p>
            </p:txBody>
          </p:sp>
        </p:grpSp>
        <p:sp>
          <p:nvSpPr>
            <p:cNvPr id="40" name="矩形 39"/>
            <p:cNvSpPr/>
            <p:nvPr/>
          </p:nvSpPr>
          <p:spPr>
            <a:xfrm>
              <a:off x="4040675" y="4073565"/>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02</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45" name="组合 44"/>
          <p:cNvGrpSpPr/>
          <p:nvPr/>
        </p:nvGrpSpPr>
        <p:grpSpPr>
          <a:xfrm>
            <a:off x="6401791" y="3434458"/>
            <a:ext cx="1818861" cy="1381539"/>
            <a:chOff x="6401791" y="3529053"/>
            <a:chExt cx="1818861" cy="1381539"/>
          </a:xfrm>
        </p:grpSpPr>
        <p:sp>
          <p:nvSpPr>
            <p:cNvPr id="46" name="圆角矩形 45"/>
            <p:cNvSpPr/>
            <p:nvPr/>
          </p:nvSpPr>
          <p:spPr>
            <a:xfrm>
              <a:off x="6401791" y="3529053"/>
              <a:ext cx="1818861" cy="1381539"/>
            </a:xfrm>
            <a:prstGeom prst="roundRect">
              <a:avLst/>
            </a:prstGeom>
            <a:solidFill>
              <a:srgbClr val="3976BD"/>
            </a:solidFill>
            <a:ln>
              <a:noFill/>
            </a:ln>
            <a:effectLst>
              <a:outerShdw blurRad="139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a:off x="6633703"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7448089" y="4096551"/>
              <a:ext cx="312830" cy="299184"/>
              <a:chOff x="6042259" y="5362013"/>
              <a:chExt cx="464982" cy="444699"/>
            </a:xfrm>
            <a:solidFill>
              <a:schemeClr val="tx1">
                <a:lumMod val="65000"/>
                <a:lumOff val="35000"/>
              </a:schemeClr>
            </a:solidFill>
          </p:grpSpPr>
          <p:sp>
            <p:nvSpPr>
              <p:cNvPr id="50" name="Freeform 25"/>
              <p:cNvSpPr/>
              <p:nvPr/>
            </p:nvSpPr>
            <p:spPr bwMode="auto">
              <a:xfrm>
                <a:off x="6212692" y="5681688"/>
                <a:ext cx="125025" cy="125024"/>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任意多边形 50"/>
              <p:cNvSpPr>
                <a:spLocks noChangeArrowheads="1"/>
              </p:cNvSpPr>
              <p:nvPr/>
            </p:nvSpPr>
            <p:spPr bwMode="auto">
              <a:xfrm>
                <a:off x="6042259" y="5362013"/>
                <a:ext cx="464982" cy="338443"/>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endParaRPr>
              </a:p>
            </p:txBody>
          </p:sp>
        </p:grpSp>
        <p:sp>
          <p:nvSpPr>
            <p:cNvPr id="49" name="矩形 48"/>
            <p:cNvSpPr/>
            <p:nvPr/>
          </p:nvSpPr>
          <p:spPr>
            <a:xfrm>
              <a:off x="6586520" y="4046088"/>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03</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grpSp>
        <p:nvGrpSpPr>
          <p:cNvPr id="52" name="组合 51"/>
          <p:cNvGrpSpPr/>
          <p:nvPr/>
        </p:nvGrpSpPr>
        <p:grpSpPr>
          <a:xfrm>
            <a:off x="8946095" y="3434458"/>
            <a:ext cx="1818861" cy="1381539"/>
            <a:chOff x="8946095" y="3529053"/>
            <a:chExt cx="1818861" cy="1381539"/>
          </a:xfrm>
        </p:grpSpPr>
        <p:sp>
          <p:nvSpPr>
            <p:cNvPr id="53" name="圆角矩形 52"/>
            <p:cNvSpPr/>
            <p:nvPr/>
          </p:nvSpPr>
          <p:spPr>
            <a:xfrm>
              <a:off x="8946095" y="3529053"/>
              <a:ext cx="1818861" cy="1381539"/>
            </a:xfrm>
            <a:prstGeom prst="roundRect">
              <a:avLst/>
            </a:prstGeom>
            <a:solidFill>
              <a:srgbClr val="275081"/>
            </a:solidFill>
            <a:ln>
              <a:noFill/>
            </a:ln>
            <a:effectLst>
              <a:outerShdw blurRad="127000" dist="254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圆角矩形 53"/>
            <p:cNvSpPr/>
            <p:nvPr/>
          </p:nvSpPr>
          <p:spPr>
            <a:xfrm>
              <a:off x="9178007" y="3850978"/>
              <a:ext cx="1355035" cy="737687"/>
            </a:xfrm>
            <a:prstGeom prst="roundRect">
              <a:avLst/>
            </a:prstGeom>
            <a:gradFill>
              <a:gsLst>
                <a:gs pos="0">
                  <a:srgbClr val="E2DDE1"/>
                </a:gs>
                <a:gs pos="76000">
                  <a:schemeClr val="bg1">
                    <a:lumMod val="95000"/>
                  </a:schemeClr>
                </a:gs>
              </a:gsLst>
              <a:lin ang="7800000" scaled="0"/>
            </a:gradFill>
            <a:ln w="15875">
              <a:gradFill>
                <a:gsLst>
                  <a:gs pos="0">
                    <a:schemeClr val="bg1">
                      <a:lumMod val="95000"/>
                    </a:schemeClr>
                  </a:gs>
                  <a:gs pos="100000">
                    <a:schemeClr val="bg1"/>
                  </a:gs>
                </a:gsLst>
                <a:lin ang="18600000" scaled="0"/>
              </a:gradFill>
            </a:ln>
            <a:effectLst>
              <a:outerShdw blurRad="76200" dist="381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Freeform 18"/>
            <p:cNvSpPr>
              <a:spLocks noEditPoints="1"/>
            </p:cNvSpPr>
            <p:nvPr/>
          </p:nvSpPr>
          <p:spPr bwMode="auto">
            <a:xfrm>
              <a:off x="10039808" y="4078846"/>
              <a:ext cx="311455" cy="310464"/>
            </a:xfrm>
            <a:custGeom>
              <a:avLst/>
              <a:gdLst>
                <a:gd name="T0" fmla="*/ 52 w 341"/>
                <a:gd name="T1" fmla="*/ 0 h 340"/>
                <a:gd name="T2" fmla="*/ 289 w 341"/>
                <a:gd name="T3" fmla="*/ 0 h 340"/>
                <a:gd name="T4" fmla="*/ 341 w 341"/>
                <a:gd name="T5" fmla="*/ 51 h 340"/>
                <a:gd name="T6" fmla="*/ 341 w 341"/>
                <a:gd name="T7" fmla="*/ 289 h 340"/>
                <a:gd name="T8" fmla="*/ 289 w 341"/>
                <a:gd name="T9" fmla="*/ 340 h 340"/>
                <a:gd name="T10" fmla="*/ 52 w 341"/>
                <a:gd name="T11" fmla="*/ 340 h 340"/>
                <a:gd name="T12" fmla="*/ 0 w 341"/>
                <a:gd name="T13" fmla="*/ 289 h 340"/>
                <a:gd name="T14" fmla="*/ 0 w 341"/>
                <a:gd name="T15" fmla="*/ 51 h 340"/>
                <a:gd name="T16" fmla="*/ 52 w 341"/>
                <a:gd name="T17" fmla="*/ 0 h 340"/>
                <a:gd name="T18" fmla="*/ 71 w 341"/>
                <a:gd name="T19" fmla="*/ 37 h 340"/>
                <a:gd name="T20" fmla="*/ 38 w 341"/>
                <a:gd name="T21" fmla="*/ 70 h 340"/>
                <a:gd name="T22" fmla="*/ 38 w 341"/>
                <a:gd name="T23" fmla="*/ 269 h 340"/>
                <a:gd name="T24" fmla="*/ 71 w 341"/>
                <a:gd name="T25" fmla="*/ 302 h 340"/>
                <a:gd name="T26" fmla="*/ 270 w 341"/>
                <a:gd name="T27" fmla="*/ 302 h 340"/>
                <a:gd name="T28" fmla="*/ 303 w 341"/>
                <a:gd name="T29" fmla="*/ 269 h 340"/>
                <a:gd name="T30" fmla="*/ 303 w 341"/>
                <a:gd name="T31" fmla="*/ 70 h 340"/>
                <a:gd name="T32" fmla="*/ 270 w 341"/>
                <a:gd name="T33" fmla="*/ 37 h 340"/>
                <a:gd name="T34" fmla="*/ 71 w 341"/>
                <a:gd name="T35" fmla="*/ 37 h 340"/>
                <a:gd name="T36" fmla="*/ 170 w 341"/>
                <a:gd name="T37" fmla="*/ 244 h 340"/>
                <a:gd name="T38" fmla="*/ 157 w 341"/>
                <a:gd name="T39" fmla="*/ 258 h 340"/>
                <a:gd name="T40" fmla="*/ 157 w 341"/>
                <a:gd name="T41" fmla="*/ 283 h 340"/>
                <a:gd name="T42" fmla="*/ 170 w 341"/>
                <a:gd name="T43" fmla="*/ 296 h 340"/>
                <a:gd name="T44" fmla="*/ 184 w 341"/>
                <a:gd name="T45" fmla="*/ 283 h 340"/>
                <a:gd name="T46" fmla="*/ 184 w 341"/>
                <a:gd name="T47" fmla="*/ 258 h 340"/>
                <a:gd name="T48" fmla="*/ 170 w 341"/>
                <a:gd name="T49" fmla="*/ 244 h 340"/>
                <a:gd name="T50" fmla="*/ 245 w 341"/>
                <a:gd name="T51" fmla="*/ 170 h 340"/>
                <a:gd name="T52" fmla="*/ 259 w 341"/>
                <a:gd name="T53" fmla="*/ 183 h 340"/>
                <a:gd name="T54" fmla="*/ 284 w 341"/>
                <a:gd name="T55" fmla="*/ 183 h 340"/>
                <a:gd name="T56" fmla="*/ 297 w 341"/>
                <a:gd name="T57" fmla="*/ 170 h 340"/>
                <a:gd name="T58" fmla="*/ 284 w 341"/>
                <a:gd name="T59" fmla="*/ 156 h 340"/>
                <a:gd name="T60" fmla="*/ 259 w 341"/>
                <a:gd name="T61" fmla="*/ 156 h 340"/>
                <a:gd name="T62" fmla="*/ 245 w 341"/>
                <a:gd name="T63" fmla="*/ 170 h 340"/>
                <a:gd name="T64" fmla="*/ 170 w 341"/>
                <a:gd name="T65" fmla="*/ 43 h 340"/>
                <a:gd name="T66" fmla="*/ 157 w 341"/>
                <a:gd name="T67" fmla="*/ 57 h 340"/>
                <a:gd name="T68" fmla="*/ 157 w 341"/>
                <a:gd name="T69" fmla="*/ 82 h 340"/>
                <a:gd name="T70" fmla="*/ 170 w 341"/>
                <a:gd name="T71" fmla="*/ 95 h 340"/>
                <a:gd name="T72" fmla="*/ 184 w 341"/>
                <a:gd name="T73" fmla="*/ 82 h 340"/>
                <a:gd name="T74" fmla="*/ 184 w 341"/>
                <a:gd name="T75" fmla="*/ 57 h 340"/>
                <a:gd name="T76" fmla="*/ 170 w 341"/>
                <a:gd name="T77" fmla="*/ 43 h 340"/>
                <a:gd name="T78" fmla="*/ 189 w 341"/>
                <a:gd name="T79" fmla="*/ 172 h 340"/>
                <a:gd name="T80" fmla="*/ 217 w 341"/>
                <a:gd name="T81" fmla="*/ 143 h 340"/>
                <a:gd name="T82" fmla="*/ 217 w 341"/>
                <a:gd name="T83" fmla="*/ 125 h 340"/>
                <a:gd name="T84" fmla="*/ 199 w 341"/>
                <a:gd name="T85" fmla="*/ 125 h 340"/>
                <a:gd name="T86" fmla="*/ 173 w 341"/>
                <a:gd name="T87" fmla="*/ 152 h 340"/>
                <a:gd name="T88" fmla="*/ 170 w 341"/>
                <a:gd name="T89" fmla="*/ 152 h 340"/>
                <a:gd name="T90" fmla="*/ 166 w 341"/>
                <a:gd name="T91" fmla="*/ 152 h 340"/>
                <a:gd name="T92" fmla="*/ 114 w 341"/>
                <a:gd name="T93" fmla="*/ 98 h 340"/>
                <a:gd name="T94" fmla="*/ 101 w 341"/>
                <a:gd name="T95" fmla="*/ 98 h 340"/>
                <a:gd name="T96" fmla="*/ 100 w 341"/>
                <a:gd name="T97" fmla="*/ 111 h 340"/>
                <a:gd name="T98" fmla="*/ 153 w 341"/>
                <a:gd name="T99" fmla="*/ 165 h 340"/>
                <a:gd name="T100" fmla="*/ 152 w 341"/>
                <a:gd name="T101" fmla="*/ 170 h 340"/>
                <a:gd name="T102" fmla="*/ 170 w 341"/>
                <a:gd name="T103" fmla="*/ 188 h 340"/>
                <a:gd name="T104" fmla="*/ 189 w 341"/>
                <a:gd name="T105" fmla="*/ 172 h 340"/>
                <a:gd name="T106" fmla="*/ 44 w 341"/>
                <a:gd name="T107" fmla="*/ 170 h 340"/>
                <a:gd name="T108" fmla="*/ 57 w 341"/>
                <a:gd name="T109" fmla="*/ 183 h 340"/>
                <a:gd name="T110" fmla="*/ 82 w 341"/>
                <a:gd name="T111" fmla="*/ 183 h 340"/>
                <a:gd name="T112" fmla="*/ 96 w 341"/>
                <a:gd name="T113" fmla="*/ 170 h 340"/>
                <a:gd name="T114" fmla="*/ 82 w 341"/>
                <a:gd name="T115" fmla="*/ 156 h 340"/>
                <a:gd name="T116" fmla="*/ 57 w 341"/>
                <a:gd name="T117" fmla="*/ 156 h 340"/>
                <a:gd name="T118" fmla="*/ 44 w 341"/>
                <a:gd name="T1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1" h="340">
                  <a:moveTo>
                    <a:pt x="52" y="0"/>
                  </a:moveTo>
                  <a:cubicBezTo>
                    <a:pt x="289" y="0"/>
                    <a:pt x="289" y="0"/>
                    <a:pt x="289" y="0"/>
                  </a:cubicBezTo>
                  <a:cubicBezTo>
                    <a:pt x="318" y="0"/>
                    <a:pt x="341" y="23"/>
                    <a:pt x="341" y="51"/>
                  </a:cubicBezTo>
                  <a:cubicBezTo>
                    <a:pt x="341" y="289"/>
                    <a:pt x="341" y="289"/>
                    <a:pt x="341" y="289"/>
                  </a:cubicBezTo>
                  <a:cubicBezTo>
                    <a:pt x="341" y="317"/>
                    <a:pt x="318" y="340"/>
                    <a:pt x="289" y="340"/>
                  </a:cubicBezTo>
                  <a:cubicBezTo>
                    <a:pt x="52" y="340"/>
                    <a:pt x="52" y="340"/>
                    <a:pt x="52" y="340"/>
                  </a:cubicBezTo>
                  <a:cubicBezTo>
                    <a:pt x="23" y="340"/>
                    <a:pt x="0" y="317"/>
                    <a:pt x="0" y="289"/>
                  </a:cubicBezTo>
                  <a:cubicBezTo>
                    <a:pt x="0" y="51"/>
                    <a:pt x="0" y="51"/>
                    <a:pt x="0" y="51"/>
                  </a:cubicBezTo>
                  <a:cubicBezTo>
                    <a:pt x="0" y="23"/>
                    <a:pt x="23" y="0"/>
                    <a:pt x="52" y="0"/>
                  </a:cubicBezTo>
                  <a:close/>
                  <a:moveTo>
                    <a:pt x="71" y="37"/>
                  </a:moveTo>
                  <a:cubicBezTo>
                    <a:pt x="53" y="37"/>
                    <a:pt x="38" y="52"/>
                    <a:pt x="38" y="70"/>
                  </a:cubicBezTo>
                  <a:cubicBezTo>
                    <a:pt x="38" y="269"/>
                    <a:pt x="38" y="269"/>
                    <a:pt x="38" y="269"/>
                  </a:cubicBezTo>
                  <a:cubicBezTo>
                    <a:pt x="38" y="288"/>
                    <a:pt x="53" y="302"/>
                    <a:pt x="71" y="302"/>
                  </a:cubicBezTo>
                  <a:cubicBezTo>
                    <a:pt x="270" y="302"/>
                    <a:pt x="270" y="302"/>
                    <a:pt x="270" y="302"/>
                  </a:cubicBezTo>
                  <a:cubicBezTo>
                    <a:pt x="288" y="302"/>
                    <a:pt x="303" y="288"/>
                    <a:pt x="303" y="269"/>
                  </a:cubicBezTo>
                  <a:cubicBezTo>
                    <a:pt x="303" y="70"/>
                    <a:pt x="303" y="70"/>
                    <a:pt x="303" y="70"/>
                  </a:cubicBezTo>
                  <a:cubicBezTo>
                    <a:pt x="303" y="52"/>
                    <a:pt x="288" y="37"/>
                    <a:pt x="270" y="37"/>
                  </a:cubicBezTo>
                  <a:cubicBezTo>
                    <a:pt x="71" y="37"/>
                    <a:pt x="71" y="37"/>
                    <a:pt x="71" y="37"/>
                  </a:cubicBezTo>
                  <a:close/>
                  <a:moveTo>
                    <a:pt x="170" y="244"/>
                  </a:moveTo>
                  <a:cubicBezTo>
                    <a:pt x="163" y="244"/>
                    <a:pt x="157" y="251"/>
                    <a:pt x="157" y="258"/>
                  </a:cubicBezTo>
                  <a:cubicBezTo>
                    <a:pt x="157" y="283"/>
                    <a:pt x="157" y="283"/>
                    <a:pt x="157" y="283"/>
                  </a:cubicBezTo>
                  <a:cubicBezTo>
                    <a:pt x="157" y="290"/>
                    <a:pt x="163" y="296"/>
                    <a:pt x="170" y="296"/>
                  </a:cubicBezTo>
                  <a:cubicBezTo>
                    <a:pt x="178" y="296"/>
                    <a:pt x="184" y="290"/>
                    <a:pt x="184" y="283"/>
                  </a:cubicBezTo>
                  <a:cubicBezTo>
                    <a:pt x="184" y="258"/>
                    <a:pt x="184" y="258"/>
                    <a:pt x="184" y="258"/>
                  </a:cubicBezTo>
                  <a:cubicBezTo>
                    <a:pt x="184" y="251"/>
                    <a:pt x="178" y="244"/>
                    <a:pt x="170" y="244"/>
                  </a:cubicBezTo>
                  <a:close/>
                  <a:moveTo>
                    <a:pt x="245" y="170"/>
                  </a:moveTo>
                  <a:cubicBezTo>
                    <a:pt x="245" y="177"/>
                    <a:pt x="251" y="183"/>
                    <a:pt x="259" y="183"/>
                  </a:cubicBezTo>
                  <a:cubicBezTo>
                    <a:pt x="284" y="183"/>
                    <a:pt x="284" y="183"/>
                    <a:pt x="284" y="183"/>
                  </a:cubicBezTo>
                  <a:cubicBezTo>
                    <a:pt x="291" y="183"/>
                    <a:pt x="297" y="177"/>
                    <a:pt x="297" y="170"/>
                  </a:cubicBezTo>
                  <a:cubicBezTo>
                    <a:pt x="297" y="162"/>
                    <a:pt x="291" y="156"/>
                    <a:pt x="284" y="156"/>
                  </a:cubicBezTo>
                  <a:cubicBezTo>
                    <a:pt x="259" y="156"/>
                    <a:pt x="259" y="156"/>
                    <a:pt x="259" y="156"/>
                  </a:cubicBezTo>
                  <a:cubicBezTo>
                    <a:pt x="251" y="156"/>
                    <a:pt x="245" y="162"/>
                    <a:pt x="245" y="170"/>
                  </a:cubicBezTo>
                  <a:close/>
                  <a:moveTo>
                    <a:pt x="170" y="43"/>
                  </a:moveTo>
                  <a:cubicBezTo>
                    <a:pt x="163" y="43"/>
                    <a:pt x="157" y="49"/>
                    <a:pt x="157" y="57"/>
                  </a:cubicBezTo>
                  <a:cubicBezTo>
                    <a:pt x="157" y="82"/>
                    <a:pt x="157" y="82"/>
                    <a:pt x="157" y="82"/>
                  </a:cubicBezTo>
                  <a:cubicBezTo>
                    <a:pt x="157" y="89"/>
                    <a:pt x="163" y="95"/>
                    <a:pt x="170" y="95"/>
                  </a:cubicBezTo>
                  <a:cubicBezTo>
                    <a:pt x="178" y="95"/>
                    <a:pt x="184" y="89"/>
                    <a:pt x="184" y="82"/>
                  </a:cubicBezTo>
                  <a:cubicBezTo>
                    <a:pt x="184" y="57"/>
                    <a:pt x="184" y="57"/>
                    <a:pt x="184" y="57"/>
                  </a:cubicBezTo>
                  <a:cubicBezTo>
                    <a:pt x="184" y="49"/>
                    <a:pt x="178" y="43"/>
                    <a:pt x="170" y="43"/>
                  </a:cubicBezTo>
                  <a:close/>
                  <a:moveTo>
                    <a:pt x="189" y="172"/>
                  </a:moveTo>
                  <a:cubicBezTo>
                    <a:pt x="217" y="143"/>
                    <a:pt x="217" y="143"/>
                    <a:pt x="217" y="143"/>
                  </a:cubicBezTo>
                  <a:cubicBezTo>
                    <a:pt x="222" y="138"/>
                    <a:pt x="222" y="130"/>
                    <a:pt x="217" y="125"/>
                  </a:cubicBezTo>
                  <a:cubicBezTo>
                    <a:pt x="212" y="120"/>
                    <a:pt x="204" y="120"/>
                    <a:pt x="199" y="125"/>
                  </a:cubicBezTo>
                  <a:cubicBezTo>
                    <a:pt x="173" y="152"/>
                    <a:pt x="173" y="152"/>
                    <a:pt x="173" y="152"/>
                  </a:cubicBezTo>
                  <a:cubicBezTo>
                    <a:pt x="172" y="152"/>
                    <a:pt x="171" y="152"/>
                    <a:pt x="170" y="152"/>
                  </a:cubicBezTo>
                  <a:cubicBezTo>
                    <a:pt x="169" y="152"/>
                    <a:pt x="168" y="152"/>
                    <a:pt x="166" y="152"/>
                  </a:cubicBezTo>
                  <a:cubicBezTo>
                    <a:pt x="114" y="98"/>
                    <a:pt x="114" y="98"/>
                    <a:pt x="114" y="98"/>
                  </a:cubicBezTo>
                  <a:cubicBezTo>
                    <a:pt x="110" y="94"/>
                    <a:pt x="104" y="94"/>
                    <a:pt x="101" y="98"/>
                  </a:cubicBezTo>
                  <a:cubicBezTo>
                    <a:pt x="97" y="101"/>
                    <a:pt x="97" y="107"/>
                    <a:pt x="100" y="111"/>
                  </a:cubicBezTo>
                  <a:cubicBezTo>
                    <a:pt x="153" y="165"/>
                    <a:pt x="153" y="165"/>
                    <a:pt x="153" y="165"/>
                  </a:cubicBezTo>
                  <a:cubicBezTo>
                    <a:pt x="152" y="167"/>
                    <a:pt x="152" y="168"/>
                    <a:pt x="152" y="170"/>
                  </a:cubicBezTo>
                  <a:cubicBezTo>
                    <a:pt x="152" y="180"/>
                    <a:pt x="160" y="188"/>
                    <a:pt x="170" y="188"/>
                  </a:cubicBezTo>
                  <a:cubicBezTo>
                    <a:pt x="180" y="188"/>
                    <a:pt x="188" y="181"/>
                    <a:pt x="189" y="172"/>
                  </a:cubicBezTo>
                  <a:close/>
                  <a:moveTo>
                    <a:pt x="44" y="170"/>
                  </a:moveTo>
                  <a:cubicBezTo>
                    <a:pt x="44" y="177"/>
                    <a:pt x="50" y="183"/>
                    <a:pt x="57" y="183"/>
                  </a:cubicBezTo>
                  <a:cubicBezTo>
                    <a:pt x="82" y="183"/>
                    <a:pt x="82" y="183"/>
                    <a:pt x="82" y="183"/>
                  </a:cubicBezTo>
                  <a:cubicBezTo>
                    <a:pt x="90" y="183"/>
                    <a:pt x="96" y="177"/>
                    <a:pt x="96" y="170"/>
                  </a:cubicBezTo>
                  <a:cubicBezTo>
                    <a:pt x="96" y="162"/>
                    <a:pt x="90" y="156"/>
                    <a:pt x="82" y="156"/>
                  </a:cubicBezTo>
                  <a:cubicBezTo>
                    <a:pt x="57" y="156"/>
                    <a:pt x="57" y="156"/>
                    <a:pt x="57" y="156"/>
                  </a:cubicBezTo>
                  <a:cubicBezTo>
                    <a:pt x="50" y="156"/>
                    <a:pt x="44" y="162"/>
                    <a:pt x="44" y="170"/>
                  </a:cubicBezTo>
                  <a:close/>
                </a:path>
              </a:pathLst>
            </a:custGeom>
            <a:solidFill>
              <a:schemeClr val="tx1">
                <a:lumMod val="65000"/>
                <a:lumOff val="35000"/>
              </a:schemeClr>
            </a:solidFill>
            <a:ln>
              <a:noFill/>
            </a:ln>
            <a:effectLst/>
          </p:spPr>
          <p:txBody>
            <a:bodyPr vert="horz" wrap="square" lIns="91440" tIns="45720" rIns="91440" bIns="45720" numCol="1" anchor="t" anchorCtr="0" compatLnSpc="1"/>
            <a:lstStyle/>
            <a:p>
              <a:endParaRPr lang="zh-CN" altLang="en-US">
                <a:solidFill>
                  <a:prstClr val="black"/>
                </a:solidFill>
              </a:endParaRPr>
            </a:p>
          </p:txBody>
        </p:sp>
        <p:sp>
          <p:nvSpPr>
            <p:cNvPr id="56" name="矩形 55"/>
            <p:cNvSpPr/>
            <p:nvPr/>
          </p:nvSpPr>
          <p:spPr>
            <a:xfrm>
              <a:off x="9163650" y="4046088"/>
              <a:ext cx="890516" cy="400110"/>
            </a:xfrm>
            <a:prstGeom prst="rect">
              <a:avLst/>
            </a:prstGeom>
          </p:spPr>
          <p:txBody>
            <a:bodyPr wrap="square">
              <a:spAutoFit/>
            </a:bodyPr>
            <a:lstStyle/>
            <a:p>
              <a:pPr algn="ctr"/>
              <a:r>
                <a:rPr lang="en-US" altLang="zh-CN" sz="2000" dirty="0" smtClean="0">
                  <a:solidFill>
                    <a:schemeClr val="tx1">
                      <a:lumMod val="65000"/>
                      <a:lumOff val="35000"/>
                    </a:schemeClr>
                  </a:solidFill>
                  <a:latin typeface="Haettenschweiler" panose="020B0706040902060204" pitchFamily="34" charset="0"/>
                  <a:ea typeface="微软雅黑" panose="020B0503020204020204" pitchFamily="34" charset="-122"/>
                </a:rPr>
                <a:t>04</a:t>
              </a:r>
              <a:endParaRPr lang="zh-CN" altLang="en-US" sz="2000" dirty="0">
                <a:solidFill>
                  <a:schemeClr val="tx1">
                    <a:lumMod val="65000"/>
                    <a:lumOff val="35000"/>
                  </a:schemeClr>
                </a:solidFill>
                <a:latin typeface="Haettenschweiler" panose="020B0706040902060204" pitchFamily="34" charset="0"/>
                <a:ea typeface="微软雅黑" panose="020B0503020204020204" pitchFamily="34" charset="-122"/>
              </a:endParaRPr>
            </a:p>
          </p:txBody>
        </p:sp>
      </p:grpSp>
      <p:sp>
        <p:nvSpPr>
          <p:cNvPr id="57" name="文本框 56"/>
          <p:cNvSpPr txBox="1"/>
          <p:nvPr/>
        </p:nvSpPr>
        <p:spPr>
          <a:xfrm>
            <a:off x="1008380" y="1901190"/>
            <a:ext cx="2366645" cy="829945"/>
          </a:xfrm>
          <a:prstGeom prst="rect">
            <a:avLst/>
          </a:prstGeom>
          <a:noFill/>
          <a:effectLst/>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完善小程序中的其他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功能</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8507095" y="5664835"/>
            <a:ext cx="2860675" cy="829945"/>
          </a:xfrm>
          <a:prstGeom prst="rect">
            <a:avLst/>
          </a:prstGeom>
          <a:noFill/>
          <a:effectLst/>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优化微信小程序端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界面</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6023610" y="1806575"/>
            <a:ext cx="2482850" cy="829945"/>
          </a:xfrm>
          <a:prstGeom prst="rect">
            <a:avLst/>
          </a:prstGeom>
          <a:noFill/>
          <a:effectLst/>
        </p:spPr>
        <p:txBody>
          <a:bodyPr wrap="square"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完成不同角色对应的不同</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功能</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3375025" y="5652135"/>
            <a:ext cx="2648585" cy="829945"/>
          </a:xfrm>
          <a:prstGeom prst="rect">
            <a:avLst/>
          </a:prstGeom>
          <a:noFill/>
          <a:effectLst/>
        </p:spPr>
        <p:txBody>
          <a:bodyPr wrap="square" rtlCol="0">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完成日报和申请审批的</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流程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750" fill="hold"/>
                                        <p:tgtEl>
                                          <p:spTgt spid="19"/>
                                        </p:tgtEl>
                                        <p:attrNameLst>
                                          <p:attrName>ppt_w</p:attrName>
                                        </p:attrNameLst>
                                      </p:cBhvr>
                                      <p:tavLst>
                                        <p:tav tm="0">
                                          <p:val>
                                            <p:fltVal val="0"/>
                                          </p:val>
                                        </p:tav>
                                        <p:tav tm="100000">
                                          <p:val>
                                            <p:strVal val="#ppt_w"/>
                                          </p:val>
                                        </p:tav>
                                      </p:tavLst>
                                    </p:anim>
                                    <p:anim calcmode="lin" valueType="num">
                                      <p:cBhvr>
                                        <p:cTn id="12" dur="750" fill="hold"/>
                                        <p:tgtEl>
                                          <p:spTgt spid="19"/>
                                        </p:tgtEl>
                                        <p:attrNameLst>
                                          <p:attrName>ppt_h</p:attrName>
                                        </p:attrNameLst>
                                      </p:cBhvr>
                                      <p:tavLst>
                                        <p:tav tm="0">
                                          <p:val>
                                            <p:fltVal val="0"/>
                                          </p:val>
                                        </p:tav>
                                        <p:tav tm="100000">
                                          <p:val>
                                            <p:strVal val="#ppt_h"/>
                                          </p:val>
                                        </p:tav>
                                      </p:tavLst>
                                    </p:anim>
                                    <p:animEffect transition="in" filter="fade">
                                      <p:cBhvr>
                                        <p:cTn id="13" dur="750"/>
                                        <p:tgtEl>
                                          <p:spTgt spid="19"/>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wipe(left)">
                                      <p:cBhvr>
                                        <p:cTn id="21" dur="500"/>
                                        <p:tgtEl>
                                          <p:spTgt spid="57"/>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750" fill="hold"/>
                                        <p:tgtEl>
                                          <p:spTgt spid="36"/>
                                        </p:tgtEl>
                                        <p:attrNameLst>
                                          <p:attrName>ppt_w</p:attrName>
                                        </p:attrNameLst>
                                      </p:cBhvr>
                                      <p:tavLst>
                                        <p:tav tm="0">
                                          <p:val>
                                            <p:fltVal val="0"/>
                                          </p:val>
                                        </p:tav>
                                        <p:tav tm="100000">
                                          <p:val>
                                            <p:strVal val="#ppt_w"/>
                                          </p:val>
                                        </p:tav>
                                      </p:tavLst>
                                    </p:anim>
                                    <p:anim calcmode="lin" valueType="num">
                                      <p:cBhvr>
                                        <p:cTn id="26" dur="750" fill="hold"/>
                                        <p:tgtEl>
                                          <p:spTgt spid="36"/>
                                        </p:tgtEl>
                                        <p:attrNameLst>
                                          <p:attrName>ppt_h</p:attrName>
                                        </p:attrNameLst>
                                      </p:cBhvr>
                                      <p:tavLst>
                                        <p:tav tm="0">
                                          <p:val>
                                            <p:fltVal val="0"/>
                                          </p:val>
                                        </p:tav>
                                        <p:tav tm="100000">
                                          <p:val>
                                            <p:strVal val="#ppt_h"/>
                                          </p:val>
                                        </p:tav>
                                      </p:tavLst>
                                    </p:anim>
                                    <p:animEffect transition="in" filter="fade">
                                      <p:cBhvr>
                                        <p:cTn id="27" dur="750"/>
                                        <p:tgtEl>
                                          <p:spTgt spid="36"/>
                                        </p:tgtEl>
                                      </p:cBhvr>
                                    </p:animEffect>
                                  </p:childTnLst>
                                </p:cTn>
                              </p:par>
                            </p:childTnLst>
                          </p:cTn>
                        </p:par>
                        <p:par>
                          <p:cTn id="28" fill="hold">
                            <p:stCondLst>
                              <p:cond delay="3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childTnLst>
                          </p:cTn>
                        </p:par>
                        <p:par>
                          <p:cTn id="36" fill="hold">
                            <p:stCondLst>
                              <p:cond delay="4500"/>
                            </p:stCondLst>
                            <p:childTnLst>
                              <p:par>
                                <p:cTn id="37" presetID="53" presetClass="entr" presetSubtype="16" fill="hold" nodeType="after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p:cTn id="39" dur="750" fill="hold"/>
                                        <p:tgtEl>
                                          <p:spTgt spid="45"/>
                                        </p:tgtEl>
                                        <p:attrNameLst>
                                          <p:attrName>ppt_w</p:attrName>
                                        </p:attrNameLst>
                                      </p:cBhvr>
                                      <p:tavLst>
                                        <p:tav tm="0">
                                          <p:val>
                                            <p:fltVal val="0"/>
                                          </p:val>
                                        </p:tav>
                                        <p:tav tm="100000">
                                          <p:val>
                                            <p:strVal val="#ppt_w"/>
                                          </p:val>
                                        </p:tav>
                                      </p:tavLst>
                                    </p:anim>
                                    <p:anim calcmode="lin" valueType="num">
                                      <p:cBhvr>
                                        <p:cTn id="40" dur="750" fill="hold"/>
                                        <p:tgtEl>
                                          <p:spTgt spid="45"/>
                                        </p:tgtEl>
                                        <p:attrNameLst>
                                          <p:attrName>ppt_h</p:attrName>
                                        </p:attrNameLst>
                                      </p:cBhvr>
                                      <p:tavLst>
                                        <p:tav tm="0">
                                          <p:val>
                                            <p:fltVal val="0"/>
                                          </p:val>
                                        </p:tav>
                                        <p:tav tm="100000">
                                          <p:val>
                                            <p:strVal val="#ppt_h"/>
                                          </p:val>
                                        </p:tav>
                                      </p:tavLst>
                                    </p:anim>
                                    <p:animEffect transition="in" filter="fade">
                                      <p:cBhvr>
                                        <p:cTn id="41" dur="750"/>
                                        <p:tgtEl>
                                          <p:spTgt spid="45"/>
                                        </p:tgtEl>
                                      </p:cBhvr>
                                    </p:animEffect>
                                  </p:childTnLst>
                                </p:cTn>
                              </p:par>
                            </p:childTnLst>
                          </p:cTn>
                        </p:par>
                        <p:par>
                          <p:cTn id="42" fill="hold">
                            <p:stCondLst>
                              <p:cond delay="5500"/>
                            </p:stCondLst>
                            <p:childTnLst>
                              <p:par>
                                <p:cTn id="43" presetID="22" presetClass="entr" presetSubtype="4"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par>
                          <p:cTn id="50" fill="hold">
                            <p:stCondLst>
                              <p:cond delay="6500"/>
                            </p:stCondLst>
                            <p:childTnLst>
                              <p:par>
                                <p:cTn id="51" presetID="53" presetClass="entr" presetSubtype="16" fill="hold" nodeType="after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p:cTn id="53" dur="750" fill="hold"/>
                                        <p:tgtEl>
                                          <p:spTgt spid="52"/>
                                        </p:tgtEl>
                                        <p:attrNameLst>
                                          <p:attrName>ppt_w</p:attrName>
                                        </p:attrNameLst>
                                      </p:cBhvr>
                                      <p:tavLst>
                                        <p:tav tm="0">
                                          <p:val>
                                            <p:fltVal val="0"/>
                                          </p:val>
                                        </p:tav>
                                        <p:tav tm="100000">
                                          <p:val>
                                            <p:strVal val="#ppt_w"/>
                                          </p:val>
                                        </p:tav>
                                      </p:tavLst>
                                    </p:anim>
                                    <p:anim calcmode="lin" valueType="num">
                                      <p:cBhvr>
                                        <p:cTn id="54" dur="750" fill="hold"/>
                                        <p:tgtEl>
                                          <p:spTgt spid="52"/>
                                        </p:tgtEl>
                                        <p:attrNameLst>
                                          <p:attrName>ppt_h</p:attrName>
                                        </p:attrNameLst>
                                      </p:cBhvr>
                                      <p:tavLst>
                                        <p:tav tm="0">
                                          <p:val>
                                            <p:fltVal val="0"/>
                                          </p:val>
                                        </p:tav>
                                        <p:tav tm="100000">
                                          <p:val>
                                            <p:strVal val="#ppt_h"/>
                                          </p:val>
                                        </p:tav>
                                      </p:tavLst>
                                    </p:anim>
                                    <p:animEffect transition="in" filter="fade">
                                      <p:cBhvr>
                                        <p:cTn id="55" dur="750"/>
                                        <p:tgtEl>
                                          <p:spTgt spid="52"/>
                                        </p:tgtEl>
                                      </p:cBhvr>
                                    </p:animEffect>
                                  </p:childTnLst>
                                </p:cTn>
                              </p:par>
                            </p:childTnLst>
                          </p:cTn>
                        </p:par>
                        <p:par>
                          <p:cTn id="56" fill="hold">
                            <p:stCondLst>
                              <p:cond delay="7500"/>
                            </p:stCondLst>
                            <p:childTnLst>
                              <p:par>
                                <p:cTn id="57" presetID="22" presetClass="entr" presetSubtype="1"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up)">
                                      <p:cBhvr>
                                        <p:cTn id="59" dur="500"/>
                                        <p:tgtEl>
                                          <p:spTgt spid="17"/>
                                        </p:tgtEl>
                                      </p:cBhvr>
                                    </p:animEffect>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left)">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57" grpId="0" bldLvl="0" animBg="1"/>
      <p:bldP spid="58" grpId="0" bldLvl="0" animBg="1"/>
      <p:bldP spid="59" grpId="0" bldLvl="0" animBg="1"/>
      <p:bldP spid="6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35084" y="303307"/>
            <a:ext cx="3580617" cy="358061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2570842" y="4431466"/>
            <a:ext cx="7109099" cy="922020"/>
          </a:xfrm>
          <a:prstGeom prst="rect">
            <a:avLst/>
          </a:prstGeom>
          <a:noFill/>
        </p:spPr>
        <p:txBody>
          <a:bodyPr wrap="square" rtlCol="0">
            <a:spAutoFit/>
          </a:bodyPr>
          <a:lstStyle/>
          <a:p>
            <a:pPr algn="ctr"/>
            <a:r>
              <a:rPr lang="zh-CN" altLang="en-US" sz="5400" b="1" dirty="0" smtClean="0">
                <a:solidFill>
                  <a:srgbClr val="3976BD"/>
                </a:solidFill>
                <a:latin typeface="幼圆" panose="02010509060101010101" pitchFamily="49" charset="-122"/>
                <a:ea typeface="幼圆" panose="02010509060101010101" pitchFamily="49" charset="-122"/>
              </a:rPr>
              <a:t>感谢观看</a:t>
            </a:r>
            <a:endParaRPr lang="zh-CN" altLang="en-US" sz="5400" b="1" dirty="0">
              <a:solidFill>
                <a:srgbClr val="3976BD"/>
              </a:solidFill>
              <a:latin typeface="幼圆" panose="02010509060101010101" pitchFamily="49" charset="-122"/>
              <a:ea typeface="幼圆" panose="02010509060101010101" pitchFamily="49" charset="-122"/>
            </a:endParaRPr>
          </a:p>
        </p:txBody>
      </p:sp>
      <p:sp>
        <p:nvSpPr>
          <p:cNvPr id="17" name="文本框 16"/>
          <p:cNvSpPr txBox="1"/>
          <p:nvPr/>
        </p:nvSpPr>
        <p:spPr>
          <a:xfrm>
            <a:off x="2606589" y="5467604"/>
            <a:ext cx="6813544" cy="461665"/>
          </a:xfrm>
          <a:prstGeom prst="rect">
            <a:avLst/>
          </a:prstGeom>
          <a:noFill/>
        </p:spPr>
        <p:txBody>
          <a:bodyPr wrap="square" rtlCol="0">
            <a:spAutoFit/>
          </a:bodyPr>
          <a:lstStyle/>
          <a:p>
            <a:pPr algn="ctr"/>
            <a:r>
              <a:rPr lang="en-US" altLang="zh-CN" sz="1200" dirty="0">
                <a:solidFill>
                  <a:srgbClr val="3976BD"/>
                </a:solidFill>
              </a:rPr>
              <a:t>Summary of the work of the minimalist Nordic wind work of the minimalist Nordic wind Summary of the work of the minimalist Nordic wind Summary of the work of the minimalist</a:t>
            </a:r>
            <a:endParaRPr lang="zh-CN" altLang="en-US" sz="1200" dirty="0">
              <a:solidFill>
                <a:srgbClr val="3976BD"/>
              </a:solidFill>
            </a:endParaRPr>
          </a:p>
        </p:txBody>
      </p:sp>
      <p:sp>
        <p:nvSpPr>
          <p:cNvPr id="4" name="矩形 3"/>
          <p:cNvSpPr/>
          <p:nvPr/>
        </p:nvSpPr>
        <p:spPr>
          <a:xfrm>
            <a:off x="3698544" y="6152006"/>
            <a:ext cx="4790364" cy="35205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879017" y="6150114"/>
            <a:ext cx="4175760" cy="706755"/>
          </a:xfrm>
          <a:prstGeom prst="rect">
            <a:avLst/>
          </a:prstGeom>
          <a:noFill/>
          <a:effectLst/>
        </p:spPr>
        <p:txBody>
          <a:bodyPr wrap="none" rtlCol="0">
            <a:spAutoFit/>
          </a:bodyPr>
          <a:lstStyle/>
          <a:p>
            <a:pPr algn="l"/>
            <a:r>
              <a:rPr lang="zh-CN" altLang="en-US" sz="1600" b="1" dirty="0" smtClean="0">
                <a:solidFill>
                  <a:schemeClr val="bg1"/>
                </a:solidFill>
                <a:latin typeface="幼圆" panose="02010509060101010101" pitchFamily="49" charset="-122"/>
                <a:ea typeface="幼圆" panose="02010509060101010101" pitchFamily="49" charset="-122"/>
                <a:sym typeface="+mn-ea"/>
              </a:rPr>
              <a:t>答辩人：</a:t>
            </a:r>
            <a:r>
              <a:rPr lang="zh-CN" altLang="en-US" sz="1600" b="1" dirty="0">
                <a:solidFill>
                  <a:schemeClr val="bg1"/>
                </a:solidFill>
                <a:latin typeface="幼圆" panose="02010509060101010101" pitchFamily="49" charset="-122"/>
                <a:ea typeface="幼圆" panose="02010509060101010101" pitchFamily="49" charset="-122"/>
                <a:sym typeface="+mn-ea"/>
              </a:rPr>
              <a:t>廖鸿志</a:t>
            </a:r>
            <a:r>
              <a:rPr lang="en-US" altLang="zh-CN" sz="1600" b="1" dirty="0" smtClean="0">
                <a:solidFill>
                  <a:schemeClr val="bg1"/>
                </a:solidFill>
                <a:latin typeface="幼圆" panose="02010509060101010101" pitchFamily="49" charset="-122"/>
                <a:ea typeface="幼圆" panose="02010509060101010101" pitchFamily="49" charset="-122"/>
                <a:sym typeface="+mn-ea"/>
              </a:rPr>
              <a:t>         </a:t>
            </a:r>
            <a:r>
              <a:rPr lang="zh-CN" altLang="en-US" sz="1600" b="1" dirty="0" smtClean="0">
                <a:solidFill>
                  <a:schemeClr val="bg1"/>
                </a:solidFill>
                <a:latin typeface="幼圆" panose="02010509060101010101" pitchFamily="49" charset="-122"/>
                <a:ea typeface="幼圆" panose="02010509060101010101" pitchFamily="49" charset="-122"/>
                <a:sym typeface="+mn-ea"/>
              </a:rPr>
              <a:t>指导老师：</a:t>
            </a:r>
            <a:r>
              <a:rPr sz="1600" b="1" dirty="0" smtClean="0">
                <a:solidFill>
                  <a:schemeClr val="bg1"/>
                </a:solidFill>
                <a:latin typeface="幼圆" panose="02010509060101010101" pitchFamily="49" charset="-122"/>
                <a:ea typeface="幼圆" panose="02010509060101010101" pitchFamily="49" charset="-122"/>
                <a:sym typeface="+mn-ea"/>
              </a:rPr>
              <a:t>吕智强</a:t>
            </a:r>
            <a:endParaRPr sz="1600" b="1" dirty="0" smtClean="0">
              <a:solidFill>
                <a:schemeClr val="bg1"/>
              </a:solidFill>
              <a:latin typeface="幼圆" panose="02010509060101010101" pitchFamily="49" charset="-122"/>
              <a:ea typeface="幼圆" panose="02010509060101010101" pitchFamily="49" charset="-122"/>
            </a:endParaRPr>
          </a:p>
          <a:p>
            <a:endParaRPr lang="zh-CN" altLang="en-US" sz="2400" b="1" dirty="0" smtClean="0">
              <a:solidFill>
                <a:schemeClr val="tx1">
                  <a:lumMod val="75000"/>
                  <a:lumOff val="25000"/>
                </a:schemeClr>
              </a:solidFill>
              <a:latin typeface="幼圆" panose="02010509060101010101" pitchFamily="49" charset="-122"/>
              <a:ea typeface="幼圆" panose="02010509060101010101" pitchFamily="49" charset="-122"/>
            </a:endParaRPr>
          </a:p>
        </p:txBody>
      </p:sp>
      <p:cxnSp>
        <p:nvCxnSpPr>
          <p:cNvPr id="6" name="直接连接符 5"/>
          <p:cNvCxnSpPr/>
          <p:nvPr/>
        </p:nvCxnSpPr>
        <p:spPr>
          <a:xfrm>
            <a:off x="2459601" y="4251396"/>
            <a:ext cx="7200000" cy="1223"/>
          </a:xfrm>
          <a:prstGeom prst="line">
            <a:avLst/>
          </a:prstGeom>
          <a:ln w="12700">
            <a:solidFill>
              <a:srgbClr val="3976BD"/>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6" presetClass="entr" presetSubtype="37"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Vertical)">
                                      <p:cBhvr>
                                        <p:cTn id="18" dur="500"/>
                                        <p:tgtEl>
                                          <p:spTgt spid="6"/>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1000" fill="hold"/>
                                        <p:tgtEl>
                                          <p:spTgt spid="16"/>
                                        </p:tgtEl>
                                        <p:attrNameLst>
                                          <p:attrName>ppt_w</p:attrName>
                                        </p:attrNameLst>
                                      </p:cBhvr>
                                      <p:tavLst>
                                        <p:tav tm="0">
                                          <p:val>
                                            <p:fltVal val="0"/>
                                          </p:val>
                                        </p:tav>
                                        <p:tav tm="100000">
                                          <p:val>
                                            <p:strVal val="#ppt_w"/>
                                          </p:val>
                                        </p:tav>
                                      </p:tavLst>
                                    </p:anim>
                                    <p:anim calcmode="lin" valueType="num">
                                      <p:cBhvr>
                                        <p:cTn id="23" dur="1000" fill="hold"/>
                                        <p:tgtEl>
                                          <p:spTgt spid="16"/>
                                        </p:tgtEl>
                                        <p:attrNameLst>
                                          <p:attrName>ppt_h</p:attrName>
                                        </p:attrNameLst>
                                      </p:cBhvr>
                                      <p:tavLst>
                                        <p:tav tm="0">
                                          <p:val>
                                            <p:fltVal val="0"/>
                                          </p:val>
                                        </p:tav>
                                        <p:tav tm="100000">
                                          <p:val>
                                            <p:strVal val="#ppt_h"/>
                                          </p:val>
                                        </p:tav>
                                      </p:tavLst>
                                    </p:anim>
                                    <p:animEffect transition="in" filter="fade">
                                      <p:cBhvr>
                                        <p:cTn id="24" dur="1000"/>
                                        <p:tgtEl>
                                          <p:spTgt spid="16"/>
                                        </p:tgtEl>
                                      </p:cBhvr>
                                    </p:animEffect>
                                  </p:childTnLst>
                                </p:cTn>
                              </p:par>
                            </p:childTnLst>
                          </p:cTn>
                        </p:par>
                        <p:par>
                          <p:cTn id="25" fill="hold">
                            <p:stCondLst>
                              <p:cond delay="2500"/>
                            </p:stCondLst>
                            <p:childTnLst>
                              <p:par>
                                <p:cTn id="26" presetID="16" presetClass="entr" presetSubtype="37"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outVertical)">
                                      <p:cBhvr>
                                        <p:cTn id="28" dur="500"/>
                                        <p:tgtEl>
                                          <p:spTgt spid="17"/>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4" grpId="0" animBg="1"/>
      <p:bldP spid="1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274464" y="1921414"/>
            <a:ext cx="1048685"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01</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smtClean="0">
                <a:solidFill>
                  <a:srgbClr val="FFFFFF"/>
                </a:solidFill>
                <a:latin typeface="幼圆" panose="02010509060101010101" pitchFamily="49" charset="-122"/>
                <a:ea typeface="幼圆" panose="02010509060101010101" pitchFamily="49" charset="-122"/>
              </a:rPr>
              <a:t>选题背景</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 y="230745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3"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2631440" cy="829945"/>
          </a:xfrm>
          <a:prstGeom prst="rect">
            <a:avLst/>
          </a:prstGeom>
          <a:noFill/>
          <a:effectLst/>
        </p:spPr>
        <p:txBody>
          <a:bodyPr wrap="none" rtlCol="0">
            <a:spAutoFit/>
          </a:bodyPr>
          <a:lstStyle/>
          <a:p>
            <a:r>
              <a:rPr lang="zh-CN" altLang="en-US" sz="4800" b="1" dirty="0">
                <a:solidFill>
                  <a:srgbClr val="3976BD"/>
                </a:solidFill>
                <a:latin typeface="幼圆" panose="02010509060101010101" pitchFamily="49" charset="-122"/>
                <a:ea typeface="幼圆" panose="02010509060101010101" pitchFamily="49" charset="-122"/>
              </a:rPr>
              <a:t>选题</a:t>
            </a:r>
            <a:r>
              <a:rPr lang="zh-CN" altLang="en-US" sz="4800" b="1" dirty="0">
                <a:solidFill>
                  <a:srgbClr val="3976BD"/>
                </a:solidFill>
                <a:latin typeface="幼圆" panose="02010509060101010101" pitchFamily="49" charset="-122"/>
                <a:ea typeface="幼圆" panose="02010509060101010101" pitchFamily="49" charset="-122"/>
              </a:rPr>
              <a:t>背景</a:t>
            </a:r>
            <a:endParaRPr lang="zh-CN" altLang="en-US" sz="4800" b="1" dirty="0">
              <a:solidFill>
                <a:srgbClr val="3976BD"/>
              </a:solidFill>
              <a:latin typeface="幼圆" panose="02010509060101010101" pitchFamily="49" charset="-122"/>
              <a:ea typeface="幼圆" panose="02010509060101010101" pitchFamily="49" charset="-122"/>
            </a:endParaRPr>
          </a:p>
        </p:txBody>
      </p:sp>
      <p:sp>
        <p:nvSpPr>
          <p:cNvPr id="101" name="文本框 100"/>
          <p:cNvSpPr txBox="1"/>
          <p:nvPr/>
        </p:nvSpPr>
        <p:spPr>
          <a:xfrm>
            <a:off x="2349500" y="1514475"/>
            <a:ext cx="7493000" cy="4399915"/>
          </a:xfrm>
          <a:prstGeom prst="rect">
            <a:avLst/>
          </a:prstGeom>
          <a:noFill/>
          <a:ln w="9525">
            <a:noFill/>
          </a:ln>
        </p:spPr>
        <p:txBody>
          <a:bodyPr wrap="square">
            <a:spAutoFit/>
          </a:bodyPr>
          <a:p>
            <a:pPr indent="304800"/>
            <a:r>
              <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rPr>
              <a:t>由于新型冠状病毒的扩散，导致人们在社会活动中需要格外的注意自己的活动情况。虽然疫情得到了有效的控制，但在有着来自五湖四海的同学的大学当中，仍是需要对同学们的身体状况以及进出校园的情况做好相应的记录。在互联网环境下结合校园疫情防控要求,开发了基于微信小程序的校园体温填报、信息预警管理平台。本系统采用微信开发工具和java语言实现平台客户端和后台管理端。该平台的开发不仅为全校师生提供了一个体温上报、数据汇总、简化工作的同时,也为学校在疫情防控期间开学做好安全保障。</a:t>
            </a:r>
            <a:endParaRPr lang="zh-CN" altLang="en-US" sz="2000" b="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304800"/>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在校园防疫的工作中，主要的问题就是校方需要及时知道校内的情况，以及对学校的人员流动要做好管理和统计。该系统的开发正是为了解决这一问题应运而生，本系统是在微信上使用程序进行工作，用户不需要下载多余的app，只需要在微信中进行操作，方便学生登记和管理员管理。</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385572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拟解决的</a:t>
            </a:r>
            <a:r>
              <a:rPr lang="zh-CN" altLang="en-US" sz="4800" b="1" dirty="0" smtClean="0">
                <a:solidFill>
                  <a:srgbClr val="3976BD"/>
                </a:solidFill>
                <a:latin typeface="幼圆" panose="02010509060101010101" pitchFamily="49" charset="-122"/>
                <a:ea typeface="幼圆" panose="02010509060101010101" pitchFamily="49" charset="-122"/>
              </a:rPr>
              <a:t>问题</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grpSp>
        <p:nvGrpSpPr>
          <p:cNvPr id="30" name="组合 29"/>
          <p:cNvGrpSpPr/>
          <p:nvPr/>
        </p:nvGrpSpPr>
        <p:grpSpPr>
          <a:xfrm>
            <a:off x="608405" y="3573039"/>
            <a:ext cx="1105795" cy="1106194"/>
            <a:chOff x="608405" y="3573039"/>
            <a:chExt cx="1105795" cy="1106194"/>
          </a:xfrm>
        </p:grpSpPr>
        <p:sp>
          <p:nvSpPr>
            <p:cNvPr id="31" name="Rounded Rectangle 6"/>
            <p:cNvSpPr/>
            <p:nvPr/>
          </p:nvSpPr>
          <p:spPr>
            <a:xfrm>
              <a:off x="608405" y="3573039"/>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32" name="Rounded Rectangle 5"/>
            <p:cNvSpPr/>
            <p:nvPr/>
          </p:nvSpPr>
          <p:spPr>
            <a:xfrm>
              <a:off x="692983" y="3657647"/>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33" name="Freeform 26"/>
            <p:cNvSpPr>
              <a:spLocks noEditPoints="1"/>
            </p:cNvSpPr>
            <p:nvPr/>
          </p:nvSpPr>
          <p:spPr bwMode="auto">
            <a:xfrm>
              <a:off x="946518" y="3912909"/>
              <a:ext cx="434060" cy="456038"/>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4" name="组合 33"/>
          <p:cNvGrpSpPr/>
          <p:nvPr/>
        </p:nvGrpSpPr>
        <p:grpSpPr>
          <a:xfrm>
            <a:off x="608405" y="5368011"/>
            <a:ext cx="1105795" cy="1106194"/>
            <a:chOff x="608405" y="5368011"/>
            <a:chExt cx="1105795" cy="1106194"/>
          </a:xfrm>
        </p:grpSpPr>
        <p:sp>
          <p:nvSpPr>
            <p:cNvPr id="35" name="Rounded Rectangle 6"/>
            <p:cNvSpPr/>
            <p:nvPr/>
          </p:nvSpPr>
          <p:spPr>
            <a:xfrm>
              <a:off x="608405" y="5368011"/>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36" name="Rounded Rectangle 6"/>
            <p:cNvSpPr/>
            <p:nvPr/>
          </p:nvSpPr>
          <p:spPr>
            <a:xfrm>
              <a:off x="693390" y="5452275"/>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37" name="Freeform 36"/>
            <p:cNvSpPr>
              <a:spLocks noEditPoints="1"/>
            </p:cNvSpPr>
            <p:nvPr/>
          </p:nvSpPr>
          <p:spPr bwMode="auto">
            <a:xfrm>
              <a:off x="915539" y="5689115"/>
              <a:ext cx="459701" cy="454207"/>
            </a:xfrm>
            <a:custGeom>
              <a:avLst/>
              <a:gdLst>
                <a:gd name="T0" fmla="*/ 553 w 612"/>
                <a:gd name="T1" fmla="*/ 521 h 605"/>
                <a:gd name="T2" fmla="*/ 490 w 612"/>
                <a:gd name="T3" fmla="*/ 521 h 605"/>
                <a:gd name="T4" fmla="*/ 590 w 612"/>
                <a:gd name="T5" fmla="*/ 58 h 605"/>
                <a:gd name="T6" fmla="*/ 508 w 612"/>
                <a:gd name="T7" fmla="*/ 0 h 605"/>
                <a:gd name="T8" fmla="*/ 288 w 612"/>
                <a:gd name="T9" fmla="*/ 196 h 605"/>
                <a:gd name="T10" fmla="*/ 256 w 612"/>
                <a:gd name="T11" fmla="*/ 241 h 605"/>
                <a:gd name="T12" fmla="*/ 229 w 612"/>
                <a:gd name="T13" fmla="*/ 254 h 605"/>
                <a:gd name="T14" fmla="*/ 232 w 612"/>
                <a:gd name="T15" fmla="*/ 338 h 605"/>
                <a:gd name="T16" fmla="*/ 55 w 612"/>
                <a:gd name="T17" fmla="*/ 492 h 605"/>
                <a:gd name="T18" fmla="*/ 35 w 612"/>
                <a:gd name="T19" fmla="*/ 605 h 605"/>
                <a:gd name="T20" fmla="*/ 127 w 612"/>
                <a:gd name="T21" fmla="*/ 513 h 605"/>
                <a:gd name="T22" fmla="*/ 271 w 612"/>
                <a:gd name="T23" fmla="*/ 377 h 605"/>
                <a:gd name="T24" fmla="*/ 352 w 612"/>
                <a:gd name="T25" fmla="*/ 377 h 605"/>
                <a:gd name="T26" fmla="*/ 375 w 612"/>
                <a:gd name="T27" fmla="*/ 326 h 605"/>
                <a:gd name="T28" fmla="*/ 410 w 612"/>
                <a:gd name="T29" fmla="*/ 319 h 605"/>
                <a:gd name="T30" fmla="*/ 590 w 612"/>
                <a:gd name="T31" fmla="*/ 58 h 605"/>
                <a:gd name="T32" fmla="*/ 239 w 612"/>
                <a:gd name="T33" fmla="*/ 197 h 605"/>
                <a:gd name="T34" fmla="*/ 246 w 612"/>
                <a:gd name="T35" fmla="*/ 190 h 605"/>
                <a:gd name="T36" fmla="*/ 266 w 612"/>
                <a:gd name="T37" fmla="*/ 171 h 605"/>
                <a:gd name="T38" fmla="*/ 131 w 612"/>
                <a:gd name="T39" fmla="*/ 1 h 605"/>
                <a:gd name="T40" fmla="*/ 171 w 612"/>
                <a:gd name="T41" fmla="*/ 97 h 605"/>
                <a:gd name="T42" fmla="*/ 13 w 612"/>
                <a:gd name="T43" fmla="*/ 118 h 605"/>
                <a:gd name="T44" fmla="*/ 141 w 612"/>
                <a:gd name="T45" fmla="*/ 272 h 605"/>
                <a:gd name="T46" fmla="*/ 185 w 612"/>
                <a:gd name="T47" fmla="*/ 263 h 605"/>
                <a:gd name="T48" fmla="*/ 221 w 612"/>
                <a:gd name="T49" fmla="*/ 215 h 605"/>
                <a:gd name="T50" fmla="*/ 409 w 612"/>
                <a:gd name="T51" fmla="*/ 368 h 605"/>
                <a:gd name="T52" fmla="*/ 376 w 612"/>
                <a:gd name="T53" fmla="*/ 401 h 605"/>
                <a:gd name="T54" fmla="*/ 451 w 612"/>
                <a:gd name="T55" fmla="*/ 529 h 605"/>
                <a:gd name="T56" fmla="*/ 529 w 612"/>
                <a:gd name="T57" fmla="*/ 605 h 605"/>
                <a:gd name="T58" fmla="*/ 597 w 612"/>
                <a:gd name="T59" fmla="*/ 502 h 605"/>
                <a:gd name="T60" fmla="*/ 427 w 612"/>
                <a:gd name="T61" fmla="*/ 350 h 605"/>
                <a:gd name="T62" fmla="*/ 401 w 612"/>
                <a:gd name="T63" fmla="*/ 352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2" h="605">
                  <a:moveTo>
                    <a:pt x="522" y="490"/>
                  </a:moveTo>
                  <a:cubicBezTo>
                    <a:pt x="539" y="490"/>
                    <a:pt x="553" y="504"/>
                    <a:pt x="553" y="521"/>
                  </a:cubicBezTo>
                  <a:cubicBezTo>
                    <a:pt x="553" y="539"/>
                    <a:pt x="539" y="553"/>
                    <a:pt x="522" y="553"/>
                  </a:cubicBezTo>
                  <a:cubicBezTo>
                    <a:pt x="504" y="553"/>
                    <a:pt x="490" y="539"/>
                    <a:pt x="490" y="521"/>
                  </a:cubicBezTo>
                  <a:cubicBezTo>
                    <a:pt x="490" y="504"/>
                    <a:pt x="504" y="490"/>
                    <a:pt x="522" y="490"/>
                  </a:cubicBezTo>
                  <a:close/>
                  <a:moveTo>
                    <a:pt x="590" y="58"/>
                  </a:moveTo>
                  <a:lnTo>
                    <a:pt x="548" y="17"/>
                  </a:lnTo>
                  <a:cubicBezTo>
                    <a:pt x="537" y="5"/>
                    <a:pt x="522" y="0"/>
                    <a:pt x="508" y="0"/>
                  </a:cubicBezTo>
                  <a:cubicBezTo>
                    <a:pt x="493" y="0"/>
                    <a:pt x="478" y="5"/>
                    <a:pt x="467" y="17"/>
                  </a:cubicBezTo>
                  <a:lnTo>
                    <a:pt x="288" y="196"/>
                  </a:lnTo>
                  <a:cubicBezTo>
                    <a:pt x="293" y="207"/>
                    <a:pt x="289" y="223"/>
                    <a:pt x="281" y="231"/>
                  </a:cubicBezTo>
                  <a:cubicBezTo>
                    <a:pt x="275" y="237"/>
                    <a:pt x="265" y="241"/>
                    <a:pt x="256" y="241"/>
                  </a:cubicBezTo>
                  <a:cubicBezTo>
                    <a:pt x="252" y="241"/>
                    <a:pt x="249" y="240"/>
                    <a:pt x="245" y="239"/>
                  </a:cubicBezTo>
                  <a:lnTo>
                    <a:pt x="229" y="254"/>
                  </a:lnTo>
                  <a:cubicBezTo>
                    <a:pt x="207" y="277"/>
                    <a:pt x="207" y="313"/>
                    <a:pt x="229" y="335"/>
                  </a:cubicBezTo>
                  <a:lnTo>
                    <a:pt x="232" y="338"/>
                  </a:lnTo>
                  <a:lnTo>
                    <a:pt x="92" y="478"/>
                  </a:lnTo>
                  <a:lnTo>
                    <a:pt x="55" y="492"/>
                  </a:lnTo>
                  <a:lnTo>
                    <a:pt x="0" y="570"/>
                  </a:lnTo>
                  <a:lnTo>
                    <a:pt x="35" y="605"/>
                  </a:lnTo>
                  <a:lnTo>
                    <a:pt x="113" y="551"/>
                  </a:lnTo>
                  <a:lnTo>
                    <a:pt x="127" y="513"/>
                  </a:lnTo>
                  <a:lnTo>
                    <a:pt x="267" y="373"/>
                  </a:lnTo>
                  <a:lnTo>
                    <a:pt x="271" y="377"/>
                  </a:lnTo>
                  <a:cubicBezTo>
                    <a:pt x="283" y="388"/>
                    <a:pt x="297" y="394"/>
                    <a:pt x="312" y="394"/>
                  </a:cubicBezTo>
                  <a:cubicBezTo>
                    <a:pt x="326" y="394"/>
                    <a:pt x="341" y="388"/>
                    <a:pt x="352" y="377"/>
                  </a:cubicBezTo>
                  <a:lnTo>
                    <a:pt x="368" y="361"/>
                  </a:lnTo>
                  <a:cubicBezTo>
                    <a:pt x="363" y="351"/>
                    <a:pt x="367" y="335"/>
                    <a:pt x="375" y="326"/>
                  </a:cubicBezTo>
                  <a:cubicBezTo>
                    <a:pt x="381" y="320"/>
                    <a:pt x="391" y="317"/>
                    <a:pt x="399" y="317"/>
                  </a:cubicBezTo>
                  <a:cubicBezTo>
                    <a:pt x="403" y="317"/>
                    <a:pt x="407" y="317"/>
                    <a:pt x="410" y="319"/>
                  </a:cubicBezTo>
                  <a:lnTo>
                    <a:pt x="590" y="139"/>
                  </a:lnTo>
                  <a:cubicBezTo>
                    <a:pt x="612" y="117"/>
                    <a:pt x="612" y="81"/>
                    <a:pt x="590" y="58"/>
                  </a:cubicBezTo>
                  <a:close/>
                  <a:moveTo>
                    <a:pt x="221" y="215"/>
                  </a:moveTo>
                  <a:lnTo>
                    <a:pt x="239" y="197"/>
                  </a:lnTo>
                  <a:lnTo>
                    <a:pt x="255" y="206"/>
                  </a:lnTo>
                  <a:lnTo>
                    <a:pt x="246" y="190"/>
                  </a:lnTo>
                  <a:lnTo>
                    <a:pt x="264" y="172"/>
                  </a:lnTo>
                  <a:lnTo>
                    <a:pt x="266" y="171"/>
                  </a:lnTo>
                  <a:cubicBezTo>
                    <a:pt x="270" y="160"/>
                    <a:pt x="272" y="151"/>
                    <a:pt x="272" y="141"/>
                  </a:cubicBezTo>
                  <a:cubicBezTo>
                    <a:pt x="272" y="69"/>
                    <a:pt x="203" y="0"/>
                    <a:pt x="131" y="1"/>
                  </a:cubicBezTo>
                  <a:cubicBezTo>
                    <a:pt x="131" y="1"/>
                    <a:pt x="123" y="9"/>
                    <a:pt x="118" y="13"/>
                  </a:cubicBezTo>
                  <a:cubicBezTo>
                    <a:pt x="176" y="71"/>
                    <a:pt x="171" y="61"/>
                    <a:pt x="171" y="97"/>
                  </a:cubicBezTo>
                  <a:cubicBezTo>
                    <a:pt x="171" y="126"/>
                    <a:pt x="125" y="171"/>
                    <a:pt x="97" y="171"/>
                  </a:cubicBezTo>
                  <a:cubicBezTo>
                    <a:pt x="61" y="171"/>
                    <a:pt x="72" y="177"/>
                    <a:pt x="13" y="118"/>
                  </a:cubicBezTo>
                  <a:cubicBezTo>
                    <a:pt x="9" y="123"/>
                    <a:pt x="1" y="131"/>
                    <a:pt x="1" y="131"/>
                  </a:cubicBezTo>
                  <a:cubicBezTo>
                    <a:pt x="2" y="203"/>
                    <a:pt x="70" y="272"/>
                    <a:pt x="141" y="272"/>
                  </a:cubicBezTo>
                  <a:cubicBezTo>
                    <a:pt x="154" y="272"/>
                    <a:pt x="168" y="267"/>
                    <a:pt x="182" y="261"/>
                  </a:cubicBezTo>
                  <a:lnTo>
                    <a:pt x="185" y="263"/>
                  </a:lnTo>
                  <a:cubicBezTo>
                    <a:pt x="189" y="251"/>
                    <a:pt x="196" y="240"/>
                    <a:pt x="206" y="230"/>
                  </a:cubicBezTo>
                  <a:lnTo>
                    <a:pt x="221" y="215"/>
                  </a:lnTo>
                  <a:close/>
                  <a:moveTo>
                    <a:pt x="401" y="352"/>
                  </a:moveTo>
                  <a:lnTo>
                    <a:pt x="409" y="368"/>
                  </a:lnTo>
                  <a:lnTo>
                    <a:pt x="392" y="385"/>
                  </a:lnTo>
                  <a:lnTo>
                    <a:pt x="376" y="401"/>
                  </a:lnTo>
                  <a:cubicBezTo>
                    <a:pt x="367" y="410"/>
                    <a:pt x="356" y="417"/>
                    <a:pt x="343" y="422"/>
                  </a:cubicBezTo>
                  <a:lnTo>
                    <a:pt x="451" y="529"/>
                  </a:lnTo>
                  <a:lnTo>
                    <a:pt x="502" y="597"/>
                  </a:lnTo>
                  <a:lnTo>
                    <a:pt x="529" y="605"/>
                  </a:lnTo>
                  <a:lnTo>
                    <a:pt x="604" y="529"/>
                  </a:lnTo>
                  <a:lnTo>
                    <a:pt x="597" y="502"/>
                  </a:lnTo>
                  <a:lnTo>
                    <a:pt x="529" y="451"/>
                  </a:lnTo>
                  <a:lnTo>
                    <a:pt x="427" y="350"/>
                  </a:lnTo>
                  <a:lnTo>
                    <a:pt x="417" y="360"/>
                  </a:lnTo>
                  <a:lnTo>
                    <a:pt x="401" y="352"/>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8" name="组合 37"/>
          <p:cNvGrpSpPr/>
          <p:nvPr/>
        </p:nvGrpSpPr>
        <p:grpSpPr>
          <a:xfrm>
            <a:off x="626048" y="1829577"/>
            <a:ext cx="1105795" cy="1106194"/>
            <a:chOff x="626048" y="1829577"/>
            <a:chExt cx="1105795" cy="1106194"/>
          </a:xfrm>
        </p:grpSpPr>
        <p:sp>
          <p:nvSpPr>
            <p:cNvPr id="39" name="Rounded Rectangle 6"/>
            <p:cNvSpPr/>
            <p:nvPr/>
          </p:nvSpPr>
          <p:spPr>
            <a:xfrm>
              <a:off x="626048" y="1829577"/>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0" name="Rounded Rectangle 4"/>
            <p:cNvSpPr/>
            <p:nvPr/>
          </p:nvSpPr>
          <p:spPr>
            <a:xfrm>
              <a:off x="710626" y="1914185"/>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1" name="Freeform 48"/>
            <p:cNvSpPr>
              <a:spLocks noEditPoints="1"/>
            </p:cNvSpPr>
            <p:nvPr/>
          </p:nvSpPr>
          <p:spPr bwMode="auto">
            <a:xfrm>
              <a:off x="939995" y="2127924"/>
              <a:ext cx="470690" cy="45054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2" name="组合 41"/>
          <p:cNvGrpSpPr/>
          <p:nvPr/>
        </p:nvGrpSpPr>
        <p:grpSpPr>
          <a:xfrm>
            <a:off x="6190514" y="1828615"/>
            <a:ext cx="1105795" cy="1106194"/>
            <a:chOff x="6190514" y="1828615"/>
            <a:chExt cx="1105795" cy="1106194"/>
          </a:xfrm>
        </p:grpSpPr>
        <p:sp>
          <p:nvSpPr>
            <p:cNvPr id="43" name="Rounded Rectangle 6"/>
            <p:cNvSpPr/>
            <p:nvPr/>
          </p:nvSpPr>
          <p:spPr>
            <a:xfrm>
              <a:off x="6190514" y="1828615"/>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4" name="Rounded Rectangle 7"/>
            <p:cNvSpPr/>
            <p:nvPr/>
          </p:nvSpPr>
          <p:spPr>
            <a:xfrm>
              <a:off x="6276801" y="1907106"/>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5" name="Freeform 31"/>
            <p:cNvSpPr>
              <a:spLocks noEditPoints="1"/>
            </p:cNvSpPr>
            <p:nvPr/>
          </p:nvSpPr>
          <p:spPr bwMode="auto">
            <a:xfrm>
              <a:off x="6609372" y="2165726"/>
              <a:ext cx="362633" cy="45603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6" name="组合 45"/>
          <p:cNvGrpSpPr/>
          <p:nvPr/>
        </p:nvGrpSpPr>
        <p:grpSpPr>
          <a:xfrm>
            <a:off x="6164503" y="5375344"/>
            <a:ext cx="1105795" cy="1106194"/>
            <a:chOff x="6164503" y="5375344"/>
            <a:chExt cx="1105795" cy="1106194"/>
          </a:xfrm>
        </p:grpSpPr>
        <p:sp>
          <p:nvSpPr>
            <p:cNvPr id="47" name="Rounded Rectangle 6"/>
            <p:cNvSpPr/>
            <p:nvPr/>
          </p:nvSpPr>
          <p:spPr>
            <a:xfrm>
              <a:off x="6164503" y="5375344"/>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48" name="Rounded Rectangle 8"/>
            <p:cNvSpPr/>
            <p:nvPr/>
          </p:nvSpPr>
          <p:spPr>
            <a:xfrm>
              <a:off x="6273193" y="5457277"/>
              <a:ext cx="936640" cy="936979"/>
            </a:xfrm>
            <a:prstGeom prst="roundRect">
              <a:avLst/>
            </a:prstGeom>
            <a:solidFill>
              <a:srgbClr val="275081"/>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49" name="Freeform 44"/>
            <p:cNvSpPr>
              <a:spLocks noEditPoints="1"/>
            </p:cNvSpPr>
            <p:nvPr/>
          </p:nvSpPr>
          <p:spPr bwMode="auto">
            <a:xfrm>
              <a:off x="6544240" y="5683620"/>
              <a:ext cx="423072" cy="459702"/>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6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6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6"/>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6"/>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50" name="组合 49"/>
          <p:cNvGrpSpPr/>
          <p:nvPr/>
        </p:nvGrpSpPr>
        <p:grpSpPr>
          <a:xfrm>
            <a:off x="6174953" y="3568544"/>
            <a:ext cx="1105795" cy="1106194"/>
            <a:chOff x="6174953" y="3568544"/>
            <a:chExt cx="1105795" cy="1106194"/>
          </a:xfrm>
        </p:grpSpPr>
        <p:sp>
          <p:nvSpPr>
            <p:cNvPr id="51" name="Rounded Rectangle 6"/>
            <p:cNvSpPr/>
            <p:nvPr/>
          </p:nvSpPr>
          <p:spPr>
            <a:xfrm>
              <a:off x="6174953" y="3568544"/>
              <a:ext cx="1105795" cy="1106194"/>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028" tIns="45514" rIns="91028" bIns="45514" anchor="ctr"/>
            <a:lstStyle/>
            <a:p>
              <a:pPr algn="ctr" defTabSz="1212215"/>
              <a:endParaRPr lang="en-GB" sz="2385">
                <a:solidFill>
                  <a:srgbClr val="FFFFFF"/>
                </a:solidFill>
              </a:endParaRPr>
            </a:p>
          </p:txBody>
        </p:sp>
        <p:sp>
          <p:nvSpPr>
            <p:cNvPr id="52" name="Rounded Rectangle 8"/>
            <p:cNvSpPr/>
            <p:nvPr/>
          </p:nvSpPr>
          <p:spPr>
            <a:xfrm>
              <a:off x="6273951" y="3656823"/>
              <a:ext cx="936640" cy="936979"/>
            </a:xfrm>
            <a:prstGeom prst="roundRect">
              <a:avLst/>
            </a:prstGeom>
            <a:solidFill>
              <a:srgbClr val="3976BD"/>
            </a:solidFill>
            <a:ln>
              <a:no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212215"/>
              <a:endParaRPr lang="en-GB" sz="3135">
                <a:solidFill>
                  <a:srgbClr val="FFFFFF"/>
                </a:solidFill>
                <a:ea typeface="方正超粗黑简体" panose="03000509000000000000" pitchFamily="65" charset="-122"/>
              </a:endParaRPr>
            </a:p>
          </p:txBody>
        </p:sp>
        <p:sp>
          <p:nvSpPr>
            <p:cNvPr id="53" name="Freeform 16"/>
            <p:cNvSpPr>
              <a:spLocks noEditPoints="1"/>
            </p:cNvSpPr>
            <p:nvPr/>
          </p:nvSpPr>
          <p:spPr bwMode="auto">
            <a:xfrm>
              <a:off x="6489016" y="3908908"/>
              <a:ext cx="533520" cy="42546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sp>
        <p:nvSpPr>
          <p:cNvPr id="54" name="矩形 47"/>
          <p:cNvSpPr>
            <a:spLocks noChangeArrowheads="1"/>
          </p:cNvSpPr>
          <p:nvPr/>
        </p:nvSpPr>
        <p:spPr bwMode="auto">
          <a:xfrm>
            <a:off x="2047904" y="2183249"/>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学生基本信息管理</a:t>
            </a:r>
            <a:endParaRPr lang="zh-CN" altLang="en-US" sz="1600" dirty="0">
              <a:solidFill>
                <a:schemeClr val="tx1">
                  <a:lumMod val="85000"/>
                  <a:lumOff val="15000"/>
                </a:schemeClr>
              </a:solidFill>
              <a:sym typeface="微软雅黑" panose="020B0503020204020204" pitchFamily="34" charset="-122"/>
            </a:endParaRPr>
          </a:p>
        </p:txBody>
      </p:sp>
      <p:sp>
        <p:nvSpPr>
          <p:cNvPr id="55" name="矩形 47"/>
          <p:cNvSpPr>
            <a:spLocks noChangeArrowheads="1"/>
          </p:cNvSpPr>
          <p:nvPr/>
        </p:nvSpPr>
        <p:spPr bwMode="auto">
          <a:xfrm>
            <a:off x="2047719" y="3948331"/>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学生体温信息填报</a:t>
            </a:r>
            <a:endParaRPr lang="zh-CN" altLang="en-US" sz="1600" dirty="0">
              <a:solidFill>
                <a:schemeClr val="tx1">
                  <a:lumMod val="85000"/>
                  <a:lumOff val="15000"/>
                </a:schemeClr>
              </a:solidFill>
              <a:sym typeface="微软雅黑" panose="020B0503020204020204" pitchFamily="34" charset="-122"/>
            </a:endParaRPr>
          </a:p>
        </p:txBody>
      </p:sp>
      <p:sp>
        <p:nvSpPr>
          <p:cNvPr id="56" name="矩形 47"/>
          <p:cNvSpPr>
            <a:spLocks noChangeArrowheads="1"/>
          </p:cNvSpPr>
          <p:nvPr/>
        </p:nvSpPr>
        <p:spPr bwMode="auto">
          <a:xfrm>
            <a:off x="2047866" y="5734879"/>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学生生成进出校园的二维码</a:t>
            </a:r>
            <a:endParaRPr lang="zh-CN" altLang="en-US" sz="1600" dirty="0">
              <a:solidFill>
                <a:schemeClr val="tx1">
                  <a:lumMod val="85000"/>
                  <a:lumOff val="15000"/>
                </a:schemeClr>
              </a:solidFill>
              <a:sym typeface="微软雅黑" panose="020B0503020204020204" pitchFamily="34" charset="-122"/>
            </a:endParaRPr>
          </a:p>
        </p:txBody>
      </p:sp>
      <p:sp>
        <p:nvSpPr>
          <p:cNvPr id="57" name="矩形 47"/>
          <p:cNvSpPr>
            <a:spLocks noChangeArrowheads="1"/>
          </p:cNvSpPr>
          <p:nvPr/>
        </p:nvSpPr>
        <p:spPr bwMode="auto">
          <a:xfrm>
            <a:off x="7628880" y="2160873"/>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老师管理学生的日报填写情况</a:t>
            </a:r>
            <a:endParaRPr lang="zh-CN" altLang="en-US" sz="1600" dirty="0">
              <a:solidFill>
                <a:schemeClr val="tx1">
                  <a:lumMod val="85000"/>
                  <a:lumOff val="15000"/>
                </a:schemeClr>
              </a:solidFill>
              <a:sym typeface="微软雅黑" panose="020B0503020204020204" pitchFamily="34" charset="-122"/>
            </a:endParaRPr>
          </a:p>
        </p:txBody>
      </p:sp>
      <p:sp>
        <p:nvSpPr>
          <p:cNvPr id="58" name="矩形 47"/>
          <p:cNvSpPr>
            <a:spLocks noChangeArrowheads="1"/>
          </p:cNvSpPr>
          <p:nvPr/>
        </p:nvSpPr>
        <p:spPr bwMode="auto">
          <a:xfrm>
            <a:off x="7628880" y="3933990"/>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老师审批学生出远门的申请</a:t>
            </a:r>
            <a:endParaRPr lang="zh-CN" altLang="en-US" sz="1600" dirty="0">
              <a:solidFill>
                <a:schemeClr val="tx1">
                  <a:lumMod val="85000"/>
                  <a:lumOff val="15000"/>
                </a:schemeClr>
              </a:solidFill>
              <a:sym typeface="微软雅黑" panose="020B0503020204020204" pitchFamily="34" charset="-122"/>
            </a:endParaRPr>
          </a:p>
        </p:txBody>
      </p:sp>
      <p:sp>
        <p:nvSpPr>
          <p:cNvPr id="59" name="矩形 47"/>
          <p:cNvSpPr>
            <a:spLocks noChangeArrowheads="1"/>
          </p:cNvSpPr>
          <p:nvPr/>
        </p:nvSpPr>
        <p:spPr bwMode="auto">
          <a:xfrm>
            <a:off x="7628880" y="5737382"/>
            <a:ext cx="4000164" cy="384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914400">
              <a:lnSpc>
                <a:spcPct val="120000"/>
              </a:lnSpc>
              <a:spcBef>
                <a:spcPct val="0"/>
              </a:spcBef>
              <a:buNone/>
            </a:pPr>
            <a:r>
              <a:rPr lang="zh-CN" altLang="en-US" sz="1600" dirty="0">
                <a:solidFill>
                  <a:schemeClr val="tx1">
                    <a:lumMod val="85000"/>
                    <a:lumOff val="15000"/>
                  </a:schemeClr>
                </a:solidFill>
                <a:sym typeface="微软雅黑" panose="020B0503020204020204" pitchFamily="34" charset="-122"/>
              </a:rPr>
              <a:t>后台统计校园的出入人员</a:t>
            </a:r>
            <a:endParaRPr lang="zh-CN" altLang="en-US" sz="1600" dirty="0">
              <a:solidFill>
                <a:schemeClr val="tx1">
                  <a:lumMod val="85000"/>
                  <a:lumOff val="15000"/>
                </a:schemeClr>
              </a:solidFill>
              <a:sym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par>
                                <p:cTn id="8" presetID="9" presetClass="entr" presetSubtype="0" fill="hold" nodeType="withEffect">
                                  <p:stCondLst>
                                    <p:cond delay="25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50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grpId="0" nodeType="withEffect">
                                  <p:stCondLst>
                                    <p:cond delay="25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par>
                                <p:cTn id="28" presetID="9" presetClass="entr" presetSubtype="0" fill="hold" nodeType="withEffect">
                                  <p:stCondLst>
                                    <p:cond delay="250"/>
                                  </p:stCondLst>
                                  <p:childTnLst>
                                    <p:set>
                                      <p:cBhvr>
                                        <p:cTn id="29" dur="1" fill="hold">
                                          <p:stCondLst>
                                            <p:cond delay="0"/>
                                          </p:stCondLst>
                                        </p:cTn>
                                        <p:tgtEl>
                                          <p:spTgt spid="50"/>
                                        </p:tgtEl>
                                        <p:attrNameLst>
                                          <p:attrName>style.visibility</p:attrName>
                                        </p:attrNameLst>
                                      </p:cBhvr>
                                      <p:to>
                                        <p:strVal val="visible"/>
                                      </p:to>
                                    </p:set>
                                    <p:animEffect transition="in" filter="dissolve">
                                      <p:cBhvr>
                                        <p:cTn id="30" dur="500"/>
                                        <p:tgtEl>
                                          <p:spTgt spid="50"/>
                                        </p:tgtEl>
                                      </p:cBhvr>
                                    </p:animEffect>
                                  </p:childTnLst>
                                </p:cTn>
                              </p:par>
                              <p:par>
                                <p:cTn id="31" presetID="9" presetClass="entr" presetSubtype="0" fill="hold" nodeType="withEffect">
                                  <p:stCondLst>
                                    <p:cond delay="500"/>
                                  </p:stCondLst>
                                  <p:childTnLst>
                                    <p:set>
                                      <p:cBhvr>
                                        <p:cTn id="32" dur="1" fill="hold">
                                          <p:stCondLst>
                                            <p:cond delay="0"/>
                                          </p:stCondLst>
                                        </p:cTn>
                                        <p:tgtEl>
                                          <p:spTgt spid="46"/>
                                        </p:tgtEl>
                                        <p:attrNameLst>
                                          <p:attrName>style.visibility</p:attrName>
                                        </p:attrNameLst>
                                      </p:cBhvr>
                                      <p:to>
                                        <p:strVal val="visible"/>
                                      </p:to>
                                    </p:set>
                                    <p:animEffect transition="in" filter="dissolve">
                                      <p:cBhvr>
                                        <p:cTn id="33" dur="500"/>
                                        <p:tgtEl>
                                          <p:spTgt spid="46"/>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left)">
                                      <p:cBhvr>
                                        <p:cTn id="37" dur="500"/>
                                        <p:tgtEl>
                                          <p:spTgt spid="57"/>
                                        </p:tgtEl>
                                      </p:cBhvr>
                                    </p:animEffect>
                                  </p:childTnLst>
                                </p:cTn>
                              </p:par>
                              <p:par>
                                <p:cTn id="38" presetID="22" presetClass="entr" presetSubtype="8" fill="hold" grpId="0" nodeType="withEffect">
                                  <p:stCondLst>
                                    <p:cond delay="250"/>
                                  </p:stCondLst>
                                  <p:childTnLst>
                                    <p:set>
                                      <p:cBhvr>
                                        <p:cTn id="39" dur="1" fill="hold">
                                          <p:stCondLst>
                                            <p:cond delay="0"/>
                                          </p:stCondLst>
                                        </p:cTn>
                                        <p:tgtEl>
                                          <p:spTgt spid="58"/>
                                        </p:tgtEl>
                                        <p:attrNameLst>
                                          <p:attrName>style.visibility</p:attrName>
                                        </p:attrNameLst>
                                      </p:cBhvr>
                                      <p:to>
                                        <p:strVal val="visible"/>
                                      </p:to>
                                    </p:set>
                                    <p:animEffect transition="in" filter="wipe(left)">
                                      <p:cBhvr>
                                        <p:cTn id="40" dur="500"/>
                                        <p:tgtEl>
                                          <p:spTgt spid="58"/>
                                        </p:tgtEl>
                                      </p:cBhvr>
                                    </p:animEffect>
                                  </p:childTnLst>
                                </p:cTn>
                              </p:par>
                              <p:par>
                                <p:cTn id="41" presetID="22" presetClass="entr" presetSubtype="8" fill="hold" grpId="0" nodeType="withEffect">
                                  <p:stCondLst>
                                    <p:cond delay="50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341"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52341"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1057313" y="1941342"/>
            <a:ext cx="2926739" cy="2926739"/>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矩形 28"/>
          <p:cNvSpPr/>
          <p:nvPr/>
        </p:nvSpPr>
        <p:spPr>
          <a:xfrm flipH="1">
            <a:off x="5405617" y="1941342"/>
            <a:ext cx="6786381"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H="1">
            <a:off x="5120205" y="1941342"/>
            <a:ext cx="125308" cy="2983011"/>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8133784" y="1921414"/>
            <a:ext cx="1303562" cy="1569660"/>
          </a:xfrm>
          <a:prstGeom prst="rect">
            <a:avLst/>
          </a:prstGeom>
          <a:noFill/>
        </p:spPr>
        <p:txBody>
          <a:bodyPr wrap="none" rtlCol="0">
            <a:spAutoFit/>
          </a:bodyPr>
          <a:lstStyle/>
          <a:p>
            <a:r>
              <a:rPr lang="en-US" altLang="zh-CN" sz="9600" b="1" dirty="0" smtClean="0">
                <a:solidFill>
                  <a:schemeClr val="bg1"/>
                </a:solidFill>
                <a:latin typeface="Agency FB" panose="020B0503020202020204" pitchFamily="34" charset="0"/>
                <a:ea typeface="微软雅黑" panose="020B0503020204020204" pitchFamily="34" charset="-122"/>
              </a:rPr>
              <a:t>02</a:t>
            </a:r>
            <a:endParaRPr lang="zh-CN" altLang="en-US" sz="9600" b="1" dirty="0">
              <a:solidFill>
                <a:schemeClr val="bg1"/>
              </a:solidFill>
              <a:latin typeface="Agency FB" panose="020B0503020202020204" pitchFamily="34" charset="0"/>
              <a:ea typeface="微软雅黑" panose="020B0503020204020204" pitchFamily="34" charset="-122"/>
            </a:endParaRPr>
          </a:p>
        </p:txBody>
      </p:sp>
      <p:sp>
        <p:nvSpPr>
          <p:cNvPr id="32" name="文本框 31"/>
          <p:cNvSpPr txBox="1"/>
          <p:nvPr/>
        </p:nvSpPr>
        <p:spPr>
          <a:xfrm>
            <a:off x="7177017" y="3587386"/>
            <a:ext cx="3243580" cy="1014730"/>
          </a:xfrm>
          <a:prstGeom prst="rect">
            <a:avLst/>
          </a:prstGeom>
          <a:noFill/>
        </p:spPr>
        <p:txBody>
          <a:bodyPr wrap="none" rtlCol="0">
            <a:spAutoFit/>
          </a:bodyPr>
          <a:lstStyle/>
          <a:p>
            <a:pPr algn="ctr"/>
            <a:r>
              <a:rPr lang="zh-CN" altLang="en-US" sz="6000" b="1" dirty="0">
                <a:solidFill>
                  <a:srgbClr val="FFFFFF"/>
                </a:solidFill>
                <a:latin typeface="幼圆" panose="02010509060101010101" pitchFamily="49" charset="-122"/>
                <a:ea typeface="幼圆" panose="02010509060101010101" pitchFamily="49" charset="-122"/>
              </a:rPr>
              <a:t>工作内容</a:t>
            </a:r>
            <a:endParaRPr lang="zh-CN" altLang="en-US" sz="6000" b="1" dirty="0">
              <a:solidFill>
                <a:srgbClr val="FFFFFF"/>
              </a:solidFill>
              <a:latin typeface="幼圆" panose="02010509060101010101" pitchFamily="49" charset="-122"/>
              <a:ea typeface="幼圆" panose="02010509060101010101" pitchFamily="49" charset="-122"/>
            </a:endParaRPr>
          </a:p>
        </p:txBody>
      </p:sp>
      <p:cxnSp>
        <p:nvCxnSpPr>
          <p:cNvPr id="33" name="直接连接符 32"/>
          <p:cNvCxnSpPr/>
          <p:nvPr/>
        </p:nvCxnSpPr>
        <p:spPr>
          <a:xfrm>
            <a:off x="6072260" y="3425003"/>
            <a:ext cx="5400000" cy="12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0" dur="1000" fill="hold"/>
                                        <p:tgtEl>
                                          <p:spTgt spid="2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
                                        </p:tgtEl>
                                      </p:cBhvr>
                                    </p:animEffect>
                                  </p:childTnLst>
                                </p:cTn>
                              </p:par>
                            </p:childTnLst>
                          </p:cTn>
                        </p:par>
                        <p:par>
                          <p:cTn id="15" fill="hold">
                            <p:stCondLst>
                              <p:cond delay="1000"/>
                            </p:stCondLst>
                            <p:childTnLst>
                              <p:par>
                                <p:cTn id="16" presetID="16" presetClass="entr" presetSubtype="4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arn(outHorizontal)">
                                      <p:cBhvr>
                                        <p:cTn id="18" dur="500"/>
                                        <p:tgtEl>
                                          <p:spTgt spid="30"/>
                                        </p:tgtEl>
                                      </p:cBhvr>
                                    </p:animEffect>
                                  </p:childTnLst>
                                </p:cTn>
                              </p:par>
                            </p:childTnLst>
                          </p:cTn>
                        </p:par>
                        <p:par>
                          <p:cTn id="19" fill="hold">
                            <p:stCondLst>
                              <p:cond delay="1500"/>
                            </p:stCondLst>
                            <p:childTnLst>
                              <p:par>
                                <p:cTn id="20" presetID="14" presetClass="entr" presetSubtype="1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childTnLst>
                          </p:cTn>
                        </p:par>
                        <p:par>
                          <p:cTn id="23" fill="hold">
                            <p:stCondLst>
                              <p:cond delay="2000"/>
                            </p:stCondLst>
                            <p:childTnLst>
                              <p:par>
                                <p:cTn id="24" presetID="16" presetClass="entr" presetSubtype="37"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arn(outVertical)">
                                      <p:cBhvr>
                                        <p:cTn id="26" dur="500"/>
                                        <p:tgtEl>
                                          <p:spTgt spid="33"/>
                                        </p:tgtEl>
                                      </p:cBhvr>
                                    </p:animEffect>
                                  </p:childTnLst>
                                </p:cTn>
                              </p:par>
                            </p:childTnLst>
                          </p:cTn>
                        </p:par>
                        <p:par>
                          <p:cTn id="27" fill="hold">
                            <p:stCondLst>
                              <p:cond delay="2500"/>
                            </p:stCondLst>
                            <p:childTnLst>
                              <p:par>
                                <p:cTn id="28" presetID="5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Scale>
                                      <p:cBhvr>
                                        <p:cTn id="30"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31"/>
                                        </p:tgtEl>
                                        <p:attrNameLst>
                                          <p:attrName>ppt_x</p:attrName>
                                          <p:attrName>ppt_y</p:attrName>
                                        </p:attrNameLst>
                                      </p:cBhvr>
                                    </p:animMotion>
                                    <p:animEffect transition="in" filter="fade">
                                      <p:cBhvr>
                                        <p:cTn id="32" dur="1000"/>
                                        <p:tgtEl>
                                          <p:spTgt spid="31"/>
                                        </p:tgtEl>
                                      </p:cBhvr>
                                    </p:animEffect>
                                  </p:childTnLst>
                                </p:cTn>
                              </p:par>
                            </p:childTnLst>
                          </p:cTn>
                        </p:par>
                        <p:par>
                          <p:cTn id="33" fill="hold">
                            <p:stCondLst>
                              <p:cond delay="3500"/>
                            </p:stCondLst>
                            <p:childTnLst>
                              <p:par>
                                <p:cTn id="34" presetID="37" presetClass="entr" presetSubtype="0" fill="hold" grpId="0"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900" decel="100000" fill="hold"/>
                                        <p:tgtEl>
                                          <p:spTgt spid="32"/>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93465" y="8081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83751" y="179037"/>
            <a:ext cx="2631440" cy="829945"/>
          </a:xfrm>
          <a:prstGeom prst="rect">
            <a:avLst/>
          </a:prstGeom>
          <a:noFill/>
          <a:effectLst/>
        </p:spPr>
        <p:txBody>
          <a:bodyPr wrap="none" rtlCol="0">
            <a:spAutoFit/>
          </a:bodyPr>
          <a:lstStyle/>
          <a:p>
            <a:r>
              <a:rPr lang="zh-CN" altLang="en-US" sz="4800" b="1" dirty="0" smtClean="0">
                <a:solidFill>
                  <a:srgbClr val="3976BD"/>
                </a:solidFill>
                <a:latin typeface="幼圆" panose="02010509060101010101" pitchFamily="49" charset="-122"/>
                <a:ea typeface="幼圆" panose="02010509060101010101" pitchFamily="49" charset="-122"/>
              </a:rPr>
              <a:t>开发工具</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grpSp>
        <p:nvGrpSpPr>
          <p:cNvPr id="18" name="组合 17"/>
          <p:cNvGrpSpPr/>
          <p:nvPr/>
        </p:nvGrpSpPr>
        <p:grpSpPr>
          <a:xfrm>
            <a:off x="4486459" y="3724628"/>
            <a:ext cx="1590061" cy="1811304"/>
            <a:chOff x="4486459" y="3724628"/>
            <a:chExt cx="1590061" cy="1811304"/>
          </a:xfrm>
        </p:grpSpPr>
        <p:sp>
          <p:nvSpPr>
            <p:cNvPr id="19" name="任意多边形 18"/>
            <p:cNvSpPr/>
            <p:nvPr/>
          </p:nvSpPr>
          <p:spPr>
            <a:xfrm rot="8100000">
              <a:off x="4486459" y="3724628"/>
              <a:ext cx="1590061" cy="1811304"/>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3976BD"/>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626378" y="3959399"/>
              <a:ext cx="1169527" cy="1169526"/>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2" name="组合 31"/>
          <p:cNvGrpSpPr/>
          <p:nvPr/>
        </p:nvGrpSpPr>
        <p:grpSpPr>
          <a:xfrm>
            <a:off x="5870204" y="2787724"/>
            <a:ext cx="1811305" cy="1590061"/>
            <a:chOff x="5870204" y="2787724"/>
            <a:chExt cx="1811305" cy="1590061"/>
          </a:xfrm>
        </p:grpSpPr>
        <p:sp>
          <p:nvSpPr>
            <p:cNvPr id="33" name="任意多边形 32"/>
            <p:cNvSpPr/>
            <p:nvPr/>
          </p:nvSpPr>
          <p:spPr>
            <a:xfrm rot="13500000">
              <a:off x="5980826" y="2677102"/>
              <a:ext cx="1590061" cy="1811305"/>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275081"/>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椭圆 33"/>
            <p:cNvSpPr/>
            <p:nvPr/>
          </p:nvSpPr>
          <p:spPr>
            <a:xfrm rot="5400000">
              <a:off x="6277212" y="2927643"/>
              <a:ext cx="1169527" cy="1169527"/>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36" name="组合 35"/>
          <p:cNvGrpSpPr/>
          <p:nvPr/>
        </p:nvGrpSpPr>
        <p:grpSpPr>
          <a:xfrm>
            <a:off x="4448698" y="1674132"/>
            <a:ext cx="1590061" cy="1811304"/>
            <a:chOff x="4448698" y="1674132"/>
            <a:chExt cx="1590061" cy="1811304"/>
          </a:xfrm>
        </p:grpSpPr>
        <p:sp>
          <p:nvSpPr>
            <p:cNvPr id="37" name="任意多边形 36"/>
            <p:cNvSpPr/>
            <p:nvPr/>
          </p:nvSpPr>
          <p:spPr>
            <a:xfrm rot="8100000">
              <a:off x="4448698" y="1674132"/>
              <a:ext cx="1590061" cy="1811304"/>
            </a:xfrm>
            <a:custGeom>
              <a:avLst/>
              <a:gdLst>
                <a:gd name="connsiteX0" fmla="*/ 214650 w 1465728"/>
                <a:gd name="connsiteY0" fmla="*/ 1455022 h 1669672"/>
                <a:gd name="connsiteX1" fmla="*/ 214650 w 1465728"/>
                <a:gd name="connsiteY1" fmla="*/ 418594 h 1669672"/>
                <a:gd name="connsiteX2" fmla="*/ 457086 w 1465728"/>
                <a:gd name="connsiteY2" fmla="*/ 257606 h 1669672"/>
                <a:gd name="connsiteX3" fmla="*/ 557349 w 1465728"/>
                <a:gd name="connsiteY3" fmla="*/ 227892 h 1669672"/>
                <a:gd name="connsiteX4" fmla="*/ 720203 w 1465728"/>
                <a:gd name="connsiteY4" fmla="*/ 0 h 1669672"/>
                <a:gd name="connsiteX5" fmla="*/ 876252 w 1465728"/>
                <a:gd name="connsiteY5" fmla="*/ 218371 h 1669672"/>
                <a:gd name="connsiteX6" fmla="*/ 1008642 w 1465728"/>
                <a:gd name="connsiteY6" fmla="*/ 257606 h 1669672"/>
                <a:gd name="connsiteX7" fmla="*/ 1251078 w 1465728"/>
                <a:gd name="connsiteY7" fmla="*/ 418594 h 1669672"/>
                <a:gd name="connsiteX8" fmla="*/ 1251078 w 1465728"/>
                <a:gd name="connsiteY8" fmla="*/ 1455022 h 1669672"/>
                <a:gd name="connsiteX9" fmla="*/ 214650 w 1465728"/>
                <a:gd name="connsiteY9" fmla="*/ 1455022 h 166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5728" h="1669672">
                  <a:moveTo>
                    <a:pt x="214650" y="1455022"/>
                  </a:moveTo>
                  <a:cubicBezTo>
                    <a:pt x="-71551" y="1168820"/>
                    <a:pt x="-71551" y="704796"/>
                    <a:pt x="214650" y="418594"/>
                  </a:cubicBezTo>
                  <a:cubicBezTo>
                    <a:pt x="286201" y="347044"/>
                    <a:pt x="368865" y="293381"/>
                    <a:pt x="457086" y="257606"/>
                  </a:cubicBezTo>
                  <a:lnTo>
                    <a:pt x="557349" y="227892"/>
                  </a:lnTo>
                  <a:lnTo>
                    <a:pt x="720203" y="0"/>
                  </a:lnTo>
                  <a:lnTo>
                    <a:pt x="876252" y="218371"/>
                  </a:lnTo>
                  <a:lnTo>
                    <a:pt x="1008642" y="257606"/>
                  </a:lnTo>
                  <a:cubicBezTo>
                    <a:pt x="1096863" y="293381"/>
                    <a:pt x="1179527" y="347044"/>
                    <a:pt x="1251078" y="418594"/>
                  </a:cubicBezTo>
                  <a:cubicBezTo>
                    <a:pt x="1537279" y="704796"/>
                    <a:pt x="1537279" y="1168820"/>
                    <a:pt x="1251078" y="1455022"/>
                  </a:cubicBezTo>
                  <a:cubicBezTo>
                    <a:pt x="964876" y="1741223"/>
                    <a:pt x="500852" y="1741223"/>
                    <a:pt x="214650" y="1455022"/>
                  </a:cubicBezTo>
                  <a:close/>
                </a:path>
              </a:pathLst>
            </a:custGeom>
            <a:solidFill>
              <a:srgbClr val="3976BD"/>
            </a:solidFill>
            <a:ln w="25400">
              <a:noFill/>
            </a:ln>
            <a:effectLst>
              <a:outerShdw blurRad="254000" dist="101600" dir="2700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椭圆 37"/>
            <p:cNvSpPr/>
            <p:nvPr/>
          </p:nvSpPr>
          <p:spPr>
            <a:xfrm>
              <a:off x="4588617" y="1922155"/>
              <a:ext cx="1169527" cy="1169526"/>
            </a:xfrm>
            <a:prstGeom prst="ellipse">
              <a:avLst/>
            </a:prstGeom>
            <a:gradFill>
              <a:gsLst>
                <a:gs pos="0">
                  <a:srgbClr val="FFFFFF"/>
                </a:gs>
                <a:gs pos="100000">
                  <a:schemeClr val="bg1">
                    <a:lumMod val="95000"/>
                  </a:schemeClr>
                </a:gs>
              </a:gsLst>
              <a:lin ang="17400000" scaled="0"/>
            </a:gradFill>
            <a:ln w="31750">
              <a:gradFill>
                <a:gsLst>
                  <a:gs pos="0">
                    <a:schemeClr val="bg1"/>
                  </a:gs>
                  <a:gs pos="100000">
                    <a:schemeClr val="bg1">
                      <a:lumMod val="95000"/>
                    </a:schemeClr>
                  </a:gs>
                </a:gsLst>
                <a:lin ang="5400000" scaled="1"/>
              </a:gradFill>
            </a:ln>
            <a:effectLst>
              <a:outerShdw blurRad="1905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0" name="文本框 39"/>
          <p:cNvSpPr txBox="1"/>
          <p:nvPr/>
        </p:nvSpPr>
        <p:spPr>
          <a:xfrm>
            <a:off x="2286594" y="2122932"/>
            <a:ext cx="1783080" cy="368300"/>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微信开发者工具</a:t>
            </a:r>
            <a:endParaRPr lang="zh-CN" altLang="en-US" dirty="0" smtClean="0">
              <a:solidFill>
                <a:srgbClr val="004C8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06298" y="4386533"/>
            <a:ext cx="838835" cy="398780"/>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IDEA</a:t>
            </a:r>
            <a:endPar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910481" y="3100396"/>
            <a:ext cx="1002665" cy="368300"/>
          </a:xfrm>
          <a:prstGeom prst="rect">
            <a:avLst/>
          </a:prstGeom>
          <a:noFill/>
          <a:effectLst/>
        </p:spPr>
        <p:txBody>
          <a:bodyPr wrap="none" rtlCol="0">
            <a:spAutoFit/>
          </a:bodyPr>
          <a:lstStyle/>
          <a:p>
            <a:r>
              <a:rPr lang="en-US" altLang="zh-CN" dirty="0" smtClean="0">
                <a:solidFill>
                  <a:srgbClr val="004C80"/>
                </a:solidFill>
                <a:latin typeface="微软雅黑" panose="020B0503020204020204" pitchFamily="34" charset="-122"/>
                <a:ea typeface="微软雅黑" panose="020B0503020204020204" pitchFamily="34" charset="-122"/>
              </a:rPr>
              <a:t>Navicat</a:t>
            </a:r>
            <a:endParaRPr lang="en-US" altLang="zh-CN" dirty="0" smtClean="0">
              <a:solidFill>
                <a:srgbClr val="004C80"/>
              </a:solidFill>
              <a:latin typeface="微软雅黑" panose="020B0503020204020204" pitchFamily="34" charset="-122"/>
              <a:ea typeface="微软雅黑" panose="020B0503020204020204" pitchFamily="34" charset="-122"/>
            </a:endParaRPr>
          </a:p>
        </p:txBody>
      </p:sp>
      <p:pic>
        <p:nvPicPr>
          <p:cNvPr id="4" name="图片 3" descr="idea"/>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906645" y="4239260"/>
            <a:ext cx="609600" cy="609600"/>
          </a:xfrm>
          <a:prstGeom prst="rect">
            <a:avLst/>
          </a:prstGeom>
        </p:spPr>
      </p:pic>
      <p:pic>
        <p:nvPicPr>
          <p:cNvPr id="100" name="图片 99"/>
          <p:cNvPicPr/>
          <p:nvPr/>
        </p:nvPicPr>
        <p:blipFill>
          <a:blip r:embed="rId3"/>
          <a:stretch>
            <a:fillRect/>
          </a:stretch>
        </p:blipFill>
        <p:spPr>
          <a:xfrm>
            <a:off x="4801235" y="2139315"/>
            <a:ext cx="743585" cy="735330"/>
          </a:xfrm>
          <a:prstGeom prst="rect">
            <a:avLst/>
          </a:prstGeom>
          <a:noFill/>
          <a:ln w="9525">
            <a:noFill/>
          </a:ln>
        </p:spPr>
      </p:pic>
      <p:pic>
        <p:nvPicPr>
          <p:cNvPr id="5" name="图片 4" descr="00_navicat_logo_rainbow"/>
          <p:cNvPicPr>
            <a:picLocks noChangeAspect="1"/>
          </p:cNvPicPr>
          <p:nvPr/>
        </p:nvPicPr>
        <p:blipFill>
          <a:blip r:embed="rId4">
            <a:extLst>
              <a:ext uri="{96DAC541-7B7A-43D3-8B79-37D633B846F1}">
                <asvg:svgBlip xmlns:asvg="http://schemas.microsoft.com/office/drawing/2016/SVG/main" r:embed="rId5"/>
              </a:ext>
            </a:extLst>
          </a:blip>
          <a:srcRect t="-1500" r="72308"/>
          <a:stretch>
            <a:fillRect/>
          </a:stretch>
        </p:blipFill>
        <p:spPr>
          <a:xfrm>
            <a:off x="6570345" y="3260725"/>
            <a:ext cx="535305" cy="5035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0-#ppt_w/2"/>
                                          </p:val>
                                        </p:tav>
                                        <p:tav tm="100000">
                                          <p:val>
                                            <p:strVal val="#ppt_x"/>
                                          </p:val>
                                        </p:tav>
                                      </p:tavLst>
                                    </p:anim>
                                    <p:anim calcmode="lin" valueType="num">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25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1+#ppt_w/2"/>
                                          </p:val>
                                        </p:tav>
                                        <p:tav tm="100000">
                                          <p:val>
                                            <p:strVal val="#ppt_x"/>
                                          </p:val>
                                        </p:tav>
                                      </p:tavLst>
                                    </p:anim>
                                    <p:anim calcmode="lin" valueType="num">
                                      <p:cBhvr additive="base">
                                        <p:cTn id="12" dur="7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50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750" fill="hold"/>
                                        <p:tgtEl>
                                          <p:spTgt spid="18"/>
                                        </p:tgtEl>
                                        <p:attrNameLst>
                                          <p:attrName>ppt_x</p:attrName>
                                        </p:attrNameLst>
                                      </p:cBhvr>
                                      <p:tavLst>
                                        <p:tav tm="0">
                                          <p:val>
                                            <p:strVal val="0-#ppt_w/2"/>
                                          </p:val>
                                        </p:tav>
                                        <p:tav tm="100000">
                                          <p:val>
                                            <p:strVal val="#ppt_x"/>
                                          </p:val>
                                        </p:tav>
                                      </p:tavLst>
                                    </p:anim>
                                    <p:anim calcmode="lin" valueType="num">
                                      <p:cBhvr additive="base">
                                        <p:cTn id="16" dur="75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72510" y="2890054"/>
            <a:ext cx="1033207" cy="1033207"/>
            <a:chOff x="4157663" y="1490663"/>
            <a:chExt cx="3881438" cy="3881438"/>
          </a:xfrm>
        </p:grpSpPr>
        <p:sp>
          <p:nvSpPr>
            <p:cNvPr id="21"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1625966" y="3013677"/>
            <a:ext cx="2631440" cy="829945"/>
          </a:xfrm>
          <a:prstGeom prst="rect">
            <a:avLst/>
          </a:prstGeom>
          <a:noFill/>
          <a:effectLst/>
        </p:spPr>
        <p:txBody>
          <a:bodyPr wrap="none" rtlCol="0">
            <a:spAutoFit/>
          </a:bodyPr>
          <a:lstStyle/>
          <a:p>
            <a:r>
              <a:rPr lang="zh-CN" altLang="en-US" sz="4800" b="1" dirty="0">
                <a:solidFill>
                  <a:srgbClr val="3976BD"/>
                </a:solidFill>
                <a:latin typeface="幼圆" panose="02010509060101010101" pitchFamily="49" charset="-122"/>
                <a:ea typeface="幼圆" panose="02010509060101010101" pitchFamily="49" charset="-122"/>
              </a:rPr>
              <a:t>功能</a:t>
            </a:r>
            <a:r>
              <a:rPr lang="zh-CN" altLang="en-US" sz="4800" b="1" dirty="0">
                <a:solidFill>
                  <a:srgbClr val="3976BD"/>
                </a:solidFill>
                <a:latin typeface="幼圆" panose="02010509060101010101" pitchFamily="49" charset="-122"/>
                <a:ea typeface="幼圆" panose="02010509060101010101" pitchFamily="49" charset="-122"/>
              </a:rPr>
              <a:t>模块</a:t>
            </a:r>
            <a:endParaRPr lang="zh-CN" altLang="en-US" sz="4800" b="1" dirty="0">
              <a:solidFill>
                <a:srgbClr val="3976BD"/>
              </a:solidFill>
              <a:latin typeface="幼圆" panose="02010509060101010101" pitchFamily="49" charset="-122"/>
              <a:ea typeface="幼圆" panose="02010509060101010101" pitchFamily="49" charset="-122"/>
            </a:endParaRPr>
          </a:p>
        </p:txBody>
      </p:sp>
      <p:pic>
        <p:nvPicPr>
          <p:cNvPr id="5" name="图片 4" descr="211806326廖鸿志"/>
          <p:cNvPicPr>
            <a:picLocks noChangeAspect="1"/>
          </p:cNvPicPr>
          <p:nvPr/>
        </p:nvPicPr>
        <p:blipFill>
          <a:blip r:embed="rId1"/>
          <a:stretch>
            <a:fillRect/>
          </a:stretch>
        </p:blipFill>
        <p:spPr>
          <a:xfrm>
            <a:off x="5212080" y="0"/>
            <a:ext cx="6414135" cy="68503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867" y="2309999"/>
            <a:ext cx="548193" cy="937973"/>
          </a:xfrm>
          <a:prstGeom prst="rect">
            <a:avLst/>
          </a:prstGeom>
          <a:solidFill>
            <a:srgbClr val="397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867" y="3245552"/>
            <a:ext cx="548193" cy="937973"/>
          </a:xfrm>
          <a:prstGeom prst="rect">
            <a:avLst/>
          </a:prstGeom>
          <a:solidFill>
            <a:srgbClr val="275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533525" y="1008380"/>
            <a:ext cx="9531350" cy="5577840"/>
          </a:xfrm>
          <a:prstGeom prst="rect">
            <a:avLst/>
          </a:prstGeom>
        </p:spPr>
      </p:pic>
      <p:grpSp>
        <p:nvGrpSpPr>
          <p:cNvPr id="6" name="组合 5"/>
          <p:cNvGrpSpPr/>
          <p:nvPr/>
        </p:nvGrpSpPr>
        <p:grpSpPr>
          <a:xfrm>
            <a:off x="393465" y="80814"/>
            <a:ext cx="1033207" cy="1033207"/>
            <a:chOff x="4157663" y="1490663"/>
            <a:chExt cx="3881438" cy="3881438"/>
          </a:xfrm>
        </p:grpSpPr>
        <p:sp>
          <p:nvSpPr>
            <p:cNvPr id="7" name="Freeform 5"/>
            <p:cNvSpPr>
              <a:spLocks noEditPoints="1"/>
            </p:cNvSpPr>
            <p:nvPr/>
          </p:nvSpPr>
          <p:spPr bwMode="auto">
            <a:xfrm>
              <a:off x="4157663" y="2365375"/>
              <a:ext cx="3103563" cy="3006725"/>
            </a:xfrm>
            <a:custGeom>
              <a:avLst/>
              <a:gdLst>
                <a:gd name="T0" fmla="*/ 17 w 731"/>
                <a:gd name="T1" fmla="*/ 578 h 708"/>
                <a:gd name="T2" fmla="*/ 33 w 731"/>
                <a:gd name="T3" fmla="*/ 512 h 708"/>
                <a:gd name="T4" fmla="*/ 65 w 731"/>
                <a:gd name="T5" fmla="*/ 469 h 708"/>
                <a:gd name="T6" fmla="*/ 112 w 731"/>
                <a:gd name="T7" fmla="*/ 436 h 708"/>
                <a:gd name="T8" fmla="*/ 153 w 731"/>
                <a:gd name="T9" fmla="*/ 323 h 708"/>
                <a:gd name="T10" fmla="*/ 177 w 731"/>
                <a:gd name="T11" fmla="*/ 280 h 708"/>
                <a:gd name="T12" fmla="*/ 266 w 731"/>
                <a:gd name="T13" fmla="*/ 77 h 708"/>
                <a:gd name="T14" fmla="*/ 618 w 731"/>
                <a:gd name="T15" fmla="*/ 65 h 708"/>
                <a:gd name="T16" fmla="*/ 627 w 731"/>
                <a:gd name="T17" fmla="*/ 74 h 708"/>
                <a:gd name="T18" fmla="*/ 631 w 731"/>
                <a:gd name="T19" fmla="*/ 442 h 708"/>
                <a:gd name="T20" fmla="*/ 428 w 731"/>
                <a:gd name="T21" fmla="*/ 531 h 708"/>
                <a:gd name="T22" fmla="*/ 385 w 731"/>
                <a:gd name="T23" fmla="*/ 555 h 708"/>
                <a:gd name="T24" fmla="*/ 272 w 731"/>
                <a:gd name="T25" fmla="*/ 595 h 708"/>
                <a:gd name="T26" fmla="*/ 239 w 731"/>
                <a:gd name="T27" fmla="*/ 642 h 708"/>
                <a:gd name="T28" fmla="*/ 196 w 731"/>
                <a:gd name="T29" fmla="*/ 675 h 708"/>
                <a:gd name="T30" fmla="*/ 130 w 731"/>
                <a:gd name="T31" fmla="*/ 691 h 708"/>
                <a:gd name="T32" fmla="*/ 20 w 731"/>
                <a:gd name="T33" fmla="*/ 644 h 708"/>
                <a:gd name="T34" fmla="*/ 616 w 731"/>
                <a:gd name="T35" fmla="*/ 86 h 708"/>
                <a:gd name="T36" fmla="*/ 607 w 731"/>
                <a:gd name="T37" fmla="*/ 78 h 708"/>
                <a:gd name="T38" fmla="*/ 278 w 731"/>
                <a:gd name="T39" fmla="*/ 89 h 708"/>
                <a:gd name="T40" fmla="*/ 193 w 731"/>
                <a:gd name="T41" fmla="*/ 283 h 708"/>
                <a:gd name="T42" fmla="*/ 166 w 731"/>
                <a:gd name="T43" fmla="*/ 333 h 708"/>
                <a:gd name="T44" fmla="*/ 129 w 731"/>
                <a:gd name="T45" fmla="*/ 441 h 708"/>
                <a:gd name="T46" fmla="*/ 133 w 731"/>
                <a:gd name="T47" fmla="*/ 459 h 708"/>
                <a:gd name="T48" fmla="*/ 89 w 731"/>
                <a:gd name="T49" fmla="*/ 461 h 708"/>
                <a:gd name="T50" fmla="*/ 80 w 731"/>
                <a:gd name="T51" fmla="*/ 483 h 708"/>
                <a:gd name="T52" fmla="*/ 58 w 731"/>
                <a:gd name="T53" fmla="*/ 492 h 708"/>
                <a:gd name="T54" fmla="*/ 50 w 731"/>
                <a:gd name="T55" fmla="*/ 522 h 708"/>
                <a:gd name="T56" fmla="*/ 36 w 731"/>
                <a:gd name="T57" fmla="*/ 531 h 708"/>
                <a:gd name="T58" fmla="*/ 40 w 731"/>
                <a:gd name="T59" fmla="*/ 580 h 708"/>
                <a:gd name="T60" fmla="*/ 31 w 731"/>
                <a:gd name="T61" fmla="*/ 587 h 708"/>
                <a:gd name="T62" fmla="*/ 75 w 731"/>
                <a:gd name="T63" fmla="*/ 676 h 708"/>
                <a:gd name="T64" fmla="*/ 126 w 731"/>
                <a:gd name="T65" fmla="*/ 671 h 708"/>
                <a:gd name="T66" fmla="*/ 131 w 731"/>
                <a:gd name="T67" fmla="*/ 672 h 708"/>
                <a:gd name="T68" fmla="*/ 185 w 731"/>
                <a:gd name="T69" fmla="*/ 660 h 708"/>
                <a:gd name="T70" fmla="*/ 188 w 731"/>
                <a:gd name="T71" fmla="*/ 658 h 708"/>
                <a:gd name="T72" fmla="*/ 225 w 731"/>
                <a:gd name="T73" fmla="*/ 630 h 708"/>
                <a:gd name="T74" fmla="*/ 227 w 731"/>
                <a:gd name="T75" fmla="*/ 628 h 708"/>
                <a:gd name="T76" fmla="*/ 252 w 731"/>
                <a:gd name="T77" fmla="*/ 580 h 708"/>
                <a:gd name="T78" fmla="*/ 255 w 731"/>
                <a:gd name="T79" fmla="*/ 576 h 708"/>
                <a:gd name="T80" fmla="*/ 348 w 731"/>
                <a:gd name="T81" fmla="*/ 560 h 708"/>
                <a:gd name="T82" fmla="*/ 423 w 731"/>
                <a:gd name="T83" fmla="*/ 515 h 708"/>
                <a:gd name="T84" fmla="*/ 558 w 731"/>
                <a:gd name="T85" fmla="*/ 475 h 708"/>
                <a:gd name="T86" fmla="*/ 619 w 731"/>
                <a:gd name="T87" fmla="*/ 89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1" h="708">
                  <a:moveTo>
                    <a:pt x="20" y="644"/>
                  </a:moveTo>
                  <a:cubicBezTo>
                    <a:pt x="1" y="626"/>
                    <a:pt x="0" y="597"/>
                    <a:pt x="17" y="578"/>
                  </a:cubicBezTo>
                  <a:cubicBezTo>
                    <a:pt x="6" y="559"/>
                    <a:pt x="9" y="534"/>
                    <a:pt x="24" y="519"/>
                  </a:cubicBezTo>
                  <a:cubicBezTo>
                    <a:pt x="27" y="516"/>
                    <a:pt x="29" y="514"/>
                    <a:pt x="33" y="512"/>
                  </a:cubicBezTo>
                  <a:cubicBezTo>
                    <a:pt x="33" y="500"/>
                    <a:pt x="38" y="489"/>
                    <a:pt x="47" y="480"/>
                  </a:cubicBezTo>
                  <a:cubicBezTo>
                    <a:pt x="52" y="475"/>
                    <a:pt x="58" y="471"/>
                    <a:pt x="65" y="469"/>
                  </a:cubicBezTo>
                  <a:cubicBezTo>
                    <a:pt x="68" y="461"/>
                    <a:pt x="72" y="455"/>
                    <a:pt x="77" y="450"/>
                  </a:cubicBezTo>
                  <a:cubicBezTo>
                    <a:pt x="86" y="440"/>
                    <a:pt x="99" y="435"/>
                    <a:pt x="112" y="436"/>
                  </a:cubicBezTo>
                  <a:cubicBezTo>
                    <a:pt x="111" y="406"/>
                    <a:pt x="118" y="376"/>
                    <a:pt x="133" y="351"/>
                  </a:cubicBezTo>
                  <a:cubicBezTo>
                    <a:pt x="139" y="341"/>
                    <a:pt x="146" y="332"/>
                    <a:pt x="153" y="323"/>
                  </a:cubicBezTo>
                  <a:cubicBezTo>
                    <a:pt x="163" y="310"/>
                    <a:pt x="174" y="296"/>
                    <a:pt x="177" y="281"/>
                  </a:cubicBezTo>
                  <a:cubicBezTo>
                    <a:pt x="177" y="280"/>
                    <a:pt x="177" y="280"/>
                    <a:pt x="177" y="280"/>
                  </a:cubicBezTo>
                  <a:cubicBezTo>
                    <a:pt x="188" y="226"/>
                    <a:pt x="196" y="184"/>
                    <a:pt x="218" y="142"/>
                  </a:cubicBezTo>
                  <a:cubicBezTo>
                    <a:pt x="230" y="119"/>
                    <a:pt x="246" y="97"/>
                    <a:pt x="266" y="77"/>
                  </a:cubicBezTo>
                  <a:cubicBezTo>
                    <a:pt x="313" y="31"/>
                    <a:pt x="375" y="4"/>
                    <a:pt x="440" y="2"/>
                  </a:cubicBezTo>
                  <a:cubicBezTo>
                    <a:pt x="506" y="0"/>
                    <a:pt x="569" y="22"/>
                    <a:pt x="618" y="65"/>
                  </a:cubicBezTo>
                  <a:cubicBezTo>
                    <a:pt x="620" y="67"/>
                    <a:pt x="622" y="69"/>
                    <a:pt x="624" y="71"/>
                  </a:cubicBezTo>
                  <a:cubicBezTo>
                    <a:pt x="625" y="72"/>
                    <a:pt x="626" y="73"/>
                    <a:pt x="627" y="74"/>
                  </a:cubicBezTo>
                  <a:cubicBezTo>
                    <a:pt x="629" y="75"/>
                    <a:pt x="630" y="76"/>
                    <a:pt x="631" y="77"/>
                  </a:cubicBezTo>
                  <a:cubicBezTo>
                    <a:pt x="731" y="178"/>
                    <a:pt x="731" y="341"/>
                    <a:pt x="631" y="442"/>
                  </a:cubicBezTo>
                  <a:cubicBezTo>
                    <a:pt x="610" y="462"/>
                    <a:pt x="589" y="478"/>
                    <a:pt x="565" y="490"/>
                  </a:cubicBezTo>
                  <a:cubicBezTo>
                    <a:pt x="524" y="511"/>
                    <a:pt x="482" y="520"/>
                    <a:pt x="428" y="531"/>
                  </a:cubicBezTo>
                  <a:cubicBezTo>
                    <a:pt x="427" y="531"/>
                    <a:pt x="427" y="531"/>
                    <a:pt x="427" y="531"/>
                  </a:cubicBezTo>
                  <a:cubicBezTo>
                    <a:pt x="412" y="534"/>
                    <a:pt x="398" y="545"/>
                    <a:pt x="385" y="555"/>
                  </a:cubicBezTo>
                  <a:cubicBezTo>
                    <a:pt x="375" y="562"/>
                    <a:pt x="367" y="569"/>
                    <a:pt x="357" y="575"/>
                  </a:cubicBezTo>
                  <a:cubicBezTo>
                    <a:pt x="331" y="590"/>
                    <a:pt x="302" y="597"/>
                    <a:pt x="272" y="595"/>
                  </a:cubicBezTo>
                  <a:cubicBezTo>
                    <a:pt x="272" y="609"/>
                    <a:pt x="267" y="621"/>
                    <a:pt x="258" y="631"/>
                  </a:cubicBezTo>
                  <a:cubicBezTo>
                    <a:pt x="253" y="636"/>
                    <a:pt x="246" y="640"/>
                    <a:pt x="239" y="642"/>
                  </a:cubicBezTo>
                  <a:cubicBezTo>
                    <a:pt x="237" y="649"/>
                    <a:pt x="233" y="656"/>
                    <a:pt x="228" y="661"/>
                  </a:cubicBezTo>
                  <a:cubicBezTo>
                    <a:pt x="219" y="670"/>
                    <a:pt x="208" y="675"/>
                    <a:pt x="196" y="675"/>
                  </a:cubicBezTo>
                  <a:cubicBezTo>
                    <a:pt x="194" y="678"/>
                    <a:pt x="192" y="681"/>
                    <a:pt x="189" y="684"/>
                  </a:cubicBezTo>
                  <a:cubicBezTo>
                    <a:pt x="173" y="699"/>
                    <a:pt x="149" y="702"/>
                    <a:pt x="130" y="691"/>
                  </a:cubicBezTo>
                  <a:cubicBezTo>
                    <a:pt x="110" y="708"/>
                    <a:pt x="82" y="706"/>
                    <a:pt x="63" y="688"/>
                  </a:cubicBezTo>
                  <a:lnTo>
                    <a:pt x="20" y="644"/>
                  </a:lnTo>
                  <a:close/>
                  <a:moveTo>
                    <a:pt x="619" y="89"/>
                  </a:moveTo>
                  <a:cubicBezTo>
                    <a:pt x="618" y="88"/>
                    <a:pt x="617" y="87"/>
                    <a:pt x="616" y="86"/>
                  </a:cubicBezTo>
                  <a:cubicBezTo>
                    <a:pt x="615" y="85"/>
                    <a:pt x="614" y="84"/>
                    <a:pt x="613" y="83"/>
                  </a:cubicBezTo>
                  <a:cubicBezTo>
                    <a:pt x="611" y="81"/>
                    <a:pt x="609" y="79"/>
                    <a:pt x="607" y="78"/>
                  </a:cubicBezTo>
                  <a:cubicBezTo>
                    <a:pt x="561" y="37"/>
                    <a:pt x="502" y="16"/>
                    <a:pt x="441" y="18"/>
                  </a:cubicBezTo>
                  <a:cubicBezTo>
                    <a:pt x="379" y="20"/>
                    <a:pt x="321" y="45"/>
                    <a:pt x="278" y="89"/>
                  </a:cubicBezTo>
                  <a:cubicBezTo>
                    <a:pt x="259" y="108"/>
                    <a:pt x="244" y="128"/>
                    <a:pt x="232" y="150"/>
                  </a:cubicBezTo>
                  <a:cubicBezTo>
                    <a:pt x="212" y="189"/>
                    <a:pt x="204" y="231"/>
                    <a:pt x="193" y="283"/>
                  </a:cubicBezTo>
                  <a:cubicBezTo>
                    <a:pt x="193" y="285"/>
                    <a:pt x="193" y="285"/>
                    <a:pt x="193" y="285"/>
                  </a:cubicBezTo>
                  <a:cubicBezTo>
                    <a:pt x="189" y="303"/>
                    <a:pt x="177" y="318"/>
                    <a:pt x="166" y="333"/>
                  </a:cubicBezTo>
                  <a:cubicBezTo>
                    <a:pt x="159" y="342"/>
                    <a:pt x="153" y="350"/>
                    <a:pt x="147" y="359"/>
                  </a:cubicBezTo>
                  <a:cubicBezTo>
                    <a:pt x="133" y="384"/>
                    <a:pt x="126" y="413"/>
                    <a:pt x="129" y="441"/>
                  </a:cubicBezTo>
                  <a:cubicBezTo>
                    <a:pt x="130" y="445"/>
                    <a:pt x="131" y="449"/>
                    <a:pt x="131" y="453"/>
                  </a:cubicBezTo>
                  <a:cubicBezTo>
                    <a:pt x="133" y="459"/>
                    <a:pt x="133" y="459"/>
                    <a:pt x="133" y="459"/>
                  </a:cubicBezTo>
                  <a:cubicBezTo>
                    <a:pt x="127" y="456"/>
                    <a:pt x="127" y="456"/>
                    <a:pt x="127" y="456"/>
                  </a:cubicBezTo>
                  <a:cubicBezTo>
                    <a:pt x="115" y="449"/>
                    <a:pt x="99" y="451"/>
                    <a:pt x="89" y="461"/>
                  </a:cubicBezTo>
                  <a:cubicBezTo>
                    <a:pt x="84" y="467"/>
                    <a:pt x="81" y="473"/>
                    <a:pt x="80" y="480"/>
                  </a:cubicBezTo>
                  <a:cubicBezTo>
                    <a:pt x="80" y="483"/>
                    <a:pt x="80" y="483"/>
                    <a:pt x="80" y="483"/>
                  </a:cubicBezTo>
                  <a:cubicBezTo>
                    <a:pt x="77" y="483"/>
                    <a:pt x="77" y="483"/>
                    <a:pt x="77" y="483"/>
                  </a:cubicBezTo>
                  <a:cubicBezTo>
                    <a:pt x="70" y="484"/>
                    <a:pt x="63" y="487"/>
                    <a:pt x="58" y="492"/>
                  </a:cubicBezTo>
                  <a:cubicBezTo>
                    <a:pt x="51" y="499"/>
                    <a:pt x="48" y="510"/>
                    <a:pt x="49" y="520"/>
                  </a:cubicBezTo>
                  <a:cubicBezTo>
                    <a:pt x="50" y="522"/>
                    <a:pt x="50" y="522"/>
                    <a:pt x="50" y="522"/>
                  </a:cubicBezTo>
                  <a:cubicBezTo>
                    <a:pt x="48" y="523"/>
                    <a:pt x="48" y="523"/>
                    <a:pt x="48" y="523"/>
                  </a:cubicBezTo>
                  <a:cubicBezTo>
                    <a:pt x="43" y="525"/>
                    <a:pt x="39" y="527"/>
                    <a:pt x="36" y="531"/>
                  </a:cubicBezTo>
                  <a:cubicBezTo>
                    <a:pt x="23" y="543"/>
                    <a:pt x="23" y="564"/>
                    <a:pt x="36" y="576"/>
                  </a:cubicBezTo>
                  <a:cubicBezTo>
                    <a:pt x="40" y="580"/>
                    <a:pt x="40" y="580"/>
                    <a:pt x="40" y="580"/>
                  </a:cubicBezTo>
                  <a:cubicBezTo>
                    <a:pt x="37" y="582"/>
                    <a:pt x="37" y="582"/>
                    <a:pt x="37" y="582"/>
                  </a:cubicBezTo>
                  <a:cubicBezTo>
                    <a:pt x="35" y="583"/>
                    <a:pt x="33" y="585"/>
                    <a:pt x="31" y="587"/>
                  </a:cubicBezTo>
                  <a:cubicBezTo>
                    <a:pt x="19" y="599"/>
                    <a:pt x="19" y="620"/>
                    <a:pt x="31" y="633"/>
                  </a:cubicBezTo>
                  <a:cubicBezTo>
                    <a:pt x="75" y="676"/>
                    <a:pt x="75" y="676"/>
                    <a:pt x="75" y="676"/>
                  </a:cubicBezTo>
                  <a:cubicBezTo>
                    <a:pt x="88" y="689"/>
                    <a:pt x="108" y="689"/>
                    <a:pt x="121" y="677"/>
                  </a:cubicBezTo>
                  <a:cubicBezTo>
                    <a:pt x="123" y="675"/>
                    <a:pt x="124" y="673"/>
                    <a:pt x="126" y="671"/>
                  </a:cubicBezTo>
                  <a:cubicBezTo>
                    <a:pt x="127" y="668"/>
                    <a:pt x="127" y="668"/>
                    <a:pt x="127" y="668"/>
                  </a:cubicBezTo>
                  <a:cubicBezTo>
                    <a:pt x="131" y="672"/>
                    <a:pt x="131" y="672"/>
                    <a:pt x="131" y="672"/>
                  </a:cubicBezTo>
                  <a:cubicBezTo>
                    <a:pt x="144" y="684"/>
                    <a:pt x="165" y="685"/>
                    <a:pt x="177" y="672"/>
                  </a:cubicBezTo>
                  <a:cubicBezTo>
                    <a:pt x="181" y="669"/>
                    <a:pt x="183" y="665"/>
                    <a:pt x="185" y="660"/>
                  </a:cubicBezTo>
                  <a:cubicBezTo>
                    <a:pt x="186" y="658"/>
                    <a:pt x="186" y="658"/>
                    <a:pt x="186" y="658"/>
                  </a:cubicBezTo>
                  <a:cubicBezTo>
                    <a:pt x="188" y="658"/>
                    <a:pt x="188" y="658"/>
                    <a:pt x="188" y="658"/>
                  </a:cubicBezTo>
                  <a:cubicBezTo>
                    <a:pt x="198" y="660"/>
                    <a:pt x="209" y="657"/>
                    <a:pt x="216" y="649"/>
                  </a:cubicBezTo>
                  <a:cubicBezTo>
                    <a:pt x="221" y="644"/>
                    <a:pt x="224" y="638"/>
                    <a:pt x="225" y="630"/>
                  </a:cubicBezTo>
                  <a:cubicBezTo>
                    <a:pt x="225" y="628"/>
                    <a:pt x="225" y="628"/>
                    <a:pt x="225" y="628"/>
                  </a:cubicBezTo>
                  <a:cubicBezTo>
                    <a:pt x="227" y="628"/>
                    <a:pt x="227" y="628"/>
                    <a:pt x="227" y="628"/>
                  </a:cubicBezTo>
                  <a:cubicBezTo>
                    <a:pt x="235" y="627"/>
                    <a:pt x="241" y="624"/>
                    <a:pt x="246" y="619"/>
                  </a:cubicBezTo>
                  <a:cubicBezTo>
                    <a:pt x="256" y="609"/>
                    <a:pt x="259" y="593"/>
                    <a:pt x="252" y="580"/>
                  </a:cubicBezTo>
                  <a:cubicBezTo>
                    <a:pt x="249" y="575"/>
                    <a:pt x="249" y="575"/>
                    <a:pt x="249" y="575"/>
                  </a:cubicBezTo>
                  <a:cubicBezTo>
                    <a:pt x="255" y="576"/>
                    <a:pt x="255" y="576"/>
                    <a:pt x="255" y="576"/>
                  </a:cubicBezTo>
                  <a:cubicBezTo>
                    <a:pt x="259" y="577"/>
                    <a:pt x="263" y="578"/>
                    <a:pt x="266" y="578"/>
                  </a:cubicBezTo>
                  <a:cubicBezTo>
                    <a:pt x="295" y="581"/>
                    <a:pt x="324" y="575"/>
                    <a:pt x="348" y="560"/>
                  </a:cubicBezTo>
                  <a:cubicBezTo>
                    <a:pt x="357" y="555"/>
                    <a:pt x="366" y="549"/>
                    <a:pt x="374" y="542"/>
                  </a:cubicBezTo>
                  <a:cubicBezTo>
                    <a:pt x="389" y="530"/>
                    <a:pt x="405" y="518"/>
                    <a:pt x="423" y="515"/>
                  </a:cubicBezTo>
                  <a:cubicBezTo>
                    <a:pt x="425" y="514"/>
                    <a:pt x="425" y="514"/>
                    <a:pt x="425" y="514"/>
                  </a:cubicBezTo>
                  <a:cubicBezTo>
                    <a:pt x="477" y="504"/>
                    <a:pt x="519" y="496"/>
                    <a:pt x="558" y="475"/>
                  </a:cubicBezTo>
                  <a:cubicBezTo>
                    <a:pt x="580" y="464"/>
                    <a:pt x="600" y="449"/>
                    <a:pt x="619" y="430"/>
                  </a:cubicBezTo>
                  <a:cubicBezTo>
                    <a:pt x="713" y="336"/>
                    <a:pt x="713" y="183"/>
                    <a:pt x="619" y="89"/>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8" name="Freeform 6"/>
            <p:cNvSpPr/>
            <p:nvPr/>
          </p:nvSpPr>
          <p:spPr bwMode="auto">
            <a:xfrm>
              <a:off x="4959350" y="3660775"/>
              <a:ext cx="1554163" cy="1103313"/>
            </a:xfrm>
            <a:custGeom>
              <a:avLst/>
              <a:gdLst>
                <a:gd name="T0" fmla="*/ 366 w 366"/>
                <a:gd name="T1" fmla="*/ 153 h 260"/>
                <a:gd name="T2" fmla="*/ 361 w 366"/>
                <a:gd name="T3" fmla="*/ 156 h 260"/>
                <a:gd name="T4" fmla="*/ 233 w 366"/>
                <a:gd name="T5" fmla="*/ 193 h 260"/>
                <a:gd name="T6" fmla="*/ 231 w 366"/>
                <a:gd name="T7" fmla="*/ 193 h 260"/>
                <a:gd name="T8" fmla="*/ 175 w 366"/>
                <a:gd name="T9" fmla="*/ 224 h 260"/>
                <a:gd name="T10" fmla="*/ 151 w 366"/>
                <a:gd name="T11" fmla="*/ 241 h 260"/>
                <a:gd name="T12" fmla="*/ 79 w 366"/>
                <a:gd name="T13" fmla="*/ 257 h 260"/>
                <a:gd name="T14" fmla="*/ 11 w 366"/>
                <a:gd name="T15" fmla="*/ 224 h 260"/>
                <a:gd name="T16" fmla="*/ 0 w 366"/>
                <a:gd name="T17" fmla="*/ 213 h 260"/>
                <a:gd name="T18" fmla="*/ 83 w 366"/>
                <a:gd name="T19" fmla="*/ 130 h 260"/>
                <a:gd name="T20" fmla="*/ 98 w 366"/>
                <a:gd name="T21" fmla="*/ 95 h 260"/>
                <a:gd name="T22" fmla="*/ 69 w 366"/>
                <a:gd name="T23" fmla="*/ 89 h 260"/>
                <a:gd name="T24" fmla="*/ 80 w 366"/>
                <a:gd name="T25" fmla="*/ 48 h 260"/>
                <a:gd name="T26" fmla="*/ 117 w 366"/>
                <a:gd name="T27" fmla="*/ 38 h 260"/>
                <a:gd name="T28" fmla="*/ 128 w 366"/>
                <a:gd name="T29" fmla="*/ 70 h 260"/>
                <a:gd name="T30" fmla="*/ 153 w 366"/>
                <a:gd name="T31" fmla="*/ 61 h 260"/>
                <a:gd name="T32" fmla="*/ 213 w 366"/>
                <a:gd name="T33" fmla="*/ 0 h 260"/>
                <a:gd name="T34" fmla="*/ 255 w 366"/>
                <a:gd name="T35" fmla="*/ 42 h 260"/>
                <a:gd name="T36" fmla="*/ 259 w 366"/>
                <a:gd name="T37" fmla="*/ 63 h 260"/>
                <a:gd name="T38" fmla="*/ 227 w 366"/>
                <a:gd name="T39" fmla="*/ 72 h 260"/>
                <a:gd name="T40" fmla="*/ 238 w 366"/>
                <a:gd name="T41" fmla="*/ 110 h 260"/>
                <a:gd name="T42" fmla="*/ 273 w 366"/>
                <a:gd name="T43" fmla="*/ 120 h 260"/>
                <a:gd name="T44" fmla="*/ 280 w 366"/>
                <a:gd name="T45" fmla="*/ 95 h 260"/>
                <a:gd name="T46" fmla="*/ 313 w 366"/>
                <a:gd name="T47" fmla="*/ 100 h 260"/>
                <a:gd name="T48" fmla="*/ 366 w 366"/>
                <a:gd name="T49" fmla="*/ 15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6" h="260">
                  <a:moveTo>
                    <a:pt x="366" y="153"/>
                  </a:moveTo>
                  <a:cubicBezTo>
                    <a:pt x="364" y="154"/>
                    <a:pt x="363" y="155"/>
                    <a:pt x="361" y="156"/>
                  </a:cubicBezTo>
                  <a:cubicBezTo>
                    <a:pt x="324" y="175"/>
                    <a:pt x="284" y="183"/>
                    <a:pt x="233" y="193"/>
                  </a:cubicBezTo>
                  <a:cubicBezTo>
                    <a:pt x="231" y="193"/>
                    <a:pt x="231" y="193"/>
                    <a:pt x="231" y="193"/>
                  </a:cubicBezTo>
                  <a:cubicBezTo>
                    <a:pt x="209" y="198"/>
                    <a:pt x="191" y="212"/>
                    <a:pt x="175" y="224"/>
                  </a:cubicBezTo>
                  <a:cubicBezTo>
                    <a:pt x="167" y="230"/>
                    <a:pt x="159" y="237"/>
                    <a:pt x="151" y="241"/>
                  </a:cubicBezTo>
                  <a:cubicBezTo>
                    <a:pt x="130" y="254"/>
                    <a:pt x="104" y="260"/>
                    <a:pt x="79" y="257"/>
                  </a:cubicBezTo>
                  <a:cubicBezTo>
                    <a:pt x="54" y="254"/>
                    <a:pt x="30" y="242"/>
                    <a:pt x="11" y="224"/>
                  </a:cubicBezTo>
                  <a:cubicBezTo>
                    <a:pt x="0" y="213"/>
                    <a:pt x="0" y="213"/>
                    <a:pt x="0" y="213"/>
                  </a:cubicBezTo>
                  <a:cubicBezTo>
                    <a:pt x="83" y="130"/>
                    <a:pt x="83" y="130"/>
                    <a:pt x="83" y="130"/>
                  </a:cubicBezTo>
                  <a:cubicBezTo>
                    <a:pt x="100" y="114"/>
                    <a:pt x="105" y="102"/>
                    <a:pt x="98" y="95"/>
                  </a:cubicBezTo>
                  <a:cubicBezTo>
                    <a:pt x="92" y="89"/>
                    <a:pt x="77" y="98"/>
                    <a:pt x="69" y="89"/>
                  </a:cubicBezTo>
                  <a:cubicBezTo>
                    <a:pt x="64" y="84"/>
                    <a:pt x="63" y="65"/>
                    <a:pt x="80" y="48"/>
                  </a:cubicBezTo>
                  <a:cubicBezTo>
                    <a:pt x="97" y="31"/>
                    <a:pt x="112" y="32"/>
                    <a:pt x="117" y="38"/>
                  </a:cubicBezTo>
                  <a:cubicBezTo>
                    <a:pt x="125" y="46"/>
                    <a:pt x="118" y="60"/>
                    <a:pt x="128" y="70"/>
                  </a:cubicBezTo>
                  <a:cubicBezTo>
                    <a:pt x="135" y="77"/>
                    <a:pt x="146" y="68"/>
                    <a:pt x="153" y="61"/>
                  </a:cubicBezTo>
                  <a:cubicBezTo>
                    <a:pt x="213" y="0"/>
                    <a:pt x="213" y="0"/>
                    <a:pt x="213" y="0"/>
                  </a:cubicBezTo>
                  <a:cubicBezTo>
                    <a:pt x="255" y="42"/>
                    <a:pt x="255" y="42"/>
                    <a:pt x="255" y="42"/>
                  </a:cubicBezTo>
                  <a:cubicBezTo>
                    <a:pt x="263" y="50"/>
                    <a:pt x="263" y="59"/>
                    <a:pt x="259" y="63"/>
                  </a:cubicBezTo>
                  <a:cubicBezTo>
                    <a:pt x="249" y="73"/>
                    <a:pt x="236" y="64"/>
                    <a:pt x="227" y="72"/>
                  </a:cubicBezTo>
                  <a:cubicBezTo>
                    <a:pt x="219" y="81"/>
                    <a:pt x="224" y="97"/>
                    <a:pt x="238" y="110"/>
                  </a:cubicBezTo>
                  <a:cubicBezTo>
                    <a:pt x="251" y="123"/>
                    <a:pt x="266" y="127"/>
                    <a:pt x="273" y="120"/>
                  </a:cubicBezTo>
                  <a:cubicBezTo>
                    <a:pt x="281" y="113"/>
                    <a:pt x="274" y="101"/>
                    <a:pt x="280" y="95"/>
                  </a:cubicBezTo>
                  <a:cubicBezTo>
                    <a:pt x="286" y="89"/>
                    <a:pt x="297" y="84"/>
                    <a:pt x="313" y="100"/>
                  </a:cubicBezTo>
                  <a:lnTo>
                    <a:pt x="366" y="153"/>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9" name="Freeform 7"/>
            <p:cNvSpPr/>
            <p:nvPr/>
          </p:nvSpPr>
          <p:spPr bwMode="auto">
            <a:xfrm>
              <a:off x="5218113" y="2505075"/>
              <a:ext cx="1517650" cy="1155700"/>
            </a:xfrm>
            <a:custGeom>
              <a:avLst/>
              <a:gdLst>
                <a:gd name="T0" fmla="*/ 284 w 357"/>
                <a:gd name="T1" fmla="*/ 222 h 272"/>
                <a:gd name="T2" fmla="*/ 240 w 357"/>
                <a:gd name="T3" fmla="*/ 233 h 272"/>
                <a:gd name="T4" fmla="*/ 232 w 357"/>
                <a:gd name="T5" fmla="*/ 205 h 272"/>
                <a:gd name="T6" fmla="*/ 209 w 357"/>
                <a:gd name="T7" fmla="*/ 215 h 272"/>
                <a:gd name="T8" fmla="*/ 152 w 357"/>
                <a:gd name="T9" fmla="*/ 272 h 272"/>
                <a:gd name="T10" fmla="*/ 111 w 357"/>
                <a:gd name="T11" fmla="*/ 231 h 272"/>
                <a:gd name="T12" fmla="*/ 101 w 357"/>
                <a:gd name="T13" fmla="*/ 208 h 272"/>
                <a:gd name="T14" fmla="*/ 133 w 357"/>
                <a:gd name="T15" fmla="*/ 194 h 272"/>
                <a:gd name="T16" fmla="*/ 115 w 357"/>
                <a:gd name="T17" fmla="*/ 154 h 272"/>
                <a:gd name="T18" fmla="*/ 76 w 357"/>
                <a:gd name="T19" fmla="*/ 147 h 272"/>
                <a:gd name="T20" fmla="*/ 67 w 357"/>
                <a:gd name="T21" fmla="*/ 175 h 272"/>
                <a:gd name="T22" fmla="*/ 37 w 357"/>
                <a:gd name="T23" fmla="*/ 157 h 272"/>
                <a:gd name="T24" fmla="*/ 0 w 357"/>
                <a:gd name="T25" fmla="*/ 120 h 272"/>
                <a:gd name="T26" fmla="*/ 40 w 357"/>
                <a:gd name="T27" fmla="*/ 68 h 272"/>
                <a:gd name="T28" fmla="*/ 191 w 357"/>
                <a:gd name="T29" fmla="*/ 2 h 272"/>
                <a:gd name="T30" fmla="*/ 346 w 357"/>
                <a:gd name="T31" fmla="*/ 57 h 272"/>
                <a:gd name="T32" fmla="*/ 352 w 357"/>
                <a:gd name="T33" fmla="*/ 62 h 272"/>
                <a:gd name="T34" fmla="*/ 354 w 357"/>
                <a:gd name="T35" fmla="*/ 65 h 272"/>
                <a:gd name="T36" fmla="*/ 357 w 357"/>
                <a:gd name="T37" fmla="*/ 68 h 272"/>
                <a:gd name="T38" fmla="*/ 271 w 357"/>
                <a:gd name="T39" fmla="*/ 154 h 272"/>
                <a:gd name="T40" fmla="*/ 262 w 357"/>
                <a:gd name="T41" fmla="*/ 173 h 272"/>
                <a:gd name="T42" fmla="*/ 288 w 357"/>
                <a:gd name="T43" fmla="*/ 178 h 272"/>
                <a:gd name="T44" fmla="*/ 284 w 357"/>
                <a:gd name="T45" fmla="*/ 22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272">
                  <a:moveTo>
                    <a:pt x="284" y="222"/>
                  </a:moveTo>
                  <a:cubicBezTo>
                    <a:pt x="257" y="248"/>
                    <a:pt x="244" y="236"/>
                    <a:pt x="240" y="233"/>
                  </a:cubicBezTo>
                  <a:cubicBezTo>
                    <a:pt x="233" y="226"/>
                    <a:pt x="238" y="211"/>
                    <a:pt x="232" y="205"/>
                  </a:cubicBezTo>
                  <a:cubicBezTo>
                    <a:pt x="227" y="201"/>
                    <a:pt x="222" y="203"/>
                    <a:pt x="209" y="215"/>
                  </a:cubicBezTo>
                  <a:cubicBezTo>
                    <a:pt x="152" y="272"/>
                    <a:pt x="152" y="272"/>
                    <a:pt x="152" y="272"/>
                  </a:cubicBezTo>
                  <a:cubicBezTo>
                    <a:pt x="111" y="231"/>
                    <a:pt x="111" y="231"/>
                    <a:pt x="111" y="231"/>
                  </a:cubicBezTo>
                  <a:cubicBezTo>
                    <a:pt x="104" y="224"/>
                    <a:pt x="96" y="213"/>
                    <a:pt x="101" y="208"/>
                  </a:cubicBezTo>
                  <a:cubicBezTo>
                    <a:pt x="110" y="199"/>
                    <a:pt x="123" y="204"/>
                    <a:pt x="133" y="194"/>
                  </a:cubicBezTo>
                  <a:cubicBezTo>
                    <a:pt x="142" y="185"/>
                    <a:pt x="132" y="166"/>
                    <a:pt x="115" y="154"/>
                  </a:cubicBezTo>
                  <a:cubicBezTo>
                    <a:pt x="94" y="139"/>
                    <a:pt x="82" y="141"/>
                    <a:pt x="76" y="147"/>
                  </a:cubicBezTo>
                  <a:cubicBezTo>
                    <a:pt x="70" y="153"/>
                    <a:pt x="74" y="167"/>
                    <a:pt x="67" y="175"/>
                  </a:cubicBezTo>
                  <a:cubicBezTo>
                    <a:pt x="61" y="180"/>
                    <a:pt x="42" y="162"/>
                    <a:pt x="37" y="157"/>
                  </a:cubicBezTo>
                  <a:cubicBezTo>
                    <a:pt x="0" y="120"/>
                    <a:pt x="0" y="120"/>
                    <a:pt x="0" y="120"/>
                  </a:cubicBezTo>
                  <a:cubicBezTo>
                    <a:pt x="10" y="101"/>
                    <a:pt x="23" y="84"/>
                    <a:pt x="40" y="68"/>
                  </a:cubicBezTo>
                  <a:cubicBezTo>
                    <a:pt x="80" y="27"/>
                    <a:pt x="134" y="4"/>
                    <a:pt x="191" y="2"/>
                  </a:cubicBezTo>
                  <a:cubicBezTo>
                    <a:pt x="248" y="0"/>
                    <a:pt x="303" y="20"/>
                    <a:pt x="346" y="57"/>
                  </a:cubicBezTo>
                  <a:cubicBezTo>
                    <a:pt x="348" y="59"/>
                    <a:pt x="350" y="60"/>
                    <a:pt x="352" y="62"/>
                  </a:cubicBezTo>
                  <a:cubicBezTo>
                    <a:pt x="353" y="63"/>
                    <a:pt x="354" y="64"/>
                    <a:pt x="354" y="65"/>
                  </a:cubicBezTo>
                  <a:cubicBezTo>
                    <a:pt x="355" y="66"/>
                    <a:pt x="356" y="67"/>
                    <a:pt x="357" y="68"/>
                  </a:cubicBezTo>
                  <a:cubicBezTo>
                    <a:pt x="271" y="154"/>
                    <a:pt x="271" y="154"/>
                    <a:pt x="271" y="154"/>
                  </a:cubicBezTo>
                  <a:cubicBezTo>
                    <a:pt x="263" y="162"/>
                    <a:pt x="257" y="168"/>
                    <a:pt x="262" y="173"/>
                  </a:cubicBezTo>
                  <a:cubicBezTo>
                    <a:pt x="270" y="180"/>
                    <a:pt x="281" y="171"/>
                    <a:pt x="288" y="178"/>
                  </a:cubicBezTo>
                  <a:cubicBezTo>
                    <a:pt x="296" y="187"/>
                    <a:pt x="303" y="202"/>
                    <a:pt x="284" y="222"/>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0" name="Freeform 8"/>
            <p:cNvSpPr/>
            <p:nvPr/>
          </p:nvSpPr>
          <p:spPr bwMode="auto">
            <a:xfrm>
              <a:off x="4556125" y="4348163"/>
              <a:ext cx="623888" cy="620713"/>
            </a:xfrm>
            <a:custGeom>
              <a:avLst/>
              <a:gdLst>
                <a:gd name="T0" fmla="*/ 7 w 147"/>
                <a:gd name="T1" fmla="*/ 29 h 146"/>
                <a:gd name="T2" fmla="*/ 7 w 147"/>
                <a:gd name="T3" fmla="*/ 6 h 146"/>
                <a:gd name="T4" fmla="*/ 29 w 147"/>
                <a:gd name="T5" fmla="*/ 6 h 146"/>
                <a:gd name="T6" fmla="*/ 140 w 147"/>
                <a:gd name="T7" fmla="*/ 118 h 146"/>
                <a:gd name="T8" fmla="*/ 141 w 147"/>
                <a:gd name="T9" fmla="*/ 140 h 146"/>
                <a:gd name="T10" fmla="*/ 118 w 147"/>
                <a:gd name="T11" fmla="*/ 140 h 146"/>
                <a:gd name="T12" fmla="*/ 7 w 147"/>
                <a:gd name="T13" fmla="*/ 29 h 146"/>
              </a:gdLst>
              <a:ahLst/>
              <a:cxnLst>
                <a:cxn ang="0">
                  <a:pos x="T0" y="T1"/>
                </a:cxn>
                <a:cxn ang="0">
                  <a:pos x="T2" y="T3"/>
                </a:cxn>
                <a:cxn ang="0">
                  <a:pos x="T4" y="T5"/>
                </a:cxn>
                <a:cxn ang="0">
                  <a:pos x="T6" y="T7"/>
                </a:cxn>
                <a:cxn ang="0">
                  <a:pos x="T8" y="T9"/>
                </a:cxn>
                <a:cxn ang="0">
                  <a:pos x="T10" y="T11"/>
                </a:cxn>
                <a:cxn ang="0">
                  <a:pos x="T12" y="T13"/>
                </a:cxn>
              </a:cxnLst>
              <a:rect l="0" t="0" r="r" b="b"/>
              <a:pathLst>
                <a:path w="147" h="146">
                  <a:moveTo>
                    <a:pt x="7" y="29"/>
                  </a:moveTo>
                  <a:cubicBezTo>
                    <a:pt x="1" y="22"/>
                    <a:pt x="0" y="12"/>
                    <a:pt x="7" y="6"/>
                  </a:cubicBezTo>
                  <a:cubicBezTo>
                    <a:pt x="13" y="0"/>
                    <a:pt x="23" y="0"/>
                    <a:pt x="29" y="6"/>
                  </a:cubicBezTo>
                  <a:cubicBezTo>
                    <a:pt x="140" y="118"/>
                    <a:pt x="140" y="118"/>
                    <a:pt x="140" y="118"/>
                  </a:cubicBezTo>
                  <a:cubicBezTo>
                    <a:pt x="147" y="124"/>
                    <a:pt x="147" y="134"/>
                    <a:pt x="141" y="140"/>
                  </a:cubicBezTo>
                  <a:cubicBezTo>
                    <a:pt x="135" y="146"/>
                    <a:pt x="124" y="146"/>
                    <a:pt x="118" y="140"/>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1" name="Freeform 9"/>
            <p:cNvSpPr/>
            <p:nvPr/>
          </p:nvSpPr>
          <p:spPr bwMode="auto">
            <a:xfrm>
              <a:off x="4429125" y="4479925"/>
              <a:ext cx="619125" cy="620713"/>
            </a:xfrm>
            <a:custGeom>
              <a:avLst/>
              <a:gdLst>
                <a:gd name="T0" fmla="*/ 6 w 146"/>
                <a:gd name="T1" fmla="*/ 28 h 146"/>
                <a:gd name="T2" fmla="*/ 6 w 146"/>
                <a:gd name="T3" fmla="*/ 6 h 146"/>
                <a:gd name="T4" fmla="*/ 28 w 146"/>
                <a:gd name="T5" fmla="*/ 6 h 146"/>
                <a:gd name="T6" fmla="*/ 140 w 146"/>
                <a:gd name="T7" fmla="*/ 117 h 146"/>
                <a:gd name="T8" fmla="*/ 140 w 146"/>
                <a:gd name="T9" fmla="*/ 140 h 146"/>
                <a:gd name="T10" fmla="*/ 118 w 146"/>
                <a:gd name="T11" fmla="*/ 139 h 146"/>
                <a:gd name="T12" fmla="*/ 6 w 146"/>
                <a:gd name="T13" fmla="*/ 28 h 146"/>
              </a:gdLst>
              <a:ahLst/>
              <a:cxnLst>
                <a:cxn ang="0">
                  <a:pos x="T0" y="T1"/>
                </a:cxn>
                <a:cxn ang="0">
                  <a:pos x="T2" y="T3"/>
                </a:cxn>
                <a:cxn ang="0">
                  <a:pos x="T4" y="T5"/>
                </a:cxn>
                <a:cxn ang="0">
                  <a:pos x="T6" y="T7"/>
                </a:cxn>
                <a:cxn ang="0">
                  <a:pos x="T8" y="T9"/>
                </a:cxn>
                <a:cxn ang="0">
                  <a:pos x="T10" y="T11"/>
                </a:cxn>
                <a:cxn ang="0">
                  <a:pos x="T12" y="T13"/>
                </a:cxn>
              </a:cxnLst>
              <a:rect l="0" t="0" r="r" b="b"/>
              <a:pathLst>
                <a:path w="146" h="146">
                  <a:moveTo>
                    <a:pt x="6" y="28"/>
                  </a:moveTo>
                  <a:cubicBezTo>
                    <a:pt x="0" y="22"/>
                    <a:pt x="0" y="12"/>
                    <a:pt x="6" y="6"/>
                  </a:cubicBezTo>
                  <a:cubicBezTo>
                    <a:pt x="12" y="0"/>
                    <a:pt x="22" y="0"/>
                    <a:pt x="28" y="6"/>
                  </a:cubicBezTo>
                  <a:cubicBezTo>
                    <a:pt x="140" y="117"/>
                    <a:pt x="140" y="117"/>
                    <a:pt x="140" y="117"/>
                  </a:cubicBezTo>
                  <a:cubicBezTo>
                    <a:pt x="146" y="124"/>
                    <a:pt x="146" y="134"/>
                    <a:pt x="140" y="140"/>
                  </a:cubicBezTo>
                  <a:cubicBezTo>
                    <a:pt x="134" y="146"/>
                    <a:pt x="124" y="146"/>
                    <a:pt x="118" y="139"/>
                  </a:cubicBezTo>
                  <a:lnTo>
                    <a:pt x="6" y="28"/>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2" name="Freeform 10"/>
            <p:cNvSpPr/>
            <p:nvPr/>
          </p:nvSpPr>
          <p:spPr bwMode="auto">
            <a:xfrm>
              <a:off x="4330700" y="4641850"/>
              <a:ext cx="557213" cy="552450"/>
            </a:xfrm>
            <a:custGeom>
              <a:avLst/>
              <a:gdLst>
                <a:gd name="T0" fmla="*/ 7 w 131"/>
                <a:gd name="T1" fmla="*/ 29 h 130"/>
                <a:gd name="T2" fmla="*/ 7 w 131"/>
                <a:gd name="T3" fmla="*/ 6 h 130"/>
                <a:gd name="T4" fmla="*/ 29 w 131"/>
                <a:gd name="T5" fmla="*/ 7 h 130"/>
                <a:gd name="T6" fmla="*/ 124 w 131"/>
                <a:gd name="T7" fmla="*/ 102 h 130"/>
                <a:gd name="T8" fmla="*/ 125 w 131"/>
                <a:gd name="T9" fmla="*/ 124 h 130"/>
                <a:gd name="T10" fmla="*/ 102 w 131"/>
                <a:gd name="T11" fmla="*/ 124 h 130"/>
                <a:gd name="T12" fmla="*/ 7 w 131"/>
                <a:gd name="T13" fmla="*/ 29 h 130"/>
              </a:gdLst>
              <a:ahLst/>
              <a:cxnLst>
                <a:cxn ang="0">
                  <a:pos x="T0" y="T1"/>
                </a:cxn>
                <a:cxn ang="0">
                  <a:pos x="T2" y="T3"/>
                </a:cxn>
                <a:cxn ang="0">
                  <a:pos x="T4" y="T5"/>
                </a:cxn>
                <a:cxn ang="0">
                  <a:pos x="T6" y="T7"/>
                </a:cxn>
                <a:cxn ang="0">
                  <a:pos x="T8" y="T9"/>
                </a:cxn>
                <a:cxn ang="0">
                  <a:pos x="T10" y="T11"/>
                </a:cxn>
                <a:cxn ang="0">
                  <a:pos x="T12" y="T13"/>
                </a:cxn>
              </a:cxnLst>
              <a:rect l="0" t="0" r="r" b="b"/>
              <a:pathLst>
                <a:path w="131" h="130">
                  <a:moveTo>
                    <a:pt x="7" y="29"/>
                  </a:moveTo>
                  <a:cubicBezTo>
                    <a:pt x="1" y="22"/>
                    <a:pt x="0" y="12"/>
                    <a:pt x="7" y="6"/>
                  </a:cubicBezTo>
                  <a:cubicBezTo>
                    <a:pt x="13" y="0"/>
                    <a:pt x="23" y="0"/>
                    <a:pt x="29" y="7"/>
                  </a:cubicBezTo>
                  <a:cubicBezTo>
                    <a:pt x="124" y="102"/>
                    <a:pt x="124" y="102"/>
                    <a:pt x="124" y="102"/>
                  </a:cubicBezTo>
                  <a:cubicBezTo>
                    <a:pt x="130" y="108"/>
                    <a:pt x="131" y="118"/>
                    <a:pt x="125" y="124"/>
                  </a:cubicBezTo>
                  <a:cubicBezTo>
                    <a:pt x="118" y="130"/>
                    <a:pt x="108" y="130"/>
                    <a:pt x="102" y="124"/>
                  </a:cubicBezTo>
                  <a:lnTo>
                    <a:pt x="7"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3" name="Freeform 11"/>
            <p:cNvSpPr/>
            <p:nvPr/>
          </p:nvSpPr>
          <p:spPr bwMode="auto">
            <a:xfrm>
              <a:off x="4314825" y="4879975"/>
              <a:ext cx="330200" cy="334963"/>
            </a:xfrm>
            <a:custGeom>
              <a:avLst/>
              <a:gdLst>
                <a:gd name="T0" fmla="*/ 6 w 78"/>
                <a:gd name="T1" fmla="*/ 29 h 79"/>
                <a:gd name="T2" fmla="*/ 6 w 78"/>
                <a:gd name="T3" fmla="*/ 7 h 79"/>
                <a:gd name="T4" fmla="*/ 28 w 78"/>
                <a:gd name="T5" fmla="*/ 7 h 79"/>
                <a:gd name="T6" fmla="*/ 72 w 78"/>
                <a:gd name="T7" fmla="*/ 51 h 79"/>
                <a:gd name="T8" fmla="*/ 72 w 78"/>
                <a:gd name="T9" fmla="*/ 73 h 79"/>
                <a:gd name="T10" fmla="*/ 50 w 78"/>
                <a:gd name="T11" fmla="*/ 73 h 79"/>
                <a:gd name="T12" fmla="*/ 6 w 78"/>
                <a:gd name="T13" fmla="*/ 29 h 79"/>
              </a:gdLst>
              <a:ahLst/>
              <a:cxnLst>
                <a:cxn ang="0">
                  <a:pos x="T0" y="T1"/>
                </a:cxn>
                <a:cxn ang="0">
                  <a:pos x="T2" y="T3"/>
                </a:cxn>
                <a:cxn ang="0">
                  <a:pos x="T4" y="T5"/>
                </a:cxn>
                <a:cxn ang="0">
                  <a:pos x="T6" y="T7"/>
                </a:cxn>
                <a:cxn ang="0">
                  <a:pos x="T8" y="T9"/>
                </a:cxn>
                <a:cxn ang="0">
                  <a:pos x="T10" y="T11"/>
                </a:cxn>
                <a:cxn ang="0">
                  <a:pos x="T12" y="T13"/>
                </a:cxn>
              </a:cxnLst>
              <a:rect l="0" t="0" r="r" b="b"/>
              <a:pathLst>
                <a:path w="78" h="79">
                  <a:moveTo>
                    <a:pt x="6" y="29"/>
                  </a:moveTo>
                  <a:cubicBezTo>
                    <a:pt x="0" y="23"/>
                    <a:pt x="0" y="13"/>
                    <a:pt x="6" y="7"/>
                  </a:cubicBezTo>
                  <a:cubicBezTo>
                    <a:pt x="12" y="0"/>
                    <a:pt x="22" y="1"/>
                    <a:pt x="28" y="7"/>
                  </a:cubicBezTo>
                  <a:cubicBezTo>
                    <a:pt x="72" y="51"/>
                    <a:pt x="72" y="51"/>
                    <a:pt x="72" y="51"/>
                  </a:cubicBezTo>
                  <a:cubicBezTo>
                    <a:pt x="78" y="57"/>
                    <a:pt x="78" y="67"/>
                    <a:pt x="72" y="73"/>
                  </a:cubicBezTo>
                  <a:cubicBezTo>
                    <a:pt x="66" y="79"/>
                    <a:pt x="56" y="79"/>
                    <a:pt x="50" y="73"/>
                  </a:cubicBezTo>
                  <a:lnTo>
                    <a:pt x="6" y="29"/>
                  </a:ln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14" name="Freeform 12"/>
            <p:cNvSpPr>
              <a:spLocks noEditPoints="1"/>
            </p:cNvSpPr>
            <p:nvPr/>
          </p:nvSpPr>
          <p:spPr bwMode="auto">
            <a:xfrm>
              <a:off x="4157663" y="1490663"/>
              <a:ext cx="3881438" cy="3881438"/>
            </a:xfrm>
            <a:custGeom>
              <a:avLst/>
              <a:gdLst>
                <a:gd name="T0" fmla="*/ 427 w 914"/>
                <a:gd name="T1" fmla="*/ 910 h 914"/>
                <a:gd name="T2" fmla="*/ 424 w 914"/>
                <a:gd name="T3" fmla="*/ 903 h 914"/>
                <a:gd name="T4" fmla="*/ 424 w 914"/>
                <a:gd name="T5" fmla="*/ 874 h 914"/>
                <a:gd name="T6" fmla="*/ 435 w 914"/>
                <a:gd name="T7" fmla="*/ 863 h 914"/>
                <a:gd name="T8" fmla="*/ 443 w 914"/>
                <a:gd name="T9" fmla="*/ 866 h 914"/>
                <a:gd name="T10" fmla="*/ 446 w 914"/>
                <a:gd name="T11" fmla="*/ 874 h 914"/>
                <a:gd name="T12" fmla="*/ 446 w 914"/>
                <a:gd name="T13" fmla="*/ 903 h 914"/>
                <a:gd name="T14" fmla="*/ 435 w 914"/>
                <a:gd name="T15" fmla="*/ 914 h 914"/>
                <a:gd name="T16" fmla="*/ 427 w 914"/>
                <a:gd name="T17" fmla="*/ 910 h 914"/>
                <a:gd name="T18" fmla="*/ 3 w 914"/>
                <a:gd name="T19" fmla="*/ 487 h 914"/>
                <a:gd name="T20" fmla="*/ 0 w 914"/>
                <a:gd name="T21" fmla="*/ 479 h 914"/>
                <a:gd name="T22" fmla="*/ 11 w 914"/>
                <a:gd name="T23" fmla="*/ 468 h 914"/>
                <a:gd name="T24" fmla="*/ 40 w 914"/>
                <a:gd name="T25" fmla="*/ 468 h 914"/>
                <a:gd name="T26" fmla="*/ 48 w 914"/>
                <a:gd name="T27" fmla="*/ 471 h 914"/>
                <a:gd name="T28" fmla="*/ 51 w 914"/>
                <a:gd name="T29" fmla="*/ 479 h 914"/>
                <a:gd name="T30" fmla="*/ 48 w 914"/>
                <a:gd name="T31" fmla="*/ 487 h 914"/>
                <a:gd name="T32" fmla="*/ 40 w 914"/>
                <a:gd name="T33" fmla="*/ 490 h 914"/>
                <a:gd name="T34" fmla="*/ 11 w 914"/>
                <a:gd name="T35" fmla="*/ 490 h 914"/>
                <a:gd name="T36" fmla="*/ 3 w 914"/>
                <a:gd name="T37" fmla="*/ 487 h 914"/>
                <a:gd name="T38" fmla="*/ 707 w 914"/>
                <a:gd name="T39" fmla="*/ 766 h 914"/>
                <a:gd name="T40" fmla="*/ 707 w 914"/>
                <a:gd name="T41" fmla="*/ 750 h 914"/>
                <a:gd name="T42" fmla="*/ 722 w 914"/>
                <a:gd name="T43" fmla="*/ 750 h 914"/>
                <a:gd name="T44" fmla="*/ 758 w 914"/>
                <a:gd name="T45" fmla="*/ 786 h 914"/>
                <a:gd name="T46" fmla="*/ 758 w 914"/>
                <a:gd name="T47" fmla="*/ 802 h 914"/>
                <a:gd name="T48" fmla="*/ 742 w 914"/>
                <a:gd name="T49" fmla="*/ 802 h 914"/>
                <a:gd name="T50" fmla="*/ 707 w 914"/>
                <a:gd name="T51" fmla="*/ 766 h 914"/>
                <a:gd name="T52" fmla="*/ 112 w 914"/>
                <a:gd name="T53" fmla="*/ 171 h 914"/>
                <a:gd name="T54" fmla="*/ 112 w 914"/>
                <a:gd name="T55" fmla="*/ 156 h 914"/>
                <a:gd name="T56" fmla="*/ 127 w 914"/>
                <a:gd name="T57" fmla="*/ 156 h 914"/>
                <a:gd name="T58" fmla="*/ 163 w 914"/>
                <a:gd name="T59" fmla="*/ 192 h 914"/>
                <a:gd name="T60" fmla="*/ 163 w 914"/>
                <a:gd name="T61" fmla="*/ 207 h 914"/>
                <a:gd name="T62" fmla="*/ 148 w 914"/>
                <a:gd name="T63" fmla="*/ 207 h 914"/>
                <a:gd name="T64" fmla="*/ 112 w 914"/>
                <a:gd name="T65" fmla="*/ 171 h 914"/>
                <a:gd name="T66" fmla="*/ 427 w 914"/>
                <a:gd name="T67" fmla="*/ 91 h 914"/>
                <a:gd name="T68" fmla="*/ 424 w 914"/>
                <a:gd name="T69" fmla="*/ 84 h 914"/>
                <a:gd name="T70" fmla="*/ 424 w 914"/>
                <a:gd name="T71" fmla="*/ 11 h 914"/>
                <a:gd name="T72" fmla="*/ 435 w 914"/>
                <a:gd name="T73" fmla="*/ 0 h 914"/>
                <a:gd name="T74" fmla="*/ 443 w 914"/>
                <a:gd name="T75" fmla="*/ 3 h 914"/>
                <a:gd name="T76" fmla="*/ 446 w 914"/>
                <a:gd name="T77" fmla="*/ 11 h 914"/>
                <a:gd name="T78" fmla="*/ 446 w 914"/>
                <a:gd name="T79" fmla="*/ 84 h 914"/>
                <a:gd name="T80" fmla="*/ 443 w 914"/>
                <a:gd name="T81" fmla="*/ 91 h 914"/>
                <a:gd name="T82" fmla="*/ 435 w 914"/>
                <a:gd name="T83" fmla="*/ 95 h 914"/>
                <a:gd name="T84" fmla="*/ 427 w 914"/>
                <a:gd name="T85" fmla="*/ 91 h 914"/>
                <a:gd name="T86" fmla="*/ 822 w 914"/>
                <a:gd name="T87" fmla="*/ 485 h 914"/>
                <a:gd name="T88" fmla="*/ 819 w 914"/>
                <a:gd name="T89" fmla="*/ 477 h 914"/>
                <a:gd name="T90" fmla="*/ 831 w 914"/>
                <a:gd name="T91" fmla="*/ 466 h 914"/>
                <a:gd name="T92" fmla="*/ 903 w 914"/>
                <a:gd name="T93" fmla="*/ 469 h 914"/>
                <a:gd name="T94" fmla="*/ 911 w 914"/>
                <a:gd name="T95" fmla="*/ 472 h 914"/>
                <a:gd name="T96" fmla="*/ 914 w 914"/>
                <a:gd name="T97" fmla="*/ 481 h 914"/>
                <a:gd name="T98" fmla="*/ 902 w 914"/>
                <a:gd name="T99" fmla="*/ 491 h 914"/>
                <a:gd name="T100" fmla="*/ 830 w 914"/>
                <a:gd name="T101" fmla="*/ 489 h 914"/>
                <a:gd name="T102" fmla="*/ 822 w 914"/>
                <a:gd name="T103" fmla="*/ 485 h 914"/>
                <a:gd name="T104" fmla="*/ 707 w 914"/>
                <a:gd name="T105" fmla="*/ 207 h 914"/>
                <a:gd name="T106" fmla="*/ 707 w 914"/>
                <a:gd name="T107" fmla="*/ 192 h 914"/>
                <a:gd name="T108" fmla="*/ 770 w 914"/>
                <a:gd name="T109" fmla="*/ 128 h 914"/>
                <a:gd name="T110" fmla="*/ 786 w 914"/>
                <a:gd name="T111" fmla="*/ 128 h 914"/>
                <a:gd name="T112" fmla="*/ 786 w 914"/>
                <a:gd name="T113" fmla="*/ 143 h 914"/>
                <a:gd name="T114" fmla="*/ 722 w 914"/>
                <a:gd name="T115" fmla="*/ 207 h 914"/>
                <a:gd name="T116" fmla="*/ 707 w 914"/>
                <a:gd name="T117" fmla="*/ 20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4" h="914">
                  <a:moveTo>
                    <a:pt x="427" y="910"/>
                  </a:moveTo>
                  <a:cubicBezTo>
                    <a:pt x="425" y="908"/>
                    <a:pt x="424" y="906"/>
                    <a:pt x="424" y="903"/>
                  </a:cubicBezTo>
                  <a:cubicBezTo>
                    <a:pt x="424" y="874"/>
                    <a:pt x="424" y="874"/>
                    <a:pt x="424" y="874"/>
                  </a:cubicBezTo>
                  <a:cubicBezTo>
                    <a:pt x="424" y="868"/>
                    <a:pt x="429" y="863"/>
                    <a:pt x="435" y="863"/>
                  </a:cubicBezTo>
                  <a:cubicBezTo>
                    <a:pt x="438" y="863"/>
                    <a:pt x="441" y="864"/>
                    <a:pt x="443" y="866"/>
                  </a:cubicBezTo>
                  <a:cubicBezTo>
                    <a:pt x="445" y="868"/>
                    <a:pt x="446" y="871"/>
                    <a:pt x="446" y="874"/>
                  </a:cubicBezTo>
                  <a:cubicBezTo>
                    <a:pt x="446" y="903"/>
                    <a:pt x="446" y="903"/>
                    <a:pt x="446" y="903"/>
                  </a:cubicBezTo>
                  <a:cubicBezTo>
                    <a:pt x="446" y="909"/>
                    <a:pt x="441" y="914"/>
                    <a:pt x="435" y="914"/>
                  </a:cubicBezTo>
                  <a:cubicBezTo>
                    <a:pt x="432" y="914"/>
                    <a:pt x="429" y="913"/>
                    <a:pt x="427" y="910"/>
                  </a:cubicBezTo>
                  <a:close/>
                  <a:moveTo>
                    <a:pt x="3" y="487"/>
                  </a:moveTo>
                  <a:cubicBezTo>
                    <a:pt x="1" y="485"/>
                    <a:pt x="0" y="482"/>
                    <a:pt x="0" y="479"/>
                  </a:cubicBezTo>
                  <a:cubicBezTo>
                    <a:pt x="0" y="473"/>
                    <a:pt x="5" y="468"/>
                    <a:pt x="11" y="468"/>
                  </a:cubicBezTo>
                  <a:cubicBezTo>
                    <a:pt x="40" y="468"/>
                    <a:pt x="40" y="468"/>
                    <a:pt x="40" y="468"/>
                  </a:cubicBezTo>
                  <a:cubicBezTo>
                    <a:pt x="43" y="468"/>
                    <a:pt x="46" y="469"/>
                    <a:pt x="48" y="471"/>
                  </a:cubicBezTo>
                  <a:cubicBezTo>
                    <a:pt x="50" y="473"/>
                    <a:pt x="51" y="476"/>
                    <a:pt x="51" y="479"/>
                  </a:cubicBezTo>
                  <a:cubicBezTo>
                    <a:pt x="51" y="482"/>
                    <a:pt x="50" y="485"/>
                    <a:pt x="48" y="487"/>
                  </a:cubicBezTo>
                  <a:cubicBezTo>
                    <a:pt x="46" y="489"/>
                    <a:pt x="43" y="490"/>
                    <a:pt x="40" y="490"/>
                  </a:cubicBezTo>
                  <a:cubicBezTo>
                    <a:pt x="11" y="490"/>
                    <a:pt x="11" y="490"/>
                    <a:pt x="11" y="490"/>
                  </a:cubicBezTo>
                  <a:cubicBezTo>
                    <a:pt x="8" y="490"/>
                    <a:pt x="5" y="489"/>
                    <a:pt x="3" y="487"/>
                  </a:cubicBezTo>
                  <a:close/>
                  <a:moveTo>
                    <a:pt x="707" y="766"/>
                  </a:moveTo>
                  <a:cubicBezTo>
                    <a:pt x="702" y="762"/>
                    <a:pt x="702" y="755"/>
                    <a:pt x="707" y="750"/>
                  </a:cubicBezTo>
                  <a:cubicBezTo>
                    <a:pt x="711" y="746"/>
                    <a:pt x="718" y="746"/>
                    <a:pt x="722" y="750"/>
                  </a:cubicBezTo>
                  <a:cubicBezTo>
                    <a:pt x="758" y="786"/>
                    <a:pt x="758" y="786"/>
                    <a:pt x="758" y="786"/>
                  </a:cubicBezTo>
                  <a:cubicBezTo>
                    <a:pt x="762" y="791"/>
                    <a:pt x="762" y="798"/>
                    <a:pt x="758" y="802"/>
                  </a:cubicBezTo>
                  <a:cubicBezTo>
                    <a:pt x="754" y="806"/>
                    <a:pt x="747" y="806"/>
                    <a:pt x="742" y="802"/>
                  </a:cubicBezTo>
                  <a:lnTo>
                    <a:pt x="707" y="766"/>
                  </a:lnTo>
                  <a:close/>
                  <a:moveTo>
                    <a:pt x="112" y="171"/>
                  </a:moveTo>
                  <a:cubicBezTo>
                    <a:pt x="107" y="167"/>
                    <a:pt x="107" y="160"/>
                    <a:pt x="112" y="156"/>
                  </a:cubicBezTo>
                  <a:cubicBezTo>
                    <a:pt x="116" y="151"/>
                    <a:pt x="123" y="151"/>
                    <a:pt x="127" y="156"/>
                  </a:cubicBezTo>
                  <a:cubicBezTo>
                    <a:pt x="163" y="192"/>
                    <a:pt x="163" y="192"/>
                    <a:pt x="163" y="192"/>
                  </a:cubicBezTo>
                  <a:cubicBezTo>
                    <a:pt x="168" y="196"/>
                    <a:pt x="168" y="203"/>
                    <a:pt x="163" y="207"/>
                  </a:cubicBezTo>
                  <a:cubicBezTo>
                    <a:pt x="159" y="212"/>
                    <a:pt x="152" y="212"/>
                    <a:pt x="148" y="207"/>
                  </a:cubicBezTo>
                  <a:lnTo>
                    <a:pt x="112" y="171"/>
                  </a:lnTo>
                  <a:close/>
                  <a:moveTo>
                    <a:pt x="427" y="91"/>
                  </a:moveTo>
                  <a:cubicBezTo>
                    <a:pt x="425" y="89"/>
                    <a:pt x="424" y="87"/>
                    <a:pt x="424" y="84"/>
                  </a:cubicBezTo>
                  <a:cubicBezTo>
                    <a:pt x="424" y="11"/>
                    <a:pt x="424" y="11"/>
                    <a:pt x="424" y="11"/>
                  </a:cubicBezTo>
                  <a:cubicBezTo>
                    <a:pt x="424" y="5"/>
                    <a:pt x="429" y="0"/>
                    <a:pt x="435" y="0"/>
                  </a:cubicBezTo>
                  <a:cubicBezTo>
                    <a:pt x="438" y="0"/>
                    <a:pt x="441" y="1"/>
                    <a:pt x="443" y="3"/>
                  </a:cubicBezTo>
                  <a:cubicBezTo>
                    <a:pt x="445" y="5"/>
                    <a:pt x="446" y="8"/>
                    <a:pt x="446" y="11"/>
                  </a:cubicBezTo>
                  <a:cubicBezTo>
                    <a:pt x="446" y="84"/>
                    <a:pt x="446" y="84"/>
                    <a:pt x="446" y="84"/>
                  </a:cubicBezTo>
                  <a:cubicBezTo>
                    <a:pt x="446" y="87"/>
                    <a:pt x="445" y="89"/>
                    <a:pt x="443" y="91"/>
                  </a:cubicBezTo>
                  <a:cubicBezTo>
                    <a:pt x="441" y="94"/>
                    <a:pt x="438" y="95"/>
                    <a:pt x="435" y="95"/>
                  </a:cubicBezTo>
                  <a:cubicBezTo>
                    <a:pt x="432" y="95"/>
                    <a:pt x="429" y="94"/>
                    <a:pt x="427" y="91"/>
                  </a:cubicBezTo>
                  <a:close/>
                  <a:moveTo>
                    <a:pt x="822" y="485"/>
                  </a:moveTo>
                  <a:cubicBezTo>
                    <a:pt x="820" y="483"/>
                    <a:pt x="819" y="480"/>
                    <a:pt x="819" y="477"/>
                  </a:cubicBezTo>
                  <a:cubicBezTo>
                    <a:pt x="819" y="471"/>
                    <a:pt x="824" y="466"/>
                    <a:pt x="831" y="466"/>
                  </a:cubicBezTo>
                  <a:cubicBezTo>
                    <a:pt x="903" y="469"/>
                    <a:pt x="903" y="469"/>
                    <a:pt x="903" y="469"/>
                  </a:cubicBezTo>
                  <a:cubicBezTo>
                    <a:pt x="906" y="469"/>
                    <a:pt x="909" y="470"/>
                    <a:pt x="911" y="472"/>
                  </a:cubicBezTo>
                  <a:cubicBezTo>
                    <a:pt x="913" y="475"/>
                    <a:pt x="914" y="478"/>
                    <a:pt x="914" y="481"/>
                  </a:cubicBezTo>
                  <a:cubicBezTo>
                    <a:pt x="914" y="487"/>
                    <a:pt x="909" y="492"/>
                    <a:pt x="902" y="491"/>
                  </a:cubicBezTo>
                  <a:cubicBezTo>
                    <a:pt x="830" y="489"/>
                    <a:pt x="830" y="489"/>
                    <a:pt x="830" y="489"/>
                  </a:cubicBezTo>
                  <a:cubicBezTo>
                    <a:pt x="827" y="488"/>
                    <a:pt x="824" y="487"/>
                    <a:pt x="822" y="485"/>
                  </a:cubicBezTo>
                  <a:close/>
                  <a:moveTo>
                    <a:pt x="707" y="207"/>
                  </a:moveTo>
                  <a:cubicBezTo>
                    <a:pt x="702" y="203"/>
                    <a:pt x="702" y="196"/>
                    <a:pt x="707" y="192"/>
                  </a:cubicBezTo>
                  <a:cubicBezTo>
                    <a:pt x="770" y="128"/>
                    <a:pt x="770" y="128"/>
                    <a:pt x="770" y="128"/>
                  </a:cubicBezTo>
                  <a:cubicBezTo>
                    <a:pt x="775" y="123"/>
                    <a:pt x="782" y="123"/>
                    <a:pt x="786" y="128"/>
                  </a:cubicBezTo>
                  <a:cubicBezTo>
                    <a:pt x="790" y="132"/>
                    <a:pt x="790" y="139"/>
                    <a:pt x="786" y="143"/>
                  </a:cubicBezTo>
                  <a:cubicBezTo>
                    <a:pt x="722" y="207"/>
                    <a:pt x="722" y="207"/>
                    <a:pt x="722" y="207"/>
                  </a:cubicBezTo>
                  <a:cubicBezTo>
                    <a:pt x="718" y="212"/>
                    <a:pt x="711" y="212"/>
                    <a:pt x="707" y="207"/>
                  </a:cubicBezTo>
                  <a:close/>
                </a:path>
              </a:pathLst>
            </a:custGeom>
            <a:solidFill>
              <a:srgbClr val="3976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sp>
        <p:nvSpPr>
          <p:cNvPr id="15" name="文本框 14"/>
          <p:cNvSpPr txBox="1"/>
          <p:nvPr/>
        </p:nvSpPr>
        <p:spPr>
          <a:xfrm>
            <a:off x="1683751" y="179037"/>
            <a:ext cx="1409700" cy="829945"/>
          </a:xfrm>
          <a:prstGeom prst="rect">
            <a:avLst/>
          </a:prstGeom>
          <a:noFill/>
          <a:effectLst/>
        </p:spPr>
        <p:txBody>
          <a:bodyPr wrap="none" rtlCol="0">
            <a:spAutoFit/>
          </a:bodyPr>
          <a:p>
            <a:r>
              <a:rPr lang="en-US" altLang="zh-CN" sz="4800" b="1" dirty="0" smtClean="0">
                <a:solidFill>
                  <a:srgbClr val="3976BD"/>
                </a:solidFill>
                <a:latin typeface="幼圆" panose="02010509060101010101" pitchFamily="49" charset="-122"/>
                <a:ea typeface="幼圆" panose="02010509060101010101" pitchFamily="49" charset="-122"/>
              </a:rPr>
              <a:t>ER</a:t>
            </a:r>
            <a:r>
              <a:rPr lang="zh-CN" altLang="en-US" sz="4800" b="1" dirty="0" smtClean="0">
                <a:solidFill>
                  <a:srgbClr val="3976BD"/>
                </a:solidFill>
                <a:latin typeface="幼圆" panose="02010509060101010101" pitchFamily="49" charset="-122"/>
                <a:ea typeface="幼圆" panose="02010509060101010101" pitchFamily="49" charset="-122"/>
              </a:rPr>
              <a:t>图</a:t>
            </a:r>
            <a:endParaRPr lang="zh-CN" altLang="en-US" sz="4800" b="1" dirty="0" smtClean="0">
              <a:solidFill>
                <a:srgbClr val="3976BD"/>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蓝色灯泡立体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920</Words>
  <Application>WPS 演示</Application>
  <PresentationFormat>宽屏</PresentationFormat>
  <Paragraphs>135</Paragraphs>
  <Slides>25</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幼圆</vt:lpstr>
      <vt:lpstr>华文细黑</vt:lpstr>
      <vt:lpstr>微软雅黑</vt:lpstr>
      <vt:lpstr>Agency FB</vt:lpstr>
      <vt:lpstr>方正超粗黑简体</vt:lpstr>
      <vt:lpstr>Calibri</vt:lpstr>
      <vt:lpstr>等线</vt:lpstr>
      <vt:lpstr>等线 Light</vt:lpstr>
      <vt:lpstr>黑体</vt:lpstr>
      <vt:lpstr>Arial Unicode MS</vt:lpstr>
      <vt:lpstr>Haettenschweiler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蓝色灯泡立体答辩</dc:title>
  <dc:creator>PC</dc:creator>
  <cp:lastModifiedBy>Administrator</cp:lastModifiedBy>
  <cp:revision>31</cp:revision>
  <dcterms:created xsi:type="dcterms:W3CDTF">2017-04-19T15:39:00Z</dcterms:created>
  <dcterms:modified xsi:type="dcterms:W3CDTF">2022-01-07T06:15:15Z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6455F76734A54C9393DF2E82140A44EA</vt:lpwstr>
  </property>
  <property fmtid="{D5CDD505-2E9C-101B-9397-08002B2CF9AE}" pid="3" name="KSOProductBuildVer">
    <vt:lpwstr>2052-11.1.0.11194</vt:lpwstr>
  </property>
</Properties>
</file>