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56" r:id="rId4"/>
    <p:sldId id="257" r:id="rId6"/>
    <p:sldId id="278" r:id="rId7"/>
    <p:sldId id="374" r:id="rId8"/>
    <p:sldId id="375" r:id="rId9"/>
    <p:sldId id="401" r:id="rId10"/>
    <p:sldId id="377" r:id="rId11"/>
    <p:sldId id="378" r:id="rId12"/>
    <p:sldId id="379" r:id="rId13"/>
    <p:sldId id="402" r:id="rId14"/>
    <p:sldId id="403" r:id="rId15"/>
    <p:sldId id="404" r:id="rId16"/>
    <p:sldId id="405" r:id="rId17"/>
    <p:sldId id="406" r:id="rId18"/>
    <p:sldId id="407" r:id="rId19"/>
    <p:sldId id="410" r:id="rId20"/>
    <p:sldId id="408" r:id="rId21"/>
    <p:sldId id="409" r:id="rId22"/>
    <p:sldId id="279" r:id="rId23"/>
    <p:sldId id="267" r:id="rId24"/>
    <p:sldId id="341" r:id="rId25"/>
    <p:sldId id="280" r:id="rId26"/>
    <p:sldId id="309" r:id="rId27"/>
    <p:sldId id="340" r:id="rId28"/>
    <p:sldId id="336" r:id="rId29"/>
    <p:sldId id="399" r:id="rId30"/>
    <p:sldId id="400" r:id="rId31"/>
    <p:sldId id="337" r:id="rId32"/>
    <p:sldId id="338" r:id="rId33"/>
    <p:sldId id="339" r:id="rId34"/>
    <p:sldId id="398" r:id="rId35"/>
    <p:sldId id="281" r:id="rId36"/>
    <p:sldId id="269" r:id="rId37"/>
    <p:sldId id="282" r:id="rId38"/>
    <p:sldId id="303" r:id="rId39"/>
    <p:sldId id="306" r:id="rId40"/>
    <p:sldId id="304" r:id="rId41"/>
    <p:sldId id="305" r:id="rId42"/>
    <p:sldId id="307" r:id="rId43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d2e6d22-03e5-4786-932f-a7566c871628}">
          <p14:sldIdLst>
            <p14:sldId id="256"/>
            <p14:sldId id="257"/>
            <p14:sldId id="278"/>
            <p14:sldId id="374"/>
            <p14:sldId id="375"/>
            <p14:sldId id="401"/>
            <p14:sldId id="377"/>
            <p14:sldId id="378"/>
            <p14:sldId id="379"/>
            <p14:sldId id="402"/>
            <p14:sldId id="403"/>
            <p14:sldId id="404"/>
            <p14:sldId id="405"/>
            <p14:sldId id="406"/>
            <p14:sldId id="407"/>
            <p14:sldId id="410"/>
            <p14:sldId id="408"/>
            <p14:sldId id="409"/>
            <p14:sldId id="279"/>
            <p14:sldId id="267"/>
            <p14:sldId id="341"/>
            <p14:sldId id="280"/>
            <p14:sldId id="309"/>
            <p14:sldId id="340"/>
            <p14:sldId id="336"/>
            <p14:sldId id="337"/>
            <p14:sldId id="338"/>
            <p14:sldId id="339"/>
            <p14:sldId id="398"/>
            <p14:sldId id="281"/>
            <p14:sldId id="269"/>
            <p14:sldId id="282"/>
            <p14:sldId id="399"/>
            <p14:sldId id="400"/>
          </p14:sldIdLst>
        </p14:section>
        <p14:section name="无标题节" id="{78463cb2-07c9-4acd-953a-0217398ccdaa}">
          <p14:sldIdLst>
            <p14:sldId id="303"/>
            <p14:sldId id="306"/>
            <p14:sldId id="304"/>
            <p14:sldId id="305"/>
            <p14:sldId id="30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FEC"/>
    <a:srgbClr val="FFB905"/>
    <a:srgbClr val="E2A100"/>
    <a:srgbClr val="42A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66" d="100"/>
          <a:sy n="66" d="100"/>
        </p:scale>
        <p:origin x="169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8" Type="http://schemas.openxmlformats.org/officeDocument/2006/relationships/tags" Target="tags/tag3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49BD5-F747-4274-8233-B86A97C72E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9578182" y="4165600"/>
            <a:ext cx="2613818" cy="2829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9578182" y="4165600"/>
            <a:ext cx="2613818" cy="2829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slide" Target="slide39.xml"/><Relationship Id="rId4" Type="http://schemas.openxmlformats.org/officeDocument/2006/relationships/slide" Target="slide38.xml"/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" Target="slide3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.sv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svg"/><Relationship Id="rId3" Type="http://schemas.openxmlformats.org/officeDocument/2006/relationships/image" Target="../media/image24.png"/><Relationship Id="rId2" Type="http://schemas.openxmlformats.org/officeDocument/2006/relationships/image" Target="../media/image1.sv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8.png"/><Relationship Id="rId3" Type="http://schemas.openxmlformats.org/officeDocument/2006/relationships/slide" Target="slide20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4.svg"/><Relationship Id="rId4" Type="http://schemas.openxmlformats.org/officeDocument/2006/relationships/image" Target="../media/image38.png"/><Relationship Id="rId3" Type="http://schemas.openxmlformats.org/officeDocument/2006/relationships/slide" Target="slide20.xml"/><Relationship Id="rId2" Type="http://schemas.openxmlformats.org/officeDocument/2006/relationships/image" Target="../media/image39.png"/><Relationship Id="rId1" Type="http://schemas.openxmlformats.org/officeDocument/2006/relationships/tags" Target="../tags/tag2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svg"/><Relationship Id="rId3" Type="http://schemas.openxmlformats.org/officeDocument/2006/relationships/image" Target="../media/image38.png"/><Relationship Id="rId2" Type="http://schemas.openxmlformats.org/officeDocument/2006/relationships/slide" Target="slide20.xml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26.png"/><Relationship Id="rId3" Type="http://schemas.openxmlformats.org/officeDocument/2006/relationships/image" Target="../media/image4.svg"/><Relationship Id="rId2" Type="http://schemas.openxmlformats.org/officeDocument/2006/relationships/image" Target="../media/image38.png"/><Relationship Id="rId1" Type="http://schemas.openxmlformats.org/officeDocument/2006/relationships/slide" Target="slide20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4.svg"/><Relationship Id="rId3" Type="http://schemas.openxmlformats.org/officeDocument/2006/relationships/image" Target="../media/image38.png"/><Relationship Id="rId2" Type="http://schemas.openxmlformats.org/officeDocument/2006/relationships/slide" Target="slide20.xml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" y="1492739"/>
            <a:ext cx="5339923" cy="5772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08905" y="2628900"/>
            <a:ext cx="63823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基于JavaEE的中小学智慧教学管理系统的设计与实现</a:t>
            </a:r>
            <a:endParaRPr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89140" y="4729480"/>
            <a:ext cx="26212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报告人：许伟聪</a:t>
            </a:r>
            <a:endParaRPr 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指导老师：沈炎斌</a:t>
            </a:r>
            <a:endParaRPr 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480715" y="211467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1876425"/>
            <a:ext cx="9944100" cy="3419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64635" y="1167142"/>
            <a:ext cx="14624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480715" y="211467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4635" y="1167142"/>
            <a:ext cx="13830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905" y="2105660"/>
            <a:ext cx="9896475" cy="1104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16020" y="3564902"/>
            <a:ext cx="21602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70" y="4478655"/>
            <a:ext cx="7410450" cy="1381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480715" y="211467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420" y="1167142"/>
            <a:ext cx="21088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7095" y="1750695"/>
            <a:ext cx="7743825" cy="1924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05" y="4664075"/>
            <a:ext cx="8277225" cy="1647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64000" y="3877957"/>
            <a:ext cx="14649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chat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480715" y="211467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3370" y="1264297"/>
            <a:ext cx="39243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course_schedule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8860" y="1847850"/>
            <a:ext cx="7572375" cy="2714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95" y="5123815"/>
            <a:ext cx="7648575" cy="1552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2155" y="4562487"/>
            <a:ext cx="3048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course_time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480715" y="211467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74340" y="1167142"/>
            <a:ext cx="36436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course_teacher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115" y="1750695"/>
            <a:ext cx="7810500" cy="154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480715" y="211467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30270" y="1167142"/>
            <a:ext cx="26123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work_info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8515" y="1750695"/>
            <a:ext cx="7896225" cy="212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0905" y="3874782"/>
            <a:ext cx="26123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work_info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4396105"/>
            <a:ext cx="7524750" cy="2066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480715" y="211467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48685" y="1167142"/>
            <a:ext cx="26949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exam_info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1225" y="1750695"/>
            <a:ext cx="7829550" cy="2124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230" y="4584065"/>
            <a:ext cx="7496175" cy="2085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61005" y="3937647"/>
            <a:ext cx="36696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exam_question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480715" y="211467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14065" y="1157617"/>
            <a:ext cx="29641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exam_score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0" y="2009775"/>
            <a:ext cx="7848600" cy="1247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480715" y="211467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74340" y="1167142"/>
            <a:ext cx="36436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course_teacher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115" y="1750695"/>
            <a:ext cx="7810500" cy="154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63103" y="318602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使用</a:t>
              </a:r>
              <a:r>
                <a:rPr lang="zh-CN" altLang="en-US" b="1" dirty="0">
                  <a:solidFill>
                    <a:schemeClr val="bg1"/>
                  </a:solidFill>
                </a:rPr>
                <a:t>技术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376420" y="4091305"/>
            <a:ext cx="350583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本段落描述在本次毕业设计中主要使用的技术，以及各种技术的优点和使用理由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224951" y="2732417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14233" y="318602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选题</a:t>
              </a:r>
              <a:r>
                <a:rPr lang="zh-CN" altLang="en-US" b="1" dirty="0">
                  <a:solidFill>
                    <a:schemeClr val="bg1"/>
                  </a:solidFill>
                </a:rPr>
                <a:t>意义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24951" y="4679111"/>
            <a:ext cx="3572993" cy="1356504"/>
            <a:chOff x="1224951" y="4679111"/>
            <a:chExt cx="3572993" cy="135650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4679111"/>
              <a:ext cx="2671482" cy="1356504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224951" y="5003420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913729" y="5129961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任务</a:t>
              </a:r>
              <a:r>
                <a:rPr lang="zh-CN" altLang="en-US" b="1" dirty="0">
                  <a:solidFill>
                    <a:schemeClr val="bg1"/>
                  </a:solidFill>
                </a:rPr>
                <a:t>进展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621547" y="2732417"/>
            <a:ext cx="3581620" cy="1356504"/>
            <a:chOff x="5621547" y="2732417"/>
            <a:chExt cx="3581620" cy="135650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685" y="2732417"/>
              <a:ext cx="2671482" cy="135650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5621547" y="3056726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408080" y="318602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使用</a:t>
              </a:r>
              <a:r>
                <a:rPr lang="zh-CN" altLang="en-US" b="1" dirty="0">
                  <a:solidFill>
                    <a:schemeClr val="bg1"/>
                  </a:solidFill>
                </a:rPr>
                <a:t>技术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57541" y="4679111"/>
            <a:ext cx="3545626" cy="1356504"/>
            <a:chOff x="5657541" y="4679111"/>
            <a:chExt cx="3545626" cy="1356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685" y="4679111"/>
              <a:ext cx="2671482" cy="135650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5657541" y="5003420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408195" y="5130476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后续</a:t>
              </a:r>
              <a:r>
                <a:rPr lang="zh-CN" altLang="en-US" b="1" dirty="0">
                  <a:solidFill>
                    <a:schemeClr val="bg1"/>
                  </a:solidFill>
                </a:rPr>
                <a:t>工作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7"/>
          <p:cNvGrpSpPr/>
          <p:nvPr/>
        </p:nvGrpSpPr>
        <p:grpSpPr>
          <a:xfrm>
            <a:off x="2304594" y="2633976"/>
            <a:ext cx="1647323" cy="1077093"/>
            <a:chOff x="1" y="0"/>
            <a:chExt cx="4392858" cy="2872248"/>
          </a:xfrm>
        </p:grpSpPr>
        <p:sp>
          <p:nvSpPr>
            <p:cNvPr id="3" name="Shape 333">
              <a:hlinkClick r:id="rId1" action="ppaction://hlinksldjump"/>
            </p:cNvPr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Shape 335"/>
            <p:cNvSpPr/>
            <p:nvPr/>
          </p:nvSpPr>
          <p:spPr>
            <a:xfrm>
              <a:off x="1948522" y="1208331"/>
              <a:ext cx="1142999" cy="491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LayUI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5" name="Group 342"/>
          <p:cNvGrpSpPr/>
          <p:nvPr/>
        </p:nvGrpSpPr>
        <p:grpSpPr>
          <a:xfrm>
            <a:off x="3739328" y="2633976"/>
            <a:ext cx="1647323" cy="1077093"/>
            <a:chOff x="0" y="0"/>
            <a:chExt cx="4392859" cy="2872248"/>
          </a:xfrm>
          <a:solidFill>
            <a:srgbClr val="D9B692"/>
          </a:solidFill>
        </p:grpSpPr>
        <p:sp>
          <p:nvSpPr>
            <p:cNvPr id="6" name="Shape 338">
              <a:hlinkClick r:id="rId2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BF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Shape 340"/>
            <p:cNvSpPr/>
            <p:nvPr/>
          </p:nvSpPr>
          <p:spPr>
            <a:xfrm>
              <a:off x="1194479" y="1289712"/>
              <a:ext cx="285243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JavaEE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8" name="Group 347"/>
          <p:cNvGrpSpPr/>
          <p:nvPr/>
        </p:nvGrpSpPr>
        <p:grpSpPr>
          <a:xfrm>
            <a:off x="5209509" y="2633976"/>
            <a:ext cx="1647323" cy="1077093"/>
            <a:chOff x="0" y="0"/>
            <a:chExt cx="4392859" cy="2872248"/>
          </a:xfrm>
        </p:grpSpPr>
        <p:sp>
          <p:nvSpPr>
            <p:cNvPr id="9" name="Shape 343">
              <a:hlinkClick r:id="rId3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Spring Boot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1" name="Group 352"/>
          <p:cNvGrpSpPr/>
          <p:nvPr/>
        </p:nvGrpSpPr>
        <p:grpSpPr>
          <a:xfrm>
            <a:off x="6667579" y="2633976"/>
            <a:ext cx="1647322" cy="1077093"/>
            <a:chOff x="0" y="0"/>
            <a:chExt cx="4392859" cy="2872248"/>
          </a:xfrm>
        </p:grpSpPr>
        <p:sp>
          <p:nvSpPr>
            <p:cNvPr id="12" name="Shape 348">
              <a:hlinkClick r:id="rId4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BF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MySQL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4" name="Group 357"/>
          <p:cNvGrpSpPr/>
          <p:nvPr/>
        </p:nvGrpSpPr>
        <p:grpSpPr>
          <a:xfrm>
            <a:off x="8146104" y="2633976"/>
            <a:ext cx="1647322" cy="1077093"/>
            <a:chOff x="0" y="0"/>
            <a:chExt cx="4392859" cy="2872248"/>
          </a:xfrm>
        </p:grpSpPr>
        <p:sp>
          <p:nvSpPr>
            <p:cNvPr id="15" name="Shape 353">
              <a:hlinkClick r:id="rId5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hape 355"/>
            <p:cNvSpPr/>
            <p:nvPr/>
          </p:nvSpPr>
          <p:spPr>
            <a:xfrm>
              <a:off x="1186405" y="1289715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Mybatis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7" name="Group 360"/>
          <p:cNvGrpSpPr/>
          <p:nvPr/>
        </p:nvGrpSpPr>
        <p:grpSpPr>
          <a:xfrm>
            <a:off x="2968769" y="3557132"/>
            <a:ext cx="318973" cy="318973"/>
            <a:chOff x="0" y="0"/>
            <a:chExt cx="850594" cy="850594"/>
          </a:xfrm>
        </p:grpSpPr>
        <p:sp>
          <p:nvSpPr>
            <p:cNvPr id="1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B90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363"/>
          <p:cNvGrpSpPr/>
          <p:nvPr/>
        </p:nvGrpSpPr>
        <p:grpSpPr>
          <a:xfrm>
            <a:off x="4406531" y="3557132"/>
            <a:ext cx="318973" cy="318973"/>
            <a:chOff x="0" y="0"/>
            <a:chExt cx="850594" cy="850594"/>
          </a:xfrm>
        </p:grpSpPr>
        <p:sp>
          <p:nvSpPr>
            <p:cNvPr id="2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1BFEC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Shape 362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366"/>
          <p:cNvGrpSpPr/>
          <p:nvPr/>
        </p:nvGrpSpPr>
        <p:grpSpPr>
          <a:xfrm>
            <a:off x="5873684" y="3557132"/>
            <a:ext cx="318973" cy="318973"/>
            <a:chOff x="0" y="0"/>
            <a:chExt cx="850594" cy="850594"/>
          </a:xfrm>
        </p:grpSpPr>
        <p:sp>
          <p:nvSpPr>
            <p:cNvPr id="2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B90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Shape 365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369"/>
          <p:cNvGrpSpPr/>
          <p:nvPr/>
        </p:nvGrpSpPr>
        <p:grpSpPr>
          <a:xfrm>
            <a:off x="7331753" y="3557132"/>
            <a:ext cx="318973" cy="318973"/>
            <a:chOff x="0" y="0"/>
            <a:chExt cx="850594" cy="850594"/>
          </a:xfrm>
        </p:grpSpPr>
        <p:sp>
          <p:nvSpPr>
            <p:cNvPr id="2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1BFEC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hape 368"/>
            <p:cNvSpPr/>
            <p:nvPr/>
          </p:nvSpPr>
          <p:spPr>
            <a:xfrm>
              <a:off x="314736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372"/>
          <p:cNvGrpSpPr/>
          <p:nvPr/>
        </p:nvGrpSpPr>
        <p:grpSpPr>
          <a:xfrm>
            <a:off x="8810279" y="3557132"/>
            <a:ext cx="318973" cy="318973"/>
            <a:chOff x="0" y="0"/>
            <a:chExt cx="850594" cy="850594"/>
          </a:xfrm>
        </p:grpSpPr>
        <p:sp>
          <p:nvSpPr>
            <p:cNvPr id="3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B90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Shape 371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Shape 373"/>
          <p:cNvSpPr/>
          <p:nvPr/>
        </p:nvSpPr>
        <p:spPr>
          <a:xfrm>
            <a:off x="2520618" y="4137273"/>
            <a:ext cx="1177714" cy="923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layui属于轻量级框架，简单美观。适用于开发后端模式，它在服务端页面上有非常好的效果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Shape 376"/>
          <p:cNvSpPr/>
          <p:nvPr/>
        </p:nvSpPr>
        <p:spPr>
          <a:xfrm>
            <a:off x="3986364" y="4137273"/>
            <a:ext cx="1177713" cy="14770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JavaEE是一套全新的技术架构，JavaEE包含了很多组件，可以对应用系统的开发及部署进行简化和规范化，从而提高应用系统的可复用性和安全性等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Shape 379"/>
          <p:cNvSpPr/>
          <p:nvPr/>
        </p:nvSpPr>
        <p:spPr>
          <a:xfrm>
            <a:off x="5426524" y="4137273"/>
            <a:ext cx="1177713" cy="1107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Boot框架的核心就是自动配置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如果默认配置不能满足需求，我们还可以替换掉自动配置类，使用我们自己的配置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Shape 382"/>
          <p:cNvSpPr/>
          <p:nvPr/>
        </p:nvSpPr>
        <p:spPr>
          <a:xfrm>
            <a:off x="6913106" y="4137273"/>
            <a:ext cx="1177714" cy="923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606B83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MySQL是一款安全、跨平台、高效的，并与 PHP、Java 等主流编程语言紧密结合的数据库系统。</a:t>
            </a:r>
            <a:endParaRPr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Shape 385"/>
          <p:cNvSpPr/>
          <p:nvPr/>
        </p:nvSpPr>
        <p:spPr>
          <a:xfrm>
            <a:off x="8378852" y="4137273"/>
            <a:ext cx="1177713" cy="14770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 是一款优秀的持久层框架，它支持定制化 SQL、存储过程以及高级映射。MyBatis 避免了几乎所有的 JDBC 代码和手动设置参数以及获取结果集。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80"/>
          <p:cNvCxnSpPr/>
          <p:nvPr/>
        </p:nvCxnSpPr>
        <p:spPr>
          <a:xfrm>
            <a:off x="2855197" y="2951787"/>
            <a:ext cx="1492820" cy="0"/>
          </a:xfrm>
          <a:prstGeom prst="line">
            <a:avLst/>
          </a:prstGeom>
          <a:ln w="12700">
            <a:solidFill>
              <a:srgbClr val="71BFEC"/>
            </a:solidFill>
            <a:prstDash val="sysDash"/>
            <a:headEnd type="oval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81"/>
          <p:cNvCxnSpPr/>
          <p:nvPr/>
        </p:nvCxnSpPr>
        <p:spPr>
          <a:xfrm>
            <a:off x="5308948" y="2127378"/>
            <a:ext cx="1601874" cy="0"/>
          </a:xfrm>
          <a:prstGeom prst="line">
            <a:avLst/>
          </a:prstGeom>
          <a:ln w="12700">
            <a:solidFill>
              <a:srgbClr val="FFB905"/>
            </a:solidFill>
            <a:prstDash val="sys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290"/>
          <p:cNvCxnSpPr/>
          <p:nvPr/>
        </p:nvCxnSpPr>
        <p:spPr>
          <a:xfrm>
            <a:off x="6029328" y="4319877"/>
            <a:ext cx="1492820" cy="0"/>
          </a:xfrm>
          <a:prstGeom prst="line">
            <a:avLst/>
          </a:prstGeom>
          <a:ln w="12700">
            <a:solidFill>
              <a:srgbClr val="71BFEC"/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91"/>
          <p:cNvCxnSpPr/>
          <p:nvPr/>
        </p:nvCxnSpPr>
        <p:spPr>
          <a:xfrm>
            <a:off x="3354584" y="5244325"/>
            <a:ext cx="1601874" cy="0"/>
          </a:xfrm>
          <a:prstGeom prst="line">
            <a:avLst/>
          </a:prstGeom>
          <a:ln w="12700">
            <a:solidFill>
              <a:srgbClr val="FFB905"/>
            </a:solidFill>
            <a:prstDash val="sysDash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2"/>
          <p:cNvGrpSpPr/>
          <p:nvPr/>
        </p:nvGrpSpPr>
        <p:grpSpPr>
          <a:xfrm>
            <a:off x="3222912" y="1768135"/>
            <a:ext cx="3867005" cy="3867390"/>
            <a:chOff x="4166340" y="1869735"/>
            <a:chExt cx="3867005" cy="3867390"/>
          </a:xfrm>
        </p:grpSpPr>
        <p:sp>
          <p:nvSpPr>
            <p:cNvPr id="19" name="Freeform 5"/>
            <p:cNvSpPr/>
            <p:nvPr/>
          </p:nvSpPr>
          <p:spPr bwMode="auto">
            <a:xfrm rot="3221378">
              <a:off x="5169712" y="2306297"/>
              <a:ext cx="2123488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72"/>
            <p:cNvSpPr/>
            <p:nvPr/>
          </p:nvSpPr>
          <p:spPr bwMode="auto">
            <a:xfrm rot="8621378">
              <a:off x="5909858" y="3311518"/>
              <a:ext cx="2123487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5"/>
            <p:cNvSpPr/>
            <p:nvPr/>
          </p:nvSpPr>
          <p:spPr bwMode="auto">
            <a:xfrm rot="3221378">
              <a:off x="4906560" y="4050199"/>
              <a:ext cx="2123488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74"/>
            <p:cNvSpPr/>
            <p:nvPr/>
          </p:nvSpPr>
          <p:spPr bwMode="auto">
            <a:xfrm rot="8621378">
              <a:off x="4166340" y="3043625"/>
              <a:ext cx="2123487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TextBox 275"/>
            <p:cNvSpPr txBox="1"/>
            <p:nvPr/>
          </p:nvSpPr>
          <p:spPr>
            <a:xfrm rot="3141781">
              <a:off x="5826029" y="2762201"/>
              <a:ext cx="80708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Mysql</a:t>
              </a:r>
              <a:endParaRPr lang="en-US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4" name="TextBox 276"/>
            <p:cNvSpPr txBox="1"/>
            <p:nvPr/>
          </p:nvSpPr>
          <p:spPr>
            <a:xfrm rot="19519074">
              <a:off x="6339312" y="3776855"/>
              <a:ext cx="124841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Hbuilder</a:t>
              </a:r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X</a:t>
              </a:r>
              <a:endParaRPr lang="en-US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5" name="TextBox 277"/>
            <p:cNvSpPr txBox="1"/>
            <p:nvPr/>
          </p:nvSpPr>
          <p:spPr>
            <a:xfrm rot="3141781">
              <a:off x="5472237" y="4506100"/>
              <a:ext cx="98171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Navicat</a:t>
              </a:r>
              <a:endParaRPr lang="en-US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6" name="TextBox 278"/>
            <p:cNvSpPr txBox="1"/>
            <p:nvPr/>
          </p:nvSpPr>
          <p:spPr>
            <a:xfrm rot="19519074">
              <a:off x="4865845" y="3507006"/>
              <a:ext cx="72263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IDEA</a:t>
              </a:r>
              <a:endParaRPr lang="en-US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</p:grpSp>
      <p:pic>
        <p:nvPicPr>
          <p:cNvPr id="28" name="图片 27" descr="idea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90700" y="2646680"/>
            <a:ext cx="609600" cy="609600"/>
          </a:xfrm>
          <a:prstGeom prst="rect">
            <a:avLst/>
          </a:prstGeom>
        </p:spPr>
      </p:pic>
      <p:pic>
        <p:nvPicPr>
          <p:cNvPr id="29" name="图片 28" descr="00_navicat_logo_rainbow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9060" y="5053965"/>
            <a:ext cx="1485900" cy="38100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8041005" y="3917950"/>
            <a:ext cx="852805" cy="871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 descr="mysql-logo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4240" y="1675130"/>
            <a:ext cx="1328420" cy="90424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13598" y="3226027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任务</a:t>
              </a:r>
              <a:r>
                <a:rPr lang="zh-CN" altLang="en-US" b="1" dirty="0">
                  <a:solidFill>
                    <a:schemeClr val="bg1"/>
                  </a:solidFill>
                </a:rPr>
                <a:t>进展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76420" y="4091305"/>
            <a:ext cx="3505835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本段落描述在本次中期答辩之前毕业设计的进行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状况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" y="1374775"/>
            <a:ext cx="11343005" cy="5483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80840" y="181622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480840" y="181622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85" y="1525905"/>
            <a:ext cx="10984230" cy="5332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1328420"/>
            <a:ext cx="11367135" cy="55295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49980" y="181622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349905" y="191147"/>
            <a:ext cx="384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修改个人信息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575" y="1309370"/>
            <a:ext cx="11466195" cy="5547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949980" y="181622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修改密码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" y="1318895"/>
            <a:ext cx="11449050" cy="553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28645" y="156222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课程表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" y="1408430"/>
            <a:ext cx="11262360" cy="5449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540" y="1305560"/>
            <a:ext cx="11424920" cy="5552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90315" y="164477"/>
            <a:ext cx="2011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聊天室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13598" y="316697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选题</a:t>
              </a:r>
              <a:r>
                <a:rPr lang="zh-CN" altLang="en-US" b="1" dirty="0">
                  <a:solidFill>
                    <a:schemeClr val="bg1"/>
                  </a:solidFill>
                </a:rPr>
                <a:t>意义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76420" y="4091305"/>
            <a:ext cx="3505835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本段落描述在本次毕业设计中的选题的目的和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意义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90" y="1360805"/>
            <a:ext cx="11361420" cy="54971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86150" y="15558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86150" y="15558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编辑用户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0" y="1356995"/>
            <a:ext cx="11380470" cy="5501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63103" y="318602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后续工作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76420" y="4091305"/>
            <a:ext cx="3505835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本段落描述接下来的工作安排以及需要完成的主要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功能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1"/>
          <p:cNvSpPr/>
          <p:nvPr/>
        </p:nvSpPr>
        <p:spPr bwMode="auto">
          <a:xfrm>
            <a:off x="1019023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FFB905">
              <a:alpha val="5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3" name="Group 36"/>
          <p:cNvGrpSpPr/>
          <p:nvPr/>
        </p:nvGrpSpPr>
        <p:grpSpPr>
          <a:xfrm>
            <a:off x="758092" y="3409464"/>
            <a:ext cx="1709836" cy="477190"/>
            <a:chOff x="2599799" y="3771457"/>
            <a:chExt cx="1276898" cy="356363"/>
          </a:xfrm>
          <a:solidFill>
            <a:srgbClr val="FFB905">
              <a:alpha val="50000"/>
            </a:srgbClr>
          </a:solidFill>
        </p:grpSpPr>
        <p:sp>
          <p:nvSpPr>
            <p:cNvPr id="4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3267652" y="3409464"/>
            <a:ext cx="1709836" cy="477190"/>
            <a:chOff x="2599799" y="3771457"/>
            <a:chExt cx="1276898" cy="356363"/>
          </a:xfrm>
          <a:solidFill>
            <a:srgbClr val="71BFEC">
              <a:alpha val="50000"/>
            </a:srgbClr>
          </a:solidFill>
        </p:grpSpPr>
        <p:sp>
          <p:nvSpPr>
            <p:cNvPr id="7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9" name="Group 43"/>
          <p:cNvGrpSpPr/>
          <p:nvPr/>
        </p:nvGrpSpPr>
        <p:grpSpPr>
          <a:xfrm>
            <a:off x="5777210" y="3409464"/>
            <a:ext cx="1709836" cy="477190"/>
            <a:chOff x="2599799" y="3771457"/>
            <a:chExt cx="1276898" cy="356363"/>
          </a:xfrm>
          <a:solidFill>
            <a:srgbClr val="FFB905"/>
          </a:solidFill>
        </p:grpSpPr>
        <p:sp>
          <p:nvSpPr>
            <p:cNvPr id="10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2" name="Group 46"/>
          <p:cNvGrpSpPr/>
          <p:nvPr/>
        </p:nvGrpSpPr>
        <p:grpSpPr>
          <a:xfrm>
            <a:off x="8286770" y="3409464"/>
            <a:ext cx="1709836" cy="477190"/>
            <a:chOff x="2599799" y="3771457"/>
            <a:chExt cx="1276898" cy="356363"/>
          </a:xfrm>
          <a:solidFill>
            <a:srgbClr val="71BFEC"/>
          </a:solidFill>
        </p:grpSpPr>
        <p:sp>
          <p:nvSpPr>
            <p:cNvPr id="13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5" name="Freeform 101"/>
          <p:cNvSpPr/>
          <p:nvPr/>
        </p:nvSpPr>
        <p:spPr bwMode="auto">
          <a:xfrm>
            <a:off x="3491616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71BFEC">
              <a:alpha val="5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101"/>
          <p:cNvSpPr/>
          <p:nvPr/>
        </p:nvSpPr>
        <p:spPr bwMode="auto">
          <a:xfrm flipH="1">
            <a:off x="6002827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FFB905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101"/>
          <p:cNvSpPr/>
          <p:nvPr/>
        </p:nvSpPr>
        <p:spPr bwMode="auto">
          <a:xfrm flipH="1">
            <a:off x="8472640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71BFE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8" name="Group 30"/>
          <p:cNvGrpSpPr/>
          <p:nvPr/>
        </p:nvGrpSpPr>
        <p:grpSpPr>
          <a:xfrm>
            <a:off x="379606" y="3950170"/>
            <a:ext cx="2521690" cy="789918"/>
            <a:chOff x="1791477" y="3574345"/>
            <a:chExt cx="2521690" cy="789918"/>
          </a:xfrm>
        </p:grpSpPr>
        <p:sp>
          <p:nvSpPr>
            <p:cNvPr id="19" name="TextBox 31"/>
            <p:cNvSpPr txBox="1"/>
            <p:nvPr/>
          </p:nvSpPr>
          <p:spPr>
            <a:xfrm>
              <a:off x="2449987" y="3574345"/>
              <a:ext cx="1198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完善</a:t>
              </a:r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聊天室</a:t>
              </a:r>
              <a:endParaRPr lang="zh-CN" alt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0" name="Rectangle 32"/>
            <p:cNvSpPr/>
            <p:nvPr/>
          </p:nvSpPr>
          <p:spPr>
            <a:xfrm>
              <a:off x="1791477" y="3903888"/>
              <a:ext cx="25216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继续了解关于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websocket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的有关知识，完成聊天室更多的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功能。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1" name="Group 33"/>
          <p:cNvGrpSpPr/>
          <p:nvPr/>
        </p:nvGrpSpPr>
        <p:grpSpPr>
          <a:xfrm>
            <a:off x="2836404" y="3950170"/>
            <a:ext cx="2521690" cy="1159488"/>
            <a:chOff x="1791477" y="3574345"/>
            <a:chExt cx="2521690" cy="1159488"/>
          </a:xfrm>
        </p:grpSpPr>
        <p:sp>
          <p:nvSpPr>
            <p:cNvPr id="22" name="TextBox 34"/>
            <p:cNvSpPr txBox="1"/>
            <p:nvPr/>
          </p:nvSpPr>
          <p:spPr>
            <a:xfrm>
              <a:off x="2348383" y="3574345"/>
              <a:ext cx="14020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完善用户</a:t>
              </a:r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功能</a:t>
              </a:r>
              <a:endParaRPr lang="zh-CN" alt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3" name="Rectangle 39"/>
            <p:cNvSpPr/>
            <p:nvPr/>
          </p:nvSpPr>
          <p:spPr>
            <a:xfrm>
              <a:off x="1791477" y="3903888"/>
              <a:ext cx="2521690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继续添加用户菜单以及功能。老师有布置作业，安排考试等；学生有完成作业，进行考试等；学生家长有查看公告，查看学生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成绩等。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4" name="Group 52"/>
          <p:cNvGrpSpPr/>
          <p:nvPr/>
        </p:nvGrpSpPr>
        <p:grpSpPr>
          <a:xfrm>
            <a:off x="5398724" y="3950170"/>
            <a:ext cx="2521690" cy="1159488"/>
            <a:chOff x="1791477" y="3574345"/>
            <a:chExt cx="2521690" cy="1159488"/>
          </a:xfrm>
        </p:grpSpPr>
        <p:sp>
          <p:nvSpPr>
            <p:cNvPr id="25" name="TextBox 53"/>
            <p:cNvSpPr txBox="1"/>
            <p:nvPr/>
          </p:nvSpPr>
          <p:spPr>
            <a:xfrm>
              <a:off x="2043586" y="3574345"/>
              <a:ext cx="2011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完成考试和题库</a:t>
              </a:r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模块</a:t>
              </a:r>
              <a:endParaRPr lang="zh-CN" alt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6" name="Rectangle 54"/>
            <p:cNvSpPr/>
            <p:nvPr/>
          </p:nvSpPr>
          <p:spPr>
            <a:xfrm>
              <a:off x="1791477" y="3903888"/>
              <a:ext cx="2521690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完成老师布置考试开始时间，结束时间，试题发布，评分等操作。学生需要按时完成考试内容，并提交答案等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操作。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7" name="Group 55"/>
          <p:cNvGrpSpPr/>
          <p:nvPr/>
        </p:nvGrpSpPr>
        <p:grpSpPr>
          <a:xfrm>
            <a:off x="7908283" y="3950170"/>
            <a:ext cx="2521690" cy="789918"/>
            <a:chOff x="1791477" y="3574345"/>
            <a:chExt cx="2521690" cy="789918"/>
          </a:xfrm>
        </p:grpSpPr>
        <p:sp>
          <p:nvSpPr>
            <p:cNvPr id="28" name="TextBox 56"/>
            <p:cNvSpPr txBox="1"/>
            <p:nvPr/>
          </p:nvSpPr>
          <p:spPr>
            <a:xfrm>
              <a:off x="2246781" y="3574345"/>
              <a:ext cx="16052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明细角色的</a:t>
              </a:r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功能</a:t>
              </a:r>
              <a:endParaRPr lang="zh-CN" alt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9" name="Rectangle 57"/>
            <p:cNvSpPr/>
            <p:nvPr/>
          </p:nvSpPr>
          <p:spPr>
            <a:xfrm>
              <a:off x="1791477" y="3903888"/>
              <a:ext cx="25216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模块开发完之后，设置角色只能进入该角色对应的页面进行操作。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85171" y="2628900"/>
            <a:ext cx="25923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71BFEC"/>
                </a:solidFill>
              </a:rPr>
              <a:t>THANK</a:t>
            </a:r>
            <a:endParaRPr lang="en-US" altLang="zh-CN" sz="6000" dirty="0">
              <a:solidFill>
                <a:srgbClr val="71BFEC"/>
              </a:solidFill>
            </a:endParaRPr>
          </a:p>
          <a:p>
            <a:pPr algn="ctr"/>
            <a:r>
              <a:rPr lang="en-US" altLang="zh-CN" sz="6000" dirty="0">
                <a:solidFill>
                  <a:srgbClr val="FFB905"/>
                </a:solidFill>
              </a:rPr>
              <a:t>YOU</a:t>
            </a:r>
            <a:endParaRPr lang="zh-CN" altLang="en-US" sz="6000" dirty="0">
              <a:solidFill>
                <a:srgbClr val="FFB90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" y="2299970"/>
            <a:ext cx="5416550" cy="2606040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6358890" y="1813560"/>
            <a:ext cx="5195570" cy="3231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layui（谐音：类 UI) 是一套开源的 Web UI 解决方案，采用自身经典的模块化规范，并遵循原生 HTML/CSS/JS 的开发方式，极易上手，拿来即用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。他更多的面向后端开发者，具有栅格布局，表格渲染等功能，通过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js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对网页数据进行操作，展现的页面更加整洁规范。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343435383139313b333633353138343bc7fad5dbbcfdcdb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9610" y="1793875"/>
            <a:ext cx="5165090" cy="3270885"/>
          </a:xfrm>
          <a:prstGeom prst="rect">
            <a:avLst/>
          </a:prstGeom>
        </p:spPr>
      </p:pic>
      <p:pic>
        <p:nvPicPr>
          <p:cNvPr id="4" name="图片 3" descr="343435383139313b333633353138343bc7fad5dbbcfdcdb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6339840" y="1793875"/>
            <a:ext cx="5694680" cy="3693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JavaEE是一套全新的技术架构，与传统的应用开发完全不同。JavaEE包含了很多组件，可以对应用系统的开发及部署进行简化和规范化，从而提高应用系统的可复用性和安全性等。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JavaEE使用分层模型，把应用逻辑根据功能划分组件和层次，</a:t>
            </a:r>
            <a:r>
              <a:rPr 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本次毕设对项目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的分层结构是：数据访问层</a:t>
            </a:r>
            <a:r>
              <a:rPr 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dao</a:t>
            </a:r>
            <a:r>
              <a:rPr 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），服务层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(service),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控制层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(controller)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" y="2920365"/>
            <a:ext cx="4948555" cy="1331595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6330315" y="1626870"/>
            <a:ext cx="5694680" cy="46164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1）遵循“习惯优于配置”的原则，使用Spring Boot只需要很少的配置，大部分的时候我们直接使用默认的配置即可；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（2）项目快速搭建，可以无需配置的自动整合第三方的框架；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（3）可以完全不使用XML配置文件，只需要自动配置和Java Config；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（4）内嵌Servlet容器，降低了对环境的要求，可以使用命令直接执行项目，应用可用jar包执行：java -jar；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343435383139313b333633353138343bc7fad5dbbcfdcdb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43435383139313b333633353138343bc7fad5dbbcfdcdb7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4958080" y="2274570"/>
            <a:ext cx="6419850" cy="2308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MySQL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主要用户存储数据，将数据展示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给用户。MySQL 数据库可以称得上是目前运行速度最快的 SQL 语言数据库之一。除了具有许多其他数据库所不具备的功能外，MySQL 数据库还是一种完全免费的产品，用户可以直接通过网络下载 MySQL 数据库，而不必支付任何费用。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5" name="图片 4" descr="mysql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0" y="2171700"/>
            <a:ext cx="3695700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5"/>
          <p:cNvSpPr txBox="1"/>
          <p:nvPr/>
        </p:nvSpPr>
        <p:spPr>
          <a:xfrm>
            <a:off x="4958080" y="2274570"/>
            <a:ext cx="6419850" cy="2308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MyBatis 是一款优秀的持久层框架，它支持定制化 SQL、存储过程以及高级映射。MyBatis 避免了几乎所有的 JDBC 代码和手动设置参数以及获取结果集。MyBatis 可以使用简单的 XML 或注解来配置和映射原生信息，将接口和 Java 的 POJO映射成数据库中的记录。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85" y="3009900"/>
            <a:ext cx="3333750" cy="838200"/>
          </a:xfrm>
          <a:prstGeom prst="rect">
            <a:avLst/>
          </a:prstGeom>
        </p:spPr>
      </p:pic>
      <p:pic>
        <p:nvPicPr>
          <p:cNvPr id="5" name="图片 4" descr="343435383139313b333633353138343bc7fad5dbbcfdcdb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TextBox 37"/>
          <p:cNvSpPr txBox="1"/>
          <p:nvPr/>
        </p:nvSpPr>
        <p:spPr>
          <a:xfrm>
            <a:off x="867419" y="1721731"/>
            <a:ext cx="10456521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>
              <a:defRPr/>
            </a:pPr>
            <a:r>
              <a:rPr lang="zh-CN" altLang="en-US" sz="2400" b="1">
                <a:cs typeface="+mn-ea"/>
                <a:sym typeface="+mn-lt"/>
              </a:rPr>
              <a:t>项</a:t>
            </a:r>
            <a:r>
              <a:rPr lang="zh-CN" altLang="en-US" sz="2400" b="1" smtClean="0">
                <a:cs typeface="+mn-ea"/>
                <a:sym typeface="+mn-lt"/>
              </a:rPr>
              <a:t>目背景：</a:t>
            </a:r>
            <a:r>
              <a:rPr lang="zh-CN" altLang="en-US" sz="2400" smtClean="0">
                <a:cs typeface="+mn-ea"/>
                <a:sym typeface="+mn-lt"/>
              </a:rPr>
              <a:t>教学管理系统是各种学校主要的日常管理工作之一，智慧教学管理系统涉及到学校，系，老师，家长，学生等诸多方面的内容。随着计算机行业的不断发展，计算机技术的不断进步，越来越多的学校会选择用专门的软件来管理学生的情况。以及在新冠疫情的冲击下，学校和学生线上交流的方式变得更多起来。有个好的智慧教学平台，即使在疫情期间，老师能更好的监督学生学习，学生也能更好地配合老师的教学进度。家长也可以通过教学平台得到孩子在学校的表现。智慧教学系统对学校，学生，家长都是一个很好的选择。</a:t>
            </a:r>
            <a:endParaRPr lang="zh-CN" altLang="en-US" sz="2400" smtClean="0">
              <a:cs typeface="+mn-ea"/>
              <a:sym typeface="+mn-lt"/>
            </a:endParaRPr>
          </a:p>
          <a:p>
            <a:pPr lvl="1">
              <a:defRPr/>
            </a:pPr>
            <a:endParaRPr lang="zh-CN" altLang="en-US" sz="2400" dirty="0" smtClean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7419" y="1721731"/>
            <a:ext cx="10456521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>
              <a:defRPr/>
            </a:pPr>
            <a:r>
              <a:rPr lang="zh-CN" altLang="en-US" sz="2400">
                <a:cs typeface="+mn-ea"/>
                <a:sym typeface="+mn-lt"/>
              </a:rPr>
              <a:t>(1)用户模块：该系统分为学校管理员，学生，老师，学生家长这四个角色，学校管理员具有所有的权限。一个老师对应多个学生和多个班级。一个学生对应一个班级，多个老师和最多两个家长。一个家长对应一个学生。</a:t>
            </a:r>
            <a:endParaRPr lang="zh-CN" altLang="en-US" sz="2400">
              <a:cs typeface="+mn-ea"/>
              <a:sym typeface="+mn-lt"/>
            </a:endParaRPr>
          </a:p>
          <a:p>
            <a:pPr lvl="1">
              <a:defRPr/>
            </a:pPr>
            <a:r>
              <a:rPr lang="zh-CN" altLang="en-US" sz="2400">
                <a:cs typeface="+mn-ea"/>
                <a:sym typeface="+mn-lt"/>
              </a:rPr>
              <a:t>(2)题库模块：该模块由老师负责发布题目和答案，学生负责填写，填写结果通过系统自动校对。</a:t>
            </a:r>
            <a:endParaRPr lang="zh-CN" altLang="en-US" sz="2400">
              <a:cs typeface="+mn-ea"/>
              <a:sym typeface="+mn-lt"/>
            </a:endParaRPr>
          </a:p>
          <a:p>
            <a:pPr lvl="1">
              <a:defRPr/>
            </a:pPr>
            <a:r>
              <a:rPr lang="zh-CN" altLang="en-US" sz="2400">
                <a:cs typeface="+mn-ea"/>
                <a:sym typeface="+mn-lt"/>
              </a:rPr>
              <a:t>(3)考试模块：该模块由老师发布试卷和限定考试时间。学生在规定时间内进入，超过时间则不可进入。学生负责填写题目答案。考试结束前可以提前上交，上交之后由老师负责批改。</a:t>
            </a:r>
            <a:endParaRPr lang="zh-CN" altLang="en-US" sz="2400">
              <a:cs typeface="+mn-ea"/>
              <a:sym typeface="+mn-lt"/>
            </a:endParaRPr>
          </a:p>
          <a:p>
            <a:pPr lvl="1">
              <a:defRPr/>
            </a:pPr>
            <a:r>
              <a:rPr lang="zh-CN" altLang="en-US" sz="2400">
                <a:cs typeface="+mn-ea"/>
                <a:sym typeface="+mn-lt"/>
              </a:rPr>
              <a:t>(4)交流模块：该模块可供所有角色使用，进行</a:t>
            </a:r>
            <a:r>
              <a:rPr lang="zh-CN" altLang="en-US" sz="2400">
                <a:cs typeface="+mn-ea"/>
                <a:sym typeface="+mn-lt"/>
              </a:rPr>
              <a:t>实时对话，方便业务的交流。</a:t>
            </a:r>
            <a:endParaRPr lang="zh-CN" altLang="en-US" sz="2400">
              <a:cs typeface="+mn-ea"/>
              <a:sym typeface="+mn-lt"/>
            </a:endParaRPr>
          </a:p>
          <a:p>
            <a:pPr lvl="1">
              <a:defRPr/>
            </a:pPr>
            <a:r>
              <a:rPr lang="zh-CN" altLang="en-US" sz="2400">
                <a:cs typeface="+mn-ea"/>
                <a:sym typeface="+mn-lt"/>
              </a:rPr>
              <a:t>(5)管理模块：管理员可以查看所有信息。老师可以修改自己的信息和查看学生的信息。学生可以修改和查看自己的信息。家长可以查看学生信息。</a:t>
            </a:r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用户模块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8280" y="1802765"/>
            <a:ext cx="3810000" cy="419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题库模块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6980" y="1614170"/>
            <a:ext cx="4810125" cy="4684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考试模块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0945" y="1360805"/>
            <a:ext cx="7229475" cy="5381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管理模块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4640" y="1701800"/>
            <a:ext cx="3848100" cy="416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600,&quot;width&quot;:6000}"/>
</p:tagLst>
</file>

<file path=ppt/tags/tag2.xml><?xml version="1.0" encoding="utf-8"?>
<p:tagLst xmlns:p="http://schemas.openxmlformats.org/presentationml/2006/main">
  <p:tag name="KSO_WM_UNIT_PLACING_PICTURE_USER_VIEWPORT" val="{&quot;height&quot;:6000,&quot;width&quot;:9000}"/>
</p:tagLst>
</file>

<file path=ppt/tags/tag3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2356</Words>
  <Application>WPS 演示</Application>
  <PresentationFormat>宽屏</PresentationFormat>
  <Paragraphs>204</Paragraphs>
  <Slides>39</Slides>
  <Notes>27</Notes>
  <HiddenSlides>0</HiddenSlides>
  <MMClips>1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9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STIXGeneral-Bold</vt:lpstr>
      <vt:lpstr>Segoe Print</vt:lpstr>
      <vt:lpstr>Lato Regular</vt:lpstr>
      <vt:lpstr>Oxygen</vt:lpstr>
      <vt:lpstr>Clear Sans</vt:lpstr>
      <vt:lpstr>DejaVu Math TeX Gyre</vt:lpstr>
      <vt:lpstr>Lato Light</vt:lpstr>
      <vt:lpstr>Clear Sans Light</vt:lpstr>
      <vt:lpstr>Calibri</vt:lpstr>
      <vt:lpstr>Calibri Light</vt:lpstr>
      <vt:lpstr>Yu Gothic UI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hxj</dc:creator>
  <cp:lastModifiedBy>Administrator</cp:lastModifiedBy>
  <cp:revision>22</cp:revision>
  <dcterms:created xsi:type="dcterms:W3CDTF">2017-05-23T06:51:00Z</dcterms:created>
  <dcterms:modified xsi:type="dcterms:W3CDTF">2022-01-07T03:05:18Z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CAA8F7C0E7A645E79D33803DE9FAC9E1</vt:lpwstr>
  </property>
  <property fmtid="{D5CDD505-2E9C-101B-9397-08002B2CF9AE}" pid="3" name="KSOProductBuildVer">
    <vt:lpwstr>2052-11.1.0.11194</vt:lpwstr>
  </property>
</Properties>
</file>