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7" r:id="rId6"/>
    <p:sldId id="278" r:id="rId7"/>
    <p:sldId id="374" r:id="rId8"/>
    <p:sldId id="375" r:id="rId9"/>
    <p:sldId id="376" r:id="rId10"/>
    <p:sldId id="377" r:id="rId11"/>
    <p:sldId id="378" r:id="rId12"/>
    <p:sldId id="379" r:id="rId13"/>
    <p:sldId id="279" r:id="rId14"/>
    <p:sldId id="267" r:id="rId15"/>
    <p:sldId id="341" r:id="rId16"/>
    <p:sldId id="280" r:id="rId17"/>
    <p:sldId id="309" r:id="rId18"/>
    <p:sldId id="340" r:id="rId19"/>
    <p:sldId id="336" r:id="rId20"/>
    <p:sldId id="337" r:id="rId21"/>
    <p:sldId id="338" r:id="rId22"/>
    <p:sldId id="339" r:id="rId23"/>
    <p:sldId id="281" r:id="rId24"/>
    <p:sldId id="269" r:id="rId25"/>
    <p:sldId id="282" r:id="rId26"/>
    <p:sldId id="303" r:id="rId27"/>
    <p:sldId id="306" r:id="rId28"/>
    <p:sldId id="304" r:id="rId29"/>
    <p:sldId id="305" r:id="rId30"/>
    <p:sldId id="307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d2e6d22-03e5-4786-932f-a7566c871628}">
          <p14:sldIdLst>
            <p14:sldId id="256"/>
            <p14:sldId id="257"/>
            <p14:sldId id="278"/>
            <p14:sldId id="374"/>
            <p14:sldId id="376"/>
            <p14:sldId id="377"/>
            <p14:sldId id="378"/>
            <p14:sldId id="379"/>
            <p14:sldId id="279"/>
            <p14:sldId id="267"/>
            <p14:sldId id="341"/>
            <p14:sldId id="280"/>
            <p14:sldId id="309"/>
            <p14:sldId id="340"/>
            <p14:sldId id="336"/>
            <p14:sldId id="337"/>
            <p14:sldId id="338"/>
            <p14:sldId id="339"/>
            <p14:sldId id="281"/>
            <p14:sldId id="269"/>
            <p14:sldId id="282"/>
            <p14:sldId id="375"/>
          </p14:sldIdLst>
        </p14:section>
        <p14:section name="无标题节" id="{78463cb2-07c9-4acd-953a-0217398ccdaa}">
          <p14:sldIdLst>
            <p14:sldId id="303"/>
            <p14:sldId id="306"/>
            <p14:sldId id="304"/>
            <p14:sldId id="305"/>
            <p14:sldId id="30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FEC"/>
    <a:srgbClr val="FFB905"/>
    <a:srgbClr val="E2A100"/>
    <a:srgbClr val="42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66" d="100"/>
          <a:sy n="66" d="100"/>
        </p:scale>
        <p:origin x="169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gs" Target="tags/tag3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49BD5-F747-4274-8233-B86A97C72E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D103-6D43-45A1-8B3A-243DBDDED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578182" y="4165600"/>
            <a:ext cx="2613818" cy="282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/>
          <a:stretch>
            <a:fillRect/>
          </a:stretch>
        </p:blipFill>
        <p:spPr>
          <a:xfrm>
            <a:off x="0" y="0"/>
            <a:ext cx="1219200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95BB-881A-44CD-8DEA-06BDAF03C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787-3C3C-4D6B-81F5-B6B9E038F0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6.xml"/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sv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22.png"/><Relationship Id="rId3" Type="http://schemas.openxmlformats.org/officeDocument/2006/relationships/slide" Target="slide1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4.svg"/><Relationship Id="rId4" Type="http://schemas.openxmlformats.org/officeDocument/2006/relationships/image" Target="../media/image22.png"/><Relationship Id="rId3" Type="http://schemas.openxmlformats.org/officeDocument/2006/relationships/slide" Target="slide11.xml"/><Relationship Id="rId2" Type="http://schemas.openxmlformats.org/officeDocument/2006/relationships/image" Target="../media/image23.png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svg"/><Relationship Id="rId3" Type="http://schemas.openxmlformats.org/officeDocument/2006/relationships/image" Target="../media/image22.png"/><Relationship Id="rId2" Type="http://schemas.openxmlformats.org/officeDocument/2006/relationships/slide" Target="slide11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3.png"/><Relationship Id="rId3" Type="http://schemas.openxmlformats.org/officeDocument/2006/relationships/image" Target="../media/image4.svg"/><Relationship Id="rId2" Type="http://schemas.openxmlformats.org/officeDocument/2006/relationships/image" Target="../media/image22.png"/><Relationship Id="rId1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4.svg"/><Relationship Id="rId3" Type="http://schemas.openxmlformats.org/officeDocument/2006/relationships/image" Target="../media/image22.png"/><Relationship Id="rId2" Type="http://schemas.openxmlformats.org/officeDocument/2006/relationships/slide" Target="slide11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" y="1492739"/>
            <a:ext cx="5339923" cy="5772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8905" y="2628900"/>
            <a:ext cx="63823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基于JavaEE的中小学智慧教学管理系统的设计与实现</a:t>
            </a:r>
            <a:endParaRPr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89140" y="4729480"/>
            <a:ext cx="2621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报告人：许伟聪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指导老师：沈炎斌</a:t>
            </a:r>
            <a:endParaRPr 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76420" y="4091305"/>
            <a:ext cx="35058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本段落描述在本次毕业设计中主要使用的技术，以及各种技术的优点和使用理由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2304594" y="2633976"/>
            <a:ext cx="1647323" cy="1077093"/>
            <a:chOff x="1" y="0"/>
            <a:chExt cx="4392858" cy="2872248"/>
          </a:xfrm>
        </p:grpSpPr>
        <p:sp>
          <p:nvSpPr>
            <p:cNvPr id="3" name="Shape 333">
              <a:hlinkClick r:id="rId1" action="ppaction://hlinksldjump"/>
            </p:cNvPr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Shape 335"/>
            <p:cNvSpPr/>
            <p:nvPr/>
          </p:nvSpPr>
          <p:spPr>
            <a:xfrm>
              <a:off x="1948522" y="1208331"/>
              <a:ext cx="1142999" cy="491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LayUI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5" name="Group 342"/>
          <p:cNvGrpSpPr/>
          <p:nvPr/>
        </p:nvGrpSpPr>
        <p:grpSpPr>
          <a:xfrm>
            <a:off x="3739328" y="2633976"/>
            <a:ext cx="1647323" cy="1077093"/>
            <a:chOff x="0" y="0"/>
            <a:chExt cx="4392859" cy="2872248"/>
          </a:xfrm>
          <a:solidFill>
            <a:srgbClr val="D9B692"/>
          </a:solidFill>
        </p:grpSpPr>
        <p:sp>
          <p:nvSpPr>
            <p:cNvPr id="6" name="Shape 338">
              <a:hlinkClick r:id="rId2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JavaEE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8" name="Group 347"/>
          <p:cNvGrpSpPr/>
          <p:nvPr/>
        </p:nvGrpSpPr>
        <p:grpSpPr>
          <a:xfrm>
            <a:off x="5209509" y="2633976"/>
            <a:ext cx="1647323" cy="1077093"/>
            <a:chOff x="0" y="0"/>
            <a:chExt cx="4392859" cy="2872248"/>
          </a:xfrm>
        </p:grpSpPr>
        <p:sp>
          <p:nvSpPr>
            <p:cNvPr id="9" name="Shape 343">
              <a:hlinkClick r:id="rId3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Spring Boot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1" name="Group 352"/>
          <p:cNvGrpSpPr/>
          <p:nvPr/>
        </p:nvGrpSpPr>
        <p:grpSpPr>
          <a:xfrm>
            <a:off x="6667579" y="2633976"/>
            <a:ext cx="1647322" cy="1077093"/>
            <a:chOff x="0" y="0"/>
            <a:chExt cx="4392859" cy="2872248"/>
          </a:xfrm>
        </p:grpSpPr>
        <p:sp>
          <p:nvSpPr>
            <p:cNvPr id="12" name="Shape 348">
              <a:hlinkClick r:id="rId4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BFE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MySQL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4" name="Group 357"/>
          <p:cNvGrpSpPr/>
          <p:nvPr/>
        </p:nvGrpSpPr>
        <p:grpSpPr>
          <a:xfrm>
            <a:off x="8146104" y="2633976"/>
            <a:ext cx="1647322" cy="1077093"/>
            <a:chOff x="0" y="0"/>
            <a:chExt cx="4392859" cy="2872248"/>
          </a:xfrm>
        </p:grpSpPr>
        <p:sp>
          <p:nvSpPr>
            <p:cNvPr id="15" name="Shape 353">
              <a:hlinkClick r:id="rId5" action="ppaction://hlinksldjump"/>
            </p:cNvPr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Mybatis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7" name="Group 360"/>
          <p:cNvGrpSpPr/>
          <p:nvPr/>
        </p:nvGrpSpPr>
        <p:grpSpPr>
          <a:xfrm>
            <a:off x="2968769" y="3557132"/>
            <a:ext cx="318973" cy="318973"/>
            <a:chOff x="0" y="0"/>
            <a:chExt cx="850594" cy="850594"/>
          </a:xfrm>
        </p:grpSpPr>
        <p:sp>
          <p:nvSpPr>
            <p:cNvPr id="1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363"/>
          <p:cNvGrpSpPr/>
          <p:nvPr/>
        </p:nvGrpSpPr>
        <p:grpSpPr>
          <a:xfrm>
            <a:off x="4406531" y="3557132"/>
            <a:ext cx="318973" cy="318973"/>
            <a:chOff x="0" y="0"/>
            <a:chExt cx="850594" cy="850594"/>
          </a:xfrm>
        </p:grpSpPr>
        <p:sp>
          <p:nvSpPr>
            <p:cNvPr id="2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Shape 362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366"/>
          <p:cNvGrpSpPr/>
          <p:nvPr/>
        </p:nvGrpSpPr>
        <p:grpSpPr>
          <a:xfrm>
            <a:off x="5873684" y="3557132"/>
            <a:ext cx="318973" cy="318973"/>
            <a:chOff x="0" y="0"/>
            <a:chExt cx="850594" cy="850594"/>
          </a:xfrm>
        </p:grpSpPr>
        <p:sp>
          <p:nvSpPr>
            <p:cNvPr id="2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hape 365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369"/>
          <p:cNvGrpSpPr/>
          <p:nvPr/>
        </p:nvGrpSpPr>
        <p:grpSpPr>
          <a:xfrm>
            <a:off x="7331753" y="3557132"/>
            <a:ext cx="318973" cy="318973"/>
            <a:chOff x="0" y="0"/>
            <a:chExt cx="850594" cy="850594"/>
          </a:xfrm>
        </p:grpSpPr>
        <p:sp>
          <p:nvSpPr>
            <p:cNvPr id="2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1BFEC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hape 368"/>
            <p:cNvSpPr/>
            <p:nvPr/>
          </p:nvSpPr>
          <p:spPr>
            <a:xfrm>
              <a:off x="314736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372"/>
          <p:cNvGrpSpPr/>
          <p:nvPr/>
        </p:nvGrpSpPr>
        <p:grpSpPr>
          <a:xfrm>
            <a:off x="8810279" y="3557132"/>
            <a:ext cx="318973" cy="318973"/>
            <a:chOff x="0" y="0"/>
            <a:chExt cx="850594" cy="850594"/>
          </a:xfrm>
        </p:grpSpPr>
        <p:sp>
          <p:nvSpPr>
            <p:cNvPr id="3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B90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Shape 371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Shape 373"/>
          <p:cNvSpPr/>
          <p:nvPr/>
        </p:nvSpPr>
        <p:spPr>
          <a:xfrm>
            <a:off x="2520618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layui属于轻量级框架，简单美观。适用于开发后端模式，它在服务端页面上有非常好的效果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hape 376"/>
          <p:cNvSpPr/>
          <p:nvPr/>
        </p:nvSpPr>
        <p:spPr>
          <a:xfrm>
            <a:off x="3986364" y="4137273"/>
            <a:ext cx="1177713" cy="14770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JavaEE是一套全新的技术架构，JavaEE包含了很多组件，可以对应用系统的开发及部署进行简化和规范化，从而提高应用系统的可复用性和安全性等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Shape 379"/>
          <p:cNvSpPr/>
          <p:nvPr/>
        </p:nvSpPr>
        <p:spPr>
          <a:xfrm>
            <a:off x="5426524" y="4137273"/>
            <a:ext cx="1177713" cy="1107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Boot框架的核心就是自动配置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如果默认配置不能满足需求，我们还可以替换掉自动配置类，使用我们自己的配置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Shape 382"/>
          <p:cNvSpPr/>
          <p:nvPr/>
        </p:nvSpPr>
        <p:spPr>
          <a:xfrm>
            <a:off x="6913106" y="4137273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MySQL是一款安全、跨平台、高效的，并与 PHP、Java 等主流编程语言紧密结合的数据库系统。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Shape 385"/>
          <p:cNvSpPr/>
          <p:nvPr/>
        </p:nvSpPr>
        <p:spPr>
          <a:xfrm>
            <a:off x="8378852" y="4137273"/>
            <a:ext cx="117771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5" grpId="0" bldLvl="0" animBg="1" advAuto="0"/>
      <p:bldP spid="8" grpId="0" bldLvl="0" animBg="1" advAuto="0"/>
      <p:bldP spid="11" grpId="0" bldLvl="0" animBg="1" advAuto="0"/>
      <p:bldP spid="14" grpId="0" bldLvl="0" animBg="1" advAuto="0"/>
      <p:bldP spid="17" grpId="0" bldLvl="0" animBg="1" advAuto="0"/>
      <p:bldP spid="20" grpId="0" bldLvl="0" animBg="1" advAuto="0"/>
      <p:bldP spid="23" grpId="0" bldLvl="0" animBg="1" advAuto="0"/>
      <p:bldP spid="26" grpId="0" bldLvl="0" animBg="1" advAuto="0"/>
      <p:bldP spid="29" grpId="0" bldLvl="0" animBg="1" advAuto="0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80"/>
          <p:cNvCxnSpPr/>
          <p:nvPr/>
        </p:nvCxnSpPr>
        <p:spPr>
          <a:xfrm>
            <a:off x="2855197" y="295178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81"/>
          <p:cNvCxnSpPr/>
          <p:nvPr/>
        </p:nvCxnSpPr>
        <p:spPr>
          <a:xfrm>
            <a:off x="5308948" y="2127378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90"/>
          <p:cNvCxnSpPr/>
          <p:nvPr/>
        </p:nvCxnSpPr>
        <p:spPr>
          <a:xfrm>
            <a:off x="6029328" y="4319877"/>
            <a:ext cx="1492820" cy="0"/>
          </a:xfrm>
          <a:prstGeom prst="line">
            <a:avLst/>
          </a:prstGeom>
          <a:ln w="12700">
            <a:solidFill>
              <a:srgbClr val="71BFEC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91"/>
          <p:cNvCxnSpPr/>
          <p:nvPr/>
        </p:nvCxnSpPr>
        <p:spPr>
          <a:xfrm>
            <a:off x="3354584" y="5244325"/>
            <a:ext cx="1601874" cy="0"/>
          </a:xfrm>
          <a:prstGeom prst="line">
            <a:avLst/>
          </a:prstGeom>
          <a:ln w="12700">
            <a:solidFill>
              <a:srgbClr val="FFB905"/>
            </a:solidFill>
            <a:prstDash val="sysDash"/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2"/>
          <p:cNvGrpSpPr/>
          <p:nvPr/>
        </p:nvGrpSpPr>
        <p:grpSpPr>
          <a:xfrm>
            <a:off x="3222912" y="1768135"/>
            <a:ext cx="3867005" cy="3867390"/>
            <a:chOff x="4166340" y="1869735"/>
            <a:chExt cx="3867005" cy="3867390"/>
          </a:xfrm>
        </p:grpSpPr>
        <p:sp>
          <p:nvSpPr>
            <p:cNvPr id="19" name="Freeform 5"/>
            <p:cNvSpPr/>
            <p:nvPr/>
          </p:nvSpPr>
          <p:spPr bwMode="auto">
            <a:xfrm rot="3221378">
              <a:off x="5169712" y="2306297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72"/>
            <p:cNvSpPr/>
            <p:nvPr/>
          </p:nvSpPr>
          <p:spPr bwMode="auto">
            <a:xfrm rot="8621378">
              <a:off x="5909858" y="3311518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5"/>
            <p:cNvSpPr/>
            <p:nvPr/>
          </p:nvSpPr>
          <p:spPr bwMode="auto">
            <a:xfrm rot="3221378">
              <a:off x="4906560" y="4050199"/>
              <a:ext cx="2123488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FFB90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74"/>
            <p:cNvSpPr/>
            <p:nvPr/>
          </p:nvSpPr>
          <p:spPr bwMode="auto">
            <a:xfrm rot="8621378">
              <a:off x="4166340" y="3043625"/>
              <a:ext cx="2123487" cy="1250364"/>
            </a:xfrm>
            <a:custGeom>
              <a:avLst/>
              <a:gdLst>
                <a:gd name="T0" fmla="*/ 178 w 872"/>
                <a:gd name="T1" fmla="*/ 512 h 512"/>
                <a:gd name="T2" fmla="*/ 158 w 872"/>
                <a:gd name="T3" fmla="*/ 374 h 512"/>
                <a:gd name="T4" fmla="*/ 153 w 872"/>
                <a:gd name="T5" fmla="*/ 317 h 512"/>
                <a:gd name="T6" fmla="*/ 148 w 872"/>
                <a:gd name="T7" fmla="*/ 309 h 512"/>
                <a:gd name="T8" fmla="*/ 140 w 872"/>
                <a:gd name="T9" fmla="*/ 312 h 512"/>
                <a:gd name="T10" fmla="*/ 47 w 872"/>
                <a:gd name="T11" fmla="*/ 327 h 512"/>
                <a:gd name="T12" fmla="*/ 5 w 872"/>
                <a:gd name="T13" fmla="*/ 246 h 512"/>
                <a:gd name="T14" fmla="*/ 71 w 872"/>
                <a:gd name="T15" fmla="*/ 178 h 512"/>
                <a:gd name="T16" fmla="*/ 139 w 872"/>
                <a:gd name="T17" fmla="*/ 199 h 512"/>
                <a:gd name="T18" fmla="*/ 149 w 872"/>
                <a:gd name="T19" fmla="*/ 204 h 512"/>
                <a:gd name="T20" fmla="*/ 154 w 872"/>
                <a:gd name="T21" fmla="*/ 193 h 512"/>
                <a:gd name="T22" fmla="*/ 179 w 872"/>
                <a:gd name="T23" fmla="*/ 6 h 512"/>
                <a:gd name="T24" fmla="*/ 180 w 872"/>
                <a:gd name="T25" fmla="*/ 0 h 512"/>
                <a:gd name="T26" fmla="*/ 221 w 872"/>
                <a:gd name="T27" fmla="*/ 8 h 512"/>
                <a:gd name="T28" fmla="*/ 374 w 872"/>
                <a:gd name="T29" fmla="*/ 27 h 512"/>
                <a:gd name="T30" fmla="*/ 384 w 872"/>
                <a:gd name="T31" fmla="*/ 31 h 512"/>
                <a:gd name="T32" fmla="*/ 380 w 872"/>
                <a:gd name="T33" fmla="*/ 41 h 512"/>
                <a:gd name="T34" fmla="*/ 365 w 872"/>
                <a:gd name="T35" fmla="*/ 132 h 512"/>
                <a:gd name="T36" fmla="*/ 448 w 872"/>
                <a:gd name="T37" fmla="*/ 175 h 512"/>
                <a:gd name="T38" fmla="*/ 514 w 872"/>
                <a:gd name="T39" fmla="*/ 111 h 512"/>
                <a:gd name="T40" fmla="*/ 491 w 872"/>
                <a:gd name="T41" fmla="*/ 39 h 512"/>
                <a:gd name="T42" fmla="*/ 488 w 872"/>
                <a:gd name="T43" fmla="*/ 32 h 512"/>
                <a:gd name="T44" fmla="*/ 496 w 872"/>
                <a:gd name="T45" fmla="*/ 27 h 512"/>
                <a:gd name="T46" fmla="*/ 593 w 872"/>
                <a:gd name="T47" fmla="*/ 17 h 512"/>
                <a:gd name="T48" fmla="*/ 691 w 872"/>
                <a:gd name="T49" fmla="*/ 1 h 512"/>
                <a:gd name="T50" fmla="*/ 697 w 872"/>
                <a:gd name="T51" fmla="*/ 25 h 512"/>
                <a:gd name="T52" fmla="*/ 719 w 872"/>
                <a:gd name="T53" fmla="*/ 196 h 512"/>
                <a:gd name="T54" fmla="*/ 723 w 872"/>
                <a:gd name="T55" fmla="*/ 203 h 512"/>
                <a:gd name="T56" fmla="*/ 732 w 872"/>
                <a:gd name="T57" fmla="*/ 200 h 512"/>
                <a:gd name="T58" fmla="*/ 816 w 872"/>
                <a:gd name="T59" fmla="*/ 182 h 512"/>
                <a:gd name="T60" fmla="*/ 868 w 872"/>
                <a:gd name="T61" fmla="*/ 251 h 512"/>
                <a:gd name="T62" fmla="*/ 799 w 872"/>
                <a:gd name="T63" fmla="*/ 334 h 512"/>
                <a:gd name="T64" fmla="*/ 732 w 872"/>
                <a:gd name="T65" fmla="*/ 312 h 512"/>
                <a:gd name="T66" fmla="*/ 723 w 872"/>
                <a:gd name="T67" fmla="*/ 309 h 512"/>
                <a:gd name="T68" fmla="*/ 718 w 872"/>
                <a:gd name="T69" fmla="*/ 318 h 512"/>
                <a:gd name="T70" fmla="*/ 693 w 872"/>
                <a:gd name="T71" fmla="*/ 506 h 512"/>
                <a:gd name="T72" fmla="*/ 691 w 872"/>
                <a:gd name="T73" fmla="*/ 512 h 512"/>
                <a:gd name="T74" fmla="*/ 641 w 872"/>
                <a:gd name="T75" fmla="*/ 503 h 512"/>
                <a:gd name="T76" fmla="*/ 498 w 872"/>
                <a:gd name="T77" fmla="*/ 486 h 512"/>
                <a:gd name="T78" fmla="*/ 488 w 872"/>
                <a:gd name="T79" fmla="*/ 481 h 512"/>
                <a:gd name="T80" fmla="*/ 492 w 872"/>
                <a:gd name="T81" fmla="*/ 471 h 512"/>
                <a:gd name="T82" fmla="*/ 492 w 872"/>
                <a:gd name="T83" fmla="*/ 360 h 512"/>
                <a:gd name="T84" fmla="*/ 380 w 872"/>
                <a:gd name="T85" fmla="*/ 360 h 512"/>
                <a:gd name="T86" fmla="*/ 380 w 872"/>
                <a:gd name="T87" fmla="*/ 471 h 512"/>
                <a:gd name="T88" fmla="*/ 384 w 872"/>
                <a:gd name="T89" fmla="*/ 481 h 512"/>
                <a:gd name="T90" fmla="*/ 375 w 872"/>
                <a:gd name="T91" fmla="*/ 486 h 512"/>
                <a:gd name="T92" fmla="*/ 189 w 872"/>
                <a:gd name="T93" fmla="*/ 511 h 512"/>
                <a:gd name="T94" fmla="*/ 178 w 872"/>
                <a:gd name="T95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2" h="512">
                  <a:moveTo>
                    <a:pt x="178" y="512"/>
                  </a:moveTo>
                  <a:cubicBezTo>
                    <a:pt x="171" y="465"/>
                    <a:pt x="164" y="420"/>
                    <a:pt x="158" y="374"/>
                  </a:cubicBezTo>
                  <a:cubicBezTo>
                    <a:pt x="155" y="355"/>
                    <a:pt x="155" y="336"/>
                    <a:pt x="153" y="317"/>
                  </a:cubicBezTo>
                  <a:cubicBezTo>
                    <a:pt x="153" y="314"/>
                    <a:pt x="151" y="310"/>
                    <a:pt x="148" y="309"/>
                  </a:cubicBezTo>
                  <a:cubicBezTo>
                    <a:pt x="147" y="308"/>
                    <a:pt x="142" y="310"/>
                    <a:pt x="140" y="312"/>
                  </a:cubicBezTo>
                  <a:cubicBezTo>
                    <a:pt x="114" y="337"/>
                    <a:pt x="78" y="343"/>
                    <a:pt x="47" y="327"/>
                  </a:cubicBezTo>
                  <a:cubicBezTo>
                    <a:pt x="17" y="311"/>
                    <a:pt x="0" y="278"/>
                    <a:pt x="5" y="246"/>
                  </a:cubicBezTo>
                  <a:cubicBezTo>
                    <a:pt x="10" y="211"/>
                    <a:pt x="35" y="184"/>
                    <a:pt x="71" y="178"/>
                  </a:cubicBezTo>
                  <a:cubicBezTo>
                    <a:pt x="96" y="173"/>
                    <a:pt x="119" y="181"/>
                    <a:pt x="139" y="199"/>
                  </a:cubicBezTo>
                  <a:cubicBezTo>
                    <a:pt x="141" y="201"/>
                    <a:pt x="145" y="202"/>
                    <a:pt x="149" y="204"/>
                  </a:cubicBezTo>
                  <a:cubicBezTo>
                    <a:pt x="150" y="200"/>
                    <a:pt x="153" y="197"/>
                    <a:pt x="154" y="193"/>
                  </a:cubicBezTo>
                  <a:cubicBezTo>
                    <a:pt x="157" y="130"/>
                    <a:pt x="165" y="67"/>
                    <a:pt x="179" y="6"/>
                  </a:cubicBezTo>
                  <a:cubicBezTo>
                    <a:pt x="179" y="4"/>
                    <a:pt x="180" y="3"/>
                    <a:pt x="180" y="0"/>
                  </a:cubicBezTo>
                  <a:cubicBezTo>
                    <a:pt x="194" y="3"/>
                    <a:pt x="207" y="6"/>
                    <a:pt x="221" y="8"/>
                  </a:cubicBezTo>
                  <a:cubicBezTo>
                    <a:pt x="272" y="14"/>
                    <a:pt x="323" y="20"/>
                    <a:pt x="374" y="27"/>
                  </a:cubicBezTo>
                  <a:cubicBezTo>
                    <a:pt x="377" y="27"/>
                    <a:pt x="381" y="30"/>
                    <a:pt x="384" y="31"/>
                  </a:cubicBezTo>
                  <a:cubicBezTo>
                    <a:pt x="383" y="34"/>
                    <a:pt x="382" y="38"/>
                    <a:pt x="380" y="41"/>
                  </a:cubicBezTo>
                  <a:cubicBezTo>
                    <a:pt x="356" y="66"/>
                    <a:pt x="350" y="102"/>
                    <a:pt x="365" y="132"/>
                  </a:cubicBezTo>
                  <a:cubicBezTo>
                    <a:pt x="381" y="163"/>
                    <a:pt x="413" y="179"/>
                    <a:pt x="448" y="175"/>
                  </a:cubicBezTo>
                  <a:cubicBezTo>
                    <a:pt x="480" y="170"/>
                    <a:pt x="507" y="145"/>
                    <a:pt x="514" y="111"/>
                  </a:cubicBezTo>
                  <a:cubicBezTo>
                    <a:pt x="519" y="84"/>
                    <a:pt x="511" y="60"/>
                    <a:pt x="491" y="39"/>
                  </a:cubicBezTo>
                  <a:cubicBezTo>
                    <a:pt x="489" y="37"/>
                    <a:pt x="487" y="33"/>
                    <a:pt x="488" y="32"/>
                  </a:cubicBezTo>
                  <a:cubicBezTo>
                    <a:pt x="489" y="29"/>
                    <a:pt x="493" y="27"/>
                    <a:pt x="496" y="27"/>
                  </a:cubicBezTo>
                  <a:cubicBezTo>
                    <a:pt x="528" y="23"/>
                    <a:pt x="561" y="21"/>
                    <a:pt x="593" y="17"/>
                  </a:cubicBezTo>
                  <a:cubicBezTo>
                    <a:pt x="626" y="13"/>
                    <a:pt x="658" y="7"/>
                    <a:pt x="691" y="1"/>
                  </a:cubicBezTo>
                  <a:cubicBezTo>
                    <a:pt x="693" y="8"/>
                    <a:pt x="695" y="16"/>
                    <a:pt x="697" y="25"/>
                  </a:cubicBezTo>
                  <a:cubicBezTo>
                    <a:pt x="708" y="81"/>
                    <a:pt x="716" y="138"/>
                    <a:pt x="719" y="196"/>
                  </a:cubicBezTo>
                  <a:cubicBezTo>
                    <a:pt x="719" y="198"/>
                    <a:pt x="721" y="203"/>
                    <a:pt x="723" y="203"/>
                  </a:cubicBezTo>
                  <a:cubicBezTo>
                    <a:pt x="725" y="204"/>
                    <a:pt x="729" y="202"/>
                    <a:pt x="732" y="200"/>
                  </a:cubicBezTo>
                  <a:cubicBezTo>
                    <a:pt x="756" y="178"/>
                    <a:pt x="784" y="170"/>
                    <a:pt x="816" y="182"/>
                  </a:cubicBezTo>
                  <a:cubicBezTo>
                    <a:pt x="847" y="193"/>
                    <a:pt x="864" y="218"/>
                    <a:pt x="868" y="251"/>
                  </a:cubicBezTo>
                  <a:cubicBezTo>
                    <a:pt x="872" y="290"/>
                    <a:pt x="839" y="330"/>
                    <a:pt x="799" y="334"/>
                  </a:cubicBezTo>
                  <a:cubicBezTo>
                    <a:pt x="773" y="338"/>
                    <a:pt x="751" y="330"/>
                    <a:pt x="732" y="312"/>
                  </a:cubicBezTo>
                  <a:cubicBezTo>
                    <a:pt x="730" y="310"/>
                    <a:pt x="725" y="308"/>
                    <a:pt x="723" y="309"/>
                  </a:cubicBezTo>
                  <a:cubicBezTo>
                    <a:pt x="720" y="310"/>
                    <a:pt x="719" y="315"/>
                    <a:pt x="718" y="318"/>
                  </a:cubicBezTo>
                  <a:cubicBezTo>
                    <a:pt x="715" y="381"/>
                    <a:pt x="706" y="444"/>
                    <a:pt x="693" y="506"/>
                  </a:cubicBezTo>
                  <a:cubicBezTo>
                    <a:pt x="693" y="508"/>
                    <a:pt x="692" y="509"/>
                    <a:pt x="691" y="512"/>
                  </a:cubicBezTo>
                  <a:cubicBezTo>
                    <a:pt x="674" y="509"/>
                    <a:pt x="658" y="505"/>
                    <a:pt x="641" y="503"/>
                  </a:cubicBezTo>
                  <a:cubicBezTo>
                    <a:pt x="594" y="497"/>
                    <a:pt x="546" y="491"/>
                    <a:pt x="498" y="486"/>
                  </a:cubicBezTo>
                  <a:cubicBezTo>
                    <a:pt x="495" y="485"/>
                    <a:pt x="491" y="483"/>
                    <a:pt x="488" y="481"/>
                  </a:cubicBezTo>
                  <a:cubicBezTo>
                    <a:pt x="489" y="478"/>
                    <a:pt x="490" y="474"/>
                    <a:pt x="492" y="471"/>
                  </a:cubicBezTo>
                  <a:cubicBezTo>
                    <a:pt x="523" y="439"/>
                    <a:pt x="523" y="390"/>
                    <a:pt x="492" y="360"/>
                  </a:cubicBezTo>
                  <a:cubicBezTo>
                    <a:pt x="461" y="329"/>
                    <a:pt x="411" y="329"/>
                    <a:pt x="380" y="360"/>
                  </a:cubicBezTo>
                  <a:cubicBezTo>
                    <a:pt x="349" y="391"/>
                    <a:pt x="349" y="439"/>
                    <a:pt x="380" y="471"/>
                  </a:cubicBezTo>
                  <a:cubicBezTo>
                    <a:pt x="382" y="474"/>
                    <a:pt x="384" y="478"/>
                    <a:pt x="384" y="481"/>
                  </a:cubicBezTo>
                  <a:cubicBezTo>
                    <a:pt x="384" y="483"/>
                    <a:pt x="378" y="485"/>
                    <a:pt x="375" y="486"/>
                  </a:cubicBezTo>
                  <a:cubicBezTo>
                    <a:pt x="313" y="489"/>
                    <a:pt x="251" y="497"/>
                    <a:pt x="189" y="511"/>
                  </a:cubicBezTo>
                  <a:cubicBezTo>
                    <a:pt x="187" y="511"/>
                    <a:pt x="184" y="511"/>
                    <a:pt x="178" y="512"/>
                  </a:cubicBezTo>
                  <a:close/>
                </a:path>
              </a:pathLst>
            </a:custGeom>
            <a:solidFill>
              <a:srgbClr val="71BF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TextBox 275"/>
            <p:cNvSpPr txBox="1"/>
            <p:nvPr/>
          </p:nvSpPr>
          <p:spPr>
            <a:xfrm rot="3141781">
              <a:off x="5826029" y="2762201"/>
              <a:ext cx="80708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Mysql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4" name="TextBox 276"/>
            <p:cNvSpPr txBox="1"/>
            <p:nvPr/>
          </p:nvSpPr>
          <p:spPr>
            <a:xfrm rot="19519074">
              <a:off x="6339312" y="3776855"/>
              <a:ext cx="12484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Hbuilder</a:t>
              </a:r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X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5" name="TextBox 277"/>
            <p:cNvSpPr txBox="1"/>
            <p:nvPr/>
          </p:nvSpPr>
          <p:spPr>
            <a:xfrm rot="3141781">
              <a:off x="5472237" y="4506100"/>
              <a:ext cx="98171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Navicat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278"/>
            <p:cNvSpPr txBox="1"/>
            <p:nvPr/>
          </p:nvSpPr>
          <p:spPr>
            <a:xfrm rot="19519074">
              <a:off x="4865845" y="3507006"/>
              <a:ext cx="72263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IDEA</a:t>
              </a:r>
              <a:endParaRPr lang="en-US" sz="1600" b="1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</p:grpSp>
      <p:pic>
        <p:nvPicPr>
          <p:cNvPr id="28" name="图片 27" descr="ide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90700" y="2646680"/>
            <a:ext cx="609600" cy="609600"/>
          </a:xfrm>
          <a:prstGeom prst="rect">
            <a:avLst/>
          </a:prstGeom>
        </p:spPr>
      </p:pic>
      <p:pic>
        <p:nvPicPr>
          <p:cNvPr id="29" name="图片 28" descr="00_navicat_logo_rainbow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9060" y="5053965"/>
            <a:ext cx="1485900" cy="38100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8041005" y="3917950"/>
            <a:ext cx="852805" cy="87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 descr="mysql-logo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4240" y="1675130"/>
            <a:ext cx="1328420" cy="90424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226027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本段落描述在本次中期答辩之前毕业设计的进行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状况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374775"/>
            <a:ext cx="11343005" cy="5483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0840" y="181622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480840" y="181622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1277620"/>
            <a:ext cx="11495405" cy="5580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328420"/>
            <a:ext cx="11367135" cy="5529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49980" y="181622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1308100"/>
            <a:ext cx="11420475" cy="5549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28645" y="156222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课程表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1305560"/>
            <a:ext cx="11424920" cy="5552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90315" y="164477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聊天室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1360805"/>
            <a:ext cx="11361420" cy="5497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6150" y="15558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24951" y="2732417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423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24951" y="4679111"/>
            <a:ext cx="3572993" cy="1356504"/>
            <a:chOff x="1224951" y="4679111"/>
            <a:chExt cx="3572993" cy="135650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4679111"/>
              <a:ext cx="2671482" cy="1356504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224951" y="5003420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13729" y="5129961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任务</a:t>
              </a:r>
              <a:r>
                <a:rPr lang="zh-CN" altLang="en-US" b="1" dirty="0">
                  <a:solidFill>
                    <a:schemeClr val="bg1"/>
                  </a:solidFill>
                </a:rPr>
                <a:t>进展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21547" y="2732417"/>
            <a:ext cx="3581620" cy="1356504"/>
            <a:chOff x="5621547" y="2732417"/>
            <a:chExt cx="3581620" cy="135650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2732417"/>
              <a:ext cx="2671482" cy="135650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621547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08080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zh-CN" altLang="en-US" b="1" dirty="0">
                  <a:solidFill>
                    <a:schemeClr val="bg1"/>
                  </a:solidFill>
                </a:rPr>
                <a:t>技术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57541" y="4679111"/>
            <a:ext cx="3545626" cy="1356504"/>
            <a:chOff x="5657541" y="4679111"/>
            <a:chExt cx="3545626" cy="1356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685" y="4679111"/>
              <a:ext cx="2671482" cy="135650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657541" y="5003420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408195" y="5130476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后续</a:t>
              </a:r>
              <a:r>
                <a:rPr lang="zh-CN" altLang="en-US" b="1" dirty="0">
                  <a:solidFill>
                    <a:schemeClr val="bg1"/>
                  </a:solidFill>
                </a:rPr>
                <a:t>工作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FFB90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3103" y="318602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后续工作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本段落描述接下来的工作安排以及需要完成的主要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功能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1"/>
          <p:cNvSpPr/>
          <p:nvPr/>
        </p:nvSpPr>
        <p:spPr bwMode="auto">
          <a:xfrm>
            <a:off x="1019023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" name="Group 36"/>
          <p:cNvGrpSpPr/>
          <p:nvPr/>
        </p:nvGrpSpPr>
        <p:grpSpPr>
          <a:xfrm>
            <a:off x="758092" y="3409464"/>
            <a:ext cx="1709836" cy="477190"/>
            <a:chOff x="2599799" y="3771457"/>
            <a:chExt cx="1276898" cy="356363"/>
          </a:xfrm>
          <a:solidFill>
            <a:srgbClr val="FFB905">
              <a:alpha val="50000"/>
            </a:srgbClr>
          </a:solidFill>
        </p:grpSpPr>
        <p:sp>
          <p:nvSpPr>
            <p:cNvPr id="4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3267652" y="3409464"/>
            <a:ext cx="1709836" cy="477190"/>
            <a:chOff x="2599799" y="3771457"/>
            <a:chExt cx="1276898" cy="356363"/>
          </a:xfrm>
          <a:solidFill>
            <a:srgbClr val="71BFEC">
              <a:alpha val="50000"/>
            </a:srgbClr>
          </a:solidFill>
        </p:grpSpPr>
        <p:sp>
          <p:nvSpPr>
            <p:cNvPr id="7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5777210" y="3409464"/>
            <a:ext cx="1709836" cy="477190"/>
            <a:chOff x="2599799" y="3771457"/>
            <a:chExt cx="1276898" cy="356363"/>
          </a:xfrm>
          <a:solidFill>
            <a:srgbClr val="FFB905"/>
          </a:solidFill>
        </p:grpSpPr>
        <p:sp>
          <p:nvSpPr>
            <p:cNvPr id="10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8286770" y="3409464"/>
            <a:ext cx="1709836" cy="477190"/>
            <a:chOff x="2599799" y="3771457"/>
            <a:chExt cx="1276898" cy="356363"/>
          </a:xfrm>
          <a:solidFill>
            <a:srgbClr val="71BFEC"/>
          </a:solidFill>
        </p:grpSpPr>
        <p:sp>
          <p:nvSpPr>
            <p:cNvPr id="13" name="Rectangle 16"/>
            <p:cNvSpPr/>
            <p:nvPr/>
          </p:nvSpPr>
          <p:spPr>
            <a:xfrm>
              <a:off x="2599799" y="3771457"/>
              <a:ext cx="1276898" cy="356363"/>
            </a:xfrm>
            <a:custGeom>
              <a:avLst/>
              <a:gdLst>
                <a:gd name="connsiteX0" fmla="*/ 0 w 2735460"/>
                <a:gd name="connsiteY0" fmla="*/ 0 h 605118"/>
                <a:gd name="connsiteX1" fmla="*/ 2735460 w 2735460"/>
                <a:gd name="connsiteY1" fmla="*/ 0 h 605118"/>
                <a:gd name="connsiteX2" fmla="*/ 2735460 w 2735460"/>
                <a:gd name="connsiteY2" fmla="*/ 605118 h 605118"/>
                <a:gd name="connsiteX3" fmla="*/ 0 w 2735460"/>
                <a:gd name="connsiteY3" fmla="*/ 605118 h 605118"/>
                <a:gd name="connsiteX4" fmla="*/ 0 w 2735460"/>
                <a:gd name="connsiteY4" fmla="*/ 0 h 605118"/>
                <a:gd name="connsiteX0-1" fmla="*/ 0 w 2735460"/>
                <a:gd name="connsiteY0-2" fmla="*/ 0 h 605118"/>
                <a:gd name="connsiteX1-3" fmla="*/ 2735460 w 2735460"/>
                <a:gd name="connsiteY1-4" fmla="*/ 605118 h 605118"/>
                <a:gd name="connsiteX2-5" fmla="*/ 0 w 2735460"/>
                <a:gd name="connsiteY2-6" fmla="*/ 605118 h 605118"/>
                <a:gd name="connsiteX3-7" fmla="*/ 0 w 2735460"/>
                <a:gd name="connsiteY3-8" fmla="*/ 0 h 605118"/>
                <a:gd name="connsiteX0-9" fmla="*/ 0 w 2735460"/>
                <a:gd name="connsiteY0-10" fmla="*/ 0 h 605118"/>
                <a:gd name="connsiteX1-11" fmla="*/ 1344705 w 2735460"/>
                <a:gd name="connsiteY1-12" fmla="*/ 282389 h 605118"/>
                <a:gd name="connsiteX2-13" fmla="*/ 2735460 w 2735460"/>
                <a:gd name="connsiteY2-14" fmla="*/ 605118 h 605118"/>
                <a:gd name="connsiteX3-15" fmla="*/ 0 w 2735460"/>
                <a:gd name="connsiteY3-16" fmla="*/ 605118 h 605118"/>
                <a:gd name="connsiteX4-17" fmla="*/ 0 w 2735460"/>
                <a:gd name="connsiteY4-18" fmla="*/ 0 h 605118"/>
                <a:gd name="connsiteX0-19" fmla="*/ 0 w 2735460"/>
                <a:gd name="connsiteY0-20" fmla="*/ 322729 h 322729"/>
                <a:gd name="connsiteX1-21" fmla="*/ 1344705 w 2735460"/>
                <a:gd name="connsiteY1-22" fmla="*/ 0 h 322729"/>
                <a:gd name="connsiteX2-23" fmla="*/ 2735460 w 2735460"/>
                <a:gd name="connsiteY2-24" fmla="*/ 322729 h 322729"/>
                <a:gd name="connsiteX3-25" fmla="*/ 0 w 2735460"/>
                <a:gd name="connsiteY3-26" fmla="*/ 322729 h 322729"/>
                <a:gd name="connsiteX0-27" fmla="*/ 0 w 2735460"/>
                <a:gd name="connsiteY0-28" fmla="*/ 510988 h 510988"/>
                <a:gd name="connsiteX1-29" fmla="*/ 1492623 w 2735460"/>
                <a:gd name="connsiteY1-30" fmla="*/ 0 h 510988"/>
                <a:gd name="connsiteX2-31" fmla="*/ 2735460 w 2735460"/>
                <a:gd name="connsiteY2-32" fmla="*/ 510988 h 510988"/>
                <a:gd name="connsiteX3-33" fmla="*/ 0 w 2735460"/>
                <a:gd name="connsiteY3-34" fmla="*/ 510988 h 510988"/>
                <a:gd name="connsiteX0-35" fmla="*/ 0 w 2735460"/>
                <a:gd name="connsiteY0-36" fmla="*/ 510988 h 510988"/>
                <a:gd name="connsiteX1-37" fmla="*/ 1492623 w 2735460"/>
                <a:gd name="connsiteY1-38" fmla="*/ 0 h 510988"/>
                <a:gd name="connsiteX2-39" fmla="*/ 2735460 w 2735460"/>
                <a:gd name="connsiteY2-40" fmla="*/ 510988 h 510988"/>
                <a:gd name="connsiteX3-41" fmla="*/ 0 w 2735460"/>
                <a:gd name="connsiteY3-42" fmla="*/ 510988 h 510988"/>
                <a:gd name="connsiteX0-43" fmla="*/ 0 w 2735460"/>
                <a:gd name="connsiteY0-44" fmla="*/ 511031 h 511031"/>
                <a:gd name="connsiteX1-45" fmla="*/ 1492623 w 2735460"/>
                <a:gd name="connsiteY1-46" fmla="*/ 43 h 511031"/>
                <a:gd name="connsiteX2-47" fmla="*/ 2735460 w 2735460"/>
                <a:gd name="connsiteY2-48" fmla="*/ 511031 h 511031"/>
                <a:gd name="connsiteX3-49" fmla="*/ 0 w 2735460"/>
                <a:gd name="connsiteY3-50" fmla="*/ 511031 h 511031"/>
                <a:gd name="connsiteX0-51" fmla="*/ 0 w 2735460"/>
                <a:gd name="connsiteY0-52" fmla="*/ 685828 h 685828"/>
                <a:gd name="connsiteX1-53" fmla="*/ 1519517 w 2735460"/>
                <a:gd name="connsiteY1-54" fmla="*/ 28 h 685828"/>
                <a:gd name="connsiteX2-55" fmla="*/ 2735460 w 2735460"/>
                <a:gd name="connsiteY2-56" fmla="*/ 685828 h 685828"/>
                <a:gd name="connsiteX3-57" fmla="*/ 0 w 2735460"/>
                <a:gd name="connsiteY3-58" fmla="*/ 685828 h 685828"/>
                <a:gd name="connsiteX0-59" fmla="*/ 0 w 2735460"/>
                <a:gd name="connsiteY0-60" fmla="*/ 712721 h 712721"/>
                <a:gd name="connsiteX1-61" fmla="*/ 1519517 w 2735460"/>
                <a:gd name="connsiteY1-62" fmla="*/ 27 h 712721"/>
                <a:gd name="connsiteX2-63" fmla="*/ 2735460 w 2735460"/>
                <a:gd name="connsiteY2-64" fmla="*/ 712721 h 712721"/>
                <a:gd name="connsiteX3-65" fmla="*/ 0 w 2735460"/>
                <a:gd name="connsiteY3-66" fmla="*/ 712721 h 7127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5460" h="712721">
                  <a:moveTo>
                    <a:pt x="0" y="712721"/>
                  </a:moveTo>
                  <a:cubicBezTo>
                    <a:pt x="497541" y="542392"/>
                    <a:pt x="658905" y="-4455"/>
                    <a:pt x="1519517" y="27"/>
                  </a:cubicBezTo>
                  <a:cubicBezTo>
                    <a:pt x="2189290" y="62780"/>
                    <a:pt x="2321181" y="542392"/>
                    <a:pt x="2735460" y="712721"/>
                  </a:cubicBezTo>
                  <a:lnTo>
                    <a:pt x="0" y="7127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7"/>
            <p:cNvSpPr/>
            <p:nvPr/>
          </p:nvSpPr>
          <p:spPr bwMode="auto">
            <a:xfrm>
              <a:off x="3105150" y="3796275"/>
              <a:ext cx="307181" cy="227506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5" name="Freeform 101"/>
          <p:cNvSpPr/>
          <p:nvPr/>
        </p:nvSpPr>
        <p:spPr bwMode="auto">
          <a:xfrm>
            <a:off x="3491616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>
              <a:alpha val="5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01"/>
          <p:cNvSpPr/>
          <p:nvPr/>
        </p:nvSpPr>
        <p:spPr bwMode="auto">
          <a:xfrm flipH="1">
            <a:off x="6002827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FFB90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01"/>
          <p:cNvSpPr/>
          <p:nvPr/>
        </p:nvSpPr>
        <p:spPr bwMode="auto">
          <a:xfrm flipH="1">
            <a:off x="8472640" y="1858700"/>
            <a:ext cx="1392977" cy="1567380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rgbClr val="71BFE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8" name="Group 30"/>
          <p:cNvGrpSpPr/>
          <p:nvPr/>
        </p:nvGrpSpPr>
        <p:grpSpPr>
          <a:xfrm>
            <a:off x="379606" y="3950170"/>
            <a:ext cx="2521690" cy="789918"/>
            <a:chOff x="1791477" y="3574345"/>
            <a:chExt cx="2521690" cy="789918"/>
          </a:xfrm>
        </p:grpSpPr>
        <p:sp>
          <p:nvSpPr>
            <p:cNvPr id="19" name="TextBox 31"/>
            <p:cNvSpPr txBox="1"/>
            <p:nvPr/>
          </p:nvSpPr>
          <p:spPr>
            <a:xfrm>
              <a:off x="2449987" y="3574345"/>
              <a:ext cx="1198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完善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聊天室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0" name="Rectangle 32"/>
            <p:cNvSpPr/>
            <p:nvPr/>
          </p:nvSpPr>
          <p:spPr>
            <a:xfrm>
              <a:off x="1791477" y="3903888"/>
              <a:ext cx="25216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继续了解关于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websocket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的有关知识，完成聊天室更多的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功能。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1" name="Group 33"/>
          <p:cNvGrpSpPr/>
          <p:nvPr/>
        </p:nvGrpSpPr>
        <p:grpSpPr>
          <a:xfrm>
            <a:off x="2836404" y="3950170"/>
            <a:ext cx="2521690" cy="1159488"/>
            <a:chOff x="1791477" y="3574345"/>
            <a:chExt cx="2521690" cy="1159488"/>
          </a:xfrm>
        </p:grpSpPr>
        <p:sp>
          <p:nvSpPr>
            <p:cNvPr id="22" name="TextBox 34"/>
            <p:cNvSpPr txBox="1"/>
            <p:nvPr/>
          </p:nvSpPr>
          <p:spPr>
            <a:xfrm>
              <a:off x="2348383" y="3574345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完善用户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功能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3" name="Rectangle 39"/>
            <p:cNvSpPr/>
            <p:nvPr/>
          </p:nvSpPr>
          <p:spPr>
            <a:xfrm>
              <a:off x="1791477" y="3903888"/>
              <a:ext cx="252169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继续添加用户菜单以及功能。老师有布置作业，安排考试等；学生有完成作业，进行考试等；学生家长有查看公告，查看学生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成绩等。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4" name="Group 52"/>
          <p:cNvGrpSpPr/>
          <p:nvPr/>
        </p:nvGrpSpPr>
        <p:grpSpPr>
          <a:xfrm>
            <a:off x="5398724" y="3950170"/>
            <a:ext cx="2521690" cy="1159488"/>
            <a:chOff x="1791477" y="3574345"/>
            <a:chExt cx="2521690" cy="1159488"/>
          </a:xfrm>
        </p:grpSpPr>
        <p:sp>
          <p:nvSpPr>
            <p:cNvPr id="25" name="TextBox 53"/>
            <p:cNvSpPr txBox="1"/>
            <p:nvPr/>
          </p:nvSpPr>
          <p:spPr>
            <a:xfrm>
              <a:off x="2043586" y="3574345"/>
              <a:ext cx="2011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完成考试和题库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模块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Rectangle 54"/>
            <p:cNvSpPr/>
            <p:nvPr/>
          </p:nvSpPr>
          <p:spPr>
            <a:xfrm>
              <a:off x="1791477" y="3903888"/>
              <a:ext cx="252169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完成老师布置考试开始时间，结束时间，试题发布，评分等操作。学生需要按时完成考试内容，并提交答案等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操作。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27" name="Group 55"/>
          <p:cNvGrpSpPr/>
          <p:nvPr/>
        </p:nvGrpSpPr>
        <p:grpSpPr>
          <a:xfrm>
            <a:off x="7908283" y="3950170"/>
            <a:ext cx="2521690" cy="789918"/>
            <a:chOff x="1791477" y="3574345"/>
            <a:chExt cx="2521690" cy="789918"/>
          </a:xfrm>
        </p:grpSpPr>
        <p:sp>
          <p:nvSpPr>
            <p:cNvPr id="28" name="TextBox 56"/>
            <p:cNvSpPr txBox="1"/>
            <p:nvPr/>
          </p:nvSpPr>
          <p:spPr>
            <a:xfrm>
              <a:off x="2246781" y="3574345"/>
              <a:ext cx="1605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明细角色的</a:t>
              </a:r>
              <a:r>
                <a:rPr lang="zh-CN" altLang="en-GB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lear Sans" panose="020B0503030202020304" pitchFamily="34" charset="0"/>
                  <a:cs typeface="Clear Sans" panose="020B0503030202020304" pitchFamily="34" charset="0"/>
                </a:rPr>
                <a:t>功能</a:t>
              </a:r>
              <a:endParaRPr lang="zh-CN" alt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9" name="Rectangle 57"/>
            <p:cNvSpPr/>
            <p:nvPr/>
          </p:nvSpPr>
          <p:spPr>
            <a:xfrm>
              <a:off x="1791477" y="3903888"/>
              <a:ext cx="25216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Light" panose="020F0302020204030203" pitchFamily="34" charset="0"/>
                  <a:cs typeface="Clear Sans Light" panose="020B0303030202020304" pitchFamily="34" charset="0"/>
                </a:rPr>
                <a:t>模块开发完之后，设置角色只能进入该角色对应的页面进行操作。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85171" y="2628900"/>
            <a:ext cx="25923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71BFEC"/>
                </a:solidFill>
              </a:rPr>
              <a:t>THANK</a:t>
            </a:r>
            <a:endParaRPr lang="en-US" altLang="zh-CN" sz="6000" dirty="0">
              <a:solidFill>
                <a:srgbClr val="71BFEC"/>
              </a:solidFill>
            </a:endParaRPr>
          </a:p>
          <a:p>
            <a:pPr algn="ctr"/>
            <a:r>
              <a:rPr lang="en-US" altLang="zh-CN" sz="6000" dirty="0">
                <a:solidFill>
                  <a:srgbClr val="FFB905"/>
                </a:solidFill>
              </a:rPr>
              <a:t>YOU</a:t>
            </a:r>
            <a:endParaRPr lang="zh-CN" altLang="en-US" sz="6000" dirty="0">
              <a:solidFill>
                <a:srgbClr val="FFB90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2299970"/>
            <a:ext cx="5416550" cy="2606040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58890" y="1813560"/>
            <a:ext cx="5195570" cy="3231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layui（谐音：类 UI) 是一套开源的 Web UI 解决方案，采用自身经典的模块化规范，并遵循原生 HTML/CSS/JS 的开发方式，极易上手，拿来即用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。他更多的面向后端开发者，具有栅格布局，表格渲染等功能，通过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js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对网页数据进行操作，展现的页面更加整洁规范。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610" y="1793875"/>
            <a:ext cx="5165090" cy="3270885"/>
          </a:xfrm>
          <a:prstGeom prst="rect">
            <a:avLst/>
          </a:prstGeom>
        </p:spPr>
      </p:pic>
      <p:pic>
        <p:nvPicPr>
          <p:cNvPr id="4" name="图片 3" descr="343435383139313b333633353138343bc7fad5dbbcfdcdb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9840" y="1793875"/>
            <a:ext cx="5694680" cy="3693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JavaEE是一套全新的技术架构，与传统的应用开发完全不同。JavaEE包含了很多组件，可以对应用系统的开发及部署进行简化和规范化，从而提高应用系统的可复用性和安全性等。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JavaEE使用分层模型，把应用逻辑根据功能划分组件和层次，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本次毕设对项目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的分层结构是：数据访问层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dao</a:t>
            </a:r>
            <a:r>
              <a:rPr 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），服务层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(service),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控制层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(controller)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" y="2920365"/>
            <a:ext cx="4948555" cy="133159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30315" y="1626870"/>
            <a:ext cx="5694680" cy="46164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1）遵循“习惯优于配置”的原则，使用Spring Boot只需要很少的配置，大部分的时候我们直接使用默认的配置即可；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（2）项目快速搭建，可以无需配置的自动整合第三方的框架；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（3）可以完全不使用XML配置文件，只需要自动配置和Java Config；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（4）内嵌Servlet容器，降低了对环境的要求，可以使用命令直接执行项目，应用可用jar包执行：java -jar；</a:t>
            </a:r>
            <a:endParaRPr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43435383139313b333633353138343bc7fad5dbbcfdcdb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MySQL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主要用户存储数据，将数据展示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给用户。MySQL 数据库可以称得上是目前运行速度最快的 SQL 语言数据库之一。除了具有许多其他数据库所不具备的功能外，MySQL 数据库还是一种完全免费的产品，用户可以直接通过网络下载 MySQL 数据库，而不必支付任何费用。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mysql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" y="2171700"/>
            <a:ext cx="36957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5"/>
          <p:cNvSpPr txBox="1"/>
          <p:nvPr/>
        </p:nvSpPr>
        <p:spPr>
          <a:xfrm>
            <a:off x="4958080" y="2274570"/>
            <a:ext cx="641985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POJO映射成数据库中的记录。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3009900"/>
            <a:ext cx="3333750" cy="838200"/>
          </a:xfrm>
          <a:prstGeom prst="rect">
            <a:avLst/>
          </a:prstGeom>
        </p:spPr>
      </p:pic>
      <p:pic>
        <p:nvPicPr>
          <p:cNvPr id="5" name="图片 4" descr="343435383139313b333633353138343bc7fad5dbbcfdcdb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99110" y="5840095"/>
            <a:ext cx="52133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289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09503" y="2376500"/>
            <a:ext cx="3572993" cy="1356504"/>
            <a:chOff x="1224951" y="2732417"/>
            <a:chExt cx="3572993" cy="13565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462" y="2732417"/>
              <a:ext cx="2671482" cy="13565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24951" y="3056726"/>
              <a:ext cx="816249" cy="707886"/>
            </a:xfrm>
            <a:prstGeom prst="rect">
              <a:avLst/>
            </a:prstGeom>
            <a:solidFill>
              <a:srgbClr val="71BFE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13598" y="3166972"/>
              <a:ext cx="10972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选题</a:t>
              </a: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377296" y="3881718"/>
            <a:ext cx="3505200" cy="0"/>
          </a:xfrm>
          <a:prstGeom prst="line">
            <a:avLst/>
          </a:prstGeom>
          <a:ln w="19050">
            <a:solidFill>
              <a:srgbClr val="71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76420" y="4091305"/>
            <a:ext cx="350583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本段落描述在本次毕业设计中的选题的目的和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意义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TextBox 37"/>
          <p:cNvSpPr txBox="1"/>
          <p:nvPr/>
        </p:nvSpPr>
        <p:spPr>
          <a:xfrm>
            <a:off x="867419" y="1721731"/>
            <a:ext cx="1045652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defRPr/>
            </a:pPr>
            <a:r>
              <a:rPr lang="zh-CN" altLang="en-US" sz="2400" b="1">
                <a:cs typeface="+mn-ea"/>
                <a:sym typeface="+mn-lt"/>
              </a:rPr>
              <a:t>项</a:t>
            </a:r>
            <a:r>
              <a:rPr lang="zh-CN" altLang="en-US" sz="2400" b="1" smtClean="0">
                <a:cs typeface="+mn-ea"/>
                <a:sym typeface="+mn-lt"/>
              </a:rPr>
              <a:t>目背景：</a:t>
            </a:r>
            <a:r>
              <a:rPr lang="zh-CN" altLang="en-US" sz="2400" smtClean="0">
                <a:cs typeface="+mn-ea"/>
                <a:sym typeface="+mn-lt"/>
              </a:rPr>
              <a:t>教学管理系统是各种学校主要的日常管理工作之一，智慧教学管理系统涉及到学校，系，老师，家长，学生等诸多方面的内容。随着计算机行业的不断发展，计算机技术的不断进步，越来越多的学校会选择用专门的软件来管理学生的情况。以及在新冠疫情的冲击下，学校和学生线上交流的方式变得更多起来。有个好的智慧教学平台，即使在疫情期间，老师能更好的监督学生学习，学生也能更好地配合老师的教学进度。家长也可以通过教学平台得到孩子在学校的表现。智慧教学系统对学校，学生，家长都是一个很好的选择。</a:t>
            </a:r>
            <a:endParaRPr lang="zh-CN" altLang="en-US" sz="2400" smtClean="0">
              <a:cs typeface="+mn-ea"/>
              <a:sym typeface="+mn-lt"/>
            </a:endParaRPr>
          </a:p>
          <a:p>
            <a:pPr lvl="1">
              <a:defRPr/>
            </a:pPr>
            <a:endParaRPr lang="zh-CN" altLang="en-US" sz="2400" dirty="0" smtClean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419" y="1721731"/>
            <a:ext cx="10456521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(1)用户模块：该系统分为学校管理员，学生，老师，学生家长这四个角色，学校管理员具有所有的权限。一个老师对应多个学生和多个班级。一个学生对应一个班级，多个老师和最多两个家长。一个家长对应一个学生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(2)题库模块：该模块由老师负责发布题目和答案，学生负责填写，填写结果通过系统自动校对。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(3)考试模块：该模块由老师发布试卷和限定考试时间。学生在规定时间内进入，超过时间则不可进入。学生负责填写题目答案。考试结束前可以提前上交，上交之后由老师负责批改。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(4)交流模块：该模块可供所有角色使用，进行</a:t>
            </a:r>
            <a:r>
              <a:rPr lang="zh-CN" altLang="en-US" sz="2400">
                <a:cs typeface="+mn-ea"/>
                <a:sym typeface="+mn-lt"/>
              </a:rPr>
              <a:t>实时对话，方便业务的交流。</a:t>
            </a:r>
            <a:endParaRPr lang="zh-CN" altLang="en-US" sz="2400">
              <a:cs typeface="+mn-ea"/>
              <a:sym typeface="+mn-lt"/>
            </a:endParaRPr>
          </a:p>
          <a:p>
            <a:pPr lvl="1">
              <a:defRPr/>
            </a:pPr>
            <a:r>
              <a:rPr lang="zh-CN" altLang="en-US" sz="2400">
                <a:cs typeface="+mn-ea"/>
                <a:sym typeface="+mn-lt"/>
              </a:rPr>
              <a:t>(5)管理模块：管理员可以查看所有信息。老师可以修改自己的信息和查看学生的信息。学生可以修改和查看自己的信息。家长可以查看学生信息。</a:t>
            </a:r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8280" y="1802765"/>
            <a:ext cx="3810000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题库模块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980" y="1614170"/>
            <a:ext cx="4810125" cy="4684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945" y="1360805"/>
            <a:ext cx="7229475" cy="538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4785515" y="21146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管理模块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640" y="1701800"/>
            <a:ext cx="3848100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600,&quot;width&quot;:6000}"/>
</p:tagLst>
</file>

<file path=ppt/tags/tag2.xml><?xml version="1.0" encoding="utf-8"?>
<p:tagLst xmlns:p="http://schemas.openxmlformats.org/presentationml/2006/main">
  <p:tag name="KSO_WM_UNIT_PLACING_PICTURE_USER_VIEWPORT" val="{&quot;height&quot;:6000,&quot;width&quot;:9000}"/>
</p:tagLst>
</file>

<file path=ppt/tags/tag3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WPS 演示</Application>
  <PresentationFormat>宽屏</PresentationFormat>
  <Paragraphs>152</Paragraphs>
  <Slides>27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STIXGeneral-Bold</vt:lpstr>
      <vt:lpstr>Segoe Print</vt:lpstr>
      <vt:lpstr>Lato Regular</vt:lpstr>
      <vt:lpstr>Oxygen</vt:lpstr>
      <vt:lpstr>Clear Sans</vt:lpstr>
      <vt:lpstr>DejaVu Math TeX Gyre</vt:lpstr>
      <vt:lpstr>Arial Unicode MS</vt:lpstr>
      <vt:lpstr>等线 Light</vt:lpstr>
      <vt:lpstr>等线</vt:lpstr>
      <vt:lpstr>Lato Light</vt:lpstr>
      <vt:lpstr>Clear Sans Light</vt:lpstr>
      <vt:lpstr>League Gothic Regular</vt:lpstr>
      <vt:lpstr>Helvetica Light</vt:lpstr>
      <vt:lpstr>Kontrapunkt Bob Bold</vt:lpstr>
      <vt:lpstr>Neris Thin</vt:lpstr>
      <vt:lpstr>Aller Light</vt:lpstr>
      <vt:lpstr>Fira Sans SemiBold Italic</vt:lpstr>
      <vt:lpstr>Open Sans</vt:lpstr>
      <vt:lpstr>Lato Bold</vt:lpstr>
      <vt:lpstr>Lato</vt:lpstr>
      <vt:lpstr>Lato Light</vt:lpstr>
      <vt:lpstr>Calibri</vt:lpstr>
      <vt:lpstr>Gill Sans</vt:lpstr>
      <vt:lpstr>Open Sans Extrabold</vt:lpstr>
      <vt:lpstr>Calibri Light</vt:lpstr>
      <vt:lpstr>Yu Gothic UI Light</vt:lpstr>
      <vt:lpstr>Gill Sans MT</vt:lpstr>
      <vt:lpstr>Yu Gothic UI Semibold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hxj</dc:creator>
  <cp:lastModifiedBy>Administrator</cp:lastModifiedBy>
  <cp:revision>20</cp:revision>
  <dcterms:created xsi:type="dcterms:W3CDTF">2017-05-23T06:51:00Z</dcterms:created>
  <dcterms:modified xsi:type="dcterms:W3CDTF">2022-01-04T01:49:13Z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CAA8F7C0E7A645E79D33803DE9FAC9E1</vt:lpwstr>
  </property>
  <property fmtid="{D5CDD505-2E9C-101B-9397-08002B2CF9AE}" pid="3" name="KSOProductBuildVer">
    <vt:lpwstr>2052-11.1.0.11194</vt:lpwstr>
  </property>
</Properties>
</file>