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62"/>
  </p:notesMasterIdLst>
  <p:handoutMasterIdLst>
    <p:handoutMasterId r:id="rId63"/>
  </p:handoutMasterIdLst>
  <p:sldIdLst>
    <p:sldId id="279" r:id="rId2"/>
    <p:sldId id="284" r:id="rId3"/>
    <p:sldId id="285" r:id="rId4"/>
    <p:sldId id="286" r:id="rId5"/>
    <p:sldId id="287" r:id="rId6"/>
    <p:sldId id="288" r:id="rId7"/>
    <p:sldId id="338" r:id="rId8"/>
    <p:sldId id="283" r:id="rId9"/>
    <p:sldId id="290" r:id="rId10"/>
    <p:sldId id="289" r:id="rId11"/>
    <p:sldId id="337" r:id="rId12"/>
    <p:sldId id="291" r:id="rId13"/>
    <p:sldId id="292" r:id="rId14"/>
    <p:sldId id="293" r:id="rId15"/>
    <p:sldId id="296" r:id="rId16"/>
    <p:sldId id="297" r:id="rId17"/>
    <p:sldId id="298" r:id="rId18"/>
    <p:sldId id="299" r:id="rId19"/>
    <p:sldId id="300" r:id="rId20"/>
    <p:sldId id="301" r:id="rId21"/>
    <p:sldId id="302" r:id="rId22"/>
    <p:sldId id="303" r:id="rId23"/>
    <p:sldId id="304" r:id="rId24"/>
    <p:sldId id="305" r:id="rId25"/>
    <p:sldId id="306" r:id="rId26"/>
    <p:sldId id="308" r:id="rId27"/>
    <p:sldId id="334" r:id="rId28"/>
    <p:sldId id="328" r:id="rId29"/>
    <p:sldId id="327" r:id="rId30"/>
    <p:sldId id="329" r:id="rId31"/>
    <p:sldId id="324" r:id="rId32"/>
    <p:sldId id="330" r:id="rId33"/>
    <p:sldId id="332" r:id="rId34"/>
    <p:sldId id="314" r:id="rId35"/>
    <p:sldId id="318" r:id="rId36"/>
    <p:sldId id="320" r:id="rId37"/>
    <p:sldId id="335" r:id="rId38"/>
    <p:sldId id="321" r:id="rId39"/>
    <p:sldId id="322" r:id="rId40"/>
    <p:sldId id="317" r:id="rId41"/>
    <p:sldId id="315" r:id="rId42"/>
    <p:sldId id="309" r:id="rId43"/>
    <p:sldId id="333" r:id="rId44"/>
    <p:sldId id="336" r:id="rId45"/>
    <p:sldId id="331" r:id="rId46"/>
    <p:sldId id="323" r:id="rId47"/>
    <p:sldId id="258" r:id="rId48"/>
    <p:sldId id="311" r:id="rId49"/>
    <p:sldId id="312" r:id="rId50"/>
    <p:sldId id="313" r:id="rId51"/>
    <p:sldId id="257" r:id="rId52"/>
    <p:sldId id="269" r:id="rId53"/>
    <p:sldId id="307" r:id="rId54"/>
    <p:sldId id="264" r:id="rId55"/>
    <p:sldId id="271" r:id="rId56"/>
    <p:sldId id="265" r:id="rId57"/>
    <p:sldId id="262" r:id="rId58"/>
    <p:sldId id="267" r:id="rId59"/>
    <p:sldId id="268" r:id="rId60"/>
    <p:sldId id="277" r:id="rId6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53" userDrawn="1">
          <p15:clr>
            <a:srgbClr val="A4A3A4"/>
          </p15:clr>
        </p15:guide>
        <p15:guide id="2" orient="horz" pos="3838" userDrawn="1">
          <p15:clr>
            <a:srgbClr val="A4A3A4"/>
          </p15:clr>
        </p15:guide>
        <p15:guide id="3" orient="horz" pos="4201" userDrawn="1">
          <p15:clr>
            <a:srgbClr val="A4A3A4"/>
          </p15:clr>
        </p15:guide>
        <p15:guide id="4" orient="horz" pos="3294" userDrawn="1">
          <p15:clr>
            <a:srgbClr val="A4A3A4"/>
          </p15:clr>
        </p15:guide>
        <p15:guide id="5" orient="horz" pos="255" userDrawn="1">
          <p15:clr>
            <a:srgbClr val="A4A3A4"/>
          </p15:clr>
        </p15:guide>
        <p15:guide id="6" orient="horz" pos="1026" userDrawn="1">
          <p15:clr>
            <a:srgbClr val="A4A3A4"/>
          </p15:clr>
        </p15:guide>
        <p15:guide id="7" orient="horz" pos="3884" userDrawn="1">
          <p15:clr>
            <a:srgbClr val="A4A3A4"/>
          </p15:clr>
        </p15:guide>
        <p15:guide id="8" orient="horz" pos="3385" userDrawn="1">
          <p15:clr>
            <a:srgbClr val="A4A3A4"/>
          </p15:clr>
        </p15:guide>
        <p15:guide id="9" orient="horz" pos="2704" userDrawn="1">
          <p15:clr>
            <a:srgbClr val="A4A3A4"/>
          </p15:clr>
        </p15:guide>
        <p15:guide id="10" orient="horz" pos="1207" userDrawn="1">
          <p15:clr>
            <a:srgbClr val="A4A3A4"/>
          </p15:clr>
        </p15:guide>
        <p15:guide id="11" orient="horz" pos="1525" userDrawn="1">
          <p15:clr>
            <a:srgbClr val="A4A3A4"/>
          </p15:clr>
        </p15:guide>
        <p15:guide id="12" orient="horz" pos="1480" userDrawn="1">
          <p15:clr>
            <a:srgbClr val="A4A3A4"/>
          </p15:clr>
        </p15:guide>
        <p15:guide id="13" orient="horz" pos="3067" userDrawn="1">
          <p15:clr>
            <a:srgbClr val="A4A3A4"/>
          </p15:clr>
        </p15:guide>
        <p15:guide id="14" orient="horz" pos="1979" userDrawn="1">
          <p15:clr>
            <a:srgbClr val="A4A3A4"/>
          </p15:clr>
        </p15:guide>
        <p15:guide id="15" pos="3900" userDrawn="1">
          <p15:clr>
            <a:srgbClr val="A4A3A4"/>
          </p15:clr>
        </p15:guide>
        <p15:guide id="16" pos="3780" userDrawn="1">
          <p15:clr>
            <a:srgbClr val="A4A3A4"/>
          </p15:clr>
        </p15:guide>
        <p15:guide id="17" pos="2993" userDrawn="1">
          <p15:clr>
            <a:srgbClr val="A4A3A4"/>
          </p15:clr>
        </p15:guide>
        <p15:guide id="18" pos="2872" userDrawn="1">
          <p15:clr>
            <a:srgbClr val="A4A3A4"/>
          </p15:clr>
        </p15:guide>
        <p15:guide id="19" pos="2087" userDrawn="1">
          <p15:clr>
            <a:srgbClr val="A4A3A4"/>
          </p15:clr>
        </p15:guide>
        <p15:guide id="20" pos="1965" userDrawn="1">
          <p15:clr>
            <a:srgbClr val="A4A3A4"/>
          </p15:clr>
        </p15:guide>
        <p15:guide id="21" pos="1179" userDrawn="1">
          <p15:clr>
            <a:srgbClr val="A4A3A4"/>
          </p15:clr>
        </p15:guide>
        <p15:guide id="22" pos="1073" userDrawn="1">
          <p15:clr>
            <a:srgbClr val="A4A3A4"/>
          </p15:clr>
        </p15:guide>
        <p15:guide id="23" pos="272" userDrawn="1">
          <p15:clr>
            <a:srgbClr val="A4A3A4"/>
          </p15:clr>
        </p15:guide>
        <p15:guide id="24" pos="4687" userDrawn="1">
          <p15:clr>
            <a:srgbClr val="A4A3A4"/>
          </p15:clr>
        </p15:guide>
        <p15:guide id="25" pos="4808" userDrawn="1">
          <p15:clr>
            <a:srgbClr val="A4A3A4"/>
          </p15:clr>
        </p15:guide>
        <p15:guide id="26" pos="5593" userDrawn="1">
          <p15:clr>
            <a:srgbClr val="A4A3A4"/>
          </p15:clr>
        </p15:guide>
        <p15:guide id="27" pos="5715" userDrawn="1">
          <p15:clr>
            <a:srgbClr val="A4A3A4"/>
          </p15:clr>
        </p15:guide>
        <p15:guide id="28" pos="6501" userDrawn="1">
          <p15:clr>
            <a:srgbClr val="A4A3A4"/>
          </p15:clr>
        </p15:guide>
        <p15:guide id="29" pos="6623" userDrawn="1">
          <p15:clr>
            <a:srgbClr val="A4A3A4"/>
          </p15:clr>
        </p15:guide>
        <p15:guide id="30" pos="7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8" autoAdjust="0"/>
    <p:restoredTop sz="96327" autoAdjust="0"/>
  </p:normalViewPr>
  <p:slideViewPr>
    <p:cSldViewPr showGuides="1">
      <p:cViewPr>
        <p:scale>
          <a:sx n="100" d="100"/>
          <a:sy n="100" d="100"/>
        </p:scale>
        <p:origin x="72" y="252"/>
      </p:cViewPr>
      <p:guideLst>
        <p:guide orient="horz" pos="1253"/>
        <p:guide orient="horz" pos="3838"/>
        <p:guide orient="horz" pos="4201"/>
        <p:guide orient="horz" pos="3294"/>
        <p:guide orient="horz" pos="255"/>
        <p:guide orient="horz" pos="1026"/>
        <p:guide orient="horz" pos="3884"/>
        <p:guide orient="horz" pos="3385"/>
        <p:guide orient="horz" pos="2704"/>
        <p:guide orient="horz" pos="1207"/>
        <p:guide orient="horz" pos="1525"/>
        <p:guide orient="horz" pos="1480"/>
        <p:guide orient="horz" pos="3067"/>
        <p:guide orient="horz" pos="1979"/>
        <p:guide pos="3900"/>
        <p:guide pos="3780"/>
        <p:guide pos="2993"/>
        <p:guide pos="2872"/>
        <p:guide pos="2087"/>
        <p:guide pos="1965"/>
        <p:guide pos="1179"/>
        <p:guide pos="1073"/>
        <p:guide pos="272"/>
        <p:guide pos="4687"/>
        <p:guide pos="4808"/>
        <p:guide pos="5593"/>
        <p:guide pos="5715"/>
        <p:guide pos="6501"/>
        <p:guide pos="6623"/>
        <p:guide pos="7408"/>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2" d="100"/>
          <a:sy n="82" d="100"/>
        </p:scale>
        <p:origin x="-31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3797C4-ED8E-4EA4-959C-2AEEE7E3AD08}" type="datetimeFigureOut">
              <a:rPr lang="de-DE" smtClean="0"/>
              <a:t>05.06.2024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F1F910-8AA9-49D3-9D40-DBE35BDF9359}" type="slidenum">
              <a:rPr lang="de-DE" smtClean="0"/>
              <a:t>‹Nr.›</a:t>
            </a:fld>
            <a:endParaRPr lang="de-DE"/>
          </a:p>
        </p:txBody>
      </p:sp>
    </p:spTree>
    <p:extLst>
      <p:ext uri="{BB962C8B-B14F-4D97-AF65-F5344CB8AC3E}">
        <p14:creationId xmlns:p14="http://schemas.microsoft.com/office/powerpoint/2010/main" val="2771589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5C22D-DB44-4084-9471-0EB64DB204F9}" type="datetimeFigureOut">
              <a:rPr lang="de-DE" smtClean="0"/>
              <a:t>05.06.2024</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47F2EB-A273-4CA5-8E41-BC88C509E25D}" type="slidenum">
              <a:rPr lang="de-DE" smtClean="0"/>
              <a:t>‹Nr.›</a:t>
            </a:fld>
            <a:endParaRPr lang="de-DE"/>
          </a:p>
        </p:txBody>
      </p:sp>
    </p:spTree>
    <p:extLst>
      <p:ext uri="{BB962C8B-B14F-4D97-AF65-F5344CB8AC3E}">
        <p14:creationId xmlns:p14="http://schemas.microsoft.com/office/powerpoint/2010/main" val="93153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Annahme sind hier unteranderem L=0 </a:t>
            </a:r>
            <a:r>
              <a:rPr lang="de-DE" dirty="0" err="1"/>
              <a:t>dh</a:t>
            </a:r>
            <a:r>
              <a:rPr lang="de-DE" dirty="0"/>
              <a:t> J = S</a:t>
            </a:r>
          </a:p>
        </p:txBody>
      </p:sp>
      <p:sp>
        <p:nvSpPr>
          <p:cNvPr id="4" name="Foliennummernplatzhalter 3"/>
          <p:cNvSpPr>
            <a:spLocks noGrp="1"/>
          </p:cNvSpPr>
          <p:nvPr>
            <p:ph type="sldNum" sz="quarter" idx="5"/>
          </p:nvPr>
        </p:nvSpPr>
        <p:spPr/>
        <p:txBody>
          <a:bodyPr/>
          <a:lstStyle/>
          <a:p>
            <a:fld id="{8947F2EB-A273-4CA5-8E41-BC88C509E25D}" type="slidenum">
              <a:rPr lang="de-DE" smtClean="0"/>
              <a:t>9</a:t>
            </a:fld>
            <a:endParaRPr lang="de-DE"/>
          </a:p>
        </p:txBody>
      </p:sp>
    </p:spTree>
    <p:extLst>
      <p:ext uri="{BB962C8B-B14F-4D97-AF65-F5344CB8AC3E}">
        <p14:creationId xmlns:p14="http://schemas.microsoft.com/office/powerpoint/2010/main" val="2355559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22</a:t>
            </a:fld>
            <a:endParaRPr lang="de-DE"/>
          </a:p>
        </p:txBody>
      </p:sp>
    </p:spTree>
    <p:extLst>
      <p:ext uri="{BB962C8B-B14F-4D97-AF65-F5344CB8AC3E}">
        <p14:creationId xmlns:p14="http://schemas.microsoft.com/office/powerpoint/2010/main" val="1376691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23</a:t>
            </a:fld>
            <a:endParaRPr lang="de-DE"/>
          </a:p>
        </p:txBody>
      </p:sp>
    </p:spTree>
    <p:extLst>
      <p:ext uri="{BB962C8B-B14F-4D97-AF65-F5344CB8AC3E}">
        <p14:creationId xmlns:p14="http://schemas.microsoft.com/office/powerpoint/2010/main" val="933092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24</a:t>
            </a:fld>
            <a:endParaRPr lang="de-DE"/>
          </a:p>
        </p:txBody>
      </p:sp>
    </p:spTree>
    <p:extLst>
      <p:ext uri="{BB962C8B-B14F-4D97-AF65-F5344CB8AC3E}">
        <p14:creationId xmlns:p14="http://schemas.microsoft.com/office/powerpoint/2010/main" val="1528325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25</a:t>
            </a:fld>
            <a:endParaRPr lang="de-DE"/>
          </a:p>
        </p:txBody>
      </p:sp>
    </p:spTree>
    <p:extLst>
      <p:ext uri="{BB962C8B-B14F-4D97-AF65-F5344CB8AC3E}">
        <p14:creationId xmlns:p14="http://schemas.microsoft.com/office/powerpoint/2010/main" val="3052339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26</a:t>
            </a:fld>
            <a:endParaRPr lang="de-DE"/>
          </a:p>
        </p:txBody>
      </p:sp>
    </p:spTree>
    <p:extLst>
      <p:ext uri="{BB962C8B-B14F-4D97-AF65-F5344CB8AC3E}">
        <p14:creationId xmlns:p14="http://schemas.microsoft.com/office/powerpoint/2010/main" val="1773840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27</a:t>
            </a:fld>
            <a:endParaRPr lang="de-DE"/>
          </a:p>
        </p:txBody>
      </p:sp>
    </p:spTree>
    <p:extLst>
      <p:ext uri="{BB962C8B-B14F-4D97-AF65-F5344CB8AC3E}">
        <p14:creationId xmlns:p14="http://schemas.microsoft.com/office/powerpoint/2010/main" val="4006563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28</a:t>
            </a:fld>
            <a:endParaRPr lang="de-DE"/>
          </a:p>
        </p:txBody>
      </p:sp>
    </p:spTree>
    <p:extLst>
      <p:ext uri="{BB962C8B-B14F-4D97-AF65-F5344CB8AC3E}">
        <p14:creationId xmlns:p14="http://schemas.microsoft.com/office/powerpoint/2010/main" val="1495451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29</a:t>
            </a:fld>
            <a:endParaRPr lang="de-DE"/>
          </a:p>
        </p:txBody>
      </p:sp>
    </p:spTree>
    <p:extLst>
      <p:ext uri="{BB962C8B-B14F-4D97-AF65-F5344CB8AC3E}">
        <p14:creationId xmlns:p14="http://schemas.microsoft.com/office/powerpoint/2010/main" val="1173269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30</a:t>
            </a:fld>
            <a:endParaRPr lang="de-DE"/>
          </a:p>
        </p:txBody>
      </p:sp>
    </p:spTree>
    <p:extLst>
      <p:ext uri="{BB962C8B-B14F-4D97-AF65-F5344CB8AC3E}">
        <p14:creationId xmlns:p14="http://schemas.microsoft.com/office/powerpoint/2010/main" val="1049466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31</a:t>
            </a:fld>
            <a:endParaRPr lang="de-DE"/>
          </a:p>
        </p:txBody>
      </p:sp>
    </p:spTree>
    <p:extLst>
      <p:ext uri="{BB962C8B-B14F-4D97-AF65-F5344CB8AC3E}">
        <p14:creationId xmlns:p14="http://schemas.microsoft.com/office/powerpoint/2010/main" val="1903313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14</a:t>
            </a:fld>
            <a:endParaRPr lang="de-DE"/>
          </a:p>
        </p:txBody>
      </p:sp>
    </p:spTree>
    <p:extLst>
      <p:ext uri="{BB962C8B-B14F-4D97-AF65-F5344CB8AC3E}">
        <p14:creationId xmlns:p14="http://schemas.microsoft.com/office/powerpoint/2010/main" val="1062701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32</a:t>
            </a:fld>
            <a:endParaRPr lang="de-DE"/>
          </a:p>
        </p:txBody>
      </p:sp>
    </p:spTree>
    <p:extLst>
      <p:ext uri="{BB962C8B-B14F-4D97-AF65-F5344CB8AC3E}">
        <p14:creationId xmlns:p14="http://schemas.microsoft.com/office/powerpoint/2010/main" val="1357077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33</a:t>
            </a:fld>
            <a:endParaRPr lang="de-DE"/>
          </a:p>
        </p:txBody>
      </p:sp>
    </p:spTree>
    <p:extLst>
      <p:ext uri="{BB962C8B-B14F-4D97-AF65-F5344CB8AC3E}">
        <p14:creationId xmlns:p14="http://schemas.microsoft.com/office/powerpoint/2010/main" val="403352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51</a:t>
            </a:fld>
            <a:endParaRPr lang="de-DE"/>
          </a:p>
        </p:txBody>
      </p:sp>
    </p:spTree>
    <p:extLst>
      <p:ext uri="{BB962C8B-B14F-4D97-AF65-F5344CB8AC3E}">
        <p14:creationId xmlns:p14="http://schemas.microsoft.com/office/powerpoint/2010/main" val="1125834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15</a:t>
            </a:fld>
            <a:endParaRPr lang="de-DE"/>
          </a:p>
        </p:txBody>
      </p:sp>
    </p:spTree>
    <p:extLst>
      <p:ext uri="{BB962C8B-B14F-4D97-AF65-F5344CB8AC3E}">
        <p14:creationId xmlns:p14="http://schemas.microsoft.com/office/powerpoint/2010/main" val="380627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16</a:t>
            </a:fld>
            <a:endParaRPr lang="de-DE"/>
          </a:p>
        </p:txBody>
      </p:sp>
    </p:spTree>
    <p:extLst>
      <p:ext uri="{BB962C8B-B14F-4D97-AF65-F5344CB8AC3E}">
        <p14:creationId xmlns:p14="http://schemas.microsoft.com/office/powerpoint/2010/main" val="3819469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17</a:t>
            </a:fld>
            <a:endParaRPr lang="de-DE"/>
          </a:p>
        </p:txBody>
      </p:sp>
    </p:spTree>
    <p:extLst>
      <p:ext uri="{BB962C8B-B14F-4D97-AF65-F5344CB8AC3E}">
        <p14:creationId xmlns:p14="http://schemas.microsoft.com/office/powerpoint/2010/main" val="163847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18</a:t>
            </a:fld>
            <a:endParaRPr lang="de-DE"/>
          </a:p>
        </p:txBody>
      </p:sp>
    </p:spTree>
    <p:extLst>
      <p:ext uri="{BB962C8B-B14F-4D97-AF65-F5344CB8AC3E}">
        <p14:creationId xmlns:p14="http://schemas.microsoft.com/office/powerpoint/2010/main" val="4024788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19</a:t>
            </a:fld>
            <a:endParaRPr lang="de-DE"/>
          </a:p>
        </p:txBody>
      </p:sp>
    </p:spTree>
    <p:extLst>
      <p:ext uri="{BB962C8B-B14F-4D97-AF65-F5344CB8AC3E}">
        <p14:creationId xmlns:p14="http://schemas.microsoft.com/office/powerpoint/2010/main" val="2815470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20</a:t>
            </a:fld>
            <a:endParaRPr lang="de-DE"/>
          </a:p>
        </p:txBody>
      </p:sp>
    </p:spTree>
    <p:extLst>
      <p:ext uri="{BB962C8B-B14F-4D97-AF65-F5344CB8AC3E}">
        <p14:creationId xmlns:p14="http://schemas.microsoft.com/office/powerpoint/2010/main" val="3441004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21</a:t>
            </a:fld>
            <a:endParaRPr lang="de-DE"/>
          </a:p>
        </p:txBody>
      </p:sp>
    </p:spTree>
    <p:extLst>
      <p:ext uri="{BB962C8B-B14F-4D97-AF65-F5344CB8AC3E}">
        <p14:creationId xmlns:p14="http://schemas.microsoft.com/office/powerpoint/2010/main" val="4099441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5" name="Bildplatzhalter 4"/>
          <p:cNvSpPr>
            <a:spLocks noGrp="1"/>
          </p:cNvSpPr>
          <p:nvPr>
            <p:ph type="pic" sz="quarter" idx="10" hasCustomPrompt="1"/>
          </p:nvPr>
        </p:nvSpPr>
        <p:spPr>
          <a:xfrm>
            <a:off x="6769101" y="1989139"/>
            <a:ext cx="5422396" cy="2663824"/>
          </a:xfrm>
        </p:spPr>
        <p:txBody>
          <a:bodyPr anchor="t"/>
          <a:lstStyle>
            <a:lvl1pPr algn="ctr">
              <a:defRPr/>
            </a:lvl1pPr>
          </a:lstStyle>
          <a:p>
            <a:r>
              <a:rPr lang="de-DE" dirty="0"/>
              <a:t>Zuerst Bild durch klicken auf Symbol hinzufügen und anschließend in den Hintergrund stellen!</a:t>
            </a:r>
          </a:p>
        </p:txBody>
      </p:sp>
      <p:sp>
        <p:nvSpPr>
          <p:cNvPr id="3" name="Untertitel 2"/>
          <p:cNvSpPr>
            <a:spLocks noGrp="1"/>
          </p:cNvSpPr>
          <p:nvPr>
            <p:ph type="subTitle" idx="1"/>
          </p:nvPr>
        </p:nvSpPr>
        <p:spPr>
          <a:xfrm>
            <a:off x="431801" y="5373688"/>
            <a:ext cx="8447617" cy="792162"/>
          </a:xfrm>
        </p:spPr>
        <p:txBody>
          <a:bodyPr anchor="b">
            <a:noAutofit/>
          </a:bodyPr>
          <a:lstStyle>
            <a:lvl1pPr marL="0" indent="0" algn="l">
              <a:lnSpc>
                <a:spcPct val="110000"/>
              </a:lnSpc>
              <a:buNone/>
              <a:defRPr sz="2000" b="1" u="none" baseline="0">
                <a:solidFill>
                  <a:schemeClr val="accent1"/>
                </a:solidFill>
                <a:uFill>
                  <a:solidFill>
                    <a:schemeClr val="accent1"/>
                  </a:solidFill>
                </a:u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
        <p:nvSpPr>
          <p:cNvPr id="2" name="Titel 1"/>
          <p:cNvSpPr>
            <a:spLocks noGrp="1"/>
          </p:cNvSpPr>
          <p:nvPr>
            <p:ph type="ctrTitle"/>
          </p:nvPr>
        </p:nvSpPr>
        <p:spPr>
          <a:xfrm>
            <a:off x="431801" y="2492896"/>
            <a:ext cx="6144252" cy="2376487"/>
          </a:xfrm>
        </p:spPr>
        <p:txBody>
          <a:bodyPr bIns="82800" anchor="b">
            <a:noAutofit/>
          </a:bodyPr>
          <a:lstStyle>
            <a:lvl1pPr>
              <a:lnSpc>
                <a:spcPct val="105000"/>
              </a:lnSpc>
              <a:defRPr sz="3500" b="1" u="none" baseline="0"/>
            </a:lvl1pPr>
          </a:lstStyle>
          <a:p>
            <a:r>
              <a:rPr lang="de-DE"/>
              <a:t>Titelmasterformat durch Klicken bearbeiten</a:t>
            </a:r>
            <a:endParaRPr lang="de-DE" dirty="0"/>
          </a:p>
        </p:txBody>
      </p:sp>
    </p:spTree>
    <p:extLst>
      <p:ext uri="{BB962C8B-B14F-4D97-AF65-F5344CB8AC3E}">
        <p14:creationId xmlns:p14="http://schemas.microsoft.com/office/powerpoint/2010/main" val="74184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itat Gross">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5200" u="none" baseline="0">
                <a:solidFill>
                  <a:schemeClr val="accent1"/>
                </a:solidFill>
                <a:uFill>
                  <a:solidFill>
                    <a:schemeClr val="accent1"/>
                  </a:solidFill>
                </a:uFill>
              </a:defRPr>
            </a:lvl1pPr>
            <a:lvl2pPr marL="0" indent="0">
              <a:lnSpc>
                <a:spcPct val="100000"/>
              </a:lnSpc>
              <a:spcBef>
                <a:spcPts val="5200"/>
              </a:spcBef>
              <a:buFont typeface="Arial" panose="020B0604020202020204" pitchFamily="34" charset="0"/>
              <a:buNone/>
              <a:defRPr sz="26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339509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3500" u="sng" baseline="0">
                <a:solidFill>
                  <a:schemeClr val="tx1"/>
                </a:solidFill>
                <a:uFill>
                  <a:solidFill>
                    <a:schemeClr val="accent1"/>
                  </a:solidFill>
                </a:uFill>
              </a:defRPr>
            </a:lvl1pPr>
            <a:lvl2pPr marL="0" indent="0">
              <a:lnSpc>
                <a:spcPct val="100000"/>
              </a:lnSpc>
              <a:spcBef>
                <a:spcPts val="3500"/>
              </a:spcBef>
              <a:buFont typeface="Arial" panose="020B0604020202020204" pitchFamily="34" charset="0"/>
              <a:buNone/>
              <a:defRPr sz="20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1487186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Tree>
    <p:extLst>
      <p:ext uri="{BB962C8B-B14F-4D97-AF65-F5344CB8AC3E}">
        <p14:creationId xmlns:p14="http://schemas.microsoft.com/office/powerpoint/2010/main" val="2721132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4" name="Grafik 3">
            <a:extLst>
              <a:ext uri="{FF2B5EF4-FFF2-40B4-BE49-F238E27FC236}">
                <a16:creationId xmlns:a16="http://schemas.microsoft.com/office/drawing/2014/main" id="{F76B4632-710A-C3C1-0321-22004E49B1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Tree>
    <p:extLst>
      <p:ext uri="{BB962C8B-B14F-4D97-AF65-F5344CB8AC3E}">
        <p14:creationId xmlns:p14="http://schemas.microsoft.com/office/powerpoint/2010/main" val="271378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formatierungen Listeneben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folie ein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426115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buAutoNum type="arabicPeriod"/>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osse Headline – Textfolie ein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36"/>
          </a:xfrm>
        </p:spPr>
        <p:txBody>
          <a:bodyPr>
            <a:normAutofit/>
          </a:bodyPr>
          <a:lstStyle>
            <a:lvl1pPr>
              <a:defRPr sz="3500"/>
            </a:lvl1p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85653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Grosse Headline – Text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4" y="6453336"/>
            <a:ext cx="5759747" cy="216024"/>
          </a:xfrm>
          <a:prstGeom prst="rect">
            <a:avLst/>
          </a:prstGeom>
        </p:spPr>
        <p:txBody>
          <a:bodyPr vert="horz" lIns="0" tIns="0" rIns="0" bIns="54000" rtlCol="0" anchor="b" anchorCtr="0"/>
          <a:lstStyle>
            <a:lvl1pPr algn="l">
              <a:defRPr sz="900" b="1">
                <a:solidFill>
                  <a:schemeClr val="tx1"/>
                </a:solidFill>
              </a:defRPr>
            </a:lvl1pPr>
          </a:lstStyle>
          <a:p>
            <a:r>
              <a:rPr lang="de-DE"/>
              <a:t>Magnetisum und Altermagnetismus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400131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49518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osse Headline – Bild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60267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
            <a:ext cx="11328829" cy="5084762"/>
          </a:xfrm>
        </p:spPr>
        <p:txBody>
          <a:bodyPr/>
          <a:lstStyle>
            <a:lvl1pPr algn="ctr">
              <a:defRPr/>
            </a:lvl1pPr>
          </a:lstStyle>
          <a:p>
            <a:r>
              <a:rPr lang="de-DE"/>
              <a:t>Bild durch Klicken auf Symbol hinzufügen</a:t>
            </a:r>
            <a:endParaRPr lang="de-DE" dirty="0"/>
          </a:p>
        </p:txBody>
      </p:sp>
      <p:sp>
        <p:nvSpPr>
          <p:cNvPr id="11" name="Textplatzhalter 10"/>
          <p:cNvSpPr>
            <a:spLocks noGrp="1"/>
          </p:cNvSpPr>
          <p:nvPr>
            <p:ph type="body" sz="quarter" idx="15"/>
          </p:nvPr>
        </p:nvSpPr>
        <p:spPr>
          <a:xfrm>
            <a:off x="431801" y="5229226"/>
            <a:ext cx="8447617" cy="863601"/>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61429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31801" y="404664"/>
            <a:ext cx="8447617" cy="792088"/>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431800" y="1988841"/>
            <a:ext cx="11328400" cy="4103985"/>
          </a:xfrm>
          <a:prstGeom prst="rect">
            <a:avLst/>
          </a:prstGeom>
        </p:spPr>
        <p:txBody>
          <a:bodyPr vert="horz" lIns="0" tIns="0" rIns="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1" name="Gerade Verbindung 10"/>
          <p:cNvCxnSpPr/>
          <p:nvPr/>
        </p:nvCxnSpPr>
        <p:spPr>
          <a:xfrm>
            <a:off x="431800" y="6408378"/>
            <a:ext cx="1132882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Fußzeilenplatzhalter 4"/>
          <p:cNvSpPr>
            <a:spLocks noGrp="1"/>
          </p:cNvSpPr>
          <p:nvPr>
            <p:ph type="ftr" sz="quarter" idx="3"/>
          </p:nvPr>
        </p:nvSpPr>
        <p:spPr>
          <a:xfrm>
            <a:off x="3312584" y="6453336"/>
            <a:ext cx="5279693" cy="216024"/>
          </a:xfrm>
          <a:prstGeom prst="rect">
            <a:avLst/>
          </a:prstGeom>
        </p:spPr>
        <p:txBody>
          <a:bodyPr vert="horz" lIns="0" tIns="0" rIns="0" bIns="54000" rtlCol="0" anchor="b" anchorCtr="0"/>
          <a:lstStyle>
            <a:lvl1pPr algn="l">
              <a:defRPr sz="900" b="1">
                <a:solidFill>
                  <a:schemeClr val="tx1"/>
                </a:solidFill>
              </a:defRPr>
            </a:lvl1pPr>
          </a:lstStyle>
          <a:p>
            <a:r>
              <a:rPr lang="de-DE"/>
              <a:t>Magnetisum und Altermagnetismus</a:t>
            </a:r>
            <a:endParaRPr lang="de-DE" dirty="0"/>
          </a:p>
        </p:txBody>
      </p:sp>
      <p:sp>
        <p:nvSpPr>
          <p:cNvPr id="15"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7"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de-DE"/>
              <a:t>07.06.2024</a:t>
            </a:r>
            <a:endParaRPr lang="de-DE" dirty="0"/>
          </a:p>
        </p:txBody>
      </p:sp>
      <p:sp>
        <p:nvSpPr>
          <p:cNvPr id="18" name="Fußzeilenplatzhalter 4"/>
          <p:cNvSpPr txBox="1">
            <a:spLocks/>
          </p:cNvSpPr>
          <p:nvPr/>
        </p:nvSpPr>
        <p:spPr>
          <a:xfrm>
            <a:off x="7632701" y="6453336"/>
            <a:ext cx="4127929" cy="216024"/>
          </a:xfrm>
          <a:prstGeom prst="rect">
            <a:avLst/>
          </a:prstGeom>
        </p:spPr>
        <p:txBody>
          <a:bodyPr vert="horz" lIns="0" tIns="0" rIns="0" bIns="54000" rtlCol="0" anchor="b" anchorCtr="0"/>
          <a:lstStyle>
            <a:defPPr>
              <a:defRPr lang="de-DE"/>
            </a:defPPr>
            <a:lvl1pPr marL="0" algn="l" defTabSz="914400" rtl="0" eaLnBrk="1" latinLnBrk="0" hangingPunct="1">
              <a:defRPr sz="7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900" dirty="0"/>
              <a:t>Universität Konstanz</a:t>
            </a:r>
          </a:p>
        </p:txBody>
      </p:sp>
    </p:spTree>
  </p:cSld>
  <p:clrMap bg1="lt1" tx1="dk1" bg2="lt2" tx2="dk2" accent1="accent1" accent2="accent2" accent3="accent3" accent4="accent4" accent5="accent5" accent6="accent6" hlink="hlink" folHlink="folHlink"/>
  <p:sldLayoutIdLst>
    <p:sldLayoutId id="2147483668" r:id="rId1"/>
    <p:sldLayoutId id="2147483655" r:id="rId2"/>
    <p:sldLayoutId id="2147483671" r:id="rId3"/>
    <p:sldLayoutId id="2147483656" r:id="rId4"/>
    <p:sldLayoutId id="2147483657" r:id="rId5"/>
    <p:sldLayoutId id="2147483659" r:id="rId6"/>
    <p:sldLayoutId id="2147483665" r:id="rId7"/>
    <p:sldLayoutId id="2147483666" r:id="rId8"/>
    <p:sldLayoutId id="2147483667" r:id="rId9"/>
    <p:sldLayoutId id="2147483663" r:id="rId10"/>
    <p:sldLayoutId id="2147483662" r:id="rId11"/>
    <p:sldLayoutId id="2147483674" r:id="rId12"/>
    <p:sldLayoutId id="2147483673" r:id="rId13"/>
  </p:sldLayoutIdLst>
  <p:hf hdr="0"/>
  <p:txStyles>
    <p:titleStyle>
      <a:lvl1pPr algn="l" defTabSz="914400" rtl="0" eaLnBrk="1" latinLnBrk="0" hangingPunct="1">
        <a:lnSpc>
          <a:spcPct val="95000"/>
        </a:lnSpc>
        <a:spcBef>
          <a:spcPct val="0"/>
        </a:spcBef>
        <a:buNone/>
        <a:defRPr sz="2000" b="1" u="sng" kern="1200" baseline="0">
          <a:solidFill>
            <a:schemeClr val="tx1"/>
          </a:solidFill>
          <a:uFill>
            <a:solidFill>
              <a:schemeClr val="accent1"/>
            </a:solidFill>
          </a:uFill>
          <a:latin typeface="+mj-lt"/>
          <a:ea typeface="+mj-ea"/>
          <a:cs typeface="+mj-cs"/>
        </a:defRPr>
      </a:lvl1pPr>
    </p:titleStyle>
    <p:body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0.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2.png"/><Relationship Id="rId1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1.png"/><Relationship Id="rId9" Type="http://schemas.openxmlformats.org/officeDocument/2006/relationships/image" Target="../media/image19.png"/><Relationship Id="rId14" Type="http://schemas.openxmlformats.org/officeDocument/2006/relationships/image" Target="../media/image24.png"/></Relationships>
</file>

<file path=ppt/slides/_rels/slide15.xml.rels><?xml version="1.0" encoding="UTF-8" standalone="yes"?>
<Relationships xmlns="http://schemas.openxmlformats.org/package/2006/relationships"><Relationship Id="rId13" Type="http://schemas.openxmlformats.org/officeDocument/2006/relationships/image" Target="../media/image22.png"/><Relationship Id="rId3" Type="http://schemas.openxmlformats.org/officeDocument/2006/relationships/image" Target="../media/image17.png"/><Relationship Id="rId12" Type="http://schemas.openxmlformats.org/officeDocument/2006/relationships/image" Target="../media/image210.png"/><Relationship Id="rId17" Type="http://schemas.openxmlformats.org/officeDocument/2006/relationships/image" Target="../media/image15.png"/><Relationship Id="rId2" Type="http://schemas.openxmlformats.org/officeDocument/2006/relationships/notesSlide" Target="../notesSlides/notesSlide3.xml"/><Relationship Id="rId16"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200.png"/><Relationship Id="rId5" Type="http://schemas.openxmlformats.org/officeDocument/2006/relationships/image" Target="../media/image11.png"/><Relationship Id="rId15" Type="http://schemas.openxmlformats.org/officeDocument/2006/relationships/image" Target="../media/image24.png"/><Relationship Id="rId10" Type="http://schemas.openxmlformats.org/officeDocument/2006/relationships/image" Target="../media/image190.png"/><Relationship Id="rId4" Type="http://schemas.openxmlformats.org/officeDocument/2006/relationships/image" Target="../media/image10.png"/><Relationship Id="rId9" Type="http://schemas.openxmlformats.org/officeDocument/2006/relationships/image" Target="../media/image180.png"/><Relationship Id="rId1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180.png"/><Relationship Id="rId12" Type="http://schemas.openxmlformats.org/officeDocument/2006/relationships/image" Target="../media/image23.png"/><Relationship Id="rId17" Type="http://schemas.openxmlformats.org/officeDocument/2006/relationships/image" Target="../media/image29.png"/><Relationship Id="rId2" Type="http://schemas.openxmlformats.org/officeDocument/2006/relationships/notesSlide" Target="../notesSlides/notesSlide4.xml"/><Relationship Id="rId16"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22.png"/><Relationship Id="rId5" Type="http://schemas.openxmlformats.org/officeDocument/2006/relationships/image" Target="../media/image11.png"/><Relationship Id="rId15" Type="http://schemas.openxmlformats.org/officeDocument/2006/relationships/image" Target="../media/image27.png"/><Relationship Id="rId10" Type="http://schemas.openxmlformats.org/officeDocument/2006/relationships/image" Target="../media/image210.png"/><Relationship Id="rId4" Type="http://schemas.openxmlformats.org/officeDocument/2006/relationships/image" Target="../media/image10.png"/><Relationship Id="rId9" Type="http://schemas.openxmlformats.org/officeDocument/2006/relationships/image" Target="../media/image200.png"/><Relationship Id="rId1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4.png"/><Relationship Id="rId18" Type="http://schemas.openxmlformats.org/officeDocument/2006/relationships/image" Target="../media/image34.png"/><Relationship Id="rId3" Type="http://schemas.openxmlformats.org/officeDocument/2006/relationships/image" Target="../media/image17.png"/><Relationship Id="rId7" Type="http://schemas.openxmlformats.org/officeDocument/2006/relationships/image" Target="../media/image290.png"/><Relationship Id="rId12" Type="http://schemas.openxmlformats.org/officeDocument/2006/relationships/image" Target="../media/image23.png"/><Relationship Id="rId17" Type="http://schemas.openxmlformats.org/officeDocument/2006/relationships/image" Target="../media/image33.png"/><Relationship Id="rId2" Type="http://schemas.openxmlformats.org/officeDocument/2006/relationships/notesSlide" Target="../notesSlides/notesSlide5.xml"/><Relationship Id="rId16"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22.png"/><Relationship Id="rId5" Type="http://schemas.openxmlformats.org/officeDocument/2006/relationships/image" Target="../media/image11.png"/><Relationship Id="rId15" Type="http://schemas.openxmlformats.org/officeDocument/2006/relationships/image" Target="../media/image27.png"/><Relationship Id="rId10" Type="http://schemas.openxmlformats.org/officeDocument/2006/relationships/image" Target="../media/image32.png"/><Relationship Id="rId19" Type="http://schemas.openxmlformats.org/officeDocument/2006/relationships/hyperlink" Target="https://www.google.de/search?hl=de&amp;tbo=p&amp;tbm=bks&amp;q=inauthor:%22Soshin+Chikazumi%22" TargetMode="External"/><Relationship Id="rId4" Type="http://schemas.openxmlformats.org/officeDocument/2006/relationships/image" Target="../media/image10.png"/><Relationship Id="rId9" Type="http://schemas.openxmlformats.org/officeDocument/2006/relationships/image" Target="../media/image31.png"/><Relationship Id="rId1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90.png"/><Relationship Id="rId12"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22.png"/><Relationship Id="rId5" Type="http://schemas.openxmlformats.org/officeDocument/2006/relationships/image" Target="../media/image11.png"/><Relationship Id="rId10" Type="http://schemas.openxmlformats.org/officeDocument/2006/relationships/image" Target="../media/image32.png"/><Relationship Id="rId4" Type="http://schemas.openxmlformats.org/officeDocument/2006/relationships/image" Target="../media/image10.png"/><Relationship Id="rId9" Type="http://schemas.openxmlformats.org/officeDocument/2006/relationships/image" Target="../media/image31.png"/><Relationship Id="rId14" Type="http://schemas.openxmlformats.org/officeDocument/2006/relationships/image" Target="../media/image35.png"/></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23.png"/><Relationship Id="rId2" Type="http://schemas.openxmlformats.org/officeDocument/2006/relationships/notesSlide" Target="../notesSlides/notesSlide7.xml"/><Relationship Id="rId16"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0.png"/><Relationship Id="rId5" Type="http://schemas.openxmlformats.org/officeDocument/2006/relationships/image" Target="../media/image10.png"/><Relationship Id="rId15" Type="http://schemas.openxmlformats.org/officeDocument/2006/relationships/image" Target="../media/image41.png"/><Relationship Id="rId10" Type="http://schemas.openxmlformats.org/officeDocument/2006/relationships/image" Target="../media/image39.png"/><Relationship Id="rId4" Type="http://schemas.openxmlformats.org/officeDocument/2006/relationships/image" Target="../media/image17.png"/><Relationship Id="rId9" Type="http://schemas.openxmlformats.org/officeDocument/2006/relationships/image" Target="../media/image38.png"/><Relationship Id="rId1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6.png"/><Relationship Id="rId5" Type="http://schemas.openxmlformats.org/officeDocument/2006/relationships/image" Target="../media/image10.png"/><Relationship Id="rId15" Type="http://schemas.openxmlformats.org/officeDocument/2006/relationships/image" Target="../media/image42.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 Id="rId14" Type="http://schemas.openxmlformats.org/officeDocument/2006/relationships/image" Target="../media/image47.png"/></Relationships>
</file>

<file path=ppt/slides/_rels/slide21.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23.png"/><Relationship Id="rId2" Type="http://schemas.openxmlformats.org/officeDocument/2006/relationships/notesSlide" Target="../notesSlides/notesSlide9.xml"/><Relationship Id="rId16"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6.png"/><Relationship Id="rId5" Type="http://schemas.openxmlformats.org/officeDocument/2006/relationships/image" Target="../media/image10.png"/><Relationship Id="rId15" Type="http://schemas.openxmlformats.org/officeDocument/2006/relationships/image" Target="../media/image48.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 Id="rId14" Type="http://schemas.openxmlformats.org/officeDocument/2006/relationships/image" Target="../media/image47.png"/></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23.png"/><Relationship Id="rId2" Type="http://schemas.openxmlformats.org/officeDocument/2006/relationships/notesSlide" Target="../notesSlides/notesSlide10.xml"/><Relationship Id="rId16" Type="http://schemas.openxmlformats.org/officeDocument/2006/relationships/image" Target="../media/image50.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6.png"/><Relationship Id="rId5" Type="http://schemas.openxmlformats.org/officeDocument/2006/relationships/image" Target="../media/image10.png"/><Relationship Id="rId15" Type="http://schemas.openxmlformats.org/officeDocument/2006/relationships/image" Target="../media/image49.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 Id="rId14" Type="http://schemas.openxmlformats.org/officeDocument/2006/relationships/image" Target="../media/image42.png"/></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54.png"/><Relationship Id="rId5" Type="http://schemas.openxmlformats.org/officeDocument/2006/relationships/image" Target="../media/image10.png"/><Relationship Id="rId15" Type="http://schemas.openxmlformats.org/officeDocument/2006/relationships/image" Target="../media/image56.png"/><Relationship Id="rId10" Type="http://schemas.openxmlformats.org/officeDocument/2006/relationships/image" Target="../media/image53.png"/><Relationship Id="rId4" Type="http://schemas.openxmlformats.org/officeDocument/2006/relationships/image" Target="../media/image17.png"/><Relationship Id="rId9" Type="http://schemas.openxmlformats.org/officeDocument/2006/relationships/image" Target="../media/image52.png"/><Relationship Id="rId14" Type="http://schemas.openxmlformats.org/officeDocument/2006/relationships/image" Target="../media/image55.png"/></Relationships>
</file>

<file path=ppt/slides/_rels/slide2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svg"/></Relationships>
</file>

<file path=ppt/slides/_rels/slide25.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7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74.png"/><Relationship Id="rId4" Type="http://schemas.openxmlformats.org/officeDocument/2006/relationships/image" Target="../media/image73.png"/></Relationships>
</file>

<file path=ppt/slides/_rels/slide3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76.png"/></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76.png"/></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77.png"/><Relationship Id="rId4" Type="http://schemas.openxmlformats.org/officeDocument/2006/relationships/image" Target="../media/image76.png"/></Relationships>
</file>

<file path=ppt/slides/_rels/slide3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8.png"/><Relationship Id="rId1" Type="http://schemas.openxmlformats.org/officeDocument/2006/relationships/slideLayout" Target="../slideLayouts/slideLayout6.xml"/><Relationship Id="rId5" Type="http://schemas.openxmlformats.org/officeDocument/2006/relationships/image" Target="../media/image82.png"/><Relationship Id="rId4" Type="http://schemas.openxmlformats.org/officeDocument/2006/relationships/image" Target="../media/image81.png"/></Relationships>
</file>

<file path=ppt/slides/_rels/slide3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6.xml"/><Relationship Id="rId4" Type="http://schemas.openxmlformats.org/officeDocument/2006/relationships/image" Target="../media/image8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0.png"/><Relationship Id="rId1" Type="http://schemas.openxmlformats.org/officeDocument/2006/relationships/slideLayout" Target="../slideLayouts/slideLayout6.xml"/><Relationship Id="rId4" Type="http://schemas.openxmlformats.org/officeDocument/2006/relationships/image" Target="../media/image83.png"/></Relationships>
</file>

<file path=ppt/slides/_rels/slide43.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7.png"/><Relationship Id="rId2" Type="http://schemas.openxmlformats.org/officeDocument/2006/relationships/image" Target="../media/image83.png"/><Relationship Id="rId1" Type="http://schemas.openxmlformats.org/officeDocument/2006/relationships/slideLayout" Target="../slideLayouts/slideLayout6.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79.png"/></Relationships>
</file>

<file path=ppt/slides/_rels/slide4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7.png"/><Relationship Id="rId2" Type="http://schemas.openxmlformats.org/officeDocument/2006/relationships/image" Target="../media/image83.png"/><Relationship Id="rId1" Type="http://schemas.openxmlformats.org/officeDocument/2006/relationships/slideLayout" Target="../slideLayouts/slideLayout6.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79.png"/></Relationships>
</file>

<file path=ppt/slides/_rels/slide4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83.png"/><Relationship Id="rId1" Type="http://schemas.openxmlformats.org/officeDocument/2006/relationships/slideLayout" Target="../slideLayouts/slideLayout6.xml"/><Relationship Id="rId4" Type="http://schemas.openxmlformats.org/officeDocument/2006/relationships/image" Target="../media/image79.png"/></Relationships>
</file>

<file path=ppt/slides/_rels/slide4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0.png"/><Relationship Id="rId1" Type="http://schemas.openxmlformats.org/officeDocument/2006/relationships/slideLayout" Target="../slideLayouts/slideLayout6.xml"/><Relationship Id="rId4" Type="http://schemas.openxmlformats.org/officeDocument/2006/relationships/image" Target="../media/image83.png"/></Relationships>
</file>

<file path=ppt/slides/_rels/slide4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t="15877" b="15877"/>
          <a:stretch/>
        </p:blipFill>
        <p:spPr>
          <a:xfrm>
            <a:off x="4799856" y="1989139"/>
            <a:ext cx="4500184" cy="3240087"/>
          </a:xfrm>
          <a:prstGeom prst="rect">
            <a:avLst/>
          </a:prstGeom>
        </p:spPr>
      </p:pic>
      <p:sp>
        <p:nvSpPr>
          <p:cNvPr id="7" name="Untertitel 2"/>
          <p:cNvSpPr txBox="1">
            <a:spLocks/>
          </p:cNvSpPr>
          <p:nvPr/>
        </p:nvSpPr>
        <p:spPr>
          <a:xfrm>
            <a:off x="480269" y="5373688"/>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Julian Beisch</a:t>
            </a:r>
          </a:p>
          <a:p>
            <a:r>
              <a:rPr lang="de-DE" b="0" u="none" dirty="0"/>
              <a:t>Konstanz, 07.06.2024</a:t>
            </a:r>
          </a:p>
        </p:txBody>
      </p:sp>
      <p:sp>
        <p:nvSpPr>
          <p:cNvPr id="12" name="Rechteck 11"/>
          <p:cNvSpPr>
            <a:spLocks/>
          </p:cNvSpPr>
          <p:nvPr/>
        </p:nvSpPr>
        <p:spPr>
          <a:xfrm>
            <a:off x="446033" y="3120394"/>
            <a:ext cx="3541601"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Seminarvortrag:</a:t>
            </a:r>
          </a:p>
        </p:txBody>
      </p:sp>
      <p:sp>
        <p:nvSpPr>
          <p:cNvPr id="13" name="Rechteck 12"/>
          <p:cNvSpPr>
            <a:spLocks/>
          </p:cNvSpPr>
          <p:nvPr/>
        </p:nvSpPr>
        <p:spPr>
          <a:xfrm>
            <a:off x="446033" y="4270836"/>
            <a:ext cx="4921146"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und </a:t>
            </a:r>
            <a:r>
              <a:rPr lang="de-DE" sz="3500" b="1" dirty="0" err="1">
                <a:solidFill>
                  <a:schemeClr val="tx1"/>
                </a:solidFill>
              </a:rPr>
              <a:t>Altermagnetismus</a:t>
            </a:r>
            <a:endParaRPr lang="de-DE" sz="3500" b="1" dirty="0">
              <a:solidFill>
                <a:schemeClr val="tx1"/>
              </a:solidFill>
            </a:endParaRPr>
          </a:p>
        </p:txBody>
      </p:sp>
      <p:sp>
        <p:nvSpPr>
          <p:cNvPr id="14" name="Rechteck 13"/>
          <p:cNvSpPr>
            <a:spLocks/>
          </p:cNvSpPr>
          <p:nvPr/>
        </p:nvSpPr>
        <p:spPr>
          <a:xfrm>
            <a:off x="446033" y="3695355"/>
            <a:ext cx="3915102"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Von Magnetismus</a:t>
            </a:r>
          </a:p>
        </p:txBody>
      </p:sp>
      <p:sp>
        <p:nvSpPr>
          <p:cNvPr id="3" name="Parallelogramm 2">
            <a:extLst>
              <a:ext uri="{FF2B5EF4-FFF2-40B4-BE49-F238E27FC236}">
                <a16:creationId xmlns:a16="http://schemas.microsoft.com/office/drawing/2014/main" id="{70B6CC24-CB3F-9142-6564-0BB48FB64D11}"/>
              </a:ext>
            </a:extLst>
          </p:cNvPr>
          <p:cNvSpPr/>
          <p:nvPr/>
        </p:nvSpPr>
        <p:spPr>
          <a:xfrm>
            <a:off x="1651514" y="-1962003"/>
            <a:ext cx="2952328" cy="3888977"/>
          </a:xfrm>
          <a:prstGeom prst="parallelogram">
            <a:avLst>
              <a:gd name="adj" fmla="val 39454"/>
            </a:avLst>
          </a:prstGeom>
          <a:solidFill>
            <a:schemeClr val="accent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F0957FD8-9A4F-4ED0-A403-7033135C737D}"/>
              </a:ext>
            </a:extLst>
          </p:cNvPr>
          <p:cNvSpPr/>
          <p:nvPr/>
        </p:nvSpPr>
        <p:spPr>
          <a:xfrm>
            <a:off x="2037110" y="-1584798"/>
            <a:ext cx="2952328" cy="3888977"/>
          </a:xfrm>
          <a:prstGeom prst="parallelogram">
            <a:avLst>
              <a:gd name="adj" fmla="val 39454"/>
            </a:avLst>
          </a:prstGeom>
          <a:noFill/>
          <a:ln>
            <a:solidFill>
              <a:schemeClr val="accent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arallelogramm 4">
            <a:extLst>
              <a:ext uri="{FF2B5EF4-FFF2-40B4-BE49-F238E27FC236}">
                <a16:creationId xmlns:a16="http://schemas.microsoft.com/office/drawing/2014/main" id="{38D3D03C-5FFC-ABB9-61BC-DFABE2ABF56C}"/>
              </a:ext>
            </a:extLst>
          </p:cNvPr>
          <p:cNvSpPr/>
          <p:nvPr/>
        </p:nvSpPr>
        <p:spPr>
          <a:xfrm>
            <a:off x="1768025" y="5769768"/>
            <a:ext cx="3619648" cy="4862767"/>
          </a:xfrm>
          <a:prstGeom prst="parallelogram">
            <a:avLst>
              <a:gd name="adj" fmla="val 39454"/>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Parallelogramm 5">
            <a:extLst>
              <a:ext uri="{FF2B5EF4-FFF2-40B4-BE49-F238E27FC236}">
                <a16:creationId xmlns:a16="http://schemas.microsoft.com/office/drawing/2014/main" id="{1148D256-3E96-B60C-ED8E-744D509ED277}"/>
              </a:ext>
            </a:extLst>
          </p:cNvPr>
          <p:cNvSpPr/>
          <p:nvPr/>
        </p:nvSpPr>
        <p:spPr>
          <a:xfrm>
            <a:off x="9840416" y="3501008"/>
            <a:ext cx="3619648" cy="4862767"/>
          </a:xfrm>
          <a:prstGeom prst="parallelogram">
            <a:avLst>
              <a:gd name="adj" fmla="val 39454"/>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Parallelogramm 8">
            <a:extLst>
              <a:ext uri="{FF2B5EF4-FFF2-40B4-BE49-F238E27FC236}">
                <a16:creationId xmlns:a16="http://schemas.microsoft.com/office/drawing/2014/main" id="{56282E41-609D-8042-14C5-62EE0EFE0E51}"/>
              </a:ext>
            </a:extLst>
          </p:cNvPr>
          <p:cNvSpPr/>
          <p:nvPr/>
        </p:nvSpPr>
        <p:spPr>
          <a:xfrm>
            <a:off x="10090305" y="1869270"/>
            <a:ext cx="2952328" cy="3888977"/>
          </a:xfrm>
          <a:prstGeom prst="parallelogram">
            <a:avLst>
              <a:gd name="adj" fmla="val 39454"/>
            </a:avLst>
          </a:prstGeom>
          <a:noFill/>
          <a:ln>
            <a:solidFill>
              <a:schemeClr val="accent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arallelogramm 9">
            <a:extLst>
              <a:ext uri="{FF2B5EF4-FFF2-40B4-BE49-F238E27FC236}">
                <a16:creationId xmlns:a16="http://schemas.microsoft.com/office/drawing/2014/main" id="{52B45C46-BA46-6D31-F049-7156D2A6B112}"/>
              </a:ext>
            </a:extLst>
          </p:cNvPr>
          <p:cNvSpPr/>
          <p:nvPr/>
        </p:nvSpPr>
        <p:spPr>
          <a:xfrm>
            <a:off x="9624392" y="-4880282"/>
            <a:ext cx="5904656" cy="4862767"/>
          </a:xfrm>
          <a:prstGeom prst="parallelogram">
            <a:avLst>
              <a:gd name="adj" fmla="val 394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72886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Weiss</a:t>
            </a:r>
            <a:r>
              <a:rPr lang="de-DE" dirty="0"/>
              <a:t>-Model eines Ferromagneten</a:t>
            </a:r>
          </a:p>
        </p:txBody>
      </p:sp>
      <p:sp>
        <p:nvSpPr>
          <p:cNvPr id="3" name="Inhaltsplatzhalter 2"/>
          <p:cNvSpPr>
            <a:spLocks noGrp="1"/>
          </p:cNvSpPr>
          <p:nvPr>
            <p:ph sz="half" idx="1"/>
          </p:nvPr>
        </p:nvSpPr>
        <p:spPr>
          <a:xfrm>
            <a:off x="431799" y="1556792"/>
            <a:ext cx="5568951" cy="4536504"/>
          </a:xfrm>
        </p:spPr>
        <p:txBody>
          <a:bodyPr/>
          <a:lstStyle/>
          <a:p>
            <a:r>
              <a:rPr lang="de-DE" dirty="0"/>
              <a:t>Modell</a:t>
            </a:r>
          </a:p>
          <a:p>
            <a:endParaRPr lang="de-DE" dirty="0"/>
          </a:p>
          <a:p>
            <a:pPr lvl="1"/>
            <a:endParaRPr lang="de-DE" dirty="0"/>
          </a:p>
          <a:p>
            <a:pPr lvl="1"/>
            <a:endParaRPr lang="de-DE" i="1" dirty="0"/>
          </a:p>
          <a:p>
            <a:pPr lvl="1"/>
            <a:endParaRPr lang="de-DE" i="1" dirty="0"/>
          </a:p>
          <a:p>
            <a:pPr lvl="1"/>
            <a:r>
              <a:rPr lang="de-DE" b="1" dirty="0">
                <a:solidFill>
                  <a:schemeClr val="accent1"/>
                </a:solidFill>
              </a:rPr>
              <a:t>Kritik</a:t>
            </a:r>
          </a:p>
          <a:p>
            <a:pPr lvl="1"/>
            <a:endParaRPr lang="de-DE" i="1" dirty="0"/>
          </a:p>
          <a:p>
            <a:pPr lvl="1"/>
            <a:r>
              <a:rPr lang="de-DE" i="1" dirty="0"/>
              <a:t>„Das Feld [der Atome] ist jedoch mehr als tausendmal schwächer als das Molekularfeld </a:t>
            </a:r>
            <a:r>
              <a:rPr lang="de-DE" dirty="0"/>
              <a:t>[…]</a:t>
            </a:r>
            <a:r>
              <a:rPr lang="de-DE" i="1" dirty="0"/>
              <a:t>. D</a:t>
            </a:r>
            <a:r>
              <a:rPr lang="de-DE" b="0" i="1" dirty="0">
                <a:effectLst/>
                <a:highlight>
                  <a:srgbClr val="FFFFFF"/>
                </a:highlight>
                <a:latin typeface="Arial" panose="020B0604020202020204" pitchFamily="34" charset="0"/>
              </a:rPr>
              <a:t>iese Interpretationsschwierigkeit </a:t>
            </a:r>
            <a:r>
              <a:rPr lang="de-DE" b="0" dirty="0">
                <a:effectLst/>
                <a:highlight>
                  <a:srgbClr val="FFFFFF"/>
                </a:highlight>
                <a:latin typeface="Arial" panose="020B0604020202020204" pitchFamily="34" charset="0"/>
              </a:rPr>
              <a:t>[soll] </a:t>
            </a:r>
            <a:r>
              <a:rPr lang="de-DE" b="0" i="1" dirty="0">
                <a:effectLst/>
                <a:highlight>
                  <a:srgbClr val="FFFFFF"/>
                </a:highlight>
                <a:latin typeface="Arial" panose="020B0604020202020204" pitchFamily="34" charset="0"/>
              </a:rPr>
              <a:t>weniger als Einwand denn als Hinweis für die Suche nach neuen Hypothesen </a:t>
            </a:r>
            <a:r>
              <a:rPr lang="de-DE" b="0" dirty="0">
                <a:effectLst/>
                <a:highlight>
                  <a:srgbClr val="FFFFFF"/>
                </a:highlight>
                <a:latin typeface="Arial" panose="020B0604020202020204" pitchFamily="34" charset="0"/>
              </a:rPr>
              <a:t>[…]</a:t>
            </a:r>
            <a:r>
              <a:rPr lang="de-DE" b="0" i="1" dirty="0">
                <a:effectLst/>
                <a:highlight>
                  <a:srgbClr val="FFFFFF"/>
                </a:highlight>
                <a:latin typeface="Arial" panose="020B0604020202020204" pitchFamily="34" charset="0"/>
              </a:rPr>
              <a:t> angesehen werden </a:t>
            </a:r>
            <a:r>
              <a:rPr lang="de-DE" b="0" dirty="0">
                <a:effectLst/>
                <a:highlight>
                  <a:srgbClr val="FFFFFF"/>
                </a:highlight>
                <a:latin typeface="Arial" panose="020B0604020202020204" pitchFamily="34" charset="0"/>
              </a:rPr>
              <a:t>[…]</a:t>
            </a:r>
            <a:r>
              <a:rPr lang="de-DE" b="0" i="1" dirty="0">
                <a:effectLst/>
                <a:highlight>
                  <a:srgbClr val="FFFFFF"/>
                </a:highlight>
                <a:latin typeface="Arial" panose="020B0604020202020204" pitchFamily="34" charset="0"/>
              </a:rPr>
              <a:t>.</a:t>
            </a:r>
            <a:r>
              <a:rPr lang="de-DE" i="1" dirty="0"/>
              <a:t>“ </a:t>
            </a:r>
          </a:p>
          <a:p>
            <a:endParaRPr lang="de-DE" dirty="0"/>
          </a:p>
          <a:p>
            <a:pPr lvl="2"/>
            <a:r>
              <a:rPr lang="de-DE" dirty="0"/>
              <a:t>Model war dennoch auf den Prinzipien der statistischen Physik begründet und </a:t>
            </a:r>
            <a:r>
              <a:rPr lang="de-DE" i="1" dirty="0"/>
              <a:t>„formal befriedigend“.</a:t>
            </a:r>
            <a:r>
              <a:rPr lang="de-DE" dirty="0"/>
              <a:t>(Heisenberg)</a:t>
            </a:r>
          </a:p>
          <a:p>
            <a:pPr lvl="2"/>
            <a:endParaRPr lang="de-DE" dirty="0"/>
          </a:p>
          <a:p>
            <a:pPr lvl="2"/>
            <a:r>
              <a:rPr lang="de-DE" dirty="0"/>
              <a:t>Model war erfolgreich, nur die großen Felder sorgten für Unmut. </a:t>
            </a:r>
          </a:p>
        </p:txBody>
      </p:sp>
      <p:sp>
        <p:nvSpPr>
          <p:cNvPr id="4" name="Inhaltsplatzhalter 3"/>
          <p:cNvSpPr>
            <a:spLocks noGrp="1"/>
          </p:cNvSpPr>
          <p:nvPr>
            <p:ph sz="half" idx="2"/>
          </p:nvPr>
        </p:nvSpPr>
        <p:spPr>
          <a:xfrm>
            <a:off x="6191252" y="1556792"/>
            <a:ext cx="5568949" cy="4103687"/>
          </a:xfrm>
        </p:spPr>
        <p:txBody>
          <a:bodyPr/>
          <a:lstStyle/>
          <a:p>
            <a:r>
              <a:rPr lang="de-DE" dirty="0"/>
              <a:t>Heisenbergs Lösung</a:t>
            </a:r>
          </a:p>
          <a:p>
            <a:endParaRPr lang="de-DE" dirty="0"/>
          </a:p>
          <a:p>
            <a:pPr lvl="1"/>
            <a:r>
              <a:rPr lang="de-DE" dirty="0"/>
              <a:t>Etwa 30 Jahre später konnte Heisenberg die Probleme mit Hilfe der Austauschwechselwirkung lösen</a:t>
            </a:r>
          </a:p>
          <a:p>
            <a:endParaRPr lang="de-DE" dirty="0"/>
          </a:p>
          <a:p>
            <a:pPr lvl="2"/>
            <a:r>
              <a:rPr lang="de-DE" dirty="0"/>
              <a:t>Diese wollen wir nun in Teilen herleiten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8" name="Grafik 7">
            <a:extLst>
              <a:ext uri="{FF2B5EF4-FFF2-40B4-BE49-F238E27FC236}">
                <a16:creationId xmlns:a16="http://schemas.microsoft.com/office/drawing/2014/main" id="{BC7D7062-F50F-BEFA-3D06-9A935B58EE42}"/>
              </a:ext>
            </a:extLst>
          </p:cNvPr>
          <p:cNvPicPr>
            <a:picLocks noChangeAspect="1"/>
          </p:cNvPicPr>
          <p:nvPr/>
        </p:nvPicPr>
        <p:blipFill>
          <a:blip r:embed="rId2"/>
          <a:stretch>
            <a:fillRect/>
          </a:stretch>
        </p:blipFill>
        <p:spPr>
          <a:xfrm>
            <a:off x="1311736" y="1514605"/>
            <a:ext cx="1808232" cy="355772"/>
          </a:xfrm>
          <a:prstGeom prst="rect">
            <a:avLst/>
          </a:prstGeom>
        </p:spPr>
      </p:pic>
      <p:pic>
        <p:nvPicPr>
          <p:cNvPr id="9" name="Grafik 8">
            <a:extLst>
              <a:ext uri="{FF2B5EF4-FFF2-40B4-BE49-F238E27FC236}">
                <a16:creationId xmlns:a16="http://schemas.microsoft.com/office/drawing/2014/main" id="{44514408-B596-923A-0AB8-D555C1CB0B0E}"/>
              </a:ext>
            </a:extLst>
          </p:cNvPr>
          <p:cNvPicPr>
            <a:picLocks noChangeAspect="1"/>
          </p:cNvPicPr>
          <p:nvPr/>
        </p:nvPicPr>
        <p:blipFill>
          <a:blip r:embed="rId3"/>
          <a:stretch>
            <a:fillRect/>
          </a:stretch>
        </p:blipFill>
        <p:spPr>
          <a:xfrm>
            <a:off x="479376" y="2150095"/>
            <a:ext cx="1872308" cy="324052"/>
          </a:xfrm>
          <a:prstGeom prst="rect">
            <a:avLst/>
          </a:prstGeom>
        </p:spPr>
      </p:pic>
      <p:pic>
        <p:nvPicPr>
          <p:cNvPr id="10" name="Grafik 9">
            <a:extLst>
              <a:ext uri="{FF2B5EF4-FFF2-40B4-BE49-F238E27FC236}">
                <a16:creationId xmlns:a16="http://schemas.microsoft.com/office/drawing/2014/main" id="{43339D29-C334-CDCA-3B0B-5808AE4E7D1F}"/>
              </a:ext>
            </a:extLst>
          </p:cNvPr>
          <p:cNvPicPr>
            <a:picLocks noChangeAspect="1"/>
          </p:cNvPicPr>
          <p:nvPr/>
        </p:nvPicPr>
        <p:blipFill>
          <a:blip r:embed="rId4"/>
          <a:stretch>
            <a:fillRect/>
          </a:stretch>
        </p:blipFill>
        <p:spPr>
          <a:xfrm>
            <a:off x="2279700" y="2230417"/>
            <a:ext cx="833080" cy="260336"/>
          </a:xfrm>
          <a:prstGeom prst="rect">
            <a:avLst/>
          </a:prstGeom>
        </p:spPr>
      </p:pic>
    </p:spTree>
    <p:extLst>
      <p:ext uri="{BB962C8B-B14F-4D97-AF65-F5344CB8AC3E}">
        <p14:creationId xmlns:p14="http://schemas.microsoft.com/office/powerpoint/2010/main" val="56207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Weiss</a:t>
            </a:r>
            <a:r>
              <a:rPr lang="de-DE" dirty="0"/>
              <a:t>-Model eines Ferromagneten</a:t>
            </a:r>
          </a:p>
        </p:txBody>
      </p:sp>
      <p:sp>
        <p:nvSpPr>
          <p:cNvPr id="3" name="Inhaltsplatzhalter 2"/>
          <p:cNvSpPr>
            <a:spLocks noGrp="1"/>
          </p:cNvSpPr>
          <p:nvPr>
            <p:ph sz="half" idx="1"/>
          </p:nvPr>
        </p:nvSpPr>
        <p:spPr>
          <a:xfrm>
            <a:off x="431799" y="1556792"/>
            <a:ext cx="5568951" cy="4103687"/>
          </a:xfrm>
        </p:spPr>
        <p:txBody>
          <a:bodyPr/>
          <a:lstStyle/>
          <a:p>
            <a:r>
              <a:rPr lang="de-DE" dirty="0"/>
              <a:t>Kritik</a:t>
            </a:r>
          </a:p>
          <a:p>
            <a:endParaRPr lang="de-DE" dirty="0"/>
          </a:p>
          <a:p>
            <a:pPr lvl="1"/>
            <a:r>
              <a:rPr lang="de-DE" dirty="0"/>
              <a:t>Selbst bei seiner Veröffentlichung bemängelt er die </a:t>
            </a:r>
            <a:r>
              <a:rPr lang="de-DE" dirty="0" err="1"/>
              <a:t>unphysikalische</a:t>
            </a:r>
            <a:r>
              <a:rPr lang="de-DE" dirty="0"/>
              <a:t> Größe des Feldes</a:t>
            </a:r>
          </a:p>
          <a:p>
            <a:pPr lvl="1"/>
            <a:r>
              <a:rPr lang="de-DE" i="1" dirty="0"/>
              <a:t>„Das Feld [der Atome] ist jedoch mehr als tausendmal schwächer als das Molekularfeld </a:t>
            </a:r>
            <a:r>
              <a:rPr lang="de-DE" dirty="0"/>
              <a:t>[…]</a:t>
            </a:r>
            <a:r>
              <a:rPr lang="de-DE" i="1" dirty="0"/>
              <a:t>. D</a:t>
            </a:r>
            <a:r>
              <a:rPr lang="de-DE" b="0" i="1" dirty="0">
                <a:effectLst/>
                <a:highlight>
                  <a:srgbClr val="FFFFFF"/>
                </a:highlight>
                <a:latin typeface="Arial" panose="020B0604020202020204" pitchFamily="34" charset="0"/>
              </a:rPr>
              <a:t>iese Interpretationsschwierigkeit </a:t>
            </a:r>
            <a:r>
              <a:rPr lang="de-DE" b="0" dirty="0">
                <a:effectLst/>
                <a:highlight>
                  <a:srgbClr val="FFFFFF"/>
                </a:highlight>
                <a:latin typeface="Arial" panose="020B0604020202020204" pitchFamily="34" charset="0"/>
              </a:rPr>
              <a:t>[soll] </a:t>
            </a:r>
            <a:r>
              <a:rPr lang="de-DE" b="0" i="1" dirty="0">
                <a:effectLst/>
                <a:highlight>
                  <a:srgbClr val="FFFFFF"/>
                </a:highlight>
                <a:latin typeface="Arial" panose="020B0604020202020204" pitchFamily="34" charset="0"/>
              </a:rPr>
              <a:t>weniger als Einwand denn als Hinweis für die Suche nach neuen Hypothesen über den Aufbau des Atoms angesehen werden </a:t>
            </a:r>
            <a:r>
              <a:rPr lang="de-DE" b="0" dirty="0">
                <a:effectLst/>
                <a:highlight>
                  <a:srgbClr val="FFFFFF"/>
                </a:highlight>
                <a:latin typeface="Arial" panose="020B0604020202020204" pitchFamily="34" charset="0"/>
              </a:rPr>
              <a:t>[…]</a:t>
            </a:r>
            <a:r>
              <a:rPr lang="de-DE" b="0" i="1" dirty="0">
                <a:effectLst/>
                <a:highlight>
                  <a:srgbClr val="FFFFFF"/>
                </a:highlight>
                <a:latin typeface="Arial" panose="020B0604020202020204" pitchFamily="34" charset="0"/>
              </a:rPr>
              <a:t>.</a:t>
            </a:r>
            <a:r>
              <a:rPr lang="de-DE" i="1" dirty="0"/>
              <a:t>“ </a:t>
            </a:r>
          </a:p>
          <a:p>
            <a:endParaRPr lang="de-DE" dirty="0"/>
          </a:p>
          <a:p>
            <a:pPr lvl="2"/>
            <a:r>
              <a:rPr lang="de-DE" dirty="0"/>
              <a:t>Model war dennoch auf den Prinzipien der statistischen Physik begründet und </a:t>
            </a:r>
            <a:r>
              <a:rPr lang="de-DE" i="1" dirty="0"/>
              <a:t>„formal befriedigend“.</a:t>
            </a:r>
            <a:r>
              <a:rPr lang="de-DE" dirty="0"/>
              <a:t>(Heisenberg)</a:t>
            </a:r>
          </a:p>
          <a:p>
            <a:pPr lvl="2"/>
            <a:r>
              <a:rPr lang="de-DE" dirty="0"/>
              <a:t>Model war erfolgreich, nur die großen Felder sorgten für Unmut. </a:t>
            </a:r>
          </a:p>
        </p:txBody>
      </p:sp>
      <p:sp>
        <p:nvSpPr>
          <p:cNvPr id="4" name="Inhaltsplatzhalter 3"/>
          <p:cNvSpPr>
            <a:spLocks noGrp="1"/>
          </p:cNvSpPr>
          <p:nvPr>
            <p:ph sz="half" idx="2"/>
          </p:nvPr>
        </p:nvSpPr>
        <p:spPr>
          <a:xfrm>
            <a:off x="6191252" y="1556792"/>
            <a:ext cx="5568949" cy="4103687"/>
          </a:xfrm>
        </p:spPr>
        <p:txBody>
          <a:bodyPr/>
          <a:lstStyle/>
          <a:p>
            <a:r>
              <a:rPr lang="de-DE" dirty="0"/>
              <a:t>Heisenbergs Lösung</a:t>
            </a:r>
          </a:p>
          <a:p>
            <a:endParaRPr lang="de-DE" dirty="0"/>
          </a:p>
          <a:p>
            <a:pPr lvl="1"/>
            <a:r>
              <a:rPr lang="de-DE" dirty="0"/>
              <a:t>Etwa 30 Jahre später konnte Heisenberg die Probleme mit Hilfe der Austauschwechselwirkung lösen</a:t>
            </a:r>
          </a:p>
          <a:p>
            <a:endParaRPr lang="de-DE" dirty="0"/>
          </a:p>
          <a:p>
            <a:pPr lvl="2"/>
            <a:r>
              <a:rPr lang="de-DE" dirty="0"/>
              <a:t>Diese wollen wir nun in Teilen herleiten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149074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a:extLst>
              <a:ext uri="{FF2B5EF4-FFF2-40B4-BE49-F238E27FC236}">
                <a16:creationId xmlns:a16="http://schemas.microsoft.com/office/drawing/2014/main" id="{82E26D23-0095-794C-C0C7-0BB718CA9D45}"/>
              </a:ext>
            </a:extLst>
          </p:cNvPr>
          <p:cNvPicPr>
            <a:picLocks noChangeAspect="1"/>
          </p:cNvPicPr>
          <p:nvPr/>
        </p:nvPicPr>
        <p:blipFill>
          <a:blip r:embed="rId2"/>
          <a:stretch>
            <a:fillRect/>
          </a:stretch>
        </p:blipFill>
        <p:spPr>
          <a:xfrm>
            <a:off x="8816004" y="3844241"/>
            <a:ext cx="500650" cy="479116"/>
          </a:xfrm>
          <a:prstGeom prst="rect">
            <a:avLst/>
          </a:prstGeom>
        </p:spPr>
      </p:pic>
      <p:pic>
        <p:nvPicPr>
          <p:cNvPr id="10" name="Grafik 9">
            <a:extLst>
              <a:ext uri="{FF2B5EF4-FFF2-40B4-BE49-F238E27FC236}">
                <a16:creationId xmlns:a16="http://schemas.microsoft.com/office/drawing/2014/main" id="{66EE745D-F01B-AF52-17A0-24349647D62E}"/>
              </a:ext>
            </a:extLst>
          </p:cNvPr>
          <p:cNvPicPr>
            <a:picLocks noChangeAspect="1"/>
          </p:cNvPicPr>
          <p:nvPr/>
        </p:nvPicPr>
        <p:blipFill>
          <a:blip r:embed="rId3"/>
          <a:stretch>
            <a:fillRect/>
          </a:stretch>
        </p:blipFill>
        <p:spPr>
          <a:xfrm>
            <a:off x="10022729" y="2487891"/>
            <a:ext cx="602274" cy="587090"/>
          </a:xfrm>
          <a:prstGeom prst="rect">
            <a:avLst/>
          </a:prstGeom>
        </p:spPr>
      </p:pic>
      <p:pic>
        <p:nvPicPr>
          <p:cNvPr id="4" name="Grafik 3">
            <a:extLst>
              <a:ext uri="{FF2B5EF4-FFF2-40B4-BE49-F238E27FC236}">
                <a16:creationId xmlns:a16="http://schemas.microsoft.com/office/drawing/2014/main" id="{B06DD571-8160-8016-4915-5D769C10E44A}"/>
              </a:ext>
            </a:extLst>
          </p:cNvPr>
          <p:cNvPicPr>
            <a:picLocks noChangeAspect="1"/>
          </p:cNvPicPr>
          <p:nvPr/>
        </p:nvPicPr>
        <p:blipFill>
          <a:blip r:embed="rId4"/>
          <a:stretch>
            <a:fillRect/>
          </a:stretch>
        </p:blipFill>
        <p:spPr>
          <a:xfrm>
            <a:off x="7402130" y="2237886"/>
            <a:ext cx="609716" cy="678046"/>
          </a:xfrm>
          <a:prstGeom prst="rect">
            <a:avLst/>
          </a:prstGeom>
        </p:spPr>
      </p:pic>
      <p:cxnSp>
        <p:nvCxnSpPr>
          <p:cNvPr id="22" name="Gerade Verbindung mit Pfeil 21">
            <a:extLst>
              <a:ext uri="{FF2B5EF4-FFF2-40B4-BE49-F238E27FC236}">
                <a16:creationId xmlns:a16="http://schemas.microsoft.com/office/drawing/2014/main" id="{9B5DF5A3-6FBF-405C-E6EA-9DD58A945575}"/>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0859EDA-D88E-1CA2-706C-DD9325DBC56E}"/>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endParaRPr lang="de-DE" dirty="0"/>
          </a:p>
          <a:p>
            <a:pPr lvl="1"/>
            <a:r>
              <a:rPr lang="de-DE" dirty="0"/>
              <a:t>Etwa 30 Jahre später konnte Heisenberg die Probleme mit Hilfe der Austauschwechselwirkung lösen</a:t>
            </a:r>
          </a:p>
          <a:p>
            <a:endParaRPr lang="de-DE" dirty="0"/>
          </a:p>
          <a:p>
            <a:pPr lvl="2"/>
            <a:r>
              <a:rPr lang="de-DE" dirty="0"/>
              <a:t>Diese wollen wir nun in Teilen herleiten</a:t>
            </a:r>
          </a:p>
          <a:p>
            <a:pPr lvl="2"/>
            <a:endParaRPr lang="de-DE" dirty="0"/>
          </a:p>
          <a:p>
            <a:pPr lvl="2"/>
            <a:r>
              <a:rPr lang="de-DE" dirty="0"/>
              <a:t>Betrachten wir zwei Elektronen (eines Atoms)</a:t>
            </a:r>
          </a:p>
          <a:p>
            <a:pPr lvl="2"/>
            <a:endParaRPr lang="de-DE" dirty="0"/>
          </a:p>
          <a:p>
            <a:pPr lvl="2"/>
            <a:r>
              <a:rPr lang="de-DE" dirty="0"/>
              <a:t>Wir definieren </a:t>
            </a:r>
            <a:r>
              <a:rPr lang="de-DE" dirty="0" err="1"/>
              <a:t>qi</a:t>
            </a:r>
            <a:r>
              <a:rPr lang="de-DE" dirty="0"/>
              <a:t> = </a:t>
            </a:r>
            <a:r>
              <a:rPr lang="de-DE" b="1" dirty="0" err="1"/>
              <a:t>r</a:t>
            </a:r>
            <a:r>
              <a:rPr lang="de-DE" dirty="0" err="1"/>
              <a:t>i,si</a:t>
            </a:r>
            <a:r>
              <a:rPr lang="de-DE" dirty="0"/>
              <a:t>        mit</a:t>
            </a:r>
          </a:p>
          <a:p>
            <a:pPr lvl="2"/>
            <a:endParaRPr lang="de-DE" dirty="0"/>
          </a:p>
        </p:txBody>
      </p:sp>
      <p:sp>
        <p:nvSpPr>
          <p:cNvPr id="12" name="Ellipse 11">
            <a:extLst>
              <a:ext uri="{FF2B5EF4-FFF2-40B4-BE49-F238E27FC236}">
                <a16:creationId xmlns:a16="http://schemas.microsoft.com/office/drawing/2014/main" id="{CBF99DD7-AB45-A200-0B91-25FDA9B0FC0D}"/>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093A85D4-F269-8401-2891-109C562A0C9A}"/>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252B0FD-F28D-27C3-E1D3-FB962BC1FEAB}"/>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Geschweifte Klammer rechts 24">
            <a:extLst>
              <a:ext uri="{FF2B5EF4-FFF2-40B4-BE49-F238E27FC236}">
                <a16:creationId xmlns:a16="http://schemas.microsoft.com/office/drawing/2014/main" id="{BEBB0269-3FDB-6DB1-F8DC-A5A2AC8E7052}"/>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19" name="Grafik 18">
            <a:extLst>
              <a:ext uri="{FF2B5EF4-FFF2-40B4-BE49-F238E27FC236}">
                <a16:creationId xmlns:a16="http://schemas.microsoft.com/office/drawing/2014/main" id="{1BC076E7-6B15-D052-C2AF-D53869FFE229}"/>
              </a:ext>
            </a:extLst>
          </p:cNvPr>
          <p:cNvPicPr>
            <a:picLocks noChangeAspect="1"/>
          </p:cNvPicPr>
          <p:nvPr/>
        </p:nvPicPr>
        <p:blipFill>
          <a:blip r:embed="rId5"/>
          <a:stretch>
            <a:fillRect/>
          </a:stretch>
        </p:blipFill>
        <p:spPr>
          <a:xfrm>
            <a:off x="2066058" y="4389864"/>
            <a:ext cx="1057902" cy="319194"/>
          </a:xfrm>
          <a:prstGeom prst="rect">
            <a:avLst/>
          </a:prstGeom>
        </p:spPr>
      </p:pic>
      <p:pic>
        <p:nvPicPr>
          <p:cNvPr id="21" name="Grafik 20">
            <a:extLst>
              <a:ext uri="{FF2B5EF4-FFF2-40B4-BE49-F238E27FC236}">
                <a16:creationId xmlns:a16="http://schemas.microsoft.com/office/drawing/2014/main" id="{16C58C85-B077-F515-E08F-C3B08E2FD69C}"/>
              </a:ext>
            </a:extLst>
          </p:cNvPr>
          <p:cNvPicPr>
            <a:picLocks noChangeAspect="1"/>
          </p:cNvPicPr>
          <p:nvPr/>
        </p:nvPicPr>
        <p:blipFill>
          <a:blip r:embed="rId6"/>
          <a:stretch>
            <a:fillRect/>
          </a:stretch>
        </p:blipFill>
        <p:spPr>
          <a:xfrm>
            <a:off x="3633579" y="4405445"/>
            <a:ext cx="881240" cy="288032"/>
          </a:xfrm>
          <a:prstGeom prst="rect">
            <a:avLst/>
          </a:prstGeom>
        </p:spPr>
      </p:pic>
    </p:spTree>
    <p:extLst>
      <p:ext uri="{BB962C8B-B14F-4D97-AF65-F5344CB8AC3E}">
        <p14:creationId xmlns:p14="http://schemas.microsoft.com/office/powerpoint/2010/main" val="89361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a:xfrm>
            <a:off x="431799" y="1989139"/>
            <a:ext cx="6122531" cy="4103687"/>
          </a:xfrm>
        </p:spPr>
        <p:txBody>
          <a:bodyPr/>
          <a:lstStyle/>
          <a:p>
            <a:r>
              <a:rPr lang="de-DE" dirty="0"/>
              <a:t>Heisenbergs Lösung</a:t>
            </a:r>
          </a:p>
          <a:p>
            <a:pPr lvl="3"/>
            <a:endParaRPr lang="de-DE" dirty="0"/>
          </a:p>
          <a:p>
            <a:pPr lvl="2"/>
            <a:r>
              <a:rPr lang="de-DE" dirty="0"/>
              <a:t>Aufteilen der Wellenfunktion in einen </a:t>
            </a:r>
            <a:r>
              <a:rPr lang="de-DE" u="dottedHeavy" dirty="0">
                <a:uFill>
                  <a:solidFill>
                    <a:schemeClr val="accent1"/>
                  </a:solidFill>
                </a:uFill>
              </a:rPr>
              <a:t>Orts-teil</a:t>
            </a:r>
            <a:r>
              <a:rPr lang="de-DE" dirty="0"/>
              <a:t> und einen </a:t>
            </a:r>
            <a:r>
              <a:rPr lang="de-DE" u="dottedHeavy" dirty="0">
                <a:uFill>
                  <a:solidFill>
                    <a:schemeClr val="accent1"/>
                  </a:solidFill>
                </a:uFill>
              </a:rPr>
              <a:t>Spin-teil</a:t>
            </a:r>
          </a:p>
          <a:p>
            <a:pPr lvl="2"/>
            <a:endParaRPr lang="de-DE" dirty="0"/>
          </a:p>
          <a:p>
            <a:pPr lvl="3"/>
            <a:r>
              <a:rPr lang="de-DE" dirty="0"/>
              <a:t>Psi (q_1,q_2) = Phi (r_1,r_2) * xi (s_1,s</a:t>
            </a:r>
          </a:p>
          <a:p>
            <a:pPr marL="0" lvl="2" indent="0">
              <a:buNone/>
            </a:pPr>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2"/>
            <a:endParaRPr lang="de-DE" dirty="0"/>
          </a:p>
          <a:p>
            <a:pPr lvl="2"/>
            <a:endParaRPr lang="de-DE" dirty="0"/>
          </a:p>
          <a:p>
            <a:pPr marL="450000" lvl="3" indent="0">
              <a:buNone/>
            </a:pPr>
            <a:endParaRPr lang="de-DE" dirty="0"/>
          </a:p>
          <a:p>
            <a:endParaRPr lang="de-DE" dirty="0"/>
          </a:p>
        </p:txBody>
      </p:sp>
      <p:pic>
        <p:nvPicPr>
          <p:cNvPr id="3" name="Grafik 2">
            <a:extLst>
              <a:ext uri="{FF2B5EF4-FFF2-40B4-BE49-F238E27FC236}">
                <a16:creationId xmlns:a16="http://schemas.microsoft.com/office/drawing/2014/main" id="{05DDF2B8-BF9C-FE6A-4334-79358328ACAD}"/>
              </a:ext>
            </a:extLst>
          </p:cNvPr>
          <p:cNvPicPr>
            <a:picLocks noChangeAspect="1"/>
          </p:cNvPicPr>
          <p:nvPr/>
        </p:nvPicPr>
        <p:blipFill>
          <a:blip r:embed="rId2"/>
          <a:stretch>
            <a:fillRect/>
          </a:stretch>
        </p:blipFill>
        <p:spPr>
          <a:xfrm>
            <a:off x="8816004" y="3844241"/>
            <a:ext cx="500650" cy="479116"/>
          </a:xfrm>
          <a:prstGeom prst="rect">
            <a:avLst/>
          </a:prstGeom>
        </p:spPr>
      </p:pic>
      <p:pic>
        <p:nvPicPr>
          <p:cNvPr id="4" name="Grafik 3">
            <a:extLst>
              <a:ext uri="{FF2B5EF4-FFF2-40B4-BE49-F238E27FC236}">
                <a16:creationId xmlns:a16="http://schemas.microsoft.com/office/drawing/2014/main" id="{8C4E7427-B878-B6A6-73E8-685ED5B3F771}"/>
              </a:ext>
            </a:extLst>
          </p:cNvPr>
          <p:cNvPicPr>
            <a:picLocks noChangeAspect="1"/>
          </p:cNvPicPr>
          <p:nvPr/>
        </p:nvPicPr>
        <p:blipFill>
          <a:blip r:embed="rId3"/>
          <a:stretch>
            <a:fillRect/>
          </a:stretch>
        </p:blipFill>
        <p:spPr>
          <a:xfrm>
            <a:off x="10022729" y="2487891"/>
            <a:ext cx="602274" cy="587090"/>
          </a:xfrm>
          <a:prstGeom prst="rect">
            <a:avLst/>
          </a:prstGeom>
        </p:spPr>
      </p:pic>
      <p:pic>
        <p:nvPicPr>
          <p:cNvPr id="8" name="Grafik 7">
            <a:extLst>
              <a:ext uri="{FF2B5EF4-FFF2-40B4-BE49-F238E27FC236}">
                <a16:creationId xmlns:a16="http://schemas.microsoft.com/office/drawing/2014/main" id="{58FCE523-9EE4-4219-F9AB-86720EF277C8}"/>
              </a:ext>
            </a:extLst>
          </p:cNvPr>
          <p:cNvPicPr>
            <a:picLocks noChangeAspect="1"/>
          </p:cNvPicPr>
          <p:nvPr/>
        </p:nvPicPr>
        <p:blipFill>
          <a:blip r:embed="rId4"/>
          <a:stretch>
            <a:fillRect/>
          </a:stretch>
        </p:blipFill>
        <p:spPr>
          <a:xfrm>
            <a:off x="7402130" y="2237886"/>
            <a:ext cx="609716" cy="678046"/>
          </a:xfrm>
          <a:prstGeom prst="rect">
            <a:avLst/>
          </a:prstGeom>
        </p:spPr>
      </p:pic>
      <p:cxnSp>
        <p:nvCxnSpPr>
          <p:cNvPr id="10" name="Gerade Verbindung mit Pfeil 9">
            <a:extLst>
              <a:ext uri="{FF2B5EF4-FFF2-40B4-BE49-F238E27FC236}">
                <a16:creationId xmlns:a16="http://schemas.microsoft.com/office/drawing/2014/main" id="{6A4F4CB0-F62D-BBAC-E9ED-D6402622AE71}"/>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2505D379-F5DA-D872-E19F-FDFEDE50F836}"/>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4" name="Ellipse 13">
            <a:extLst>
              <a:ext uri="{FF2B5EF4-FFF2-40B4-BE49-F238E27FC236}">
                <a16:creationId xmlns:a16="http://schemas.microsoft.com/office/drawing/2014/main" id="{6FB9177D-16BD-B54D-AD1E-D29DA161A7D0}"/>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036EA0E8-8183-FAD7-4E3A-F132010F716D}"/>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32BB739E-847D-CCCC-BF02-ABA8FDB025AD}"/>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Geschweifte Klammer rechts 18">
            <a:extLst>
              <a:ext uri="{FF2B5EF4-FFF2-40B4-BE49-F238E27FC236}">
                <a16:creationId xmlns:a16="http://schemas.microsoft.com/office/drawing/2014/main" id="{516AF679-CC44-5928-2B82-BA02F3B0CE0A}"/>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27" name="Grafik 26">
            <a:extLst>
              <a:ext uri="{FF2B5EF4-FFF2-40B4-BE49-F238E27FC236}">
                <a16:creationId xmlns:a16="http://schemas.microsoft.com/office/drawing/2014/main" id="{E358DD36-62FB-05F3-A012-782BB7F7433A}"/>
              </a:ext>
            </a:extLst>
          </p:cNvPr>
          <p:cNvPicPr>
            <a:picLocks noChangeAspect="1"/>
          </p:cNvPicPr>
          <p:nvPr/>
        </p:nvPicPr>
        <p:blipFill>
          <a:blip r:embed="rId5"/>
          <a:stretch>
            <a:fillRect/>
          </a:stretch>
        </p:blipFill>
        <p:spPr>
          <a:xfrm>
            <a:off x="1197116" y="3002965"/>
            <a:ext cx="3816706" cy="426035"/>
          </a:xfrm>
          <a:prstGeom prst="rect">
            <a:avLst/>
          </a:prstGeom>
        </p:spPr>
      </p:pic>
      <p:cxnSp>
        <p:nvCxnSpPr>
          <p:cNvPr id="13" name="Gerade Verbindung mit Pfeil 12">
            <a:extLst>
              <a:ext uri="{FF2B5EF4-FFF2-40B4-BE49-F238E27FC236}">
                <a16:creationId xmlns:a16="http://schemas.microsoft.com/office/drawing/2014/main" id="{4C66F8BB-44B1-2329-082B-0A41CBDB68CA}"/>
              </a:ext>
            </a:extLst>
          </p:cNvPr>
          <p:cNvCxnSpPr>
            <a:cxnSpLocks/>
          </p:cNvCxnSpPr>
          <p:nvPr/>
        </p:nvCxnSpPr>
        <p:spPr>
          <a:xfrm flipH="1">
            <a:off x="3575720" y="2780582"/>
            <a:ext cx="691358" cy="2169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EE9A167B-2505-1DEE-D5B3-F7CE7763C720}"/>
              </a:ext>
            </a:extLst>
          </p:cNvPr>
          <p:cNvCxnSpPr>
            <a:cxnSpLocks/>
          </p:cNvCxnSpPr>
          <p:nvPr/>
        </p:nvCxnSpPr>
        <p:spPr>
          <a:xfrm flipH="1">
            <a:off x="4668143" y="2780582"/>
            <a:ext cx="1490126" cy="2569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77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a:xfrm>
            <a:off x="431799" y="1989139"/>
            <a:ext cx="6165747" cy="4103687"/>
          </a:xfrm>
        </p:spPr>
        <p:txBody>
          <a:bodyPr/>
          <a:lstStyle/>
          <a:p>
            <a:r>
              <a:rPr lang="de-DE" dirty="0"/>
              <a:t>Heisenbergs Lösung</a:t>
            </a:r>
          </a:p>
          <a:p>
            <a:pPr marL="0" lvl="2" indent="0">
              <a:buNone/>
            </a:pPr>
            <a:endParaRPr lang="de-DE" dirty="0"/>
          </a:p>
          <a:p>
            <a:pPr lvl="2"/>
            <a:r>
              <a:rPr lang="de-DE" dirty="0"/>
              <a:t>Aufteilen der Wellenfunktion in einen </a:t>
            </a:r>
            <a:r>
              <a:rPr lang="de-DE" u="dottedHeavy" dirty="0">
                <a:uFill>
                  <a:solidFill>
                    <a:schemeClr val="accent1"/>
                  </a:solidFill>
                </a:uFill>
              </a:rPr>
              <a:t>Orts-teil</a:t>
            </a:r>
            <a:r>
              <a:rPr lang="de-DE" dirty="0"/>
              <a:t> und einen </a:t>
            </a:r>
            <a:r>
              <a:rPr lang="de-DE" u="dottedHeavy" dirty="0">
                <a:uFill>
                  <a:solidFill>
                    <a:schemeClr val="accent1"/>
                  </a:solidFill>
                </a:uFill>
              </a:rPr>
              <a:t>Spin-teil</a:t>
            </a:r>
          </a:p>
          <a:p>
            <a:pPr lvl="2"/>
            <a:endParaRPr lang="de-DE" dirty="0"/>
          </a:p>
          <a:p>
            <a:pPr lvl="3"/>
            <a:r>
              <a:rPr lang="de-DE" dirty="0"/>
              <a:t>Psi(q_1,q_2)  = psi_1(q_1) * psi_2(q_2)</a:t>
            </a:r>
          </a:p>
          <a:p>
            <a:pPr lvl="2"/>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3"/>
            <a:r>
              <a:rPr lang="de-DE" dirty="0"/>
              <a:t>Daraus folgen zwei Fälle</a:t>
            </a:r>
          </a:p>
          <a:p>
            <a:pPr lvl="2"/>
            <a:r>
              <a:rPr lang="de-DE" dirty="0">
                <a:solidFill>
                  <a:schemeClr val="bg1"/>
                </a:solidFill>
              </a:rPr>
              <a:t>Phi (r_1,r_2) = </a:t>
            </a:r>
          </a:p>
          <a:p>
            <a:pPr lvl="2"/>
            <a:endParaRPr lang="de-DE" dirty="0">
              <a:solidFill>
                <a:schemeClr val="bg1"/>
              </a:solidFill>
            </a:endParaRPr>
          </a:p>
          <a:p>
            <a:pPr lvl="2"/>
            <a:r>
              <a:rPr lang="de-DE" dirty="0">
                <a:solidFill>
                  <a:schemeClr val="bg1"/>
                </a:solidFill>
              </a:rPr>
              <a:t>r</a:t>
            </a:r>
          </a:p>
          <a:p>
            <a:pPr lvl="2"/>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3"/>
          <a:stretch>
            <a:fillRect/>
          </a:stretch>
        </p:blipFill>
        <p:spPr>
          <a:xfrm>
            <a:off x="8816004" y="3844241"/>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4"/>
          <a:stretch>
            <a:fillRect/>
          </a:stretch>
        </p:blipFill>
        <p:spPr>
          <a:xfrm>
            <a:off x="10022729" y="2487891"/>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5"/>
          <a:stretch>
            <a:fillRect/>
          </a:stretch>
        </p:blipFill>
        <p:spPr>
          <a:xfrm>
            <a:off x="7402130" y="2237886"/>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52" name="Grafik 51">
            <a:extLst>
              <a:ext uri="{FF2B5EF4-FFF2-40B4-BE49-F238E27FC236}">
                <a16:creationId xmlns:a16="http://schemas.microsoft.com/office/drawing/2014/main" id="{B319812A-DCCF-291A-A026-FB132CA8E12D}"/>
              </a:ext>
            </a:extLst>
          </p:cNvPr>
          <p:cNvPicPr>
            <a:picLocks noChangeAspect="1"/>
          </p:cNvPicPr>
          <p:nvPr/>
        </p:nvPicPr>
        <p:blipFill>
          <a:blip r:embed="rId6"/>
          <a:stretch>
            <a:fillRect/>
          </a:stretch>
        </p:blipFill>
        <p:spPr>
          <a:xfrm>
            <a:off x="752319" y="4748408"/>
            <a:ext cx="5524706" cy="740516"/>
          </a:xfrm>
          <a:prstGeom prst="rect">
            <a:avLst/>
          </a:prstGeom>
        </p:spPr>
      </p:pic>
      <p:pic>
        <p:nvPicPr>
          <p:cNvPr id="4" name="Grafik 3">
            <a:extLst>
              <a:ext uri="{FF2B5EF4-FFF2-40B4-BE49-F238E27FC236}">
                <a16:creationId xmlns:a16="http://schemas.microsoft.com/office/drawing/2014/main" id="{E57015D7-C964-3D54-252C-78A44347F5B9}"/>
              </a:ext>
            </a:extLst>
          </p:cNvPr>
          <p:cNvPicPr>
            <a:picLocks noChangeAspect="1"/>
          </p:cNvPicPr>
          <p:nvPr/>
        </p:nvPicPr>
        <p:blipFill>
          <a:blip r:embed="rId7"/>
          <a:stretch>
            <a:fillRect/>
          </a:stretch>
        </p:blipFill>
        <p:spPr>
          <a:xfrm>
            <a:off x="13785042" y="3449493"/>
            <a:ext cx="506082" cy="361486"/>
          </a:xfrm>
          <a:prstGeom prst="rect">
            <a:avLst/>
          </a:prstGeom>
        </p:spPr>
      </p:pic>
      <p:sp>
        <p:nvSpPr>
          <p:cNvPr id="8" name="Rechteck: abgerundete Ecken 7">
            <a:extLst>
              <a:ext uri="{FF2B5EF4-FFF2-40B4-BE49-F238E27FC236}">
                <a16:creationId xmlns:a16="http://schemas.microsoft.com/office/drawing/2014/main" id="{325086FF-1ADA-F94D-3BB2-19855CB66A40}"/>
              </a:ext>
            </a:extLst>
          </p:cNvPr>
          <p:cNvSpPr/>
          <p:nvPr/>
        </p:nvSpPr>
        <p:spPr>
          <a:xfrm>
            <a:off x="14808968" y="291015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10" name="Rechteck: abgerundete Ecken 9">
            <a:extLst>
              <a:ext uri="{FF2B5EF4-FFF2-40B4-BE49-F238E27FC236}">
                <a16:creationId xmlns:a16="http://schemas.microsoft.com/office/drawing/2014/main" id="{A7E94282-22B5-4B81-378B-0B601061B33A}"/>
              </a:ext>
            </a:extLst>
          </p:cNvPr>
          <p:cNvSpPr/>
          <p:nvPr/>
        </p:nvSpPr>
        <p:spPr>
          <a:xfrm>
            <a:off x="15838925" y="291015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11" name="Rechteck: abgerundete Ecken 10">
            <a:extLst>
              <a:ext uri="{FF2B5EF4-FFF2-40B4-BE49-F238E27FC236}">
                <a16:creationId xmlns:a16="http://schemas.microsoft.com/office/drawing/2014/main" id="{7A64AE8C-46EE-5155-605B-07CB6E1F89E9}"/>
              </a:ext>
            </a:extLst>
          </p:cNvPr>
          <p:cNvSpPr/>
          <p:nvPr/>
        </p:nvSpPr>
        <p:spPr>
          <a:xfrm>
            <a:off x="13554490" y="3342205"/>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07B19BAD-2DFC-2B59-0134-9D8C8C12D55D}"/>
              </a:ext>
            </a:extLst>
          </p:cNvPr>
          <p:cNvSpPr/>
          <p:nvPr/>
        </p:nvSpPr>
        <p:spPr>
          <a:xfrm>
            <a:off x="16868883" y="2910157"/>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3" name="Rechteck: abgerundete Ecken 12">
            <a:extLst>
              <a:ext uri="{FF2B5EF4-FFF2-40B4-BE49-F238E27FC236}">
                <a16:creationId xmlns:a16="http://schemas.microsoft.com/office/drawing/2014/main" id="{70F6BB2A-F322-6B06-1B94-661301C45E1E}"/>
              </a:ext>
            </a:extLst>
          </p:cNvPr>
          <p:cNvSpPr/>
          <p:nvPr/>
        </p:nvSpPr>
        <p:spPr>
          <a:xfrm>
            <a:off x="13554490" y="3990747"/>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abgerundete Ecken 13">
            <a:extLst>
              <a:ext uri="{FF2B5EF4-FFF2-40B4-BE49-F238E27FC236}">
                <a16:creationId xmlns:a16="http://schemas.microsoft.com/office/drawing/2014/main" id="{19924FB2-412E-BBFE-9C86-5411BB29D7E0}"/>
              </a:ext>
            </a:extLst>
          </p:cNvPr>
          <p:cNvSpPr/>
          <p:nvPr/>
        </p:nvSpPr>
        <p:spPr>
          <a:xfrm>
            <a:off x="13554490" y="463627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E24CDFA6-43A5-9D54-4127-EB6C5E57B9FC}"/>
              </a:ext>
            </a:extLst>
          </p:cNvPr>
          <p:cNvSpPr/>
          <p:nvPr/>
        </p:nvSpPr>
        <p:spPr>
          <a:xfrm>
            <a:off x="13554490" y="527877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Geschweifte Klammer rechts 15">
            <a:extLst>
              <a:ext uri="{FF2B5EF4-FFF2-40B4-BE49-F238E27FC236}">
                <a16:creationId xmlns:a16="http://schemas.microsoft.com/office/drawing/2014/main" id="{6EAACD21-E401-0F6A-997E-764C1AEDCB45}"/>
              </a:ext>
            </a:extLst>
          </p:cNvPr>
          <p:cNvSpPr/>
          <p:nvPr/>
        </p:nvSpPr>
        <p:spPr>
          <a:xfrm rot="10800000">
            <a:off x="13154781" y="3337874"/>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7" name="Rechteck: abgerundete Ecken 16">
            <a:extLst>
              <a:ext uri="{FF2B5EF4-FFF2-40B4-BE49-F238E27FC236}">
                <a16:creationId xmlns:a16="http://schemas.microsoft.com/office/drawing/2014/main" id="{73B6C8F1-A86B-CAE6-3E1F-7AE649C1601E}"/>
              </a:ext>
            </a:extLst>
          </p:cNvPr>
          <p:cNvSpPr/>
          <p:nvPr/>
        </p:nvSpPr>
        <p:spPr>
          <a:xfrm>
            <a:off x="14808968" y="334220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BB4C18AF-0C72-E444-8741-A45D17CFAE70}"/>
              </a:ext>
            </a:extLst>
          </p:cNvPr>
          <p:cNvSpPr/>
          <p:nvPr/>
        </p:nvSpPr>
        <p:spPr>
          <a:xfrm>
            <a:off x="14830624" y="398985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E61B6757-1A45-EBFB-BD10-9648E1549D44}"/>
              </a:ext>
            </a:extLst>
          </p:cNvPr>
          <p:cNvSpPr/>
          <p:nvPr/>
        </p:nvSpPr>
        <p:spPr>
          <a:xfrm>
            <a:off x="14830624" y="463627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0A2E5EC8-E09E-4452-0CE2-9C371D6161CF}"/>
              </a:ext>
            </a:extLst>
          </p:cNvPr>
          <p:cNvSpPr/>
          <p:nvPr/>
        </p:nvSpPr>
        <p:spPr>
          <a:xfrm>
            <a:off x="14830624" y="528648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21" name="Rechteck: abgerundete Ecken 20">
            <a:extLst>
              <a:ext uri="{FF2B5EF4-FFF2-40B4-BE49-F238E27FC236}">
                <a16:creationId xmlns:a16="http://schemas.microsoft.com/office/drawing/2014/main" id="{4C9FA696-BBCC-8181-B900-1D6E9C0E6A74}"/>
              </a:ext>
            </a:extLst>
          </p:cNvPr>
          <p:cNvSpPr/>
          <p:nvPr/>
        </p:nvSpPr>
        <p:spPr>
          <a:xfrm>
            <a:off x="15839087" y="334220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F8D936BB-ED33-E15D-2D69-FA204011CF89}"/>
              </a:ext>
            </a:extLst>
          </p:cNvPr>
          <p:cNvSpPr/>
          <p:nvPr/>
        </p:nvSpPr>
        <p:spPr>
          <a:xfrm>
            <a:off x="15860743" y="398985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3" name="Rechteck: abgerundete Ecken 22">
            <a:extLst>
              <a:ext uri="{FF2B5EF4-FFF2-40B4-BE49-F238E27FC236}">
                <a16:creationId xmlns:a16="http://schemas.microsoft.com/office/drawing/2014/main" id="{603A55B7-1604-A232-F23E-E6B1F3F27E35}"/>
              </a:ext>
            </a:extLst>
          </p:cNvPr>
          <p:cNvSpPr/>
          <p:nvPr/>
        </p:nvSpPr>
        <p:spPr>
          <a:xfrm>
            <a:off x="15860743" y="463627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4" name="Rechteck: abgerundete Ecken 23">
            <a:extLst>
              <a:ext uri="{FF2B5EF4-FFF2-40B4-BE49-F238E27FC236}">
                <a16:creationId xmlns:a16="http://schemas.microsoft.com/office/drawing/2014/main" id="{ABA3FF75-4D07-1B00-EE21-D7DE313F0003}"/>
              </a:ext>
            </a:extLst>
          </p:cNvPr>
          <p:cNvSpPr/>
          <p:nvPr/>
        </p:nvSpPr>
        <p:spPr>
          <a:xfrm>
            <a:off x="15860743" y="528648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mc:Choice xmlns:a14="http://schemas.microsoft.com/office/drawing/2010/main" Requires="a14">
          <p:sp>
            <p:nvSpPr>
              <p:cNvPr id="25" name="Rechteck: abgerundete Ecken 24">
                <a:extLst>
                  <a:ext uri="{FF2B5EF4-FFF2-40B4-BE49-F238E27FC236}">
                    <a16:creationId xmlns:a16="http://schemas.microsoft.com/office/drawing/2014/main" id="{0798C842-8CA1-FF19-148A-F45CD3024581}"/>
                  </a:ext>
                </a:extLst>
              </p:cNvPr>
              <p:cNvSpPr/>
              <p:nvPr/>
            </p:nvSpPr>
            <p:spPr>
              <a:xfrm>
                <a:off x="16868882" y="334220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p:sp>
            <p:nvSpPr>
              <p:cNvPr id="25" name="Rechteck: abgerundete Ecken 24">
                <a:extLst>
                  <a:ext uri="{FF2B5EF4-FFF2-40B4-BE49-F238E27FC236}">
                    <a16:creationId xmlns:a16="http://schemas.microsoft.com/office/drawing/2014/main" id="{0798C842-8CA1-FF19-148A-F45CD3024581}"/>
                  </a:ext>
                </a:extLst>
              </p:cNvPr>
              <p:cNvSpPr>
                <a:spLocks noRot="1" noChangeAspect="1" noMove="1" noResize="1" noEditPoints="1" noAdjustHandles="1" noChangeArrowheads="1" noChangeShapeType="1" noTextEdit="1"/>
              </p:cNvSpPr>
              <p:nvPr/>
            </p:nvSpPr>
            <p:spPr>
              <a:xfrm>
                <a:off x="16868882" y="3342204"/>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6" name="Rechteck: abgerundete Ecken 25">
                <a:extLst>
                  <a:ext uri="{FF2B5EF4-FFF2-40B4-BE49-F238E27FC236}">
                    <a16:creationId xmlns:a16="http://schemas.microsoft.com/office/drawing/2014/main" id="{5D36D320-A10C-62EB-6838-F5CB85AC5A1F}"/>
                  </a:ext>
                </a:extLst>
              </p:cNvPr>
              <p:cNvSpPr/>
              <p:nvPr/>
            </p:nvSpPr>
            <p:spPr>
              <a:xfrm>
                <a:off x="16890538" y="398985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p:sp>
            <p:nvSpPr>
              <p:cNvPr id="26" name="Rechteck: abgerundete Ecken 25">
                <a:extLst>
                  <a:ext uri="{FF2B5EF4-FFF2-40B4-BE49-F238E27FC236}">
                    <a16:creationId xmlns:a16="http://schemas.microsoft.com/office/drawing/2014/main" id="{5D36D320-A10C-62EB-6838-F5CB85AC5A1F}"/>
                  </a:ext>
                </a:extLst>
              </p:cNvPr>
              <p:cNvSpPr>
                <a:spLocks noRot="1" noChangeAspect="1" noMove="1" noResize="1" noEditPoints="1" noAdjustHandles="1" noChangeArrowheads="1" noChangeShapeType="1" noTextEdit="1"/>
              </p:cNvSpPr>
              <p:nvPr/>
            </p:nvSpPr>
            <p:spPr>
              <a:xfrm>
                <a:off x="16890538" y="3989855"/>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7" name="Rechteck: abgerundete Ecken 26">
                <a:extLst>
                  <a:ext uri="{FF2B5EF4-FFF2-40B4-BE49-F238E27FC236}">
                    <a16:creationId xmlns:a16="http://schemas.microsoft.com/office/drawing/2014/main" id="{CF2B1051-DD30-03A4-5323-1FE6EFA810AB}"/>
                  </a:ext>
                </a:extLst>
              </p:cNvPr>
              <p:cNvSpPr/>
              <p:nvPr/>
            </p:nvSpPr>
            <p:spPr>
              <a:xfrm>
                <a:off x="16890538" y="463627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p:sp>
            <p:nvSpPr>
              <p:cNvPr id="27" name="Rechteck: abgerundete Ecken 26">
                <a:extLst>
                  <a:ext uri="{FF2B5EF4-FFF2-40B4-BE49-F238E27FC236}">
                    <a16:creationId xmlns:a16="http://schemas.microsoft.com/office/drawing/2014/main" id="{CF2B1051-DD30-03A4-5323-1FE6EFA810AB}"/>
                  </a:ext>
                </a:extLst>
              </p:cNvPr>
              <p:cNvSpPr>
                <a:spLocks noRot="1" noChangeAspect="1" noMove="1" noResize="1" noEditPoints="1" noAdjustHandles="1" noChangeArrowheads="1" noChangeShapeType="1" noTextEdit="1"/>
              </p:cNvSpPr>
              <p:nvPr/>
            </p:nvSpPr>
            <p:spPr>
              <a:xfrm>
                <a:off x="16890538" y="4636270"/>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8" name="Rechteck: abgerundete Ecken 27">
                <a:extLst>
                  <a:ext uri="{FF2B5EF4-FFF2-40B4-BE49-F238E27FC236}">
                    <a16:creationId xmlns:a16="http://schemas.microsoft.com/office/drawing/2014/main" id="{C48C6DA8-6D85-270C-B0BC-B4C5F1C4BE86}"/>
                  </a:ext>
                </a:extLst>
              </p:cNvPr>
              <p:cNvSpPr/>
              <p:nvPr/>
            </p:nvSpPr>
            <p:spPr>
              <a:xfrm>
                <a:off x="16890538" y="528648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p:sp>
            <p:nvSpPr>
              <p:cNvPr id="28" name="Rechteck: abgerundete Ecken 27">
                <a:extLst>
                  <a:ext uri="{FF2B5EF4-FFF2-40B4-BE49-F238E27FC236}">
                    <a16:creationId xmlns:a16="http://schemas.microsoft.com/office/drawing/2014/main" id="{C48C6DA8-6D85-270C-B0BC-B4C5F1C4BE86}"/>
                  </a:ext>
                </a:extLst>
              </p:cNvPr>
              <p:cNvSpPr>
                <a:spLocks noRot="1" noChangeAspect="1" noMove="1" noResize="1" noEditPoints="1" noAdjustHandles="1" noChangeArrowheads="1" noChangeShapeType="1" noTextEdit="1"/>
              </p:cNvSpPr>
              <p:nvPr/>
            </p:nvSpPr>
            <p:spPr>
              <a:xfrm>
                <a:off x="16890538" y="5286487"/>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9" name="Textfeld 28">
            <a:extLst>
              <a:ext uri="{FF2B5EF4-FFF2-40B4-BE49-F238E27FC236}">
                <a16:creationId xmlns:a16="http://schemas.microsoft.com/office/drawing/2014/main" id="{405EDD4E-677B-D2EC-BD53-F139131EA22A}"/>
              </a:ext>
            </a:extLst>
          </p:cNvPr>
          <p:cNvSpPr txBox="1"/>
          <p:nvPr/>
        </p:nvSpPr>
        <p:spPr>
          <a:xfrm>
            <a:off x="12402962" y="5234875"/>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30" name="Textfeld 29">
            <a:extLst>
              <a:ext uri="{FF2B5EF4-FFF2-40B4-BE49-F238E27FC236}">
                <a16:creationId xmlns:a16="http://schemas.microsoft.com/office/drawing/2014/main" id="{3EE53E20-FEB1-563F-AF99-2DDEFD90FB3D}"/>
              </a:ext>
            </a:extLst>
          </p:cNvPr>
          <p:cNvSpPr txBox="1"/>
          <p:nvPr/>
        </p:nvSpPr>
        <p:spPr>
          <a:xfrm>
            <a:off x="12405286" y="4018943"/>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1" name="Grafik 30">
            <a:extLst>
              <a:ext uri="{FF2B5EF4-FFF2-40B4-BE49-F238E27FC236}">
                <a16:creationId xmlns:a16="http://schemas.microsoft.com/office/drawing/2014/main" id="{21F82352-E6BC-75F4-61B8-B0967D8F4690}"/>
              </a:ext>
            </a:extLst>
          </p:cNvPr>
          <p:cNvPicPr>
            <a:picLocks noChangeAspect="1"/>
          </p:cNvPicPr>
          <p:nvPr/>
        </p:nvPicPr>
        <p:blipFill>
          <a:blip r:embed="rId12"/>
          <a:stretch>
            <a:fillRect/>
          </a:stretch>
        </p:blipFill>
        <p:spPr>
          <a:xfrm>
            <a:off x="13585792" y="4109421"/>
            <a:ext cx="1054740" cy="346594"/>
          </a:xfrm>
          <a:prstGeom prst="rect">
            <a:avLst/>
          </a:prstGeom>
        </p:spPr>
      </p:pic>
      <p:pic>
        <p:nvPicPr>
          <p:cNvPr id="32" name="Grafik 31">
            <a:extLst>
              <a:ext uri="{FF2B5EF4-FFF2-40B4-BE49-F238E27FC236}">
                <a16:creationId xmlns:a16="http://schemas.microsoft.com/office/drawing/2014/main" id="{5E209924-61C8-D9E7-1582-4FB953394F6E}"/>
              </a:ext>
            </a:extLst>
          </p:cNvPr>
          <p:cNvPicPr>
            <a:picLocks noChangeAspect="1"/>
          </p:cNvPicPr>
          <p:nvPr/>
        </p:nvPicPr>
        <p:blipFill>
          <a:blip r:embed="rId13"/>
          <a:stretch>
            <a:fillRect/>
          </a:stretch>
        </p:blipFill>
        <p:spPr>
          <a:xfrm>
            <a:off x="13574131" y="5407117"/>
            <a:ext cx="1056652" cy="346320"/>
          </a:xfrm>
          <a:prstGeom prst="rect">
            <a:avLst/>
          </a:prstGeom>
        </p:spPr>
      </p:pic>
      <p:pic>
        <p:nvPicPr>
          <p:cNvPr id="33" name="Grafik 32">
            <a:extLst>
              <a:ext uri="{FF2B5EF4-FFF2-40B4-BE49-F238E27FC236}">
                <a16:creationId xmlns:a16="http://schemas.microsoft.com/office/drawing/2014/main" id="{4BFBCE01-9A5A-E0CA-0ACC-A1B0DEC3C71E}"/>
              </a:ext>
            </a:extLst>
          </p:cNvPr>
          <p:cNvPicPr>
            <a:picLocks noChangeAspect="1"/>
          </p:cNvPicPr>
          <p:nvPr/>
        </p:nvPicPr>
        <p:blipFill>
          <a:blip r:embed="rId14"/>
          <a:stretch>
            <a:fillRect/>
          </a:stretch>
        </p:blipFill>
        <p:spPr>
          <a:xfrm>
            <a:off x="13918058" y="4758183"/>
            <a:ext cx="346250" cy="304280"/>
          </a:xfrm>
          <a:prstGeom prst="rect">
            <a:avLst/>
          </a:prstGeom>
        </p:spPr>
      </p:pic>
      <p:cxnSp>
        <p:nvCxnSpPr>
          <p:cNvPr id="34" name="Gerade Verbindung mit Pfeil 33">
            <a:extLst>
              <a:ext uri="{FF2B5EF4-FFF2-40B4-BE49-F238E27FC236}">
                <a16:creationId xmlns:a16="http://schemas.microsoft.com/office/drawing/2014/main" id="{C65DEAB4-4091-3EA5-BD51-7DA8DA680027}"/>
              </a:ext>
            </a:extLst>
          </p:cNvPr>
          <p:cNvCxnSpPr>
            <a:cxnSpLocks/>
          </p:cNvCxnSpPr>
          <p:nvPr/>
        </p:nvCxnSpPr>
        <p:spPr>
          <a:xfrm flipH="1">
            <a:off x="3575720" y="2780582"/>
            <a:ext cx="691358" cy="2169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6" name="Grafik 35">
            <a:extLst>
              <a:ext uri="{FF2B5EF4-FFF2-40B4-BE49-F238E27FC236}">
                <a16:creationId xmlns:a16="http://schemas.microsoft.com/office/drawing/2014/main" id="{19D03238-342F-9570-E938-871AB66EE508}"/>
              </a:ext>
            </a:extLst>
          </p:cNvPr>
          <p:cNvPicPr>
            <a:picLocks noChangeAspect="1"/>
          </p:cNvPicPr>
          <p:nvPr/>
        </p:nvPicPr>
        <p:blipFill>
          <a:blip r:embed="rId15"/>
          <a:stretch>
            <a:fillRect/>
          </a:stretch>
        </p:blipFill>
        <p:spPr>
          <a:xfrm>
            <a:off x="1197116" y="3002965"/>
            <a:ext cx="3816706" cy="426035"/>
          </a:xfrm>
          <a:prstGeom prst="rect">
            <a:avLst/>
          </a:prstGeom>
        </p:spPr>
      </p:pic>
      <p:cxnSp>
        <p:nvCxnSpPr>
          <p:cNvPr id="35" name="Gerade Verbindung mit Pfeil 34">
            <a:extLst>
              <a:ext uri="{FF2B5EF4-FFF2-40B4-BE49-F238E27FC236}">
                <a16:creationId xmlns:a16="http://schemas.microsoft.com/office/drawing/2014/main" id="{17902E33-9A39-F1AD-0A6D-542C31004DB4}"/>
              </a:ext>
            </a:extLst>
          </p:cNvPr>
          <p:cNvCxnSpPr>
            <a:cxnSpLocks/>
          </p:cNvCxnSpPr>
          <p:nvPr/>
        </p:nvCxnSpPr>
        <p:spPr>
          <a:xfrm flipH="1">
            <a:off x="4668143" y="2780582"/>
            <a:ext cx="1490126" cy="2569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637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7855162" y="3463943"/>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dirty="0" err="1"/>
              <a:t>Magnetisum</a:t>
            </a:r>
            <a:r>
              <a:rPr lang="de-DE" dirty="0"/>
              <a:t> und </a:t>
            </a:r>
            <a:r>
              <a:rPr lang="de-DE" dirty="0" err="1"/>
              <a:t>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a:xfrm>
            <a:off x="431799" y="1989139"/>
            <a:ext cx="6168257" cy="4103687"/>
          </a:xfrm>
        </p:spPr>
        <p:txBody>
          <a:bodyPr/>
          <a:lstStyle/>
          <a:p>
            <a:r>
              <a:rPr lang="de-DE" dirty="0"/>
              <a:t>Heisenbergs Lösung</a:t>
            </a:r>
          </a:p>
          <a:p>
            <a:pPr marL="0" lvl="2" indent="0">
              <a:buNone/>
            </a:pPr>
            <a:endParaRPr lang="de-DE" dirty="0"/>
          </a:p>
          <a:p>
            <a:pPr lvl="2"/>
            <a:r>
              <a:rPr lang="de-DE" dirty="0"/>
              <a:t>Aufteilen der Wellenfunktion in einen </a:t>
            </a:r>
            <a:r>
              <a:rPr lang="de-DE" u="dottedHeavy" dirty="0">
                <a:uFill>
                  <a:solidFill>
                    <a:schemeClr val="accent1"/>
                  </a:solidFill>
                </a:uFill>
              </a:rPr>
              <a:t>Orts-teil</a:t>
            </a:r>
            <a:r>
              <a:rPr lang="de-DE" dirty="0"/>
              <a:t> und einen </a:t>
            </a:r>
            <a:r>
              <a:rPr lang="de-DE" u="dottedHeavy" dirty="0">
                <a:uFill>
                  <a:solidFill>
                    <a:schemeClr val="accent1"/>
                  </a:solidFill>
                </a:uFill>
              </a:rPr>
              <a:t>Spin-teil</a:t>
            </a:r>
          </a:p>
          <a:p>
            <a:pPr lvl="2"/>
            <a:endParaRPr lang="de-DE" dirty="0"/>
          </a:p>
          <a:p>
            <a:pPr lvl="3"/>
            <a:r>
              <a:rPr lang="de-DE" dirty="0"/>
              <a:t>Psi(q_1,q_2)  = psi_1(q_1) * psi_2(q_2)</a:t>
            </a:r>
          </a:p>
          <a:p>
            <a:pPr lvl="2"/>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3"/>
            <a:r>
              <a:rPr lang="de-DE" dirty="0"/>
              <a:t>Daraus folgen zwei Fälle</a:t>
            </a:r>
          </a:p>
          <a:p>
            <a:pPr lvl="2"/>
            <a:r>
              <a:rPr lang="de-DE" dirty="0">
                <a:solidFill>
                  <a:schemeClr val="bg1"/>
                </a:solidFill>
              </a:rPr>
              <a:t>Phi (r_1,r_2) = </a:t>
            </a:r>
          </a:p>
          <a:p>
            <a:pPr lvl="2"/>
            <a:endParaRPr lang="de-DE" dirty="0">
              <a:solidFill>
                <a:schemeClr val="bg1"/>
              </a:solidFill>
            </a:endParaRPr>
          </a:p>
          <a:p>
            <a:pPr lvl="2"/>
            <a:r>
              <a:rPr lang="de-DE" dirty="0">
                <a:solidFill>
                  <a:schemeClr val="bg1"/>
                </a:solidFill>
              </a:rPr>
              <a:t>r</a:t>
            </a:r>
          </a:p>
          <a:p>
            <a:pPr lvl="2"/>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879088"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09045"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24610" y="3356655"/>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39003" y="2924607"/>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24610" y="4005197"/>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24610" y="465072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24610" y="529322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24901" y="3352324"/>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879088"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00744"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00744"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00744"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09207"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30863"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30863"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30863"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39002"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39002" y="3356654"/>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0960658"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0960658" y="4004305"/>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0960658"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0960658" y="4650720"/>
                <a:ext cx="715766" cy="576064"/>
              </a:xfrm>
              <a:prstGeom prst="roundRect">
                <a:avLst/>
              </a:prstGeom>
              <a:blipFill>
                <a:blip r:embed="rId11"/>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0960658"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0960658" y="5300937"/>
                <a:ext cx="715766" cy="576064"/>
              </a:xfrm>
              <a:prstGeom prst="roundRect">
                <a:avLst/>
              </a:prstGeom>
              <a:blipFill>
                <a:blip r:embed="rId12"/>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473082" y="5249325"/>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475406" y="4033393"/>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3"/>
          <a:stretch>
            <a:fillRect/>
          </a:stretch>
        </p:blipFill>
        <p:spPr>
          <a:xfrm>
            <a:off x="7655912" y="4123871"/>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4"/>
          <a:stretch>
            <a:fillRect/>
          </a:stretch>
        </p:blipFill>
        <p:spPr>
          <a:xfrm>
            <a:off x="7644251" y="5421567"/>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5"/>
          <a:stretch>
            <a:fillRect/>
          </a:stretch>
        </p:blipFill>
        <p:spPr>
          <a:xfrm>
            <a:off x="7988178" y="4772633"/>
            <a:ext cx="346250" cy="304280"/>
          </a:xfrm>
          <a:prstGeom prst="rect">
            <a:avLst/>
          </a:prstGeom>
        </p:spPr>
      </p:pic>
      <p:pic>
        <p:nvPicPr>
          <p:cNvPr id="51" name="Grafik 50">
            <a:extLst>
              <a:ext uri="{FF2B5EF4-FFF2-40B4-BE49-F238E27FC236}">
                <a16:creationId xmlns:a16="http://schemas.microsoft.com/office/drawing/2014/main" id="{4F606C94-3FF2-FB72-7D49-009B611C5008}"/>
              </a:ext>
            </a:extLst>
          </p:cNvPr>
          <p:cNvPicPr>
            <a:picLocks noChangeAspect="1"/>
          </p:cNvPicPr>
          <p:nvPr/>
        </p:nvPicPr>
        <p:blipFill>
          <a:blip r:embed="rId16"/>
          <a:stretch>
            <a:fillRect/>
          </a:stretch>
        </p:blipFill>
        <p:spPr>
          <a:xfrm>
            <a:off x="774414" y="4686424"/>
            <a:ext cx="3602151" cy="1213600"/>
          </a:xfrm>
          <a:prstGeom prst="rect">
            <a:avLst/>
          </a:prstGeom>
        </p:spPr>
      </p:pic>
      <p:cxnSp>
        <p:nvCxnSpPr>
          <p:cNvPr id="37" name="Gerade Verbindung mit Pfeil 36">
            <a:extLst>
              <a:ext uri="{FF2B5EF4-FFF2-40B4-BE49-F238E27FC236}">
                <a16:creationId xmlns:a16="http://schemas.microsoft.com/office/drawing/2014/main" id="{A3CB170F-5C25-2F54-6FB2-B25C97D925B9}"/>
              </a:ext>
            </a:extLst>
          </p:cNvPr>
          <p:cNvCxnSpPr>
            <a:cxnSpLocks/>
          </p:cNvCxnSpPr>
          <p:nvPr/>
        </p:nvCxnSpPr>
        <p:spPr>
          <a:xfrm flipH="1">
            <a:off x="3575720" y="2780582"/>
            <a:ext cx="691358" cy="2169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9" name="Grafik 48">
            <a:extLst>
              <a:ext uri="{FF2B5EF4-FFF2-40B4-BE49-F238E27FC236}">
                <a16:creationId xmlns:a16="http://schemas.microsoft.com/office/drawing/2014/main" id="{A9980EE4-5B49-0D65-3DDC-D7CAEAC890A2}"/>
              </a:ext>
            </a:extLst>
          </p:cNvPr>
          <p:cNvPicPr>
            <a:picLocks noChangeAspect="1"/>
          </p:cNvPicPr>
          <p:nvPr/>
        </p:nvPicPr>
        <p:blipFill>
          <a:blip r:embed="rId17"/>
          <a:stretch>
            <a:fillRect/>
          </a:stretch>
        </p:blipFill>
        <p:spPr>
          <a:xfrm>
            <a:off x="1197116" y="3002965"/>
            <a:ext cx="3816706" cy="426035"/>
          </a:xfrm>
          <a:prstGeom prst="rect">
            <a:avLst/>
          </a:prstGeom>
        </p:spPr>
      </p:pic>
      <p:cxnSp>
        <p:nvCxnSpPr>
          <p:cNvPr id="38" name="Gerade Verbindung mit Pfeil 37">
            <a:extLst>
              <a:ext uri="{FF2B5EF4-FFF2-40B4-BE49-F238E27FC236}">
                <a16:creationId xmlns:a16="http://schemas.microsoft.com/office/drawing/2014/main" id="{8F7D8765-DE71-42AE-13EB-C8FE70D3F83C}"/>
              </a:ext>
            </a:extLst>
          </p:cNvPr>
          <p:cNvCxnSpPr>
            <a:cxnSpLocks/>
          </p:cNvCxnSpPr>
          <p:nvPr/>
        </p:nvCxnSpPr>
        <p:spPr>
          <a:xfrm flipH="1">
            <a:off x="4668143" y="2780582"/>
            <a:ext cx="1490126" cy="2569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2799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7855162" y="3463943"/>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err="1"/>
              <a:t>Hamiltonian</a:t>
            </a:r>
            <a:r>
              <a:rPr lang="de-DE" dirty="0"/>
              <a:t> </a:t>
            </a:r>
          </a:p>
          <a:p>
            <a:pPr lvl="3"/>
            <a:r>
              <a:rPr lang="de-DE" dirty="0"/>
              <a:t>t</a:t>
            </a:r>
          </a:p>
          <a:p>
            <a:pPr lvl="2"/>
            <a:endParaRPr lang="de-DE" dirty="0"/>
          </a:p>
          <a:p>
            <a:pPr marL="0" lvl="2" indent="0">
              <a:buNone/>
            </a:pPr>
            <a:endParaRPr lang="de-DE" dirty="0"/>
          </a:p>
          <a:p>
            <a:pPr lvl="2"/>
            <a:r>
              <a:rPr lang="de-DE" dirty="0"/>
              <a:t>2	         „nur“ eine Coulomb Wechselwirkung</a:t>
            </a:r>
          </a:p>
          <a:p>
            <a:pPr lvl="2"/>
            <a:endParaRPr lang="de-DE" dirty="0"/>
          </a:p>
          <a:p>
            <a:pPr lvl="2"/>
            <a:endParaRPr lang="de-DE" dirty="0"/>
          </a:p>
          <a:p>
            <a:pPr lvl="2"/>
            <a:r>
              <a:rPr lang="de-DE" dirty="0"/>
              <a:t>Gesamtenergie </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879088"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09045"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24610" y="3356655"/>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39003" y="2924607"/>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24610" y="4005197"/>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24610" y="465072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24610" y="529322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24901" y="3352324"/>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879088"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00744"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00744"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00744"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09207"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30863"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30863"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30863"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39002"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39002" y="3356654"/>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0960658"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0960658" y="4004305"/>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0960658"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0960658" y="4650720"/>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0960658"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0960658" y="5300937"/>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473082" y="5249325"/>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475406" y="4033393"/>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7655912" y="4123871"/>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44251" y="5421567"/>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7988178" y="4772633"/>
            <a:ext cx="346250" cy="304280"/>
          </a:xfrm>
          <a:prstGeom prst="rect">
            <a:avLst/>
          </a:prstGeom>
        </p:spPr>
      </p:pic>
      <p:pic>
        <p:nvPicPr>
          <p:cNvPr id="38" name="Grafik 37">
            <a:extLst>
              <a:ext uri="{FF2B5EF4-FFF2-40B4-BE49-F238E27FC236}">
                <a16:creationId xmlns:a16="http://schemas.microsoft.com/office/drawing/2014/main" id="{344C8624-E92A-9D00-66A1-8D6768144F9A}"/>
              </a:ext>
            </a:extLst>
          </p:cNvPr>
          <p:cNvPicPr>
            <a:picLocks noChangeAspect="1"/>
          </p:cNvPicPr>
          <p:nvPr/>
        </p:nvPicPr>
        <p:blipFill>
          <a:blip r:embed="rId14"/>
          <a:stretch>
            <a:fillRect/>
          </a:stretch>
        </p:blipFill>
        <p:spPr>
          <a:xfrm>
            <a:off x="1090627" y="2839132"/>
            <a:ext cx="3551702" cy="390344"/>
          </a:xfrm>
          <a:prstGeom prst="rect">
            <a:avLst/>
          </a:prstGeom>
        </p:spPr>
      </p:pic>
      <p:pic>
        <p:nvPicPr>
          <p:cNvPr id="31" name="Grafik 30">
            <a:extLst>
              <a:ext uri="{FF2B5EF4-FFF2-40B4-BE49-F238E27FC236}">
                <a16:creationId xmlns:a16="http://schemas.microsoft.com/office/drawing/2014/main" id="{401940AD-3DAD-5693-23CA-B6ECE3C379E5}"/>
              </a:ext>
            </a:extLst>
          </p:cNvPr>
          <p:cNvPicPr>
            <a:picLocks noChangeAspect="1"/>
          </p:cNvPicPr>
          <p:nvPr/>
        </p:nvPicPr>
        <p:blipFill>
          <a:blip r:embed="rId15"/>
          <a:stretch>
            <a:fillRect/>
          </a:stretch>
        </p:blipFill>
        <p:spPr>
          <a:xfrm>
            <a:off x="719699" y="3409731"/>
            <a:ext cx="1032306" cy="593486"/>
          </a:xfrm>
          <a:prstGeom prst="rect">
            <a:avLst/>
          </a:prstGeom>
        </p:spPr>
      </p:pic>
      <p:pic>
        <p:nvPicPr>
          <p:cNvPr id="35" name="Grafik 34">
            <a:extLst>
              <a:ext uri="{FF2B5EF4-FFF2-40B4-BE49-F238E27FC236}">
                <a16:creationId xmlns:a16="http://schemas.microsoft.com/office/drawing/2014/main" id="{0A48A337-2C32-E797-D547-61184DF659A1}"/>
              </a:ext>
            </a:extLst>
          </p:cNvPr>
          <p:cNvPicPr>
            <a:picLocks noChangeAspect="1"/>
          </p:cNvPicPr>
          <p:nvPr/>
        </p:nvPicPr>
        <p:blipFill>
          <a:blip r:embed="rId16"/>
          <a:stretch>
            <a:fillRect/>
          </a:stretch>
        </p:blipFill>
        <p:spPr>
          <a:xfrm>
            <a:off x="2235260" y="4276946"/>
            <a:ext cx="2000032" cy="606846"/>
          </a:xfrm>
          <a:prstGeom prst="rect">
            <a:avLst/>
          </a:prstGeom>
        </p:spPr>
      </p:pic>
      <p:pic>
        <p:nvPicPr>
          <p:cNvPr id="29" name="Grafik 28">
            <a:extLst>
              <a:ext uri="{FF2B5EF4-FFF2-40B4-BE49-F238E27FC236}">
                <a16:creationId xmlns:a16="http://schemas.microsoft.com/office/drawing/2014/main" id="{FB5DEC36-0EFA-4F7D-5E87-A8B4E62CE738}"/>
              </a:ext>
            </a:extLst>
          </p:cNvPr>
          <p:cNvPicPr>
            <a:picLocks noChangeAspect="1"/>
          </p:cNvPicPr>
          <p:nvPr/>
        </p:nvPicPr>
        <p:blipFill>
          <a:blip r:embed="rId17"/>
          <a:stretch>
            <a:fillRect/>
          </a:stretch>
        </p:blipFill>
        <p:spPr>
          <a:xfrm>
            <a:off x="6931131" y="-4879772"/>
            <a:ext cx="5116564" cy="4680150"/>
          </a:xfrm>
          <a:prstGeom prst="rect">
            <a:avLst/>
          </a:prstGeom>
        </p:spPr>
      </p:pic>
    </p:spTree>
    <p:extLst>
      <p:ext uri="{BB962C8B-B14F-4D97-AF65-F5344CB8AC3E}">
        <p14:creationId xmlns:p14="http://schemas.microsoft.com/office/powerpoint/2010/main" val="7854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13835394" y="3448552"/>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err="1"/>
              <a:t>Hamiltonian</a:t>
            </a:r>
            <a:r>
              <a:rPr lang="de-DE" dirty="0"/>
              <a:t> </a:t>
            </a:r>
          </a:p>
          <a:p>
            <a:pPr lvl="3"/>
            <a:r>
              <a:rPr lang="de-DE" dirty="0"/>
              <a:t>t</a:t>
            </a:r>
          </a:p>
          <a:p>
            <a:pPr lvl="2"/>
            <a:endParaRPr lang="de-DE" dirty="0"/>
          </a:p>
          <a:p>
            <a:pPr marL="0" lvl="2" indent="0">
              <a:buNone/>
            </a:pPr>
            <a:endParaRPr lang="de-DE" dirty="0"/>
          </a:p>
          <a:p>
            <a:pPr lvl="2"/>
            <a:r>
              <a:rPr lang="de-DE" dirty="0"/>
              <a:t>2	         „nur“ eine Coulomb Wechselwirkung</a:t>
            </a:r>
          </a:p>
          <a:p>
            <a:pPr lvl="2"/>
            <a:endParaRPr lang="de-DE" dirty="0"/>
          </a:p>
          <a:p>
            <a:pPr lvl="2"/>
            <a:endParaRPr lang="de-DE" dirty="0"/>
          </a:p>
          <a:p>
            <a:pPr lvl="2"/>
            <a:r>
              <a:rPr lang="de-DE" dirty="0"/>
              <a:t>Gesamtenergie </a:t>
            </a:r>
          </a:p>
          <a:p>
            <a:pPr lvl="2"/>
            <a:endParaRPr lang="de-DE" dirty="0"/>
          </a:p>
          <a:p>
            <a:pPr lvl="2"/>
            <a:r>
              <a:rPr lang="de-DE" dirty="0"/>
              <a:t>T</a:t>
            </a:r>
          </a:p>
          <a:p>
            <a:pPr lvl="2"/>
            <a:endParaRPr lang="de-DE" dirty="0"/>
          </a:p>
          <a:p>
            <a:pPr lvl="2"/>
            <a:r>
              <a:rPr lang="de-DE" dirty="0"/>
              <a:t>r</a:t>
            </a:r>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59320"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889277"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04842" y="334126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19235" y="2909216"/>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04842" y="398980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04842" y="463532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04842" y="527783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05133" y="3336933"/>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59320"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880976"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880976"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880976"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889439"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11095"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11095"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11095"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19234"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19234" y="3341263"/>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40890"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40890" y="3988914"/>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40890"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40890" y="463532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40890"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40890" y="5285546"/>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53314" y="5233934"/>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55638" y="4018002"/>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13636144" y="4108480"/>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24483" y="5406176"/>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68410" y="4757242"/>
            <a:ext cx="346250" cy="304280"/>
          </a:xfrm>
          <a:prstGeom prst="rect">
            <a:avLst/>
          </a:prstGeom>
        </p:spPr>
      </p:pic>
      <p:pic>
        <p:nvPicPr>
          <p:cNvPr id="38" name="Grafik 37">
            <a:extLst>
              <a:ext uri="{FF2B5EF4-FFF2-40B4-BE49-F238E27FC236}">
                <a16:creationId xmlns:a16="http://schemas.microsoft.com/office/drawing/2014/main" id="{344C8624-E92A-9D00-66A1-8D6768144F9A}"/>
              </a:ext>
            </a:extLst>
          </p:cNvPr>
          <p:cNvPicPr>
            <a:picLocks noChangeAspect="1"/>
          </p:cNvPicPr>
          <p:nvPr/>
        </p:nvPicPr>
        <p:blipFill>
          <a:blip r:embed="rId14"/>
          <a:stretch>
            <a:fillRect/>
          </a:stretch>
        </p:blipFill>
        <p:spPr>
          <a:xfrm>
            <a:off x="1090627" y="2839132"/>
            <a:ext cx="3551702" cy="390344"/>
          </a:xfrm>
          <a:prstGeom prst="rect">
            <a:avLst/>
          </a:prstGeom>
        </p:spPr>
      </p:pic>
      <p:pic>
        <p:nvPicPr>
          <p:cNvPr id="31" name="Grafik 30">
            <a:extLst>
              <a:ext uri="{FF2B5EF4-FFF2-40B4-BE49-F238E27FC236}">
                <a16:creationId xmlns:a16="http://schemas.microsoft.com/office/drawing/2014/main" id="{401940AD-3DAD-5693-23CA-B6ECE3C379E5}"/>
              </a:ext>
            </a:extLst>
          </p:cNvPr>
          <p:cNvPicPr>
            <a:picLocks noChangeAspect="1"/>
          </p:cNvPicPr>
          <p:nvPr/>
        </p:nvPicPr>
        <p:blipFill>
          <a:blip r:embed="rId15"/>
          <a:stretch>
            <a:fillRect/>
          </a:stretch>
        </p:blipFill>
        <p:spPr>
          <a:xfrm>
            <a:off x="719699" y="3409731"/>
            <a:ext cx="1032306" cy="593486"/>
          </a:xfrm>
          <a:prstGeom prst="rect">
            <a:avLst/>
          </a:prstGeom>
        </p:spPr>
      </p:pic>
      <p:pic>
        <p:nvPicPr>
          <p:cNvPr id="35" name="Grafik 34">
            <a:extLst>
              <a:ext uri="{FF2B5EF4-FFF2-40B4-BE49-F238E27FC236}">
                <a16:creationId xmlns:a16="http://schemas.microsoft.com/office/drawing/2014/main" id="{0A48A337-2C32-E797-D547-61184DF659A1}"/>
              </a:ext>
            </a:extLst>
          </p:cNvPr>
          <p:cNvPicPr>
            <a:picLocks noChangeAspect="1"/>
          </p:cNvPicPr>
          <p:nvPr/>
        </p:nvPicPr>
        <p:blipFill>
          <a:blip r:embed="rId16"/>
          <a:stretch>
            <a:fillRect/>
          </a:stretch>
        </p:blipFill>
        <p:spPr>
          <a:xfrm>
            <a:off x="2235260" y="4276946"/>
            <a:ext cx="2000032" cy="606846"/>
          </a:xfrm>
          <a:prstGeom prst="rect">
            <a:avLst/>
          </a:prstGeom>
        </p:spPr>
      </p:pic>
      <p:pic>
        <p:nvPicPr>
          <p:cNvPr id="49" name="Grafik 48">
            <a:extLst>
              <a:ext uri="{FF2B5EF4-FFF2-40B4-BE49-F238E27FC236}">
                <a16:creationId xmlns:a16="http://schemas.microsoft.com/office/drawing/2014/main" id="{EB52909B-A908-9752-AB78-233CB716BB40}"/>
              </a:ext>
            </a:extLst>
          </p:cNvPr>
          <p:cNvPicPr>
            <a:picLocks noChangeAspect="1"/>
          </p:cNvPicPr>
          <p:nvPr/>
        </p:nvPicPr>
        <p:blipFill>
          <a:blip r:embed="rId17"/>
          <a:stretch>
            <a:fillRect/>
          </a:stretch>
        </p:blipFill>
        <p:spPr>
          <a:xfrm>
            <a:off x="719699" y="4905000"/>
            <a:ext cx="2775168" cy="343826"/>
          </a:xfrm>
          <a:prstGeom prst="rect">
            <a:avLst/>
          </a:prstGeom>
        </p:spPr>
      </p:pic>
      <p:pic>
        <p:nvPicPr>
          <p:cNvPr id="52" name="Grafik 51">
            <a:extLst>
              <a:ext uri="{FF2B5EF4-FFF2-40B4-BE49-F238E27FC236}">
                <a16:creationId xmlns:a16="http://schemas.microsoft.com/office/drawing/2014/main" id="{F2852278-B7CD-4F46-B8A3-C606B8CB264D}"/>
              </a:ext>
            </a:extLst>
          </p:cNvPr>
          <p:cNvPicPr>
            <a:picLocks noChangeAspect="1"/>
          </p:cNvPicPr>
          <p:nvPr/>
        </p:nvPicPr>
        <p:blipFill>
          <a:blip r:embed="rId18"/>
          <a:stretch>
            <a:fillRect/>
          </a:stretch>
        </p:blipFill>
        <p:spPr>
          <a:xfrm>
            <a:off x="668914" y="5460127"/>
            <a:ext cx="2876738" cy="286392"/>
          </a:xfrm>
          <a:prstGeom prst="rect">
            <a:avLst/>
          </a:prstGeom>
        </p:spPr>
      </p:pic>
      <p:pic>
        <p:nvPicPr>
          <p:cNvPr id="29" name="Grafik 28">
            <a:extLst>
              <a:ext uri="{FF2B5EF4-FFF2-40B4-BE49-F238E27FC236}">
                <a16:creationId xmlns:a16="http://schemas.microsoft.com/office/drawing/2014/main" id="{D9F5BFD9-3190-090B-CD99-B62BDC6CF3C7}"/>
              </a:ext>
            </a:extLst>
          </p:cNvPr>
          <p:cNvPicPr>
            <a:picLocks noChangeAspect="1"/>
          </p:cNvPicPr>
          <p:nvPr/>
        </p:nvPicPr>
        <p:blipFill>
          <a:blip r:embed="rId7"/>
          <a:stretch>
            <a:fillRect/>
          </a:stretch>
        </p:blipFill>
        <p:spPr>
          <a:xfrm>
            <a:off x="6684704" y="475941"/>
            <a:ext cx="5116564" cy="4680150"/>
          </a:xfrm>
          <a:prstGeom prst="rect">
            <a:avLst/>
          </a:prstGeom>
        </p:spPr>
      </p:pic>
      <p:sp>
        <p:nvSpPr>
          <p:cNvPr id="33" name="Textfeld 32">
            <a:extLst>
              <a:ext uri="{FF2B5EF4-FFF2-40B4-BE49-F238E27FC236}">
                <a16:creationId xmlns:a16="http://schemas.microsoft.com/office/drawing/2014/main" id="{D15029EB-3143-0C3F-B109-ADF38C783443}"/>
              </a:ext>
            </a:extLst>
          </p:cNvPr>
          <p:cNvSpPr txBox="1"/>
          <p:nvPr/>
        </p:nvSpPr>
        <p:spPr>
          <a:xfrm>
            <a:off x="7768128" y="5871104"/>
            <a:ext cx="2608406" cy="369332"/>
          </a:xfrm>
          <a:prstGeom prst="rect">
            <a:avLst/>
          </a:prstGeom>
          <a:noFill/>
        </p:spPr>
        <p:txBody>
          <a:bodyPr wrap="none" rtlCol="0">
            <a:spAutoFit/>
          </a:bodyPr>
          <a:lstStyle/>
          <a:p>
            <a:r>
              <a:rPr lang="de-DE" b="0" i="0" u="none" strike="noStrike" dirty="0" err="1">
                <a:solidFill>
                  <a:srgbClr val="1155CC"/>
                </a:solidFill>
                <a:effectLst/>
                <a:highlight>
                  <a:srgbClr val="FFFFFF"/>
                </a:highlight>
                <a:latin typeface="Arial" panose="020B0604020202020204" pitchFamily="34" charset="0"/>
                <a:hlinkClick r:id="rId19"/>
              </a:rPr>
              <a:t>Soshin</a:t>
            </a:r>
            <a:r>
              <a:rPr lang="de-DE" b="0" i="0" u="none" strike="noStrike" dirty="0">
                <a:solidFill>
                  <a:srgbClr val="1155CC"/>
                </a:solidFill>
                <a:effectLst/>
                <a:highlight>
                  <a:srgbClr val="FFFFFF"/>
                </a:highlight>
                <a:latin typeface="Arial" panose="020B0604020202020204" pitchFamily="34" charset="0"/>
                <a:hlinkClick r:id="rId19"/>
              </a:rPr>
              <a:t> </a:t>
            </a:r>
            <a:r>
              <a:rPr lang="de-DE" b="0" i="0" u="none" strike="noStrike" dirty="0" err="1">
                <a:solidFill>
                  <a:srgbClr val="1155CC"/>
                </a:solidFill>
                <a:effectLst/>
                <a:highlight>
                  <a:srgbClr val="FFFFFF"/>
                </a:highlight>
                <a:latin typeface="Arial" panose="020B0604020202020204" pitchFamily="34" charset="0"/>
                <a:hlinkClick r:id="rId19"/>
              </a:rPr>
              <a:t>Chikazumi</a:t>
            </a:r>
            <a:r>
              <a:rPr lang="de-DE" b="0" i="0" u="none" strike="noStrike" dirty="0">
                <a:solidFill>
                  <a:srgbClr val="1155CC"/>
                </a:solidFill>
                <a:effectLst/>
                <a:highlight>
                  <a:srgbClr val="FFFFFF"/>
                </a:highlight>
                <a:latin typeface="Arial" panose="020B0604020202020204" pitchFamily="34" charset="0"/>
              </a:rPr>
              <a:t> 2019</a:t>
            </a:r>
            <a:endParaRPr lang="de-DE" dirty="0"/>
          </a:p>
        </p:txBody>
      </p:sp>
    </p:spTree>
    <p:extLst>
      <p:ext uri="{BB962C8B-B14F-4D97-AF65-F5344CB8AC3E}">
        <p14:creationId xmlns:p14="http://schemas.microsoft.com/office/powerpoint/2010/main" val="18915016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13835394" y="3448552"/>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a:t>t</a:t>
            </a:r>
          </a:p>
          <a:p>
            <a:pPr lvl="2"/>
            <a:endParaRPr lang="de-DE" dirty="0"/>
          </a:p>
          <a:p>
            <a:pPr lvl="2"/>
            <a:r>
              <a:rPr lang="de-DE" dirty="0"/>
              <a:t>Gibt eine </a:t>
            </a:r>
            <a:r>
              <a:rPr lang="de-DE" dirty="0">
                <a:solidFill>
                  <a:schemeClr val="accent2">
                    <a:lumMod val="75000"/>
                  </a:schemeClr>
                </a:solidFill>
              </a:rPr>
              <a:t>Energiedifferenz zwischen dem </a:t>
            </a:r>
            <a:r>
              <a:rPr lang="de-DE" dirty="0" err="1">
                <a:solidFill>
                  <a:schemeClr val="accent2">
                    <a:lumMod val="75000"/>
                  </a:schemeClr>
                </a:solidFill>
              </a:rPr>
              <a:t>Singlett</a:t>
            </a:r>
            <a:r>
              <a:rPr lang="de-DE" dirty="0">
                <a:solidFill>
                  <a:schemeClr val="accent2">
                    <a:lumMod val="75000"/>
                  </a:schemeClr>
                </a:solidFill>
              </a:rPr>
              <a:t> und dem Triplett </a:t>
            </a:r>
            <a:r>
              <a:rPr lang="de-DE" dirty="0"/>
              <a:t>Zustand basierend auf der </a:t>
            </a:r>
            <a:r>
              <a:rPr lang="de-DE" dirty="0" err="1">
                <a:solidFill>
                  <a:schemeClr val="accent1">
                    <a:lumMod val="60000"/>
                    <a:lumOff val="40000"/>
                  </a:schemeClr>
                </a:solidFill>
              </a:rPr>
              <a:t>Coulombenergie</a:t>
            </a:r>
            <a:r>
              <a:rPr lang="de-DE" dirty="0"/>
              <a:t> und der </a:t>
            </a:r>
            <a:r>
              <a:rPr lang="de-DE" dirty="0">
                <a:solidFill>
                  <a:schemeClr val="accent1">
                    <a:lumMod val="60000"/>
                    <a:lumOff val="40000"/>
                  </a:schemeClr>
                </a:solidFill>
              </a:rPr>
              <a:t>asymmetrischen Wellenfunktion</a:t>
            </a:r>
            <a:r>
              <a:rPr lang="de-DE" dirty="0"/>
              <a:t>.</a:t>
            </a:r>
          </a:p>
          <a:p>
            <a:pPr lvl="2"/>
            <a:endParaRPr lang="de-DE" dirty="0"/>
          </a:p>
          <a:p>
            <a:pPr lvl="2"/>
            <a:r>
              <a:rPr lang="de-DE" dirty="0"/>
              <a:t>Abhängig vom Überlapp der Wellenfunktionen</a:t>
            </a:r>
          </a:p>
          <a:p>
            <a:pPr lvl="3"/>
            <a:r>
              <a:rPr lang="de-DE" dirty="0"/>
              <a:t>Eisen/Nickel-Salz Lösungen sind nicht ferromagnetisch</a:t>
            </a:r>
          </a:p>
          <a:p>
            <a:pPr lvl="3"/>
            <a:endParaRPr lang="de-DE" dirty="0"/>
          </a:p>
          <a:p>
            <a:pPr lvl="2"/>
            <a:r>
              <a:rPr lang="de-DE" dirty="0"/>
              <a:t>Je nach Situation ist also der Triplett oder der </a:t>
            </a:r>
            <a:r>
              <a:rPr lang="de-DE" dirty="0" err="1"/>
              <a:t>Singlett</a:t>
            </a:r>
            <a:r>
              <a:rPr lang="de-DE" dirty="0"/>
              <a:t> Zustand energetisch günstiger</a:t>
            </a:r>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59320"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889277"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04842" y="334126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19235" y="2909216"/>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04842" y="398980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04842" y="463532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04842" y="527783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05133" y="3336933"/>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59320"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880976"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880976"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880976"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889439"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11095"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11095"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11095"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19234"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19234" y="3341263"/>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40890"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40890" y="3988914"/>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40890"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40890" y="463532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40890"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40890" y="5285546"/>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53314" y="5233934"/>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55638" y="4018002"/>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13636144" y="4108480"/>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24483" y="5406176"/>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68410" y="4757242"/>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1" name="Grafik 30">
            <a:extLst>
              <a:ext uri="{FF2B5EF4-FFF2-40B4-BE49-F238E27FC236}">
                <a16:creationId xmlns:a16="http://schemas.microsoft.com/office/drawing/2014/main" id="{087F5769-5FA1-6751-7C23-84864DA50BF7}"/>
              </a:ext>
            </a:extLst>
          </p:cNvPr>
          <p:cNvPicPr>
            <a:picLocks noChangeAspect="1"/>
          </p:cNvPicPr>
          <p:nvPr/>
        </p:nvPicPr>
        <p:blipFill>
          <a:blip r:embed="rId14"/>
          <a:stretch>
            <a:fillRect/>
          </a:stretch>
        </p:blipFill>
        <p:spPr>
          <a:xfrm>
            <a:off x="1187848" y="2829981"/>
            <a:ext cx="7740689" cy="690954"/>
          </a:xfrm>
          <a:prstGeom prst="rect">
            <a:avLst/>
          </a:prstGeom>
        </p:spPr>
      </p:pic>
      <p:pic>
        <p:nvPicPr>
          <p:cNvPr id="29" name="Grafik 28">
            <a:extLst>
              <a:ext uri="{FF2B5EF4-FFF2-40B4-BE49-F238E27FC236}">
                <a16:creationId xmlns:a16="http://schemas.microsoft.com/office/drawing/2014/main" id="{AA178D2E-C709-4395-DCB8-082A5A95D79E}"/>
              </a:ext>
            </a:extLst>
          </p:cNvPr>
          <p:cNvPicPr>
            <a:picLocks noChangeAspect="1"/>
          </p:cNvPicPr>
          <p:nvPr/>
        </p:nvPicPr>
        <p:blipFill>
          <a:blip r:embed="rId7"/>
          <a:stretch>
            <a:fillRect/>
          </a:stretch>
        </p:blipFill>
        <p:spPr>
          <a:xfrm>
            <a:off x="7009995" y="7173416"/>
            <a:ext cx="5116564" cy="4680150"/>
          </a:xfrm>
          <a:prstGeom prst="rect">
            <a:avLst/>
          </a:prstGeom>
        </p:spPr>
      </p:pic>
    </p:spTree>
    <p:extLst>
      <p:ext uri="{BB962C8B-B14F-4D97-AF65-F5344CB8AC3E}">
        <p14:creationId xmlns:p14="http://schemas.microsoft.com/office/powerpoint/2010/main" val="2951182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u="sng" dirty="0" err="1">
                <a:uFill>
                  <a:solidFill>
                    <a:schemeClr val="accent1"/>
                  </a:solidFill>
                </a:uFill>
              </a:rPr>
              <a:t>effeketiven</a:t>
            </a:r>
            <a:r>
              <a:rPr lang="de-DE" u="sng" dirty="0">
                <a:uFill>
                  <a:solidFill>
                    <a:schemeClr val="accent1"/>
                  </a:solidFill>
                </a:uFill>
              </a:rPr>
              <a:t> </a:t>
            </a:r>
            <a:r>
              <a:rPr lang="de-DE" u="sng" dirty="0" err="1">
                <a:uFill>
                  <a:solidFill>
                    <a:schemeClr val="accent1"/>
                  </a:solidFill>
                </a:uFill>
              </a:rPr>
              <a:t>Hamiltonian</a:t>
            </a:r>
            <a:r>
              <a:rPr lang="de-DE" dirty="0"/>
              <a:t>“:</a:t>
            </a:r>
          </a:p>
          <a:p>
            <a:pPr lvl="3"/>
            <a:r>
              <a:rPr lang="de-DE" dirty="0"/>
              <a:t>Zur Unterscheidung von T u. S geht sowohl S</a:t>
            </a:r>
            <a:r>
              <a:rPr lang="de-DE" baseline="30000" dirty="0"/>
              <a:t>2</a:t>
            </a:r>
            <a:r>
              <a:rPr lang="de-DE" dirty="0"/>
              <a:t> und S</a:t>
            </a:r>
            <a:r>
              <a:rPr lang="de-DE" baseline="-25000" dirty="0"/>
              <a:t>1</a:t>
            </a:r>
            <a:r>
              <a:rPr lang="de-DE" dirty="0"/>
              <a:t>S</a:t>
            </a:r>
            <a:r>
              <a:rPr lang="de-DE" baseline="-25000" dirty="0"/>
              <a:t>2</a:t>
            </a:r>
          </a:p>
          <a:p>
            <a:pPr lvl="2"/>
            <a:endParaRPr lang="de-DE" dirty="0"/>
          </a:p>
          <a:p>
            <a:pPr lvl="2"/>
            <a:r>
              <a:rPr lang="de-DE" dirty="0"/>
              <a:t>4</a:t>
            </a:r>
          </a:p>
          <a:p>
            <a:pPr lvl="2"/>
            <a:endParaRPr lang="de-DE" dirty="0"/>
          </a:p>
          <a:p>
            <a:pPr lvl="2"/>
            <a:endParaRPr lang="de-DE" dirty="0"/>
          </a:p>
          <a:p>
            <a:pPr lvl="2"/>
            <a:r>
              <a:rPr lang="de-DE" dirty="0"/>
              <a:t>5</a:t>
            </a:r>
          </a:p>
          <a:p>
            <a:pPr lvl="2"/>
            <a:endParaRPr lang="de-DE" dirty="0"/>
          </a:p>
          <a:p>
            <a:pPr lvl="2"/>
            <a:r>
              <a:rPr lang="de-DE" dirty="0"/>
              <a:t>6</a:t>
            </a:r>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1" name="Grafik 30">
            <a:extLst>
              <a:ext uri="{FF2B5EF4-FFF2-40B4-BE49-F238E27FC236}">
                <a16:creationId xmlns:a16="http://schemas.microsoft.com/office/drawing/2014/main" id="{E0D3CFFD-1AD6-8D05-5DAF-8B616E620922}"/>
              </a:ext>
            </a:extLst>
          </p:cNvPr>
          <p:cNvPicPr>
            <a:picLocks noChangeAspect="1"/>
          </p:cNvPicPr>
          <p:nvPr/>
        </p:nvPicPr>
        <p:blipFill>
          <a:blip r:embed="rId14"/>
          <a:stretch>
            <a:fillRect/>
          </a:stretch>
        </p:blipFill>
        <p:spPr>
          <a:xfrm>
            <a:off x="653953" y="4558759"/>
            <a:ext cx="3851618" cy="646210"/>
          </a:xfrm>
          <a:prstGeom prst="rect">
            <a:avLst/>
          </a:prstGeom>
        </p:spPr>
      </p:pic>
      <p:pic>
        <p:nvPicPr>
          <p:cNvPr id="35" name="Grafik 34">
            <a:extLst>
              <a:ext uri="{FF2B5EF4-FFF2-40B4-BE49-F238E27FC236}">
                <a16:creationId xmlns:a16="http://schemas.microsoft.com/office/drawing/2014/main" id="{2094E236-EA9F-310D-52A9-FA7548B81CC5}"/>
              </a:ext>
            </a:extLst>
          </p:cNvPr>
          <p:cNvPicPr>
            <a:picLocks noChangeAspect="1"/>
          </p:cNvPicPr>
          <p:nvPr/>
        </p:nvPicPr>
        <p:blipFill>
          <a:blip r:embed="rId15"/>
          <a:stretch>
            <a:fillRect/>
          </a:stretch>
        </p:blipFill>
        <p:spPr>
          <a:xfrm>
            <a:off x="653953" y="5343048"/>
            <a:ext cx="2520662" cy="990652"/>
          </a:xfrm>
          <a:prstGeom prst="rect">
            <a:avLst/>
          </a:prstGeom>
        </p:spPr>
      </p:pic>
      <p:pic>
        <p:nvPicPr>
          <p:cNvPr id="38" name="Grafik 37">
            <a:extLst>
              <a:ext uri="{FF2B5EF4-FFF2-40B4-BE49-F238E27FC236}">
                <a16:creationId xmlns:a16="http://schemas.microsoft.com/office/drawing/2014/main" id="{E6301A2A-4754-3A6F-1DED-3D3A57AB12A7}"/>
              </a:ext>
            </a:extLst>
          </p:cNvPr>
          <p:cNvPicPr>
            <a:picLocks/>
          </p:cNvPicPr>
          <p:nvPr/>
        </p:nvPicPr>
        <p:blipFill rotWithShape="1">
          <a:blip r:embed="rId16"/>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28328126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431799" y="1669473"/>
            <a:ext cx="5568951" cy="4103687"/>
          </a:xfrm>
        </p:spPr>
        <p:txBody>
          <a:bodyPr/>
          <a:lstStyle/>
          <a:p>
            <a:r>
              <a:rPr lang="de-DE" dirty="0"/>
              <a:t>Magnete sind Überall (nicht nur am Kühlschrank):</a:t>
            </a:r>
          </a:p>
          <a:p>
            <a:endParaRPr lang="de-DE" dirty="0"/>
          </a:p>
          <a:p>
            <a:pPr lvl="2"/>
            <a:r>
              <a:rPr lang="de-DE" dirty="0"/>
              <a:t>In jedem elektrischen Motor.</a:t>
            </a:r>
          </a:p>
          <a:p>
            <a:pPr lvl="3"/>
            <a:r>
              <a:rPr lang="de-DE" dirty="0"/>
              <a:t>Lautsprecher</a:t>
            </a:r>
          </a:p>
          <a:p>
            <a:pPr lvl="3"/>
            <a:endParaRPr lang="de-DE" dirty="0"/>
          </a:p>
          <a:p>
            <a:pPr lvl="2"/>
            <a:r>
              <a:rPr lang="de-DE" dirty="0"/>
              <a:t>Medizin</a:t>
            </a:r>
          </a:p>
          <a:p>
            <a:pPr lvl="3"/>
            <a:r>
              <a:rPr lang="de-DE" dirty="0"/>
              <a:t>MRI </a:t>
            </a:r>
          </a:p>
          <a:p>
            <a:pPr lvl="3"/>
            <a:endParaRPr lang="de-DE" dirty="0"/>
          </a:p>
          <a:p>
            <a:pPr lvl="2"/>
            <a:r>
              <a:rPr lang="de-DE" dirty="0"/>
              <a:t>Digitaler Speicher</a:t>
            </a:r>
          </a:p>
          <a:p>
            <a:pPr lvl="3"/>
            <a:r>
              <a:rPr lang="de-DE" dirty="0"/>
              <a:t>HDD</a:t>
            </a:r>
          </a:p>
          <a:p>
            <a:pPr lvl="3"/>
            <a:r>
              <a:rPr lang="de-DE" dirty="0" err="1"/>
              <a:t>Skyrmions</a:t>
            </a:r>
            <a:r>
              <a:rPr lang="de-DE" dirty="0"/>
              <a:t>?</a:t>
            </a:r>
          </a:p>
          <a:p>
            <a:pPr lvl="2"/>
            <a:endParaRPr lang="de-DE" dirty="0"/>
          </a:p>
          <a:p>
            <a:pPr lvl="2"/>
            <a:r>
              <a:rPr lang="de-DE" dirty="0"/>
              <a:t>Computing – </a:t>
            </a:r>
            <a:r>
              <a:rPr lang="de-DE" dirty="0" err="1"/>
              <a:t>Spintronics</a:t>
            </a:r>
            <a:r>
              <a:rPr lang="de-DE" dirty="0"/>
              <a:t> - </a:t>
            </a:r>
            <a:r>
              <a:rPr lang="de-DE" dirty="0" err="1"/>
              <a:t>Magnonen</a:t>
            </a:r>
            <a:r>
              <a:rPr lang="de-DE" dirty="0"/>
              <a:t>?</a:t>
            </a:r>
          </a:p>
          <a:p>
            <a:pPr lvl="2"/>
            <a:r>
              <a:rPr lang="de-DE" dirty="0"/>
              <a:t>Forschung (Nowak, Gönnenwein, </a:t>
            </a:r>
            <a:r>
              <a:rPr lang="de-DE" dirty="0" err="1"/>
              <a:t>Bossini</a:t>
            </a:r>
            <a:r>
              <a:rPr lang="de-DE" dirty="0"/>
              <a:t>….)</a:t>
            </a:r>
          </a:p>
        </p:txBody>
      </p:sp>
      <p:sp>
        <p:nvSpPr>
          <p:cNvPr id="4" name="Inhaltsplatzhalter 3"/>
          <p:cNvSpPr>
            <a:spLocks noGrp="1"/>
          </p:cNvSpPr>
          <p:nvPr>
            <p:ph sz="half" idx="2"/>
          </p:nvPr>
        </p:nvSpPr>
        <p:spPr>
          <a:xfrm>
            <a:off x="12936760" y="1772816"/>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Parallelogramm 7">
            <a:extLst>
              <a:ext uri="{FF2B5EF4-FFF2-40B4-BE49-F238E27FC236}">
                <a16:creationId xmlns:a16="http://schemas.microsoft.com/office/drawing/2014/main" id="{77225607-0FB6-2E90-DE16-D51A570669C2}"/>
              </a:ext>
            </a:extLst>
          </p:cNvPr>
          <p:cNvSpPr/>
          <p:nvPr/>
        </p:nvSpPr>
        <p:spPr>
          <a:xfrm>
            <a:off x="1000830" y="7379574"/>
            <a:ext cx="3619648" cy="4862767"/>
          </a:xfrm>
          <a:prstGeom prst="parallelogram">
            <a:avLst>
              <a:gd name="adj" fmla="val 39454"/>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arallelogramm 11">
            <a:extLst>
              <a:ext uri="{FF2B5EF4-FFF2-40B4-BE49-F238E27FC236}">
                <a16:creationId xmlns:a16="http://schemas.microsoft.com/office/drawing/2014/main" id="{F055C8B6-C61B-B7B3-6F6C-700B8285D608}"/>
              </a:ext>
            </a:extLst>
          </p:cNvPr>
          <p:cNvSpPr/>
          <p:nvPr/>
        </p:nvSpPr>
        <p:spPr>
          <a:xfrm>
            <a:off x="8572352" y="7821488"/>
            <a:ext cx="3619648" cy="4862767"/>
          </a:xfrm>
          <a:prstGeom prst="parallelogram">
            <a:avLst>
              <a:gd name="adj" fmla="val 39454"/>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arallelogramm 12">
            <a:extLst>
              <a:ext uri="{FF2B5EF4-FFF2-40B4-BE49-F238E27FC236}">
                <a16:creationId xmlns:a16="http://schemas.microsoft.com/office/drawing/2014/main" id="{EA005F00-BDE0-53EB-2A6F-08C79DA31F16}"/>
              </a:ext>
            </a:extLst>
          </p:cNvPr>
          <p:cNvSpPr/>
          <p:nvPr/>
        </p:nvSpPr>
        <p:spPr>
          <a:xfrm>
            <a:off x="12576720" y="-2907480"/>
            <a:ext cx="2952328" cy="3888977"/>
          </a:xfrm>
          <a:prstGeom prst="parallelogram">
            <a:avLst>
              <a:gd name="adj" fmla="val 39454"/>
            </a:avLst>
          </a:prstGeom>
          <a:noFill/>
          <a:ln>
            <a:solidFill>
              <a:schemeClr val="accent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arallelogramm 13">
            <a:extLst>
              <a:ext uri="{FF2B5EF4-FFF2-40B4-BE49-F238E27FC236}">
                <a16:creationId xmlns:a16="http://schemas.microsoft.com/office/drawing/2014/main" id="{A2B0E4F9-99AD-7215-90D9-59F7967D654E}"/>
              </a:ext>
            </a:extLst>
          </p:cNvPr>
          <p:cNvSpPr/>
          <p:nvPr/>
        </p:nvSpPr>
        <p:spPr>
          <a:xfrm>
            <a:off x="2101685" y="-3970680"/>
            <a:ext cx="2952328" cy="3888977"/>
          </a:xfrm>
          <a:prstGeom prst="parallelogram">
            <a:avLst>
              <a:gd name="adj" fmla="val 39454"/>
            </a:avLst>
          </a:prstGeom>
          <a:solidFill>
            <a:schemeClr val="accent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Parallelogramm 14">
            <a:extLst>
              <a:ext uri="{FF2B5EF4-FFF2-40B4-BE49-F238E27FC236}">
                <a16:creationId xmlns:a16="http://schemas.microsoft.com/office/drawing/2014/main" id="{15D70F63-EA22-A850-A3A6-69E6AD36FFA3}"/>
              </a:ext>
            </a:extLst>
          </p:cNvPr>
          <p:cNvSpPr/>
          <p:nvPr/>
        </p:nvSpPr>
        <p:spPr>
          <a:xfrm>
            <a:off x="3577849" y="-4121202"/>
            <a:ext cx="2952328" cy="3888977"/>
          </a:xfrm>
          <a:prstGeom prst="parallelogram">
            <a:avLst>
              <a:gd name="adj" fmla="val 39454"/>
            </a:avLst>
          </a:prstGeom>
          <a:noFill/>
          <a:ln>
            <a:solidFill>
              <a:schemeClr val="accent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Parallelogramm 8">
            <a:extLst>
              <a:ext uri="{FF2B5EF4-FFF2-40B4-BE49-F238E27FC236}">
                <a16:creationId xmlns:a16="http://schemas.microsoft.com/office/drawing/2014/main" id="{4F1DEBB2-64E6-5091-2F33-A2FC88AD150A}"/>
              </a:ext>
            </a:extLst>
          </p:cNvPr>
          <p:cNvSpPr/>
          <p:nvPr/>
        </p:nvSpPr>
        <p:spPr>
          <a:xfrm>
            <a:off x="8697912" y="-3483768"/>
            <a:ext cx="5904656" cy="4862767"/>
          </a:xfrm>
          <a:prstGeom prst="parallelogram">
            <a:avLst>
              <a:gd name="adj" fmla="val 394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Grafik 10" descr="Ein Bild, das Screenshot, Design, Darstellung enthält.&#10;&#10;Automatisch generierte Beschreibung">
            <a:extLst>
              <a:ext uri="{FF2B5EF4-FFF2-40B4-BE49-F238E27FC236}">
                <a16:creationId xmlns:a16="http://schemas.microsoft.com/office/drawing/2014/main" id="{7F531508-52B6-935B-F2F9-061BB6062B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1252" y="1582365"/>
            <a:ext cx="2073842" cy="2073842"/>
          </a:xfrm>
          <a:prstGeom prst="rect">
            <a:avLst/>
          </a:prstGeom>
        </p:spPr>
      </p:pic>
      <p:sp>
        <p:nvSpPr>
          <p:cNvPr id="16" name="Textfeld 15">
            <a:extLst>
              <a:ext uri="{FF2B5EF4-FFF2-40B4-BE49-F238E27FC236}">
                <a16:creationId xmlns:a16="http://schemas.microsoft.com/office/drawing/2014/main" id="{31C12421-70BD-42A4-0C29-D55EBAC1B76E}"/>
              </a:ext>
            </a:extLst>
          </p:cNvPr>
          <p:cNvSpPr txBox="1"/>
          <p:nvPr/>
        </p:nvSpPr>
        <p:spPr>
          <a:xfrm>
            <a:off x="8105442" y="3233089"/>
            <a:ext cx="1184940" cy="369332"/>
          </a:xfrm>
          <a:prstGeom prst="rect">
            <a:avLst/>
          </a:prstGeom>
          <a:noFill/>
        </p:spPr>
        <p:txBody>
          <a:bodyPr wrap="none" rtlCol="0">
            <a:spAutoFit/>
          </a:bodyPr>
          <a:lstStyle/>
          <a:p>
            <a:r>
              <a:rPr lang="de-DE" dirty="0"/>
              <a:t>Wikipedia</a:t>
            </a:r>
          </a:p>
        </p:txBody>
      </p:sp>
    </p:spTree>
    <p:extLst>
      <p:ext uri="{BB962C8B-B14F-4D97-AF65-F5344CB8AC3E}">
        <p14:creationId xmlns:p14="http://schemas.microsoft.com/office/powerpoint/2010/main" val="21105742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ttt</a:t>
            </a:r>
            <a:endParaRPr lang="de-DE" dirty="0"/>
          </a:p>
          <a:p>
            <a:pPr lvl="2"/>
            <a:endParaRPr lang="de-DE" dirty="0"/>
          </a:p>
          <a:p>
            <a:pPr lvl="2"/>
            <a:r>
              <a:rPr lang="de-DE" dirty="0"/>
              <a:t>Konstruktion eines „</a:t>
            </a:r>
            <a:r>
              <a:rPr lang="de-DE" u="sng" dirty="0" err="1">
                <a:uFill>
                  <a:solidFill>
                    <a:schemeClr val="accent1"/>
                  </a:solidFill>
                </a:uFill>
              </a:rPr>
              <a:t>effeketiven</a:t>
            </a:r>
            <a:r>
              <a:rPr lang="de-DE" u="sng" dirty="0">
                <a:uFill>
                  <a:solidFill>
                    <a:schemeClr val="accent1"/>
                  </a:solidFill>
                </a:uFill>
              </a:rPr>
              <a:t> </a:t>
            </a:r>
            <a:r>
              <a:rPr lang="de-DE" u="sng" dirty="0" err="1">
                <a:uFill>
                  <a:solidFill>
                    <a:schemeClr val="accent1"/>
                  </a:solidFill>
                </a:uFill>
              </a:rPr>
              <a:t>Hamiltonian</a:t>
            </a:r>
            <a:r>
              <a:rPr lang="de-DE" dirty="0"/>
              <a:t>“:</a:t>
            </a:r>
            <a:endParaRPr lang="de-DE" baseline="-25000" dirty="0"/>
          </a:p>
          <a:p>
            <a:pPr lvl="2"/>
            <a:endParaRPr lang="de-DE" dirty="0"/>
          </a:p>
          <a:p>
            <a:pPr lvl="2"/>
            <a:r>
              <a:rPr lang="de-DE" dirty="0"/>
              <a:t>4</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3" name="Grafik 32">
            <a:extLst>
              <a:ext uri="{FF2B5EF4-FFF2-40B4-BE49-F238E27FC236}">
                <a16:creationId xmlns:a16="http://schemas.microsoft.com/office/drawing/2014/main" id="{67A63513-9A38-773B-CBCE-D9D443716ACC}"/>
              </a:ext>
            </a:extLst>
          </p:cNvPr>
          <p:cNvPicPr>
            <a:picLocks noChangeAspect="1"/>
          </p:cNvPicPr>
          <p:nvPr/>
        </p:nvPicPr>
        <p:blipFill>
          <a:blip r:embed="rId14"/>
          <a:stretch>
            <a:fillRect/>
          </a:stretch>
        </p:blipFill>
        <p:spPr>
          <a:xfrm>
            <a:off x="711622" y="4006488"/>
            <a:ext cx="4494048" cy="528470"/>
          </a:xfrm>
          <a:prstGeom prst="rect">
            <a:avLst/>
          </a:prstGeom>
        </p:spPr>
      </p:pic>
      <p:pic>
        <p:nvPicPr>
          <p:cNvPr id="38" name="Grafik 37">
            <a:extLst>
              <a:ext uri="{FF2B5EF4-FFF2-40B4-BE49-F238E27FC236}">
                <a16:creationId xmlns:a16="http://schemas.microsoft.com/office/drawing/2014/main" id="{3601A364-68F5-53B7-8F41-0F2F967B9725}"/>
              </a:ext>
            </a:extLst>
          </p:cNvPr>
          <p:cNvPicPr>
            <a:picLocks/>
          </p:cNvPicPr>
          <p:nvPr/>
        </p:nvPicPr>
        <p:blipFill rotWithShape="1">
          <a:blip r:embed="rId15"/>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2878782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u="sng" dirty="0">
                <a:uFill>
                  <a:solidFill>
                    <a:schemeClr val="accent1"/>
                  </a:solidFill>
                </a:uFill>
              </a:rPr>
              <a:t>effektiven </a:t>
            </a:r>
            <a:r>
              <a:rPr lang="de-DE" u="sng" dirty="0" err="1">
                <a:uFill>
                  <a:solidFill>
                    <a:schemeClr val="accent1"/>
                  </a:solidFill>
                </a:uFill>
              </a:rPr>
              <a:t>Hamiltonian</a:t>
            </a:r>
            <a:r>
              <a:rPr lang="de-DE" dirty="0"/>
              <a:t>“:</a:t>
            </a:r>
            <a:endParaRPr lang="de-DE" baseline="-25000" dirty="0"/>
          </a:p>
          <a:p>
            <a:pPr lvl="2"/>
            <a:endParaRPr lang="de-DE" dirty="0"/>
          </a:p>
          <a:p>
            <a:pPr lvl="2"/>
            <a:r>
              <a:rPr lang="de-DE" dirty="0"/>
              <a:t>4</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3" name="Grafik 32">
            <a:extLst>
              <a:ext uri="{FF2B5EF4-FFF2-40B4-BE49-F238E27FC236}">
                <a16:creationId xmlns:a16="http://schemas.microsoft.com/office/drawing/2014/main" id="{67A63513-9A38-773B-CBCE-D9D443716ACC}"/>
              </a:ext>
            </a:extLst>
          </p:cNvPr>
          <p:cNvPicPr>
            <a:picLocks noChangeAspect="1"/>
          </p:cNvPicPr>
          <p:nvPr/>
        </p:nvPicPr>
        <p:blipFill>
          <a:blip r:embed="rId14"/>
          <a:stretch>
            <a:fillRect/>
          </a:stretch>
        </p:blipFill>
        <p:spPr>
          <a:xfrm>
            <a:off x="711622" y="4006488"/>
            <a:ext cx="4494048" cy="528470"/>
          </a:xfrm>
          <a:prstGeom prst="rect">
            <a:avLst/>
          </a:prstGeom>
        </p:spPr>
      </p:pic>
      <p:pic>
        <p:nvPicPr>
          <p:cNvPr id="31" name="Grafik 30">
            <a:extLst>
              <a:ext uri="{FF2B5EF4-FFF2-40B4-BE49-F238E27FC236}">
                <a16:creationId xmlns:a16="http://schemas.microsoft.com/office/drawing/2014/main" id="{5D5E90AE-EA24-798A-225A-31674B521AE7}"/>
              </a:ext>
            </a:extLst>
          </p:cNvPr>
          <p:cNvPicPr>
            <a:picLocks noChangeAspect="1"/>
          </p:cNvPicPr>
          <p:nvPr/>
        </p:nvPicPr>
        <p:blipFill>
          <a:blip r:embed="rId15"/>
          <a:stretch>
            <a:fillRect/>
          </a:stretch>
        </p:blipFill>
        <p:spPr>
          <a:xfrm>
            <a:off x="701730" y="4028798"/>
            <a:ext cx="4458744" cy="761752"/>
          </a:xfrm>
          <a:prstGeom prst="rect">
            <a:avLst/>
          </a:prstGeom>
        </p:spPr>
      </p:pic>
      <p:pic>
        <p:nvPicPr>
          <p:cNvPr id="35" name="Grafik 34">
            <a:extLst>
              <a:ext uri="{FF2B5EF4-FFF2-40B4-BE49-F238E27FC236}">
                <a16:creationId xmlns:a16="http://schemas.microsoft.com/office/drawing/2014/main" id="{56A2F4A8-95B3-5089-6A48-52E3505BCC78}"/>
              </a:ext>
            </a:extLst>
          </p:cNvPr>
          <p:cNvPicPr>
            <a:picLocks/>
          </p:cNvPicPr>
          <p:nvPr/>
        </p:nvPicPr>
        <p:blipFill rotWithShape="1">
          <a:blip r:embed="rId16"/>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1358391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u="sng" dirty="0">
                <a:uFill>
                  <a:solidFill>
                    <a:schemeClr val="accent1"/>
                  </a:solidFill>
                </a:uFill>
              </a:rPr>
              <a:t>effektiven </a:t>
            </a:r>
            <a:r>
              <a:rPr lang="de-DE" u="sng" dirty="0" err="1">
                <a:uFill>
                  <a:solidFill>
                    <a:schemeClr val="accent1"/>
                  </a:solidFill>
                </a:uFill>
              </a:rPr>
              <a:t>Hamiltonian</a:t>
            </a:r>
            <a:r>
              <a:rPr lang="de-DE" dirty="0"/>
              <a:t>“:</a:t>
            </a:r>
            <a:endParaRPr lang="de-DE" baseline="-25000" dirty="0"/>
          </a:p>
          <a:p>
            <a:pPr lvl="2"/>
            <a:endParaRPr lang="de-DE" dirty="0"/>
          </a:p>
          <a:p>
            <a:pPr lvl="2"/>
            <a:r>
              <a:rPr lang="de-DE" dirty="0"/>
              <a:t>                  4</a:t>
            </a:r>
          </a:p>
          <a:p>
            <a:pPr lvl="3"/>
            <a:endParaRPr lang="de-DE" dirty="0"/>
          </a:p>
          <a:p>
            <a:pPr lvl="3"/>
            <a:r>
              <a:rPr lang="de-DE" dirty="0"/>
              <a:t>Obacht mit dem  Vorzeichen und der 2</a:t>
            </a:r>
          </a:p>
          <a:p>
            <a:pPr marL="0" lvl="2" indent="0">
              <a:buNone/>
            </a:pPr>
            <a:endParaRPr lang="de-DE" dirty="0"/>
          </a:p>
          <a:p>
            <a:pPr lvl="2"/>
            <a:r>
              <a:rPr lang="de-DE" dirty="0" err="1"/>
              <a:t>Ttt</a:t>
            </a:r>
            <a:endParaRPr lang="de-DE" dirty="0"/>
          </a:p>
          <a:p>
            <a:pPr lvl="2"/>
            <a:endParaRPr lang="de-DE" dirty="0"/>
          </a:p>
          <a:p>
            <a:pPr lvl="2"/>
            <a:r>
              <a:rPr lang="de-DE" dirty="0"/>
              <a:t>t</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pic>
        <p:nvPicPr>
          <p:cNvPr id="37" name="Grafik 36">
            <a:extLst>
              <a:ext uri="{FF2B5EF4-FFF2-40B4-BE49-F238E27FC236}">
                <a16:creationId xmlns:a16="http://schemas.microsoft.com/office/drawing/2014/main" id="{DCFFB1F8-19F6-2BB2-3E73-114E200B8C22}"/>
              </a:ext>
            </a:extLst>
          </p:cNvPr>
          <p:cNvPicPr>
            <a:picLocks/>
          </p:cNvPicPr>
          <p:nvPr/>
        </p:nvPicPr>
        <p:blipFill rotWithShape="1">
          <a:blip r:embed="rId14"/>
          <a:srcRect l="-6" r="72127"/>
          <a:stretch/>
        </p:blipFill>
        <p:spPr>
          <a:xfrm>
            <a:off x="1159698" y="2905762"/>
            <a:ext cx="1944000" cy="582966"/>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5" name="Grafik 34">
            <a:extLst>
              <a:ext uri="{FF2B5EF4-FFF2-40B4-BE49-F238E27FC236}">
                <a16:creationId xmlns:a16="http://schemas.microsoft.com/office/drawing/2014/main" id="{66B4EE03-2B35-4E32-B2F0-2FC9569726F9}"/>
              </a:ext>
            </a:extLst>
          </p:cNvPr>
          <p:cNvPicPr>
            <a:picLocks noChangeAspect="1"/>
          </p:cNvPicPr>
          <p:nvPr/>
        </p:nvPicPr>
        <p:blipFill>
          <a:blip r:embed="rId15"/>
          <a:stretch>
            <a:fillRect/>
          </a:stretch>
        </p:blipFill>
        <p:spPr>
          <a:xfrm>
            <a:off x="854423" y="4077554"/>
            <a:ext cx="3458144" cy="494894"/>
          </a:xfrm>
          <a:prstGeom prst="rect">
            <a:avLst/>
          </a:prstGeom>
          <a:ln w="254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pic>
        <p:nvPicPr>
          <p:cNvPr id="48" name="Grafik 47">
            <a:extLst>
              <a:ext uri="{FF2B5EF4-FFF2-40B4-BE49-F238E27FC236}">
                <a16:creationId xmlns:a16="http://schemas.microsoft.com/office/drawing/2014/main" id="{3601D63B-E1BE-56D6-7CD9-46E0CF6ED09C}"/>
              </a:ext>
            </a:extLst>
          </p:cNvPr>
          <p:cNvPicPr>
            <a:picLocks noChangeAspect="1"/>
          </p:cNvPicPr>
          <p:nvPr/>
        </p:nvPicPr>
        <p:blipFill>
          <a:blip r:embed="rId16"/>
          <a:stretch>
            <a:fillRect/>
          </a:stretch>
        </p:blipFill>
        <p:spPr>
          <a:xfrm>
            <a:off x="701465" y="5213140"/>
            <a:ext cx="5029618" cy="746204"/>
          </a:xfrm>
          <a:prstGeom prst="rect">
            <a:avLst/>
          </a:prstGeom>
        </p:spPr>
      </p:pic>
    </p:spTree>
    <p:extLst>
      <p:ext uri="{BB962C8B-B14F-4D97-AF65-F5344CB8AC3E}">
        <p14:creationId xmlns:p14="http://schemas.microsoft.com/office/powerpoint/2010/main" val="962514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13657800" y="4196217"/>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13857050" y="3536289"/>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Erweiterung</a:t>
            </a:r>
          </a:p>
          <a:p>
            <a:pPr marL="0" lvl="2" indent="0">
              <a:buNone/>
            </a:pPr>
            <a:endParaRPr lang="de-DE" dirty="0"/>
          </a:p>
          <a:p>
            <a:pPr lvl="2"/>
            <a:r>
              <a:rPr lang="de-DE" dirty="0"/>
              <a:t>Er</a:t>
            </a:r>
          </a:p>
          <a:p>
            <a:pPr lvl="2"/>
            <a:endParaRPr lang="de-DE" dirty="0"/>
          </a:p>
          <a:p>
            <a:pPr lvl="2"/>
            <a:endParaRPr lang="de-DE" dirty="0"/>
          </a:p>
          <a:p>
            <a:pPr lvl="2"/>
            <a:endParaRPr lang="de-DE" dirty="0"/>
          </a:p>
          <a:p>
            <a:pPr lvl="2"/>
            <a:r>
              <a:rPr lang="de-DE" dirty="0"/>
              <a:t>„Beweis durch Simulation“</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14726026" y="1803730"/>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5932751" y="447380"/>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13312152" y="197375"/>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5734781" y="42155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13986242" y="31297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14818403" y="884433"/>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13878230" y="524393"/>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5626769" y="632405"/>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14796335" y="560372"/>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80976" y="2996953"/>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910933" y="2996953"/>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26498" y="342900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40891" y="2996953"/>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26498" y="407754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26498" y="472306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26498" y="536557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26789" y="3424670"/>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80976"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902632"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902632"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902632"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911095"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32751"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32751"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32751"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40890"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40890" y="3429000"/>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62546"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62546" y="4076651"/>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62546"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62546" y="4723066"/>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62546"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62546" y="5373283"/>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74970" y="5321671"/>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77294" y="4105739"/>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46139" y="5493913"/>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90066" y="4844979"/>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14198695" y="95065"/>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5630014" y="95067"/>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12490549" y="31097"/>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13921868" y="31099"/>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sp>
        <p:nvSpPr>
          <p:cNvPr id="29" name="Inhaltsplatzhalter 3">
            <a:extLst>
              <a:ext uri="{FF2B5EF4-FFF2-40B4-BE49-F238E27FC236}">
                <a16:creationId xmlns:a16="http://schemas.microsoft.com/office/drawing/2014/main" id="{211EEF10-0D16-C50E-76E6-39D6F017041C}"/>
              </a:ext>
            </a:extLst>
          </p:cNvPr>
          <p:cNvSpPr>
            <a:spLocks noGrp="1"/>
          </p:cNvSpPr>
          <p:nvPr>
            <p:ph sz="half" idx="2"/>
          </p:nvPr>
        </p:nvSpPr>
        <p:spPr>
          <a:xfrm>
            <a:off x="6191251" y="1989139"/>
            <a:ext cx="5568949" cy="4103687"/>
          </a:xfrm>
        </p:spPr>
        <p:txBody>
          <a:bodyPr/>
          <a:lstStyle/>
          <a:p>
            <a:r>
              <a:rPr lang="de-DE" dirty="0"/>
              <a:t>Erfolge</a:t>
            </a:r>
          </a:p>
          <a:p>
            <a:endParaRPr lang="de-DE" dirty="0"/>
          </a:p>
          <a:p>
            <a:pPr lvl="2"/>
            <a:r>
              <a:rPr lang="de-DE" dirty="0"/>
              <a:t>Luis </a:t>
            </a:r>
            <a:r>
              <a:rPr lang="de-DE" dirty="0" err="1"/>
              <a:t>Neél</a:t>
            </a:r>
            <a:r>
              <a:rPr lang="de-DE" dirty="0"/>
              <a:t> verwendete das Heisenberg Modell zur Entdeckung/Beschreibung von </a:t>
            </a:r>
            <a:r>
              <a:rPr lang="de-DE" dirty="0" err="1"/>
              <a:t>Antiferro-und</a:t>
            </a:r>
            <a:r>
              <a:rPr lang="de-DE" dirty="0"/>
              <a:t> </a:t>
            </a:r>
            <a:r>
              <a:rPr lang="de-DE" dirty="0" err="1"/>
              <a:t>Ferrimagnetismus</a:t>
            </a:r>
            <a:r>
              <a:rPr lang="de-DE" dirty="0"/>
              <a:t>.</a:t>
            </a:r>
          </a:p>
          <a:p>
            <a:pPr lvl="2"/>
            <a:endParaRPr lang="de-DE" dirty="0"/>
          </a:p>
          <a:p>
            <a:pPr lvl="2"/>
            <a:endParaRPr lang="de-DE" dirty="0"/>
          </a:p>
          <a:p>
            <a:pPr lvl="2"/>
            <a:endParaRPr lang="de-DE" dirty="0"/>
          </a:p>
          <a:p>
            <a:pPr lvl="2"/>
            <a:r>
              <a:rPr lang="de-DE" dirty="0"/>
              <a:t>Simulationen/Berechnungen von </a:t>
            </a:r>
            <a:r>
              <a:rPr lang="de-DE" dirty="0" err="1"/>
              <a:t>Magnonen</a:t>
            </a:r>
            <a:r>
              <a:rPr lang="de-DE" dirty="0"/>
              <a:t>/Dispersionen</a:t>
            </a:r>
          </a:p>
          <a:p>
            <a:pPr lvl="3"/>
            <a:r>
              <a:rPr lang="de-DE" dirty="0"/>
              <a:t>Aktuelle Forschung zu (gequetschten) </a:t>
            </a:r>
            <a:r>
              <a:rPr lang="de-DE" dirty="0" err="1"/>
              <a:t>Magnonen</a:t>
            </a:r>
            <a:endParaRPr lang="de-DE" dirty="0"/>
          </a:p>
          <a:p>
            <a:pPr lvl="3"/>
            <a:r>
              <a:rPr lang="de-DE" dirty="0"/>
              <a:t>Forschungsgebiet der Spintronik</a:t>
            </a:r>
          </a:p>
          <a:p>
            <a:pPr lvl="2"/>
            <a:endParaRPr lang="de-DE" dirty="0"/>
          </a:p>
          <a:p>
            <a:pPr lvl="2"/>
            <a:r>
              <a:rPr lang="de-DE" dirty="0"/>
              <a:t>Nicht nur direkte Wechselwirkung</a:t>
            </a:r>
          </a:p>
          <a:p>
            <a:pPr lvl="2"/>
            <a:endParaRPr lang="de-DE" dirty="0"/>
          </a:p>
          <a:p>
            <a:pPr lvl="3"/>
            <a:endParaRPr lang="de-DE" dirty="0"/>
          </a:p>
          <a:p>
            <a:pPr lvl="3"/>
            <a:endParaRPr lang="de-DE" dirty="0"/>
          </a:p>
        </p:txBody>
      </p:sp>
      <p:pic>
        <p:nvPicPr>
          <p:cNvPr id="35" name="Grafik 34">
            <a:extLst>
              <a:ext uri="{FF2B5EF4-FFF2-40B4-BE49-F238E27FC236}">
                <a16:creationId xmlns:a16="http://schemas.microsoft.com/office/drawing/2014/main" id="{64D40634-932C-11B1-1C4A-3F2AB1867995}"/>
              </a:ext>
            </a:extLst>
          </p:cNvPr>
          <p:cNvPicPr>
            <a:picLocks noChangeAspect="1"/>
          </p:cNvPicPr>
          <p:nvPr/>
        </p:nvPicPr>
        <p:blipFill>
          <a:blip r:embed="rId14"/>
          <a:stretch>
            <a:fillRect/>
          </a:stretch>
        </p:blipFill>
        <p:spPr>
          <a:xfrm>
            <a:off x="6706594" y="3395379"/>
            <a:ext cx="3886742" cy="609685"/>
          </a:xfrm>
          <a:prstGeom prst="rect">
            <a:avLst/>
          </a:prstGeom>
        </p:spPr>
      </p:pic>
      <p:sp>
        <p:nvSpPr>
          <p:cNvPr id="37" name="Textfeld 36">
            <a:extLst>
              <a:ext uri="{FF2B5EF4-FFF2-40B4-BE49-F238E27FC236}">
                <a16:creationId xmlns:a16="http://schemas.microsoft.com/office/drawing/2014/main" id="{9771C3A7-F0B0-FB48-EFB0-1CC77EC10ADA}"/>
              </a:ext>
            </a:extLst>
          </p:cNvPr>
          <p:cNvSpPr txBox="1"/>
          <p:nvPr/>
        </p:nvSpPr>
        <p:spPr>
          <a:xfrm>
            <a:off x="10776520" y="3717032"/>
            <a:ext cx="1236236" cy="369332"/>
          </a:xfrm>
          <a:prstGeom prst="rect">
            <a:avLst/>
          </a:prstGeom>
          <a:noFill/>
        </p:spPr>
        <p:txBody>
          <a:bodyPr wrap="none" rtlCol="0">
            <a:spAutoFit/>
          </a:bodyPr>
          <a:lstStyle/>
          <a:p>
            <a:r>
              <a:rPr lang="de-DE" dirty="0"/>
              <a:t>Neel 1948</a:t>
            </a:r>
          </a:p>
        </p:txBody>
      </p:sp>
      <p:pic>
        <p:nvPicPr>
          <p:cNvPr id="38" name="Grafik 37">
            <a:extLst>
              <a:ext uri="{FF2B5EF4-FFF2-40B4-BE49-F238E27FC236}">
                <a16:creationId xmlns:a16="http://schemas.microsoft.com/office/drawing/2014/main" id="{313E4110-F47A-6B03-A459-EB18015396C5}"/>
              </a:ext>
            </a:extLst>
          </p:cNvPr>
          <p:cNvPicPr>
            <a:picLocks noChangeAspect="1"/>
          </p:cNvPicPr>
          <p:nvPr/>
        </p:nvPicPr>
        <p:blipFill>
          <a:blip r:embed="rId15"/>
          <a:stretch>
            <a:fillRect/>
          </a:stretch>
        </p:blipFill>
        <p:spPr>
          <a:xfrm>
            <a:off x="671484" y="2407511"/>
            <a:ext cx="4088130" cy="765568"/>
          </a:xfrm>
          <a:prstGeom prst="rect">
            <a:avLst/>
          </a:prstGeom>
          <a:ln w="381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Tree>
    <p:extLst>
      <p:ext uri="{BB962C8B-B14F-4D97-AF65-F5344CB8AC3E}">
        <p14:creationId xmlns:p14="http://schemas.microsoft.com/office/powerpoint/2010/main" val="1534693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Weitere Arten von magnetischer Ordnung</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pPr lvl="2"/>
            <a:r>
              <a:rPr lang="de-DE" dirty="0" err="1"/>
              <a:t>Ferrimagnete</a:t>
            </a:r>
            <a:r>
              <a:rPr lang="de-DE" dirty="0"/>
              <a:t> (1936)</a:t>
            </a:r>
          </a:p>
          <a:p>
            <a:pPr lvl="3"/>
            <a:r>
              <a:rPr lang="de-DE" dirty="0" err="1"/>
              <a:t>Antiferromagnete</a:t>
            </a:r>
            <a:r>
              <a:rPr lang="de-DE" dirty="0"/>
              <a:t> mit unterschiedlicher Magnetisierung für verschiedene Untergitter</a:t>
            </a:r>
          </a:p>
          <a:p>
            <a:pPr marL="450000" lvl="3" indent="0">
              <a:buNone/>
            </a:pPr>
            <a:endParaRPr lang="de-DE" dirty="0"/>
          </a:p>
          <a:p>
            <a:pPr marL="450000" lvl="3" indent="0">
              <a:buNone/>
            </a:pPr>
            <a:endParaRPr lang="de-DE" dirty="0"/>
          </a:p>
          <a:p>
            <a:pPr lvl="2"/>
            <a:r>
              <a:rPr lang="de-DE" dirty="0" err="1"/>
              <a:t>Helimagnetismus</a:t>
            </a:r>
            <a:r>
              <a:rPr lang="de-DE" dirty="0"/>
              <a:t> (1959)</a:t>
            </a:r>
          </a:p>
          <a:p>
            <a:pPr lvl="2"/>
            <a:endParaRPr lang="de-DE" dirty="0"/>
          </a:p>
          <a:p>
            <a:pPr lvl="2"/>
            <a:endParaRPr lang="de-DE" dirty="0"/>
          </a:p>
          <a:p>
            <a:pPr lvl="2"/>
            <a:r>
              <a:rPr lang="de-DE" dirty="0"/>
              <a:t>Spin Glässer </a:t>
            </a:r>
          </a:p>
          <a:p>
            <a:pPr lvl="3"/>
            <a:r>
              <a:rPr lang="de-DE" dirty="0"/>
              <a:t>Zufällige aber kooperatives einfrieren von Spins</a:t>
            </a:r>
          </a:p>
          <a:p>
            <a:pPr lvl="2"/>
            <a:endParaRPr lang="de-DE" dirty="0"/>
          </a:p>
          <a:p>
            <a:pPr lvl="2"/>
            <a:endParaRPr lang="de-DE" dirty="0"/>
          </a:p>
          <a:p>
            <a:pPr lvl="2"/>
            <a:r>
              <a:rPr lang="de-DE" dirty="0"/>
              <a:t>Frustrierter Magnetismus (1950-77)</a:t>
            </a:r>
          </a:p>
          <a:p>
            <a:pPr lvl="3"/>
            <a:r>
              <a:rPr lang="de-DE" dirty="0"/>
              <a:t>Kollinear und Nicht-kollinear</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4" name="Grafik 3">
            <a:extLst>
              <a:ext uri="{FF2B5EF4-FFF2-40B4-BE49-F238E27FC236}">
                <a16:creationId xmlns:a16="http://schemas.microsoft.com/office/drawing/2014/main" id="{A161DE4B-0612-DC75-FED4-927489CAF7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3872" y="1106140"/>
            <a:ext cx="4495800" cy="1370087"/>
          </a:xfrm>
          <a:prstGeom prst="rect">
            <a:avLst/>
          </a:prstGeom>
        </p:spPr>
      </p:pic>
      <p:pic>
        <p:nvPicPr>
          <p:cNvPr id="10" name="Grafik 9">
            <a:extLst>
              <a:ext uri="{FF2B5EF4-FFF2-40B4-BE49-F238E27FC236}">
                <a16:creationId xmlns:a16="http://schemas.microsoft.com/office/drawing/2014/main" id="{C9C7A4C3-A2F4-BCDB-758E-1CE0F880830E}"/>
              </a:ext>
            </a:extLst>
          </p:cNvPr>
          <p:cNvPicPr>
            <a:picLocks noChangeAspect="1"/>
          </p:cNvPicPr>
          <p:nvPr/>
        </p:nvPicPr>
        <p:blipFill rotWithShape="1">
          <a:blip r:embed="rId5"/>
          <a:srcRect t="1" b="4548"/>
          <a:stretch/>
        </p:blipFill>
        <p:spPr>
          <a:xfrm>
            <a:off x="3120512" y="2852936"/>
            <a:ext cx="1410558" cy="792000"/>
          </a:xfrm>
          <a:prstGeom prst="rect">
            <a:avLst/>
          </a:prstGeom>
        </p:spPr>
      </p:pic>
      <p:pic>
        <p:nvPicPr>
          <p:cNvPr id="12" name="Grafik 11">
            <a:extLst>
              <a:ext uri="{FF2B5EF4-FFF2-40B4-BE49-F238E27FC236}">
                <a16:creationId xmlns:a16="http://schemas.microsoft.com/office/drawing/2014/main" id="{4B2A48C0-D769-608C-418B-E9E8BF2CD163}"/>
              </a:ext>
            </a:extLst>
          </p:cNvPr>
          <p:cNvPicPr>
            <a:picLocks noChangeAspect="1"/>
          </p:cNvPicPr>
          <p:nvPr/>
        </p:nvPicPr>
        <p:blipFill>
          <a:blip r:embed="rId6"/>
          <a:stretch>
            <a:fillRect/>
          </a:stretch>
        </p:blipFill>
        <p:spPr>
          <a:xfrm>
            <a:off x="5247229" y="2860455"/>
            <a:ext cx="1697542" cy="829740"/>
          </a:xfrm>
          <a:prstGeom prst="rect">
            <a:avLst/>
          </a:prstGeom>
        </p:spPr>
      </p:pic>
      <p:sp>
        <p:nvSpPr>
          <p:cNvPr id="13" name="Textfeld 12">
            <a:extLst>
              <a:ext uri="{FF2B5EF4-FFF2-40B4-BE49-F238E27FC236}">
                <a16:creationId xmlns:a16="http://schemas.microsoft.com/office/drawing/2014/main" id="{97B0C58F-7280-916A-3B88-ED5C1B9D2292}"/>
              </a:ext>
            </a:extLst>
          </p:cNvPr>
          <p:cNvSpPr txBox="1"/>
          <p:nvPr/>
        </p:nvSpPr>
        <p:spPr>
          <a:xfrm>
            <a:off x="7104112" y="3105923"/>
            <a:ext cx="2424574" cy="369332"/>
          </a:xfrm>
          <a:prstGeom prst="rect">
            <a:avLst/>
          </a:prstGeom>
          <a:noFill/>
        </p:spPr>
        <p:txBody>
          <a:bodyPr wrap="none" rtlCol="0">
            <a:spAutoFit/>
          </a:bodyPr>
          <a:lstStyle/>
          <a:p>
            <a:r>
              <a:rPr lang="de-DE" dirty="0"/>
              <a:t>Nature 11,1601(2020)</a:t>
            </a:r>
          </a:p>
        </p:txBody>
      </p:sp>
      <p:sp>
        <p:nvSpPr>
          <p:cNvPr id="14" name="Textfeld 13">
            <a:extLst>
              <a:ext uri="{FF2B5EF4-FFF2-40B4-BE49-F238E27FC236}">
                <a16:creationId xmlns:a16="http://schemas.microsoft.com/office/drawing/2014/main" id="{CBBB0432-D7B7-93CC-9445-171B21F07F2D}"/>
              </a:ext>
            </a:extLst>
          </p:cNvPr>
          <p:cNvSpPr txBox="1"/>
          <p:nvPr/>
        </p:nvSpPr>
        <p:spPr>
          <a:xfrm>
            <a:off x="9816718" y="1989139"/>
            <a:ext cx="1184940" cy="369332"/>
          </a:xfrm>
          <a:prstGeom prst="rect">
            <a:avLst/>
          </a:prstGeom>
          <a:noFill/>
        </p:spPr>
        <p:txBody>
          <a:bodyPr wrap="none" rtlCol="0">
            <a:spAutoFit/>
          </a:bodyPr>
          <a:lstStyle/>
          <a:p>
            <a:r>
              <a:rPr lang="de-DE" dirty="0"/>
              <a:t>Wikipedia</a:t>
            </a:r>
          </a:p>
        </p:txBody>
      </p:sp>
      <p:pic>
        <p:nvPicPr>
          <p:cNvPr id="16" name="Grafik 15">
            <a:extLst>
              <a:ext uri="{FF2B5EF4-FFF2-40B4-BE49-F238E27FC236}">
                <a16:creationId xmlns:a16="http://schemas.microsoft.com/office/drawing/2014/main" id="{E327C071-AC2F-299A-8C06-18F8D4C05E65}"/>
              </a:ext>
            </a:extLst>
          </p:cNvPr>
          <p:cNvPicPr>
            <a:picLocks noChangeAspect="1"/>
          </p:cNvPicPr>
          <p:nvPr/>
        </p:nvPicPr>
        <p:blipFill>
          <a:blip r:embed="rId7"/>
          <a:stretch>
            <a:fillRect/>
          </a:stretch>
        </p:blipFill>
        <p:spPr>
          <a:xfrm>
            <a:off x="5681552" y="3920263"/>
            <a:ext cx="1782600" cy="1160272"/>
          </a:xfrm>
          <a:prstGeom prst="rect">
            <a:avLst/>
          </a:prstGeom>
        </p:spPr>
      </p:pic>
      <p:sp>
        <p:nvSpPr>
          <p:cNvPr id="17" name="Textfeld 16">
            <a:extLst>
              <a:ext uri="{FF2B5EF4-FFF2-40B4-BE49-F238E27FC236}">
                <a16:creationId xmlns:a16="http://schemas.microsoft.com/office/drawing/2014/main" id="{45C0E57A-577E-7329-C404-5E7FD992AE8F}"/>
              </a:ext>
            </a:extLst>
          </p:cNvPr>
          <p:cNvSpPr txBox="1"/>
          <p:nvPr/>
        </p:nvSpPr>
        <p:spPr>
          <a:xfrm>
            <a:off x="7141658" y="4606856"/>
            <a:ext cx="1184940" cy="369332"/>
          </a:xfrm>
          <a:prstGeom prst="rect">
            <a:avLst/>
          </a:prstGeom>
          <a:noFill/>
        </p:spPr>
        <p:txBody>
          <a:bodyPr wrap="none" rtlCol="0">
            <a:spAutoFit/>
          </a:bodyPr>
          <a:lstStyle/>
          <a:p>
            <a:r>
              <a:rPr lang="de-DE" dirty="0"/>
              <a:t>Wikipedia</a:t>
            </a:r>
          </a:p>
        </p:txBody>
      </p:sp>
      <p:pic>
        <p:nvPicPr>
          <p:cNvPr id="19" name="Grafik 18">
            <a:extLst>
              <a:ext uri="{FF2B5EF4-FFF2-40B4-BE49-F238E27FC236}">
                <a16:creationId xmlns:a16="http://schemas.microsoft.com/office/drawing/2014/main" id="{83F8ACD5-27ED-53F1-32B8-081E182B547D}"/>
              </a:ext>
            </a:extLst>
          </p:cNvPr>
          <p:cNvPicPr>
            <a:picLocks noChangeAspect="1"/>
          </p:cNvPicPr>
          <p:nvPr/>
        </p:nvPicPr>
        <p:blipFill>
          <a:blip r:embed="rId8"/>
          <a:stretch>
            <a:fillRect/>
          </a:stretch>
        </p:blipFill>
        <p:spPr>
          <a:xfrm>
            <a:off x="4213795" y="4976188"/>
            <a:ext cx="1257174" cy="1277582"/>
          </a:xfrm>
          <a:prstGeom prst="rect">
            <a:avLst/>
          </a:prstGeom>
        </p:spPr>
      </p:pic>
      <p:sp>
        <p:nvSpPr>
          <p:cNvPr id="20" name="Textfeld 19">
            <a:extLst>
              <a:ext uri="{FF2B5EF4-FFF2-40B4-BE49-F238E27FC236}">
                <a16:creationId xmlns:a16="http://schemas.microsoft.com/office/drawing/2014/main" id="{5898D2A4-3EEF-25FC-4A8A-E6154CA32CE2}"/>
              </a:ext>
            </a:extLst>
          </p:cNvPr>
          <p:cNvSpPr txBox="1"/>
          <p:nvPr/>
        </p:nvSpPr>
        <p:spPr>
          <a:xfrm>
            <a:off x="5673171" y="5803966"/>
            <a:ext cx="2749471" cy="369332"/>
          </a:xfrm>
          <a:prstGeom prst="rect">
            <a:avLst/>
          </a:prstGeom>
          <a:noFill/>
        </p:spPr>
        <p:txBody>
          <a:bodyPr wrap="none" rtlCol="0">
            <a:spAutoFit/>
          </a:bodyPr>
          <a:lstStyle/>
          <a:p>
            <a:r>
              <a:rPr lang="de-DE" dirty="0"/>
              <a:t>MPI 30_Frustrated-Spins</a:t>
            </a:r>
          </a:p>
        </p:txBody>
      </p:sp>
      <p:grpSp>
        <p:nvGrpSpPr>
          <p:cNvPr id="24" name="Gruppieren 23">
            <a:extLst>
              <a:ext uri="{FF2B5EF4-FFF2-40B4-BE49-F238E27FC236}">
                <a16:creationId xmlns:a16="http://schemas.microsoft.com/office/drawing/2014/main" id="{205E2254-2159-60EC-495C-A7A01AB4B249}"/>
              </a:ext>
            </a:extLst>
          </p:cNvPr>
          <p:cNvGrpSpPr/>
          <p:nvPr/>
        </p:nvGrpSpPr>
        <p:grpSpPr>
          <a:xfrm>
            <a:off x="9743938" y="4237507"/>
            <a:ext cx="2016263" cy="2016263"/>
            <a:chOff x="1403609" y="2081213"/>
            <a:chExt cx="2016263" cy="2016263"/>
          </a:xfrm>
        </p:grpSpPr>
        <p:sp>
          <p:nvSpPr>
            <p:cNvPr id="25" name="Rechteck 24">
              <a:extLst>
                <a:ext uri="{FF2B5EF4-FFF2-40B4-BE49-F238E27FC236}">
                  <a16:creationId xmlns:a16="http://schemas.microsoft.com/office/drawing/2014/main" id="{E11AF158-2BF0-6753-64F5-C3CAD005FDEA}"/>
                </a:ext>
              </a:extLst>
            </p:cNvPr>
            <p:cNvSpPr/>
            <p:nvPr/>
          </p:nvSpPr>
          <p:spPr>
            <a:xfrm>
              <a:off x="1403609" y="2081213"/>
              <a:ext cx="2016263" cy="2016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200" b="1" dirty="0"/>
                <a:t>Obacht</a:t>
              </a:r>
            </a:p>
            <a:p>
              <a:pPr>
                <a:lnSpc>
                  <a:spcPct val="110000"/>
                </a:lnSpc>
              </a:pPr>
              <a:endParaRPr lang="de-DE" sz="1200" dirty="0"/>
            </a:p>
            <a:p>
              <a:pPr>
                <a:lnSpc>
                  <a:spcPct val="110000"/>
                </a:lnSpc>
              </a:pPr>
              <a:r>
                <a:rPr lang="de-DE" sz="1200" dirty="0"/>
                <a:t>Pfeildarstellung der Spins ist semi-klassisch. Stets beachten dass es sich um </a:t>
              </a:r>
              <a:r>
                <a:rPr lang="de-DE" sz="1200" dirty="0" err="1"/>
                <a:t>quantenmechansiche</a:t>
              </a:r>
              <a:r>
                <a:rPr lang="de-DE" sz="1200" dirty="0"/>
                <a:t> Magnetisierungsdichten handelt.</a:t>
              </a:r>
            </a:p>
          </p:txBody>
        </p:sp>
        <p:grpSp>
          <p:nvGrpSpPr>
            <p:cNvPr id="26" name="Gruppieren 25">
              <a:extLst>
                <a:ext uri="{FF2B5EF4-FFF2-40B4-BE49-F238E27FC236}">
                  <a16:creationId xmlns:a16="http://schemas.microsoft.com/office/drawing/2014/main" id="{4EB06E4F-8217-CDE6-A434-608690F51C6C}"/>
                </a:ext>
              </a:extLst>
            </p:cNvPr>
            <p:cNvGrpSpPr/>
            <p:nvPr/>
          </p:nvGrpSpPr>
          <p:grpSpPr>
            <a:xfrm>
              <a:off x="3186112" y="2120373"/>
              <a:ext cx="190323" cy="190323"/>
              <a:chOff x="323850" y="5157788"/>
              <a:chExt cx="935038" cy="935038"/>
            </a:xfrm>
          </p:grpSpPr>
          <p:cxnSp>
            <p:nvCxnSpPr>
              <p:cNvPr id="27" name="Gerade Verbindung 9">
                <a:extLst>
                  <a:ext uri="{FF2B5EF4-FFF2-40B4-BE49-F238E27FC236}">
                    <a16:creationId xmlns:a16="http://schemas.microsoft.com/office/drawing/2014/main" id="{798051BD-5744-71DC-BD0A-63D8B84044B1}"/>
                  </a:ext>
                </a:extLst>
              </p:cNvPr>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Gerade Verbindung 12">
                <a:extLst>
                  <a:ext uri="{FF2B5EF4-FFF2-40B4-BE49-F238E27FC236}">
                    <a16:creationId xmlns:a16="http://schemas.microsoft.com/office/drawing/2014/main" id="{E40EC2E5-469C-002E-5516-086DF32B3827}"/>
                  </a:ext>
                </a:extLst>
              </p:cNvPr>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1341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NEWSFLASH</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60" name="Gruppieren 59">
            <a:extLst>
              <a:ext uri="{FF2B5EF4-FFF2-40B4-BE49-F238E27FC236}">
                <a16:creationId xmlns:a16="http://schemas.microsoft.com/office/drawing/2014/main" id="{8E3585F0-3BB9-28F9-FA54-2EDA205A8563}"/>
              </a:ext>
            </a:extLst>
          </p:cNvPr>
          <p:cNvGrpSpPr/>
          <p:nvPr/>
        </p:nvGrpSpPr>
        <p:grpSpPr>
          <a:xfrm>
            <a:off x="214387" y="1833659"/>
            <a:ext cx="6117208" cy="1123323"/>
            <a:chOff x="263352" y="1556792"/>
            <a:chExt cx="6552728" cy="1305618"/>
          </a:xfrm>
        </p:grpSpPr>
        <p:pic>
          <p:nvPicPr>
            <p:cNvPr id="35" name="Grafik 34" descr="Ein Bild, das Text, Schrift, Screenshot, weiß enthält.">
              <a:extLst>
                <a:ext uri="{FF2B5EF4-FFF2-40B4-BE49-F238E27FC236}">
                  <a16:creationId xmlns:a16="http://schemas.microsoft.com/office/drawing/2014/main" id="{CDD0155D-790A-8172-B98F-C05A639A5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556792"/>
              <a:ext cx="6552728" cy="1305618"/>
            </a:xfrm>
            <a:prstGeom prst="rect">
              <a:avLst/>
            </a:prstGeom>
            <a:ln w="19050">
              <a:solidFill>
                <a:schemeClr val="accent1"/>
              </a:solidFill>
            </a:ln>
          </p:spPr>
        </p:pic>
        <p:pic>
          <p:nvPicPr>
            <p:cNvPr id="38" name="Grafik 37" descr="Ein Bild, das Grafiken, Schrift, Grafikdesign, Logo enthält.&#10;&#10;Automatisch generierte Beschreibung">
              <a:extLst>
                <a:ext uri="{FF2B5EF4-FFF2-40B4-BE49-F238E27FC236}">
                  <a16:creationId xmlns:a16="http://schemas.microsoft.com/office/drawing/2014/main" id="{D2DEA153-0B54-391F-047B-96A5714CA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1944" y="2261725"/>
              <a:ext cx="1008112" cy="519178"/>
            </a:xfrm>
            <a:prstGeom prst="rect">
              <a:avLst/>
            </a:prstGeom>
          </p:spPr>
        </p:pic>
      </p:grpSp>
      <p:grpSp>
        <p:nvGrpSpPr>
          <p:cNvPr id="58" name="Gruppieren 57">
            <a:extLst>
              <a:ext uri="{FF2B5EF4-FFF2-40B4-BE49-F238E27FC236}">
                <a16:creationId xmlns:a16="http://schemas.microsoft.com/office/drawing/2014/main" id="{D4CCEF0D-3E14-D037-EEA2-6C9990653DB4}"/>
              </a:ext>
            </a:extLst>
          </p:cNvPr>
          <p:cNvGrpSpPr/>
          <p:nvPr/>
        </p:nvGrpSpPr>
        <p:grpSpPr>
          <a:xfrm>
            <a:off x="5303912" y="3191691"/>
            <a:ext cx="5506218" cy="866896"/>
            <a:chOff x="5735960" y="3607607"/>
            <a:chExt cx="5506218" cy="866896"/>
          </a:xfrm>
        </p:grpSpPr>
        <p:pic>
          <p:nvPicPr>
            <p:cNvPr id="49" name="Grafik 48" descr="Ein Bild, das Text, Schrift, Typografie, Grafiken enthält.&#10;&#10;Automatisch generierte Beschreibung">
              <a:extLst>
                <a:ext uri="{FF2B5EF4-FFF2-40B4-BE49-F238E27FC236}">
                  <a16:creationId xmlns:a16="http://schemas.microsoft.com/office/drawing/2014/main" id="{8EB68A1A-E5FA-3624-412B-9A13D9BB89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5960" y="3607607"/>
              <a:ext cx="5506218" cy="866896"/>
            </a:xfrm>
            <a:prstGeom prst="rect">
              <a:avLst/>
            </a:prstGeom>
            <a:ln w="19050">
              <a:solidFill>
                <a:schemeClr val="accent1"/>
              </a:solidFill>
            </a:ln>
          </p:spPr>
        </p:pic>
        <p:pic>
          <p:nvPicPr>
            <p:cNvPr id="51" name="Grafik 50" descr="Ein Bild, das Schrift, Typografie, Text, Kalligrafie enthält.&#10;&#10;Automatisch generierte Beschreibung">
              <a:extLst>
                <a:ext uri="{FF2B5EF4-FFF2-40B4-BE49-F238E27FC236}">
                  <a16:creationId xmlns:a16="http://schemas.microsoft.com/office/drawing/2014/main" id="{0AAFF06E-477C-7A82-4C52-5622B952E9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1461" y="3607607"/>
              <a:ext cx="2448272" cy="352590"/>
            </a:xfrm>
            <a:prstGeom prst="rect">
              <a:avLst/>
            </a:prstGeom>
          </p:spPr>
        </p:pic>
      </p:grpSp>
      <p:grpSp>
        <p:nvGrpSpPr>
          <p:cNvPr id="59" name="Gruppieren 58">
            <a:extLst>
              <a:ext uri="{FF2B5EF4-FFF2-40B4-BE49-F238E27FC236}">
                <a16:creationId xmlns:a16="http://schemas.microsoft.com/office/drawing/2014/main" id="{C247B43D-4F0D-960E-3D39-5990A67E9972}"/>
              </a:ext>
            </a:extLst>
          </p:cNvPr>
          <p:cNvGrpSpPr/>
          <p:nvPr/>
        </p:nvGrpSpPr>
        <p:grpSpPr>
          <a:xfrm>
            <a:off x="551384" y="4358140"/>
            <a:ext cx="5239481" cy="1305107"/>
            <a:chOff x="325823" y="4483451"/>
            <a:chExt cx="5239481" cy="1305107"/>
          </a:xfrm>
        </p:grpSpPr>
        <p:pic>
          <p:nvPicPr>
            <p:cNvPr id="55" name="Grafik 54" descr="Ein Bild, das Text, Schrift, Grafiken, Typografie enthält.&#10;&#10;Automatisch generierte Beschreibung">
              <a:extLst>
                <a:ext uri="{FF2B5EF4-FFF2-40B4-BE49-F238E27FC236}">
                  <a16:creationId xmlns:a16="http://schemas.microsoft.com/office/drawing/2014/main" id="{6724C793-6E51-B1AE-6D35-E9AB11C921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823" y="4483451"/>
              <a:ext cx="5239481" cy="1305107"/>
            </a:xfrm>
            <a:prstGeom prst="rect">
              <a:avLst/>
            </a:prstGeom>
            <a:ln w="19050">
              <a:solidFill>
                <a:schemeClr val="accent1"/>
              </a:solidFill>
            </a:ln>
          </p:spPr>
        </p:pic>
        <p:pic>
          <p:nvPicPr>
            <p:cNvPr id="57" name="Grafik 56">
              <a:extLst>
                <a:ext uri="{FF2B5EF4-FFF2-40B4-BE49-F238E27FC236}">
                  <a16:creationId xmlns:a16="http://schemas.microsoft.com/office/drawing/2014/main" id="{B456B634-6F9B-3804-5A96-D9C90225DCB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15184" y="5301208"/>
              <a:ext cx="1340992" cy="456133"/>
            </a:xfrm>
            <a:prstGeom prst="rect">
              <a:avLst/>
            </a:prstGeom>
          </p:spPr>
        </p:pic>
      </p:grpSp>
      <p:grpSp>
        <p:nvGrpSpPr>
          <p:cNvPr id="65" name="Gruppieren 64">
            <a:extLst>
              <a:ext uri="{FF2B5EF4-FFF2-40B4-BE49-F238E27FC236}">
                <a16:creationId xmlns:a16="http://schemas.microsoft.com/office/drawing/2014/main" id="{83968821-9CC1-48BE-C8FD-FC8802DAE1C4}"/>
              </a:ext>
            </a:extLst>
          </p:cNvPr>
          <p:cNvGrpSpPr/>
          <p:nvPr/>
        </p:nvGrpSpPr>
        <p:grpSpPr>
          <a:xfrm>
            <a:off x="6030367" y="540515"/>
            <a:ext cx="5761805" cy="1123323"/>
            <a:chOff x="6030367" y="540515"/>
            <a:chExt cx="5761805" cy="1123323"/>
          </a:xfrm>
        </p:grpSpPr>
        <p:pic>
          <p:nvPicPr>
            <p:cNvPr id="62" name="Grafik 61" descr="Ein Bild, das Text, Schrift, weiß, Reihe enthält.&#10;&#10;Automatisch generierte Beschreibung">
              <a:extLst>
                <a:ext uri="{FF2B5EF4-FFF2-40B4-BE49-F238E27FC236}">
                  <a16:creationId xmlns:a16="http://schemas.microsoft.com/office/drawing/2014/main" id="{32BB81D3-0F97-FB8C-37EF-503B9F2342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30367" y="540515"/>
              <a:ext cx="5761805" cy="1123323"/>
            </a:xfrm>
            <a:prstGeom prst="rect">
              <a:avLst/>
            </a:prstGeom>
            <a:ln w="19050">
              <a:solidFill>
                <a:schemeClr val="accent1"/>
              </a:solidFill>
            </a:ln>
          </p:spPr>
        </p:pic>
        <p:pic>
          <p:nvPicPr>
            <p:cNvPr id="64" name="Grafik 63">
              <a:extLst>
                <a:ext uri="{FF2B5EF4-FFF2-40B4-BE49-F238E27FC236}">
                  <a16:creationId xmlns:a16="http://schemas.microsoft.com/office/drawing/2014/main" id="{66AB6E0E-8828-74C1-D617-921869ADEC4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56240" y="571794"/>
              <a:ext cx="3383915" cy="274943"/>
            </a:xfrm>
            <a:prstGeom prst="rect">
              <a:avLst/>
            </a:prstGeom>
          </p:spPr>
        </p:pic>
      </p:grpSp>
      <p:sp>
        <p:nvSpPr>
          <p:cNvPr id="66" name="Textfeld 65">
            <a:extLst>
              <a:ext uri="{FF2B5EF4-FFF2-40B4-BE49-F238E27FC236}">
                <a16:creationId xmlns:a16="http://schemas.microsoft.com/office/drawing/2014/main" id="{C22EA564-AA84-E63C-C480-12ADF3444018}"/>
              </a:ext>
            </a:extLst>
          </p:cNvPr>
          <p:cNvSpPr txBox="1"/>
          <p:nvPr/>
        </p:nvSpPr>
        <p:spPr>
          <a:xfrm>
            <a:off x="10724180" y="1685525"/>
            <a:ext cx="1080120" cy="369332"/>
          </a:xfrm>
          <a:prstGeom prst="rect">
            <a:avLst/>
          </a:prstGeom>
          <a:noFill/>
          <a:ln w="19050">
            <a:solidFill>
              <a:schemeClr val="accent1"/>
            </a:solidFill>
          </a:ln>
        </p:spPr>
        <p:txBody>
          <a:bodyPr wrap="square" rtlCol="0">
            <a:spAutoFit/>
          </a:bodyPr>
          <a:lstStyle/>
          <a:p>
            <a:r>
              <a:rPr lang="de-DE" dirty="0"/>
              <a:t>20.02.24</a:t>
            </a:r>
          </a:p>
        </p:txBody>
      </p:sp>
      <p:sp>
        <p:nvSpPr>
          <p:cNvPr id="67" name="Textfeld 66">
            <a:extLst>
              <a:ext uri="{FF2B5EF4-FFF2-40B4-BE49-F238E27FC236}">
                <a16:creationId xmlns:a16="http://schemas.microsoft.com/office/drawing/2014/main" id="{4ECD5BB9-7B90-B831-392A-74202245CFA5}"/>
              </a:ext>
            </a:extLst>
          </p:cNvPr>
          <p:cNvSpPr txBox="1"/>
          <p:nvPr/>
        </p:nvSpPr>
        <p:spPr>
          <a:xfrm>
            <a:off x="4712197" y="5672809"/>
            <a:ext cx="1080120" cy="369332"/>
          </a:xfrm>
          <a:prstGeom prst="rect">
            <a:avLst/>
          </a:prstGeom>
          <a:noFill/>
          <a:ln w="19050">
            <a:solidFill>
              <a:schemeClr val="accent1"/>
            </a:solidFill>
          </a:ln>
        </p:spPr>
        <p:txBody>
          <a:bodyPr wrap="square" rtlCol="0">
            <a:spAutoFit/>
          </a:bodyPr>
          <a:lstStyle/>
          <a:p>
            <a:r>
              <a:rPr lang="de-DE" dirty="0"/>
              <a:t>22.02.24</a:t>
            </a:r>
          </a:p>
        </p:txBody>
      </p:sp>
      <p:sp>
        <p:nvSpPr>
          <p:cNvPr id="68" name="Textfeld 67">
            <a:extLst>
              <a:ext uri="{FF2B5EF4-FFF2-40B4-BE49-F238E27FC236}">
                <a16:creationId xmlns:a16="http://schemas.microsoft.com/office/drawing/2014/main" id="{9A18B9EF-6B37-E507-38B1-58E0B4934BA5}"/>
              </a:ext>
            </a:extLst>
          </p:cNvPr>
          <p:cNvSpPr txBox="1"/>
          <p:nvPr/>
        </p:nvSpPr>
        <p:spPr>
          <a:xfrm>
            <a:off x="9730010" y="4089003"/>
            <a:ext cx="1080120" cy="369332"/>
          </a:xfrm>
          <a:prstGeom prst="rect">
            <a:avLst/>
          </a:prstGeom>
          <a:noFill/>
          <a:ln w="19050">
            <a:solidFill>
              <a:schemeClr val="accent1"/>
            </a:solidFill>
          </a:ln>
        </p:spPr>
        <p:txBody>
          <a:bodyPr wrap="square" rtlCol="0">
            <a:spAutoFit/>
          </a:bodyPr>
          <a:lstStyle/>
          <a:p>
            <a:r>
              <a:rPr lang="de-DE" dirty="0"/>
              <a:t>28.02.24</a:t>
            </a:r>
          </a:p>
        </p:txBody>
      </p:sp>
    </p:spTree>
    <p:extLst>
      <p:ext uri="{BB962C8B-B14F-4D97-AF65-F5344CB8AC3E}">
        <p14:creationId xmlns:p14="http://schemas.microsoft.com/office/powerpoint/2010/main" val="354558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1000" fill="hold"/>
                                        <p:tgtEl>
                                          <p:spTgt spid="60"/>
                                        </p:tgtEl>
                                        <p:attrNameLst>
                                          <p:attrName>ppt_w</p:attrName>
                                        </p:attrNameLst>
                                      </p:cBhvr>
                                      <p:tavLst>
                                        <p:tav tm="0">
                                          <p:val>
                                            <p:fltVal val="0"/>
                                          </p:val>
                                        </p:tav>
                                        <p:tav tm="100000">
                                          <p:val>
                                            <p:strVal val="#ppt_w"/>
                                          </p:val>
                                        </p:tav>
                                      </p:tavLst>
                                    </p:anim>
                                    <p:anim calcmode="lin" valueType="num">
                                      <p:cBhvr>
                                        <p:cTn id="8" dur="1000" fill="hold"/>
                                        <p:tgtEl>
                                          <p:spTgt spid="60"/>
                                        </p:tgtEl>
                                        <p:attrNameLst>
                                          <p:attrName>ppt_h</p:attrName>
                                        </p:attrNameLst>
                                      </p:cBhvr>
                                      <p:tavLst>
                                        <p:tav tm="0">
                                          <p:val>
                                            <p:fltVal val="0"/>
                                          </p:val>
                                        </p:tav>
                                        <p:tav tm="100000">
                                          <p:val>
                                            <p:strVal val="#ppt_h"/>
                                          </p:val>
                                        </p:tav>
                                      </p:tavLst>
                                    </p:anim>
                                    <p:anim calcmode="lin" valueType="num">
                                      <p:cBhvr>
                                        <p:cTn id="9" dur="1000" fill="hold"/>
                                        <p:tgtEl>
                                          <p:spTgt spid="60"/>
                                        </p:tgtEl>
                                        <p:attrNameLst>
                                          <p:attrName>style.rotation</p:attrName>
                                        </p:attrNameLst>
                                      </p:cBhvr>
                                      <p:tavLst>
                                        <p:tav tm="0">
                                          <p:val>
                                            <p:fltVal val="90"/>
                                          </p:val>
                                        </p:tav>
                                        <p:tav tm="100000">
                                          <p:val>
                                            <p:fltVal val="0"/>
                                          </p:val>
                                        </p:tav>
                                      </p:tavLst>
                                    </p:anim>
                                    <p:animEffect transition="in" filter="fade">
                                      <p:cBhvr>
                                        <p:cTn id="10" dur="1000"/>
                                        <p:tgtEl>
                                          <p:spTgt spid="60"/>
                                        </p:tgtEl>
                                      </p:cBhvr>
                                    </p:animEffect>
                                  </p:childTnLst>
                                </p:cTn>
                              </p:par>
                              <p:par>
                                <p:cTn id="11" presetID="3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p:cTn id="13" dur="1000" fill="hold"/>
                                        <p:tgtEl>
                                          <p:spTgt spid="65"/>
                                        </p:tgtEl>
                                        <p:attrNameLst>
                                          <p:attrName>ppt_w</p:attrName>
                                        </p:attrNameLst>
                                      </p:cBhvr>
                                      <p:tavLst>
                                        <p:tav tm="0">
                                          <p:val>
                                            <p:fltVal val="0"/>
                                          </p:val>
                                        </p:tav>
                                        <p:tav tm="100000">
                                          <p:val>
                                            <p:strVal val="#ppt_w"/>
                                          </p:val>
                                        </p:tav>
                                      </p:tavLst>
                                    </p:anim>
                                    <p:anim calcmode="lin" valueType="num">
                                      <p:cBhvr>
                                        <p:cTn id="14" dur="1000" fill="hold"/>
                                        <p:tgtEl>
                                          <p:spTgt spid="65"/>
                                        </p:tgtEl>
                                        <p:attrNameLst>
                                          <p:attrName>ppt_h</p:attrName>
                                        </p:attrNameLst>
                                      </p:cBhvr>
                                      <p:tavLst>
                                        <p:tav tm="0">
                                          <p:val>
                                            <p:fltVal val="0"/>
                                          </p:val>
                                        </p:tav>
                                        <p:tav tm="100000">
                                          <p:val>
                                            <p:strVal val="#ppt_h"/>
                                          </p:val>
                                        </p:tav>
                                      </p:tavLst>
                                    </p:anim>
                                    <p:anim calcmode="lin" valueType="num">
                                      <p:cBhvr>
                                        <p:cTn id="15" dur="1000" fill="hold"/>
                                        <p:tgtEl>
                                          <p:spTgt spid="65"/>
                                        </p:tgtEl>
                                        <p:attrNameLst>
                                          <p:attrName>style.rotation</p:attrName>
                                        </p:attrNameLst>
                                      </p:cBhvr>
                                      <p:tavLst>
                                        <p:tav tm="0">
                                          <p:val>
                                            <p:fltVal val="90"/>
                                          </p:val>
                                        </p:tav>
                                        <p:tav tm="100000">
                                          <p:val>
                                            <p:fltVal val="0"/>
                                          </p:val>
                                        </p:tav>
                                      </p:tavLst>
                                    </p:anim>
                                    <p:animEffect transition="in" filter="fade">
                                      <p:cBhvr>
                                        <p:cTn id="16" dur="1000"/>
                                        <p:tgtEl>
                                          <p:spTgt spid="65"/>
                                        </p:tgtEl>
                                      </p:cBhvr>
                                    </p:animEffect>
                                  </p:childTnLst>
                                </p:cTn>
                              </p:par>
                              <p:par>
                                <p:cTn id="17" presetID="31" presetClass="entr" presetSubtype="0" fill="hold" nodeType="withEffect">
                                  <p:stCondLst>
                                    <p:cond delay="0"/>
                                  </p:stCondLst>
                                  <p:childTnLst>
                                    <p:set>
                                      <p:cBhvr>
                                        <p:cTn id="18" dur="1" fill="hold">
                                          <p:stCondLst>
                                            <p:cond delay="0"/>
                                          </p:stCondLst>
                                        </p:cTn>
                                        <p:tgtEl>
                                          <p:spTgt spid="58"/>
                                        </p:tgtEl>
                                        <p:attrNameLst>
                                          <p:attrName>style.visibility</p:attrName>
                                        </p:attrNameLst>
                                      </p:cBhvr>
                                      <p:to>
                                        <p:strVal val="visible"/>
                                      </p:to>
                                    </p:set>
                                    <p:anim calcmode="lin" valueType="num">
                                      <p:cBhvr>
                                        <p:cTn id="19" dur="1000" fill="hold"/>
                                        <p:tgtEl>
                                          <p:spTgt spid="58"/>
                                        </p:tgtEl>
                                        <p:attrNameLst>
                                          <p:attrName>ppt_w</p:attrName>
                                        </p:attrNameLst>
                                      </p:cBhvr>
                                      <p:tavLst>
                                        <p:tav tm="0">
                                          <p:val>
                                            <p:fltVal val="0"/>
                                          </p:val>
                                        </p:tav>
                                        <p:tav tm="100000">
                                          <p:val>
                                            <p:strVal val="#ppt_w"/>
                                          </p:val>
                                        </p:tav>
                                      </p:tavLst>
                                    </p:anim>
                                    <p:anim calcmode="lin" valueType="num">
                                      <p:cBhvr>
                                        <p:cTn id="20" dur="1000" fill="hold"/>
                                        <p:tgtEl>
                                          <p:spTgt spid="58"/>
                                        </p:tgtEl>
                                        <p:attrNameLst>
                                          <p:attrName>ppt_h</p:attrName>
                                        </p:attrNameLst>
                                      </p:cBhvr>
                                      <p:tavLst>
                                        <p:tav tm="0">
                                          <p:val>
                                            <p:fltVal val="0"/>
                                          </p:val>
                                        </p:tav>
                                        <p:tav tm="100000">
                                          <p:val>
                                            <p:strVal val="#ppt_h"/>
                                          </p:val>
                                        </p:tav>
                                      </p:tavLst>
                                    </p:anim>
                                    <p:anim calcmode="lin" valueType="num">
                                      <p:cBhvr>
                                        <p:cTn id="21" dur="1000" fill="hold"/>
                                        <p:tgtEl>
                                          <p:spTgt spid="58"/>
                                        </p:tgtEl>
                                        <p:attrNameLst>
                                          <p:attrName>style.rotation</p:attrName>
                                        </p:attrNameLst>
                                      </p:cBhvr>
                                      <p:tavLst>
                                        <p:tav tm="0">
                                          <p:val>
                                            <p:fltVal val="90"/>
                                          </p:val>
                                        </p:tav>
                                        <p:tav tm="100000">
                                          <p:val>
                                            <p:fltVal val="0"/>
                                          </p:val>
                                        </p:tav>
                                      </p:tavLst>
                                    </p:anim>
                                    <p:animEffect transition="in" filter="fade">
                                      <p:cBhvr>
                                        <p:cTn id="22" dur="1000"/>
                                        <p:tgtEl>
                                          <p:spTgt spid="5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 calcmode="lin" valueType="num">
                                      <p:cBhvr>
                                        <p:cTn id="25" dur="1000" fill="hold"/>
                                        <p:tgtEl>
                                          <p:spTgt spid="66"/>
                                        </p:tgtEl>
                                        <p:attrNameLst>
                                          <p:attrName>ppt_w</p:attrName>
                                        </p:attrNameLst>
                                      </p:cBhvr>
                                      <p:tavLst>
                                        <p:tav tm="0">
                                          <p:val>
                                            <p:fltVal val="0"/>
                                          </p:val>
                                        </p:tav>
                                        <p:tav tm="100000">
                                          <p:val>
                                            <p:strVal val="#ppt_w"/>
                                          </p:val>
                                        </p:tav>
                                      </p:tavLst>
                                    </p:anim>
                                    <p:anim calcmode="lin" valueType="num">
                                      <p:cBhvr>
                                        <p:cTn id="26" dur="1000" fill="hold"/>
                                        <p:tgtEl>
                                          <p:spTgt spid="66"/>
                                        </p:tgtEl>
                                        <p:attrNameLst>
                                          <p:attrName>ppt_h</p:attrName>
                                        </p:attrNameLst>
                                      </p:cBhvr>
                                      <p:tavLst>
                                        <p:tav tm="0">
                                          <p:val>
                                            <p:fltVal val="0"/>
                                          </p:val>
                                        </p:tav>
                                        <p:tav tm="100000">
                                          <p:val>
                                            <p:strVal val="#ppt_h"/>
                                          </p:val>
                                        </p:tav>
                                      </p:tavLst>
                                    </p:anim>
                                    <p:anim calcmode="lin" valueType="num">
                                      <p:cBhvr>
                                        <p:cTn id="27" dur="1000" fill="hold"/>
                                        <p:tgtEl>
                                          <p:spTgt spid="66"/>
                                        </p:tgtEl>
                                        <p:attrNameLst>
                                          <p:attrName>style.rotation</p:attrName>
                                        </p:attrNameLst>
                                      </p:cBhvr>
                                      <p:tavLst>
                                        <p:tav tm="0">
                                          <p:val>
                                            <p:fltVal val="90"/>
                                          </p:val>
                                        </p:tav>
                                        <p:tav tm="100000">
                                          <p:val>
                                            <p:fltVal val="0"/>
                                          </p:val>
                                        </p:tav>
                                      </p:tavLst>
                                    </p:anim>
                                    <p:animEffect transition="in" filter="fade">
                                      <p:cBhvr>
                                        <p:cTn id="28" dur="1000"/>
                                        <p:tgtEl>
                                          <p:spTgt spid="66"/>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 calcmode="lin" valueType="num">
                                      <p:cBhvr>
                                        <p:cTn id="31" dur="1000" fill="hold"/>
                                        <p:tgtEl>
                                          <p:spTgt spid="68"/>
                                        </p:tgtEl>
                                        <p:attrNameLst>
                                          <p:attrName>ppt_w</p:attrName>
                                        </p:attrNameLst>
                                      </p:cBhvr>
                                      <p:tavLst>
                                        <p:tav tm="0">
                                          <p:val>
                                            <p:fltVal val="0"/>
                                          </p:val>
                                        </p:tav>
                                        <p:tav tm="100000">
                                          <p:val>
                                            <p:strVal val="#ppt_w"/>
                                          </p:val>
                                        </p:tav>
                                      </p:tavLst>
                                    </p:anim>
                                    <p:anim calcmode="lin" valueType="num">
                                      <p:cBhvr>
                                        <p:cTn id="32" dur="1000" fill="hold"/>
                                        <p:tgtEl>
                                          <p:spTgt spid="68"/>
                                        </p:tgtEl>
                                        <p:attrNameLst>
                                          <p:attrName>ppt_h</p:attrName>
                                        </p:attrNameLst>
                                      </p:cBhvr>
                                      <p:tavLst>
                                        <p:tav tm="0">
                                          <p:val>
                                            <p:fltVal val="0"/>
                                          </p:val>
                                        </p:tav>
                                        <p:tav tm="100000">
                                          <p:val>
                                            <p:strVal val="#ppt_h"/>
                                          </p:val>
                                        </p:tav>
                                      </p:tavLst>
                                    </p:anim>
                                    <p:anim calcmode="lin" valueType="num">
                                      <p:cBhvr>
                                        <p:cTn id="33" dur="1000" fill="hold"/>
                                        <p:tgtEl>
                                          <p:spTgt spid="68"/>
                                        </p:tgtEl>
                                        <p:attrNameLst>
                                          <p:attrName>style.rotation</p:attrName>
                                        </p:attrNameLst>
                                      </p:cBhvr>
                                      <p:tavLst>
                                        <p:tav tm="0">
                                          <p:val>
                                            <p:fltVal val="90"/>
                                          </p:val>
                                        </p:tav>
                                        <p:tav tm="100000">
                                          <p:val>
                                            <p:fltVal val="0"/>
                                          </p:val>
                                        </p:tav>
                                      </p:tavLst>
                                    </p:anim>
                                    <p:animEffect transition="in" filter="fade">
                                      <p:cBhvr>
                                        <p:cTn id="34" dur="1000"/>
                                        <p:tgtEl>
                                          <p:spTgt spid="68"/>
                                        </p:tgtEl>
                                      </p:cBhvr>
                                    </p:animEffect>
                                  </p:childTnLst>
                                </p:cTn>
                              </p:par>
                              <p:par>
                                <p:cTn id="35" presetID="3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anim calcmode="lin" valueType="num">
                                      <p:cBhvr>
                                        <p:cTn id="37" dur="1000" fill="hold"/>
                                        <p:tgtEl>
                                          <p:spTgt spid="59"/>
                                        </p:tgtEl>
                                        <p:attrNameLst>
                                          <p:attrName>ppt_w</p:attrName>
                                        </p:attrNameLst>
                                      </p:cBhvr>
                                      <p:tavLst>
                                        <p:tav tm="0">
                                          <p:val>
                                            <p:fltVal val="0"/>
                                          </p:val>
                                        </p:tav>
                                        <p:tav tm="100000">
                                          <p:val>
                                            <p:strVal val="#ppt_w"/>
                                          </p:val>
                                        </p:tav>
                                      </p:tavLst>
                                    </p:anim>
                                    <p:anim calcmode="lin" valueType="num">
                                      <p:cBhvr>
                                        <p:cTn id="38" dur="1000" fill="hold"/>
                                        <p:tgtEl>
                                          <p:spTgt spid="59"/>
                                        </p:tgtEl>
                                        <p:attrNameLst>
                                          <p:attrName>ppt_h</p:attrName>
                                        </p:attrNameLst>
                                      </p:cBhvr>
                                      <p:tavLst>
                                        <p:tav tm="0">
                                          <p:val>
                                            <p:fltVal val="0"/>
                                          </p:val>
                                        </p:tav>
                                        <p:tav tm="100000">
                                          <p:val>
                                            <p:strVal val="#ppt_h"/>
                                          </p:val>
                                        </p:tav>
                                      </p:tavLst>
                                    </p:anim>
                                    <p:anim calcmode="lin" valueType="num">
                                      <p:cBhvr>
                                        <p:cTn id="39" dur="1000" fill="hold"/>
                                        <p:tgtEl>
                                          <p:spTgt spid="59"/>
                                        </p:tgtEl>
                                        <p:attrNameLst>
                                          <p:attrName>style.rotation</p:attrName>
                                        </p:attrNameLst>
                                      </p:cBhvr>
                                      <p:tavLst>
                                        <p:tav tm="0">
                                          <p:val>
                                            <p:fltVal val="90"/>
                                          </p:val>
                                        </p:tav>
                                        <p:tav tm="100000">
                                          <p:val>
                                            <p:fltVal val="0"/>
                                          </p:val>
                                        </p:tav>
                                      </p:tavLst>
                                    </p:anim>
                                    <p:animEffect transition="in" filter="fade">
                                      <p:cBhvr>
                                        <p:cTn id="40" dur="1000"/>
                                        <p:tgtEl>
                                          <p:spTgt spid="59"/>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 calcmode="lin" valueType="num">
                                      <p:cBhvr>
                                        <p:cTn id="43" dur="1000" fill="hold"/>
                                        <p:tgtEl>
                                          <p:spTgt spid="67"/>
                                        </p:tgtEl>
                                        <p:attrNameLst>
                                          <p:attrName>ppt_w</p:attrName>
                                        </p:attrNameLst>
                                      </p:cBhvr>
                                      <p:tavLst>
                                        <p:tav tm="0">
                                          <p:val>
                                            <p:fltVal val="0"/>
                                          </p:val>
                                        </p:tav>
                                        <p:tav tm="100000">
                                          <p:val>
                                            <p:strVal val="#ppt_w"/>
                                          </p:val>
                                        </p:tav>
                                      </p:tavLst>
                                    </p:anim>
                                    <p:anim calcmode="lin" valueType="num">
                                      <p:cBhvr>
                                        <p:cTn id="44" dur="1000" fill="hold"/>
                                        <p:tgtEl>
                                          <p:spTgt spid="67"/>
                                        </p:tgtEl>
                                        <p:attrNameLst>
                                          <p:attrName>ppt_h</p:attrName>
                                        </p:attrNameLst>
                                      </p:cBhvr>
                                      <p:tavLst>
                                        <p:tav tm="0">
                                          <p:val>
                                            <p:fltVal val="0"/>
                                          </p:val>
                                        </p:tav>
                                        <p:tav tm="100000">
                                          <p:val>
                                            <p:strVal val="#ppt_h"/>
                                          </p:val>
                                        </p:tav>
                                      </p:tavLst>
                                    </p:anim>
                                    <p:anim calcmode="lin" valueType="num">
                                      <p:cBhvr>
                                        <p:cTn id="45" dur="1000" fill="hold"/>
                                        <p:tgtEl>
                                          <p:spTgt spid="67"/>
                                        </p:tgtEl>
                                        <p:attrNameLst>
                                          <p:attrName>style.rotation</p:attrName>
                                        </p:attrNameLst>
                                      </p:cBhvr>
                                      <p:tavLst>
                                        <p:tav tm="0">
                                          <p:val>
                                            <p:fltVal val="90"/>
                                          </p:val>
                                        </p:tav>
                                        <p:tav tm="100000">
                                          <p:val>
                                            <p:fltVal val="0"/>
                                          </p:val>
                                        </p:tav>
                                      </p:tavLst>
                                    </p:anim>
                                    <p:animEffect transition="in" filter="fade">
                                      <p:cBhvr>
                                        <p:cTn id="46"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13509" y="1269230"/>
            <a:ext cx="3733030" cy="4608042"/>
          </a:xfrm>
        </p:spPr>
        <p:txBody>
          <a:bodyPr/>
          <a:lstStyle/>
          <a:p>
            <a:r>
              <a:rPr lang="de-DE" dirty="0"/>
              <a:t>Hall Effekt mit B-Feld </a:t>
            </a:r>
          </a:p>
          <a:p>
            <a:endParaRPr lang="de-DE" dirty="0"/>
          </a:p>
          <a:p>
            <a:pPr lvl="2"/>
            <a:r>
              <a:rPr lang="de-DE" dirty="0"/>
              <a:t>Mit B-Feld bereits bekannt</a:t>
            </a:r>
          </a:p>
          <a:p>
            <a:pPr lvl="2"/>
            <a:endParaRPr lang="de-DE" dirty="0"/>
          </a:p>
          <a:p>
            <a:endParaRPr lang="de-DE" dirty="0"/>
          </a:p>
        </p:txBody>
      </p:sp>
      <p:sp>
        <p:nvSpPr>
          <p:cNvPr id="2" name="Titel 1"/>
          <p:cNvSpPr>
            <a:spLocks noGrp="1"/>
          </p:cNvSpPr>
          <p:nvPr>
            <p:ph type="title"/>
          </p:nvPr>
        </p:nvSpPr>
        <p:spPr>
          <a:xfrm>
            <a:off x="431801" y="404664"/>
            <a:ext cx="8447617" cy="647859"/>
          </a:xfrm>
        </p:spPr>
        <p:txBody>
          <a:bodyPr/>
          <a:lstStyle/>
          <a:p>
            <a:r>
              <a:rPr lang="de-DE" dirty="0"/>
              <a:t>Woher kommt die Auffuhr?</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75" name="Gruppieren 74">
            <a:extLst>
              <a:ext uri="{FF2B5EF4-FFF2-40B4-BE49-F238E27FC236}">
                <a16:creationId xmlns:a16="http://schemas.microsoft.com/office/drawing/2014/main" id="{DD89BE57-E347-441B-7033-FAC4CEA4EE15}"/>
              </a:ext>
            </a:extLst>
          </p:cNvPr>
          <p:cNvGrpSpPr/>
          <p:nvPr/>
        </p:nvGrpSpPr>
        <p:grpSpPr>
          <a:xfrm>
            <a:off x="3494391" y="1818979"/>
            <a:ext cx="4905865" cy="3220970"/>
            <a:chOff x="3494391" y="1818979"/>
            <a:chExt cx="4905865" cy="3220970"/>
          </a:xfrm>
        </p:grpSpPr>
        <p:cxnSp>
          <p:nvCxnSpPr>
            <p:cNvPr id="42" name="Gerade Verbindung mit Pfeil 41">
              <a:extLst>
                <a:ext uri="{FF2B5EF4-FFF2-40B4-BE49-F238E27FC236}">
                  <a16:creationId xmlns:a16="http://schemas.microsoft.com/office/drawing/2014/main" id="{B981E7D2-B009-185A-4143-93F02A11DCF8}"/>
                </a:ext>
              </a:extLst>
            </p:cNvPr>
            <p:cNvCxnSpPr>
              <a:cxnSpLocks/>
            </p:cNvCxnSpPr>
            <p:nvPr/>
          </p:nvCxnSpPr>
          <p:spPr>
            <a:xfrm flipV="1">
              <a:off x="5375163" y="2914598"/>
              <a:ext cx="15173" cy="115997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uppieren 12">
              <a:extLst>
                <a:ext uri="{FF2B5EF4-FFF2-40B4-BE49-F238E27FC236}">
                  <a16:creationId xmlns:a16="http://schemas.microsoft.com/office/drawing/2014/main" id="{F31038C4-BFAD-F28E-FBE1-CB132AD7B687}"/>
                </a:ext>
              </a:extLst>
            </p:cNvPr>
            <p:cNvGrpSpPr/>
            <p:nvPr/>
          </p:nvGrpSpPr>
          <p:grpSpPr>
            <a:xfrm>
              <a:off x="3791744" y="2638884"/>
              <a:ext cx="3521789" cy="1078619"/>
              <a:chOff x="3791744" y="2638884"/>
              <a:chExt cx="3521789" cy="1078619"/>
            </a:xfrm>
          </p:grpSpPr>
          <p:sp>
            <p:nvSpPr>
              <p:cNvPr id="8" name="Parallelogramm 7">
                <a:extLst>
                  <a:ext uri="{FF2B5EF4-FFF2-40B4-BE49-F238E27FC236}">
                    <a16:creationId xmlns:a16="http://schemas.microsoft.com/office/drawing/2014/main" id="{8D1286E0-7C64-CA51-BC54-7EBCA979C695}"/>
                  </a:ext>
                </a:extLst>
              </p:cNvPr>
              <p:cNvSpPr/>
              <p:nvPr/>
            </p:nvSpPr>
            <p:spPr>
              <a:xfrm>
                <a:off x="3791744" y="2852937"/>
                <a:ext cx="3521789" cy="864566"/>
              </a:xfrm>
              <a:prstGeom prst="parallelogram">
                <a:avLst>
                  <a:gd name="adj" fmla="val 564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54835E1B-0A4D-F4AC-136F-3FC0DA660516}"/>
                  </a:ext>
                </a:extLst>
              </p:cNvPr>
              <p:cNvSpPr/>
              <p:nvPr/>
            </p:nvSpPr>
            <p:spPr>
              <a:xfrm>
                <a:off x="3791744" y="3538971"/>
                <a:ext cx="144016" cy="1785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F249F2BA-DB97-6666-7315-7010A478C803}"/>
                  </a:ext>
                </a:extLst>
              </p:cNvPr>
              <p:cNvSpPr/>
              <p:nvPr/>
            </p:nvSpPr>
            <p:spPr>
              <a:xfrm>
                <a:off x="7169517" y="2638884"/>
                <a:ext cx="144016" cy="2140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ECD4F5B5-7915-6F9B-A6A7-46F00D9CCE26}"/>
                  </a:ext>
                </a:extLst>
              </p:cNvPr>
              <p:cNvSpPr/>
              <p:nvPr/>
            </p:nvSpPr>
            <p:spPr>
              <a:xfrm>
                <a:off x="3791744" y="2638884"/>
                <a:ext cx="3521789" cy="900087"/>
              </a:xfrm>
              <a:prstGeom prst="parallelogram">
                <a:avLst>
                  <a:gd name="adj" fmla="val 5649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 name="Ellipse 11">
              <a:extLst>
                <a:ext uri="{FF2B5EF4-FFF2-40B4-BE49-F238E27FC236}">
                  <a16:creationId xmlns:a16="http://schemas.microsoft.com/office/drawing/2014/main" id="{DA317A5D-14AC-289A-8DBC-166C7E9F1B69}"/>
                </a:ext>
              </a:extLst>
            </p:cNvPr>
            <p:cNvSpPr/>
            <p:nvPr/>
          </p:nvSpPr>
          <p:spPr>
            <a:xfrm>
              <a:off x="7058962" y="3101404"/>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F834599-6C0C-13B3-2423-88FF84F0F84A}"/>
                </a:ext>
              </a:extLst>
            </p:cNvPr>
            <p:cNvSpPr/>
            <p:nvPr/>
          </p:nvSpPr>
          <p:spPr>
            <a:xfrm>
              <a:off x="4007768" y="3065561"/>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A22477E0-FF7F-25CE-96A9-8C5FBCDAE84D}"/>
                </a:ext>
              </a:extLst>
            </p:cNvPr>
            <p:cNvCxnSpPr>
              <a:cxnSpLocks/>
            </p:cNvCxnSpPr>
            <p:nvPr/>
          </p:nvCxnSpPr>
          <p:spPr>
            <a:xfrm flipH="1">
              <a:off x="3503712" y="3101404"/>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99500FBA-8F29-D9CE-530F-97862E4AEB31}"/>
                </a:ext>
              </a:extLst>
            </p:cNvPr>
            <p:cNvCxnSpPr>
              <a:cxnSpLocks/>
            </p:cNvCxnSpPr>
            <p:nvPr/>
          </p:nvCxnSpPr>
          <p:spPr>
            <a:xfrm flipH="1">
              <a:off x="7130970" y="3137408"/>
              <a:ext cx="2099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9882896-A3D2-C5EE-8048-7B35F3C28270}"/>
                </a:ext>
              </a:extLst>
            </p:cNvPr>
            <p:cNvCxnSpPr>
              <a:cxnSpLocks/>
            </p:cNvCxnSpPr>
            <p:nvPr/>
          </p:nvCxnSpPr>
          <p:spPr>
            <a:xfrm flipV="1">
              <a:off x="7340947" y="3129470"/>
              <a:ext cx="0" cy="1379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7936146-0240-7086-DE7A-F8DF5181BCB4}"/>
                </a:ext>
              </a:extLst>
            </p:cNvPr>
            <p:cNvCxnSpPr>
              <a:cxnSpLocks/>
            </p:cNvCxnSpPr>
            <p:nvPr/>
          </p:nvCxnSpPr>
          <p:spPr>
            <a:xfrm flipV="1">
              <a:off x="3494391" y="3095337"/>
              <a:ext cx="9321" cy="1399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CAE96A34-B363-1B2F-DA5B-4880ACBE2092}"/>
                </a:ext>
              </a:extLst>
            </p:cNvPr>
            <p:cNvCxnSpPr>
              <a:cxnSpLocks/>
            </p:cNvCxnSpPr>
            <p:nvPr/>
          </p:nvCxnSpPr>
          <p:spPr>
            <a:xfrm flipH="1">
              <a:off x="3494391" y="4494659"/>
              <a:ext cx="15934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AAA0B67-352E-07DF-6F11-0B26546068DA}"/>
                </a:ext>
              </a:extLst>
            </p:cNvPr>
            <p:cNvCxnSpPr/>
            <p:nvPr/>
          </p:nvCxnSpPr>
          <p:spPr>
            <a:xfrm>
              <a:off x="5087888" y="4221088"/>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9A69DA9E-CAA4-1ABF-46BA-C6C3C68454C1}"/>
                </a:ext>
              </a:extLst>
            </p:cNvPr>
            <p:cNvCxnSpPr>
              <a:cxnSpLocks/>
            </p:cNvCxnSpPr>
            <p:nvPr/>
          </p:nvCxnSpPr>
          <p:spPr>
            <a:xfrm>
              <a:off x="5231904" y="4360912"/>
              <a:ext cx="0" cy="296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58B11AE-97B2-A181-A992-411CE66DBBD2}"/>
                </a:ext>
              </a:extLst>
            </p:cNvPr>
            <p:cNvCxnSpPr>
              <a:cxnSpLocks/>
            </p:cNvCxnSpPr>
            <p:nvPr/>
          </p:nvCxnSpPr>
          <p:spPr>
            <a:xfrm flipH="1">
              <a:off x="5231904" y="4499868"/>
              <a:ext cx="21090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CF77980B-A113-1F04-EE11-BAD77EBB1129}"/>
                </a:ext>
              </a:extLst>
            </p:cNvPr>
            <p:cNvSpPr txBox="1"/>
            <p:nvPr/>
          </p:nvSpPr>
          <p:spPr>
            <a:xfrm>
              <a:off x="5059404" y="4670617"/>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cxnSp>
          <p:nvCxnSpPr>
            <p:cNvPr id="37" name="Gerade Verbindung mit Pfeil 36">
              <a:extLst>
                <a:ext uri="{FF2B5EF4-FFF2-40B4-BE49-F238E27FC236}">
                  <a16:creationId xmlns:a16="http://schemas.microsoft.com/office/drawing/2014/main" id="{3FB944B2-A26C-83A2-99BA-0866A43E9046}"/>
                </a:ext>
              </a:extLst>
            </p:cNvPr>
            <p:cNvCxnSpPr>
              <a:cxnSpLocks/>
            </p:cNvCxnSpPr>
            <p:nvPr/>
          </p:nvCxnSpPr>
          <p:spPr>
            <a:xfrm>
              <a:off x="4973469" y="3088927"/>
              <a:ext cx="929500" cy="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73BE7FD1-BEF3-81F5-E848-09964E4FAC23}"/>
                </a:ext>
              </a:extLst>
            </p:cNvPr>
            <p:cNvSpPr txBox="1"/>
            <p:nvPr/>
          </p:nvSpPr>
          <p:spPr>
            <a:xfrm>
              <a:off x="5544837" y="3101404"/>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sp>
          <p:nvSpPr>
            <p:cNvPr id="46" name="Textfeld 45">
              <a:extLst>
                <a:ext uri="{FF2B5EF4-FFF2-40B4-BE49-F238E27FC236}">
                  <a16:creationId xmlns:a16="http://schemas.microsoft.com/office/drawing/2014/main" id="{7D3C5A48-56FB-5832-E999-EECF1EAC0465}"/>
                </a:ext>
              </a:extLst>
            </p:cNvPr>
            <p:cNvSpPr txBox="1"/>
            <p:nvPr/>
          </p:nvSpPr>
          <p:spPr>
            <a:xfrm>
              <a:off x="5366223" y="1818979"/>
              <a:ext cx="288789" cy="369332"/>
            </a:xfrm>
            <a:prstGeom prst="rect">
              <a:avLst/>
            </a:prstGeom>
            <a:noFill/>
          </p:spPr>
          <p:txBody>
            <a:bodyPr wrap="square" rtlCol="0">
              <a:spAutoFit/>
            </a:bodyPr>
            <a:lstStyle/>
            <a:p>
              <a:r>
                <a:rPr lang="de-DE" b="1" dirty="0">
                  <a:solidFill>
                    <a:srgbClr val="00B050"/>
                  </a:solidFill>
                  <a:latin typeface="Amiri" panose="00000500000000000000" pitchFamily="2" charset="-78"/>
                  <a:ea typeface="Amiri" panose="00000500000000000000" pitchFamily="2" charset="-78"/>
                  <a:cs typeface="Amiri" panose="00000500000000000000" pitchFamily="2" charset="-78"/>
                </a:rPr>
                <a:t>B</a:t>
              </a:r>
            </a:p>
          </p:txBody>
        </p:sp>
        <p:sp>
          <p:nvSpPr>
            <p:cNvPr id="47" name="Ellipse 46">
              <a:extLst>
                <a:ext uri="{FF2B5EF4-FFF2-40B4-BE49-F238E27FC236}">
                  <a16:creationId xmlns:a16="http://schemas.microsoft.com/office/drawing/2014/main" id="{A7B98202-405D-518F-0E0A-FF7A888F0D9A}"/>
                </a:ext>
              </a:extLst>
            </p:cNvPr>
            <p:cNvSpPr/>
            <p:nvPr/>
          </p:nvSpPr>
          <p:spPr>
            <a:xfrm>
              <a:off x="5090666" y="3500983"/>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E0C228CC-79A3-A5D9-BC10-2FD9A83F6D41}"/>
                </a:ext>
              </a:extLst>
            </p:cNvPr>
            <p:cNvSpPr/>
            <p:nvPr/>
          </p:nvSpPr>
          <p:spPr>
            <a:xfrm>
              <a:off x="5613947" y="2577599"/>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0" name="Gerade Verbindung mit Pfeil 49">
              <a:extLst>
                <a:ext uri="{FF2B5EF4-FFF2-40B4-BE49-F238E27FC236}">
                  <a16:creationId xmlns:a16="http://schemas.microsoft.com/office/drawing/2014/main" id="{CF288E06-7CED-CD41-8E6C-466A50F8C347}"/>
                </a:ext>
              </a:extLst>
            </p:cNvPr>
            <p:cNvCxnSpPr>
              <a:cxnSpLocks/>
            </p:cNvCxnSpPr>
            <p:nvPr/>
          </p:nvCxnSpPr>
          <p:spPr>
            <a:xfrm flipV="1">
              <a:off x="5175055" y="2678228"/>
              <a:ext cx="430561" cy="7602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3E29757C-74EB-82B9-4AAB-C7BE4141366E}"/>
                </a:ext>
              </a:extLst>
            </p:cNvPr>
            <p:cNvCxnSpPr>
              <a:cxnSpLocks/>
            </p:cNvCxnSpPr>
            <p:nvPr/>
          </p:nvCxnSpPr>
          <p:spPr>
            <a:xfrm flipV="1">
              <a:off x="5382750" y="1914287"/>
              <a:ext cx="15173" cy="115997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3C679C8B-AC23-342E-5BC5-64F92B0BEE9B}"/>
                </a:ext>
              </a:extLst>
            </p:cNvPr>
            <p:cNvCxnSpPr>
              <a:cxnSpLocks/>
            </p:cNvCxnSpPr>
            <p:nvPr/>
          </p:nvCxnSpPr>
          <p:spPr>
            <a:xfrm flipV="1">
              <a:off x="4850427" y="3548799"/>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C789DCD0-B099-8B44-C58F-5967C381DEC4}"/>
                </a:ext>
              </a:extLst>
            </p:cNvPr>
            <p:cNvCxnSpPr>
              <a:cxnSpLocks/>
            </p:cNvCxnSpPr>
            <p:nvPr/>
          </p:nvCxnSpPr>
          <p:spPr>
            <a:xfrm flipV="1">
              <a:off x="5655351" y="2100134"/>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59EC9258-2AFB-9A85-20E8-B540833E3DD7}"/>
                </a:ext>
              </a:extLst>
            </p:cNvPr>
            <p:cNvCxnSpPr/>
            <p:nvPr/>
          </p:nvCxnSpPr>
          <p:spPr>
            <a:xfrm>
              <a:off x="5910362" y="2100134"/>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0A2E875B-EBD3-8852-5091-9717C7F451C2}"/>
                </a:ext>
              </a:extLst>
            </p:cNvPr>
            <p:cNvCxnSpPr/>
            <p:nvPr/>
          </p:nvCxnSpPr>
          <p:spPr>
            <a:xfrm>
              <a:off x="4851053" y="4016421"/>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5E8B8133-26F7-90EA-F68A-2BA57F66D15A}"/>
                </a:ext>
              </a:extLst>
            </p:cNvPr>
            <p:cNvCxnSpPr>
              <a:cxnSpLocks/>
            </p:cNvCxnSpPr>
            <p:nvPr/>
          </p:nvCxnSpPr>
          <p:spPr>
            <a:xfrm flipV="1">
              <a:off x="7327500" y="2085424"/>
              <a:ext cx="1052378" cy="193099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Ellipse 72">
              <a:extLst>
                <a:ext uri="{FF2B5EF4-FFF2-40B4-BE49-F238E27FC236}">
                  <a16:creationId xmlns:a16="http://schemas.microsoft.com/office/drawing/2014/main" id="{A735BC30-4841-F061-175A-E583ED4B5C11}"/>
                </a:ext>
              </a:extLst>
            </p:cNvPr>
            <p:cNvSpPr/>
            <p:nvPr/>
          </p:nvSpPr>
          <p:spPr>
            <a:xfrm>
              <a:off x="7548507" y="2745910"/>
              <a:ext cx="619866" cy="576063"/>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a:extLst>
                <a:ext uri="{FF2B5EF4-FFF2-40B4-BE49-F238E27FC236}">
                  <a16:creationId xmlns:a16="http://schemas.microsoft.com/office/drawing/2014/main" id="{A5B66B2E-1279-F300-D6D6-635D0FEBA2D3}"/>
                </a:ext>
              </a:extLst>
            </p:cNvPr>
            <p:cNvSpPr txBox="1"/>
            <p:nvPr/>
          </p:nvSpPr>
          <p:spPr>
            <a:xfrm>
              <a:off x="7556227" y="2849275"/>
              <a:ext cx="709048" cy="369332"/>
            </a:xfrm>
            <a:prstGeom prst="rect">
              <a:avLst/>
            </a:prstGeom>
            <a:noFill/>
          </p:spPr>
          <p:txBody>
            <a:bodyPr wrap="square" rtlCol="0">
              <a:spAutoFit/>
            </a:bodyPr>
            <a:lstStyle/>
            <a:p>
              <a:r>
                <a:rPr lang="de-DE" dirty="0" err="1">
                  <a:latin typeface="Amiri" panose="00000500000000000000" pitchFamily="2" charset="-78"/>
                  <a:ea typeface="Amiri" panose="00000500000000000000" pitchFamily="2" charset="-78"/>
                  <a:cs typeface="Amiri" panose="00000500000000000000" pitchFamily="2" charset="-78"/>
                </a:rPr>
                <a:t>U</a:t>
              </a:r>
              <a:r>
                <a:rPr lang="de-DE" baseline="-25000" dirty="0" err="1">
                  <a:ea typeface="Amiri" panose="00000500000000000000" pitchFamily="2" charset="-78"/>
                  <a:cs typeface="Amiri" panose="00000500000000000000" pitchFamily="2" charset="-78"/>
                </a:rPr>
                <a:t>Hall</a:t>
              </a:r>
              <a:endParaRPr lang="de-DE" baseline="-25000" dirty="0">
                <a:ea typeface="Amiri" panose="00000500000000000000" pitchFamily="2" charset="-78"/>
                <a:cs typeface="Amiri" panose="00000500000000000000" pitchFamily="2" charset="-78"/>
              </a:endParaRPr>
            </a:p>
          </p:txBody>
        </p:sp>
      </p:grpSp>
      <p:sp>
        <p:nvSpPr>
          <p:cNvPr id="18" name="Ungleich 17">
            <a:extLst>
              <a:ext uri="{FF2B5EF4-FFF2-40B4-BE49-F238E27FC236}">
                <a16:creationId xmlns:a16="http://schemas.microsoft.com/office/drawing/2014/main" id="{9C5DC540-6876-FD96-EDAA-3A083A01ECCE}"/>
              </a:ext>
            </a:extLst>
          </p:cNvPr>
          <p:cNvSpPr/>
          <p:nvPr/>
        </p:nvSpPr>
        <p:spPr>
          <a:xfrm>
            <a:off x="8187800" y="2914598"/>
            <a:ext cx="281726" cy="216024"/>
          </a:xfrm>
          <a:prstGeom prst="mathNotEqua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1" name="Textfeld 20">
            <a:extLst>
              <a:ext uri="{FF2B5EF4-FFF2-40B4-BE49-F238E27FC236}">
                <a16:creationId xmlns:a16="http://schemas.microsoft.com/office/drawing/2014/main" id="{300E7519-B2F0-2BFC-D778-0AF1AB6393D4}"/>
              </a:ext>
            </a:extLst>
          </p:cNvPr>
          <p:cNvSpPr txBox="1"/>
          <p:nvPr/>
        </p:nvSpPr>
        <p:spPr>
          <a:xfrm>
            <a:off x="8427863" y="2837944"/>
            <a:ext cx="312906" cy="369332"/>
          </a:xfrm>
          <a:prstGeom prst="rect">
            <a:avLst/>
          </a:prstGeom>
          <a:noFill/>
        </p:spPr>
        <p:txBody>
          <a:bodyPr wrap="none" rtlCol="0">
            <a:spAutoFit/>
          </a:bodyPr>
          <a:lstStyle/>
          <a:p>
            <a:r>
              <a:rPr lang="de-DE" dirty="0"/>
              <a:t>0</a:t>
            </a:r>
          </a:p>
        </p:txBody>
      </p:sp>
    </p:spTree>
    <p:extLst>
      <p:ext uri="{BB962C8B-B14F-4D97-AF65-F5344CB8AC3E}">
        <p14:creationId xmlns:p14="http://schemas.microsoft.com/office/powerpoint/2010/main" val="352262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13509" y="1269230"/>
            <a:ext cx="3733030" cy="4608042"/>
          </a:xfrm>
        </p:spPr>
        <p:txBody>
          <a:bodyPr/>
          <a:lstStyle/>
          <a:p>
            <a:r>
              <a:rPr lang="de-DE" dirty="0"/>
              <a:t>Hall Effekt mit B-Feld </a:t>
            </a:r>
          </a:p>
          <a:p>
            <a:endParaRPr lang="de-DE" dirty="0"/>
          </a:p>
          <a:p>
            <a:pPr lvl="2"/>
            <a:r>
              <a:rPr lang="de-DE" dirty="0"/>
              <a:t>Mit B-Feld bereits bekannt</a:t>
            </a:r>
          </a:p>
          <a:p>
            <a:pPr lvl="2"/>
            <a:endParaRPr lang="de-DE" dirty="0"/>
          </a:p>
          <a:p>
            <a:endParaRPr lang="de-DE" dirty="0"/>
          </a:p>
        </p:txBody>
      </p:sp>
      <p:sp>
        <p:nvSpPr>
          <p:cNvPr id="2" name="Titel 1"/>
          <p:cNvSpPr>
            <a:spLocks noGrp="1"/>
          </p:cNvSpPr>
          <p:nvPr>
            <p:ph type="title"/>
          </p:nvPr>
        </p:nvSpPr>
        <p:spPr>
          <a:xfrm>
            <a:off x="431801" y="404664"/>
            <a:ext cx="8447617" cy="647859"/>
          </a:xfrm>
        </p:spPr>
        <p:txBody>
          <a:bodyPr/>
          <a:lstStyle/>
          <a:p>
            <a:r>
              <a:rPr lang="de-DE" dirty="0"/>
              <a:t>Woher kommt die Auffuhr?</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75" name="Gruppieren 74">
            <a:extLst>
              <a:ext uri="{FF2B5EF4-FFF2-40B4-BE49-F238E27FC236}">
                <a16:creationId xmlns:a16="http://schemas.microsoft.com/office/drawing/2014/main" id="{DD89BE57-E347-441B-7033-FAC4CEA4EE15}"/>
              </a:ext>
            </a:extLst>
          </p:cNvPr>
          <p:cNvGrpSpPr/>
          <p:nvPr/>
        </p:nvGrpSpPr>
        <p:grpSpPr>
          <a:xfrm>
            <a:off x="3494391" y="2085424"/>
            <a:ext cx="4905865" cy="2954525"/>
            <a:chOff x="3494391" y="2085424"/>
            <a:chExt cx="4905865" cy="2954525"/>
          </a:xfrm>
        </p:grpSpPr>
        <p:grpSp>
          <p:nvGrpSpPr>
            <p:cNvPr id="13" name="Gruppieren 12">
              <a:extLst>
                <a:ext uri="{FF2B5EF4-FFF2-40B4-BE49-F238E27FC236}">
                  <a16:creationId xmlns:a16="http://schemas.microsoft.com/office/drawing/2014/main" id="{F31038C4-BFAD-F28E-FBE1-CB132AD7B687}"/>
                </a:ext>
              </a:extLst>
            </p:cNvPr>
            <p:cNvGrpSpPr/>
            <p:nvPr/>
          </p:nvGrpSpPr>
          <p:grpSpPr>
            <a:xfrm>
              <a:off x="3791744" y="2638884"/>
              <a:ext cx="3521789" cy="1078619"/>
              <a:chOff x="3791744" y="2638884"/>
              <a:chExt cx="3521789" cy="1078619"/>
            </a:xfrm>
          </p:grpSpPr>
          <p:sp>
            <p:nvSpPr>
              <p:cNvPr id="8" name="Parallelogramm 7">
                <a:extLst>
                  <a:ext uri="{FF2B5EF4-FFF2-40B4-BE49-F238E27FC236}">
                    <a16:creationId xmlns:a16="http://schemas.microsoft.com/office/drawing/2014/main" id="{8D1286E0-7C64-CA51-BC54-7EBCA979C695}"/>
                  </a:ext>
                </a:extLst>
              </p:cNvPr>
              <p:cNvSpPr/>
              <p:nvPr/>
            </p:nvSpPr>
            <p:spPr>
              <a:xfrm>
                <a:off x="3791744" y="2852937"/>
                <a:ext cx="3521789" cy="864566"/>
              </a:xfrm>
              <a:prstGeom prst="parallelogram">
                <a:avLst>
                  <a:gd name="adj" fmla="val 564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54835E1B-0A4D-F4AC-136F-3FC0DA660516}"/>
                  </a:ext>
                </a:extLst>
              </p:cNvPr>
              <p:cNvSpPr/>
              <p:nvPr/>
            </p:nvSpPr>
            <p:spPr>
              <a:xfrm>
                <a:off x="3791744" y="3538971"/>
                <a:ext cx="144016" cy="1785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F249F2BA-DB97-6666-7315-7010A478C803}"/>
                  </a:ext>
                </a:extLst>
              </p:cNvPr>
              <p:cNvSpPr/>
              <p:nvPr/>
            </p:nvSpPr>
            <p:spPr>
              <a:xfrm>
                <a:off x="7169517" y="2638884"/>
                <a:ext cx="144016" cy="2140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ECD4F5B5-7915-6F9B-A6A7-46F00D9CCE26}"/>
                  </a:ext>
                </a:extLst>
              </p:cNvPr>
              <p:cNvSpPr/>
              <p:nvPr/>
            </p:nvSpPr>
            <p:spPr>
              <a:xfrm>
                <a:off x="3791744" y="2638884"/>
                <a:ext cx="3521789" cy="900087"/>
              </a:xfrm>
              <a:prstGeom prst="parallelogram">
                <a:avLst>
                  <a:gd name="adj" fmla="val 5649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 name="Ellipse 11">
              <a:extLst>
                <a:ext uri="{FF2B5EF4-FFF2-40B4-BE49-F238E27FC236}">
                  <a16:creationId xmlns:a16="http://schemas.microsoft.com/office/drawing/2014/main" id="{DA317A5D-14AC-289A-8DBC-166C7E9F1B69}"/>
                </a:ext>
              </a:extLst>
            </p:cNvPr>
            <p:cNvSpPr/>
            <p:nvPr/>
          </p:nvSpPr>
          <p:spPr>
            <a:xfrm>
              <a:off x="7058962" y="3101404"/>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F834599-6C0C-13B3-2423-88FF84F0F84A}"/>
                </a:ext>
              </a:extLst>
            </p:cNvPr>
            <p:cNvSpPr/>
            <p:nvPr/>
          </p:nvSpPr>
          <p:spPr>
            <a:xfrm>
              <a:off x="4007768" y="3065561"/>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A22477E0-FF7F-25CE-96A9-8C5FBCDAE84D}"/>
                </a:ext>
              </a:extLst>
            </p:cNvPr>
            <p:cNvCxnSpPr>
              <a:cxnSpLocks/>
            </p:cNvCxnSpPr>
            <p:nvPr/>
          </p:nvCxnSpPr>
          <p:spPr>
            <a:xfrm flipH="1">
              <a:off x="3503712" y="3101404"/>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99500FBA-8F29-D9CE-530F-97862E4AEB31}"/>
                </a:ext>
              </a:extLst>
            </p:cNvPr>
            <p:cNvCxnSpPr>
              <a:cxnSpLocks/>
            </p:cNvCxnSpPr>
            <p:nvPr/>
          </p:nvCxnSpPr>
          <p:spPr>
            <a:xfrm flipH="1">
              <a:off x="7130970" y="3137408"/>
              <a:ext cx="2099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9882896-A3D2-C5EE-8048-7B35F3C28270}"/>
                </a:ext>
              </a:extLst>
            </p:cNvPr>
            <p:cNvCxnSpPr>
              <a:cxnSpLocks/>
            </p:cNvCxnSpPr>
            <p:nvPr/>
          </p:nvCxnSpPr>
          <p:spPr>
            <a:xfrm flipV="1">
              <a:off x="7340947" y="3129470"/>
              <a:ext cx="0" cy="1379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7936146-0240-7086-DE7A-F8DF5181BCB4}"/>
                </a:ext>
              </a:extLst>
            </p:cNvPr>
            <p:cNvCxnSpPr>
              <a:cxnSpLocks/>
            </p:cNvCxnSpPr>
            <p:nvPr/>
          </p:nvCxnSpPr>
          <p:spPr>
            <a:xfrm flipV="1">
              <a:off x="3494391" y="3095337"/>
              <a:ext cx="9321" cy="1399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CAE96A34-B363-1B2F-DA5B-4880ACBE2092}"/>
                </a:ext>
              </a:extLst>
            </p:cNvPr>
            <p:cNvCxnSpPr>
              <a:cxnSpLocks/>
            </p:cNvCxnSpPr>
            <p:nvPr/>
          </p:nvCxnSpPr>
          <p:spPr>
            <a:xfrm flipH="1">
              <a:off x="3494391" y="4494659"/>
              <a:ext cx="15934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AAA0B67-352E-07DF-6F11-0B26546068DA}"/>
                </a:ext>
              </a:extLst>
            </p:cNvPr>
            <p:cNvCxnSpPr/>
            <p:nvPr/>
          </p:nvCxnSpPr>
          <p:spPr>
            <a:xfrm>
              <a:off x="5087888" y="4221088"/>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9A69DA9E-CAA4-1ABF-46BA-C6C3C68454C1}"/>
                </a:ext>
              </a:extLst>
            </p:cNvPr>
            <p:cNvCxnSpPr>
              <a:cxnSpLocks/>
            </p:cNvCxnSpPr>
            <p:nvPr/>
          </p:nvCxnSpPr>
          <p:spPr>
            <a:xfrm>
              <a:off x="5231904" y="4360912"/>
              <a:ext cx="0" cy="296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58B11AE-97B2-A181-A992-411CE66DBBD2}"/>
                </a:ext>
              </a:extLst>
            </p:cNvPr>
            <p:cNvCxnSpPr>
              <a:cxnSpLocks/>
            </p:cNvCxnSpPr>
            <p:nvPr/>
          </p:nvCxnSpPr>
          <p:spPr>
            <a:xfrm flipH="1">
              <a:off x="5231904" y="4499868"/>
              <a:ext cx="21090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CF77980B-A113-1F04-EE11-BAD77EBB1129}"/>
                </a:ext>
              </a:extLst>
            </p:cNvPr>
            <p:cNvSpPr txBox="1"/>
            <p:nvPr/>
          </p:nvSpPr>
          <p:spPr>
            <a:xfrm>
              <a:off x="5059404" y="4670617"/>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cxnSp>
          <p:nvCxnSpPr>
            <p:cNvPr id="37" name="Gerade Verbindung mit Pfeil 36">
              <a:extLst>
                <a:ext uri="{FF2B5EF4-FFF2-40B4-BE49-F238E27FC236}">
                  <a16:creationId xmlns:a16="http://schemas.microsoft.com/office/drawing/2014/main" id="{3FB944B2-A26C-83A2-99BA-0866A43E9046}"/>
                </a:ext>
              </a:extLst>
            </p:cNvPr>
            <p:cNvCxnSpPr>
              <a:cxnSpLocks/>
            </p:cNvCxnSpPr>
            <p:nvPr/>
          </p:nvCxnSpPr>
          <p:spPr>
            <a:xfrm>
              <a:off x="4973469" y="3088927"/>
              <a:ext cx="929500" cy="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73BE7FD1-BEF3-81F5-E848-09964E4FAC23}"/>
                </a:ext>
              </a:extLst>
            </p:cNvPr>
            <p:cNvSpPr txBox="1"/>
            <p:nvPr/>
          </p:nvSpPr>
          <p:spPr>
            <a:xfrm>
              <a:off x="5544837" y="3101404"/>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sp>
          <p:nvSpPr>
            <p:cNvPr id="47" name="Ellipse 46">
              <a:extLst>
                <a:ext uri="{FF2B5EF4-FFF2-40B4-BE49-F238E27FC236}">
                  <a16:creationId xmlns:a16="http://schemas.microsoft.com/office/drawing/2014/main" id="{A7B98202-405D-518F-0E0A-FF7A888F0D9A}"/>
                </a:ext>
              </a:extLst>
            </p:cNvPr>
            <p:cNvSpPr/>
            <p:nvPr/>
          </p:nvSpPr>
          <p:spPr>
            <a:xfrm>
              <a:off x="5090666" y="3500983"/>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E0C228CC-79A3-A5D9-BC10-2FD9A83F6D41}"/>
                </a:ext>
              </a:extLst>
            </p:cNvPr>
            <p:cNvSpPr/>
            <p:nvPr/>
          </p:nvSpPr>
          <p:spPr>
            <a:xfrm>
              <a:off x="5613947" y="2577599"/>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0" name="Gerade Verbindung mit Pfeil 49">
              <a:extLst>
                <a:ext uri="{FF2B5EF4-FFF2-40B4-BE49-F238E27FC236}">
                  <a16:creationId xmlns:a16="http://schemas.microsoft.com/office/drawing/2014/main" id="{CF288E06-7CED-CD41-8E6C-466A50F8C347}"/>
                </a:ext>
              </a:extLst>
            </p:cNvPr>
            <p:cNvCxnSpPr>
              <a:cxnSpLocks/>
            </p:cNvCxnSpPr>
            <p:nvPr/>
          </p:nvCxnSpPr>
          <p:spPr>
            <a:xfrm flipV="1">
              <a:off x="5175055" y="2678228"/>
              <a:ext cx="430561" cy="7602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3C679C8B-AC23-342E-5BC5-64F92B0BEE9B}"/>
                </a:ext>
              </a:extLst>
            </p:cNvPr>
            <p:cNvCxnSpPr>
              <a:cxnSpLocks/>
            </p:cNvCxnSpPr>
            <p:nvPr/>
          </p:nvCxnSpPr>
          <p:spPr>
            <a:xfrm flipV="1">
              <a:off x="4850427" y="3548799"/>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C789DCD0-B099-8B44-C58F-5967C381DEC4}"/>
                </a:ext>
              </a:extLst>
            </p:cNvPr>
            <p:cNvCxnSpPr>
              <a:cxnSpLocks/>
            </p:cNvCxnSpPr>
            <p:nvPr/>
          </p:nvCxnSpPr>
          <p:spPr>
            <a:xfrm flipV="1">
              <a:off x="5655351" y="2100134"/>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59EC9258-2AFB-9A85-20E8-B540833E3DD7}"/>
                </a:ext>
              </a:extLst>
            </p:cNvPr>
            <p:cNvCxnSpPr/>
            <p:nvPr/>
          </p:nvCxnSpPr>
          <p:spPr>
            <a:xfrm>
              <a:off x="5910362" y="2100134"/>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0A2E875B-EBD3-8852-5091-9717C7F451C2}"/>
                </a:ext>
              </a:extLst>
            </p:cNvPr>
            <p:cNvCxnSpPr/>
            <p:nvPr/>
          </p:nvCxnSpPr>
          <p:spPr>
            <a:xfrm>
              <a:off x="4851053" y="4016421"/>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5E8B8133-26F7-90EA-F68A-2BA57F66D15A}"/>
                </a:ext>
              </a:extLst>
            </p:cNvPr>
            <p:cNvCxnSpPr>
              <a:cxnSpLocks/>
            </p:cNvCxnSpPr>
            <p:nvPr/>
          </p:nvCxnSpPr>
          <p:spPr>
            <a:xfrm flipV="1">
              <a:off x="7327500" y="2085424"/>
              <a:ext cx="1052378" cy="193099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Ellipse 72">
              <a:extLst>
                <a:ext uri="{FF2B5EF4-FFF2-40B4-BE49-F238E27FC236}">
                  <a16:creationId xmlns:a16="http://schemas.microsoft.com/office/drawing/2014/main" id="{A735BC30-4841-F061-175A-E583ED4B5C11}"/>
                </a:ext>
              </a:extLst>
            </p:cNvPr>
            <p:cNvSpPr/>
            <p:nvPr/>
          </p:nvSpPr>
          <p:spPr>
            <a:xfrm>
              <a:off x="7548507" y="2745910"/>
              <a:ext cx="619866" cy="576063"/>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a:extLst>
                <a:ext uri="{FF2B5EF4-FFF2-40B4-BE49-F238E27FC236}">
                  <a16:creationId xmlns:a16="http://schemas.microsoft.com/office/drawing/2014/main" id="{A5B66B2E-1279-F300-D6D6-635D0FEBA2D3}"/>
                </a:ext>
              </a:extLst>
            </p:cNvPr>
            <p:cNvSpPr txBox="1"/>
            <p:nvPr/>
          </p:nvSpPr>
          <p:spPr>
            <a:xfrm>
              <a:off x="7556227" y="2849275"/>
              <a:ext cx="709048" cy="369332"/>
            </a:xfrm>
            <a:prstGeom prst="rect">
              <a:avLst/>
            </a:prstGeom>
            <a:noFill/>
          </p:spPr>
          <p:txBody>
            <a:bodyPr wrap="square" rtlCol="0">
              <a:spAutoFit/>
            </a:bodyPr>
            <a:lstStyle/>
            <a:p>
              <a:r>
                <a:rPr lang="de-DE" dirty="0" err="1">
                  <a:latin typeface="Amiri" panose="00000500000000000000" pitchFamily="2" charset="-78"/>
                  <a:ea typeface="Amiri" panose="00000500000000000000" pitchFamily="2" charset="-78"/>
                  <a:cs typeface="Amiri" panose="00000500000000000000" pitchFamily="2" charset="-78"/>
                </a:rPr>
                <a:t>U</a:t>
              </a:r>
              <a:r>
                <a:rPr lang="de-DE" baseline="-25000" dirty="0" err="1">
                  <a:ea typeface="Amiri" panose="00000500000000000000" pitchFamily="2" charset="-78"/>
                  <a:cs typeface="Amiri" panose="00000500000000000000" pitchFamily="2" charset="-78"/>
                </a:rPr>
                <a:t>Hall</a:t>
              </a:r>
              <a:endParaRPr lang="de-DE" baseline="-25000" dirty="0">
                <a:ea typeface="Amiri" panose="00000500000000000000" pitchFamily="2" charset="-78"/>
                <a:cs typeface="Amiri" panose="00000500000000000000" pitchFamily="2" charset="-78"/>
              </a:endParaRPr>
            </a:p>
          </p:txBody>
        </p:sp>
      </p:grpSp>
      <p:sp>
        <p:nvSpPr>
          <p:cNvPr id="14" name="Textfeld 13">
            <a:extLst>
              <a:ext uri="{FF2B5EF4-FFF2-40B4-BE49-F238E27FC236}">
                <a16:creationId xmlns:a16="http://schemas.microsoft.com/office/drawing/2014/main" id="{EBB65BDD-BC5E-AC82-23BB-29F008B3C8CB}"/>
              </a:ext>
            </a:extLst>
          </p:cNvPr>
          <p:cNvSpPr txBox="1"/>
          <p:nvPr/>
        </p:nvSpPr>
        <p:spPr>
          <a:xfrm>
            <a:off x="8427863" y="2837944"/>
            <a:ext cx="312906" cy="369332"/>
          </a:xfrm>
          <a:prstGeom prst="rect">
            <a:avLst/>
          </a:prstGeom>
          <a:noFill/>
        </p:spPr>
        <p:txBody>
          <a:bodyPr wrap="none" rtlCol="0">
            <a:spAutoFit/>
          </a:bodyPr>
          <a:lstStyle/>
          <a:p>
            <a:r>
              <a:rPr lang="de-DE" dirty="0"/>
              <a:t>0</a:t>
            </a:r>
          </a:p>
        </p:txBody>
      </p:sp>
      <p:sp>
        <p:nvSpPr>
          <p:cNvPr id="16" name="Gleich 15">
            <a:extLst>
              <a:ext uri="{FF2B5EF4-FFF2-40B4-BE49-F238E27FC236}">
                <a16:creationId xmlns:a16="http://schemas.microsoft.com/office/drawing/2014/main" id="{46A559D1-CDEC-36D3-54E3-0C1D4AFF815E}"/>
              </a:ext>
            </a:extLst>
          </p:cNvPr>
          <p:cNvSpPr/>
          <p:nvPr/>
        </p:nvSpPr>
        <p:spPr>
          <a:xfrm>
            <a:off x="8187799" y="2921510"/>
            <a:ext cx="281727" cy="202200"/>
          </a:xfrm>
          <a:prstGeom prst="mathEqua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42388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13509" y="1269230"/>
            <a:ext cx="3733030" cy="4608042"/>
          </a:xfrm>
        </p:spPr>
        <p:txBody>
          <a:bodyPr/>
          <a:lstStyle/>
          <a:p>
            <a:r>
              <a:rPr lang="de-DE" dirty="0"/>
              <a:t>Hall Effekt mit B-Feld </a:t>
            </a:r>
          </a:p>
          <a:p>
            <a:endParaRPr lang="de-DE" dirty="0"/>
          </a:p>
          <a:p>
            <a:pPr lvl="2"/>
            <a:r>
              <a:rPr lang="de-DE" dirty="0"/>
              <a:t>Mit B-Feld bereits bekannt</a:t>
            </a:r>
          </a:p>
          <a:p>
            <a:pPr lvl="2"/>
            <a:endParaRPr lang="de-DE" dirty="0"/>
          </a:p>
          <a:p>
            <a:endParaRPr lang="de-DE" dirty="0"/>
          </a:p>
        </p:txBody>
      </p:sp>
      <p:sp>
        <p:nvSpPr>
          <p:cNvPr id="2" name="Titel 1"/>
          <p:cNvSpPr>
            <a:spLocks noGrp="1"/>
          </p:cNvSpPr>
          <p:nvPr>
            <p:ph type="title"/>
          </p:nvPr>
        </p:nvSpPr>
        <p:spPr>
          <a:xfrm>
            <a:off x="431801" y="404664"/>
            <a:ext cx="8447617" cy="647859"/>
          </a:xfrm>
        </p:spPr>
        <p:txBody>
          <a:bodyPr/>
          <a:lstStyle/>
          <a:p>
            <a:r>
              <a:rPr lang="de-DE" dirty="0"/>
              <a:t>Woher kommt die Auffuhr?</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75" name="Gruppieren 74">
            <a:extLst>
              <a:ext uri="{FF2B5EF4-FFF2-40B4-BE49-F238E27FC236}">
                <a16:creationId xmlns:a16="http://schemas.microsoft.com/office/drawing/2014/main" id="{DD89BE57-E347-441B-7033-FAC4CEA4EE15}"/>
              </a:ext>
            </a:extLst>
          </p:cNvPr>
          <p:cNvGrpSpPr/>
          <p:nvPr/>
        </p:nvGrpSpPr>
        <p:grpSpPr>
          <a:xfrm>
            <a:off x="3494391" y="1818979"/>
            <a:ext cx="4905865" cy="3220970"/>
            <a:chOff x="3494391" y="1818979"/>
            <a:chExt cx="4905865" cy="3220970"/>
          </a:xfrm>
        </p:grpSpPr>
        <p:cxnSp>
          <p:nvCxnSpPr>
            <p:cNvPr id="42" name="Gerade Verbindung mit Pfeil 41">
              <a:extLst>
                <a:ext uri="{FF2B5EF4-FFF2-40B4-BE49-F238E27FC236}">
                  <a16:creationId xmlns:a16="http://schemas.microsoft.com/office/drawing/2014/main" id="{B981E7D2-B009-185A-4143-93F02A11DCF8}"/>
                </a:ext>
              </a:extLst>
            </p:cNvPr>
            <p:cNvCxnSpPr>
              <a:cxnSpLocks/>
            </p:cNvCxnSpPr>
            <p:nvPr/>
          </p:nvCxnSpPr>
          <p:spPr>
            <a:xfrm flipV="1">
              <a:off x="5375163" y="2914598"/>
              <a:ext cx="15173" cy="115997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uppieren 12">
              <a:extLst>
                <a:ext uri="{FF2B5EF4-FFF2-40B4-BE49-F238E27FC236}">
                  <a16:creationId xmlns:a16="http://schemas.microsoft.com/office/drawing/2014/main" id="{F31038C4-BFAD-F28E-FBE1-CB132AD7B687}"/>
                </a:ext>
              </a:extLst>
            </p:cNvPr>
            <p:cNvGrpSpPr/>
            <p:nvPr/>
          </p:nvGrpSpPr>
          <p:grpSpPr>
            <a:xfrm>
              <a:off x="3791744" y="2638884"/>
              <a:ext cx="3521789" cy="1078619"/>
              <a:chOff x="3791744" y="2638884"/>
              <a:chExt cx="3521789" cy="1078619"/>
            </a:xfrm>
          </p:grpSpPr>
          <p:sp>
            <p:nvSpPr>
              <p:cNvPr id="8" name="Parallelogramm 7">
                <a:extLst>
                  <a:ext uri="{FF2B5EF4-FFF2-40B4-BE49-F238E27FC236}">
                    <a16:creationId xmlns:a16="http://schemas.microsoft.com/office/drawing/2014/main" id="{8D1286E0-7C64-CA51-BC54-7EBCA979C695}"/>
                  </a:ext>
                </a:extLst>
              </p:cNvPr>
              <p:cNvSpPr/>
              <p:nvPr/>
            </p:nvSpPr>
            <p:spPr>
              <a:xfrm>
                <a:off x="3791744" y="2852937"/>
                <a:ext cx="3521789" cy="864566"/>
              </a:xfrm>
              <a:prstGeom prst="parallelogram">
                <a:avLst>
                  <a:gd name="adj" fmla="val 564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54835E1B-0A4D-F4AC-136F-3FC0DA660516}"/>
                  </a:ext>
                </a:extLst>
              </p:cNvPr>
              <p:cNvSpPr/>
              <p:nvPr/>
            </p:nvSpPr>
            <p:spPr>
              <a:xfrm>
                <a:off x="3791744" y="3538971"/>
                <a:ext cx="144016" cy="1785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F249F2BA-DB97-6666-7315-7010A478C803}"/>
                  </a:ext>
                </a:extLst>
              </p:cNvPr>
              <p:cNvSpPr/>
              <p:nvPr/>
            </p:nvSpPr>
            <p:spPr>
              <a:xfrm>
                <a:off x="7169517" y="2638884"/>
                <a:ext cx="144016" cy="2140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ECD4F5B5-7915-6F9B-A6A7-46F00D9CCE26}"/>
                  </a:ext>
                </a:extLst>
              </p:cNvPr>
              <p:cNvSpPr/>
              <p:nvPr/>
            </p:nvSpPr>
            <p:spPr>
              <a:xfrm>
                <a:off x="3791744" y="2638884"/>
                <a:ext cx="3521789" cy="900087"/>
              </a:xfrm>
              <a:prstGeom prst="parallelogram">
                <a:avLst>
                  <a:gd name="adj" fmla="val 5649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 name="Ellipse 11">
              <a:extLst>
                <a:ext uri="{FF2B5EF4-FFF2-40B4-BE49-F238E27FC236}">
                  <a16:creationId xmlns:a16="http://schemas.microsoft.com/office/drawing/2014/main" id="{DA317A5D-14AC-289A-8DBC-166C7E9F1B69}"/>
                </a:ext>
              </a:extLst>
            </p:cNvPr>
            <p:cNvSpPr/>
            <p:nvPr/>
          </p:nvSpPr>
          <p:spPr>
            <a:xfrm>
              <a:off x="7058962" y="3101404"/>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F834599-6C0C-13B3-2423-88FF84F0F84A}"/>
                </a:ext>
              </a:extLst>
            </p:cNvPr>
            <p:cNvSpPr/>
            <p:nvPr/>
          </p:nvSpPr>
          <p:spPr>
            <a:xfrm>
              <a:off x="4007768" y="3065561"/>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A22477E0-FF7F-25CE-96A9-8C5FBCDAE84D}"/>
                </a:ext>
              </a:extLst>
            </p:cNvPr>
            <p:cNvCxnSpPr>
              <a:cxnSpLocks/>
            </p:cNvCxnSpPr>
            <p:nvPr/>
          </p:nvCxnSpPr>
          <p:spPr>
            <a:xfrm flipH="1">
              <a:off x="3503712" y="3101404"/>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99500FBA-8F29-D9CE-530F-97862E4AEB31}"/>
                </a:ext>
              </a:extLst>
            </p:cNvPr>
            <p:cNvCxnSpPr>
              <a:cxnSpLocks/>
            </p:cNvCxnSpPr>
            <p:nvPr/>
          </p:nvCxnSpPr>
          <p:spPr>
            <a:xfrm flipH="1">
              <a:off x="7130970" y="3137408"/>
              <a:ext cx="2099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9882896-A3D2-C5EE-8048-7B35F3C28270}"/>
                </a:ext>
              </a:extLst>
            </p:cNvPr>
            <p:cNvCxnSpPr>
              <a:cxnSpLocks/>
            </p:cNvCxnSpPr>
            <p:nvPr/>
          </p:nvCxnSpPr>
          <p:spPr>
            <a:xfrm flipV="1">
              <a:off x="7340947" y="3129470"/>
              <a:ext cx="0" cy="1379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7936146-0240-7086-DE7A-F8DF5181BCB4}"/>
                </a:ext>
              </a:extLst>
            </p:cNvPr>
            <p:cNvCxnSpPr>
              <a:cxnSpLocks/>
            </p:cNvCxnSpPr>
            <p:nvPr/>
          </p:nvCxnSpPr>
          <p:spPr>
            <a:xfrm flipV="1">
              <a:off x="3494391" y="3095337"/>
              <a:ext cx="9321" cy="1399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CAE96A34-B363-1B2F-DA5B-4880ACBE2092}"/>
                </a:ext>
              </a:extLst>
            </p:cNvPr>
            <p:cNvCxnSpPr>
              <a:cxnSpLocks/>
            </p:cNvCxnSpPr>
            <p:nvPr/>
          </p:nvCxnSpPr>
          <p:spPr>
            <a:xfrm flipH="1">
              <a:off x="3494391" y="4494659"/>
              <a:ext cx="15934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AAA0B67-352E-07DF-6F11-0B26546068DA}"/>
                </a:ext>
              </a:extLst>
            </p:cNvPr>
            <p:cNvCxnSpPr/>
            <p:nvPr/>
          </p:nvCxnSpPr>
          <p:spPr>
            <a:xfrm>
              <a:off x="5087888" y="4221088"/>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9A69DA9E-CAA4-1ABF-46BA-C6C3C68454C1}"/>
                </a:ext>
              </a:extLst>
            </p:cNvPr>
            <p:cNvCxnSpPr>
              <a:cxnSpLocks/>
            </p:cNvCxnSpPr>
            <p:nvPr/>
          </p:nvCxnSpPr>
          <p:spPr>
            <a:xfrm>
              <a:off x="5231904" y="4360912"/>
              <a:ext cx="0" cy="296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58B11AE-97B2-A181-A992-411CE66DBBD2}"/>
                </a:ext>
              </a:extLst>
            </p:cNvPr>
            <p:cNvCxnSpPr>
              <a:cxnSpLocks/>
            </p:cNvCxnSpPr>
            <p:nvPr/>
          </p:nvCxnSpPr>
          <p:spPr>
            <a:xfrm flipH="1">
              <a:off x="5231904" y="4499868"/>
              <a:ext cx="21090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CF77980B-A113-1F04-EE11-BAD77EBB1129}"/>
                </a:ext>
              </a:extLst>
            </p:cNvPr>
            <p:cNvSpPr txBox="1"/>
            <p:nvPr/>
          </p:nvSpPr>
          <p:spPr>
            <a:xfrm>
              <a:off x="5059404" y="4670617"/>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cxnSp>
          <p:nvCxnSpPr>
            <p:cNvPr id="37" name="Gerade Verbindung mit Pfeil 36">
              <a:extLst>
                <a:ext uri="{FF2B5EF4-FFF2-40B4-BE49-F238E27FC236}">
                  <a16:creationId xmlns:a16="http://schemas.microsoft.com/office/drawing/2014/main" id="{3FB944B2-A26C-83A2-99BA-0866A43E9046}"/>
                </a:ext>
              </a:extLst>
            </p:cNvPr>
            <p:cNvCxnSpPr>
              <a:cxnSpLocks/>
            </p:cNvCxnSpPr>
            <p:nvPr/>
          </p:nvCxnSpPr>
          <p:spPr>
            <a:xfrm>
              <a:off x="4973469" y="3088927"/>
              <a:ext cx="929500" cy="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73BE7FD1-BEF3-81F5-E848-09964E4FAC23}"/>
                </a:ext>
              </a:extLst>
            </p:cNvPr>
            <p:cNvSpPr txBox="1"/>
            <p:nvPr/>
          </p:nvSpPr>
          <p:spPr>
            <a:xfrm>
              <a:off x="5544837" y="3101404"/>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sp>
          <p:nvSpPr>
            <p:cNvPr id="46" name="Textfeld 45">
              <a:extLst>
                <a:ext uri="{FF2B5EF4-FFF2-40B4-BE49-F238E27FC236}">
                  <a16:creationId xmlns:a16="http://schemas.microsoft.com/office/drawing/2014/main" id="{7D3C5A48-56FB-5832-E999-EECF1EAC0465}"/>
                </a:ext>
              </a:extLst>
            </p:cNvPr>
            <p:cNvSpPr txBox="1"/>
            <p:nvPr/>
          </p:nvSpPr>
          <p:spPr>
            <a:xfrm>
              <a:off x="5366223" y="1818979"/>
              <a:ext cx="288789" cy="369332"/>
            </a:xfrm>
            <a:prstGeom prst="rect">
              <a:avLst/>
            </a:prstGeom>
            <a:noFill/>
          </p:spPr>
          <p:txBody>
            <a:bodyPr wrap="square" rtlCol="0">
              <a:spAutoFit/>
            </a:bodyPr>
            <a:lstStyle/>
            <a:p>
              <a:r>
                <a:rPr lang="de-DE" b="1" dirty="0">
                  <a:solidFill>
                    <a:srgbClr val="FFFF00"/>
                  </a:solidFill>
                  <a:latin typeface="Amiri" panose="00000500000000000000" pitchFamily="2" charset="-78"/>
                  <a:ea typeface="Amiri" panose="00000500000000000000" pitchFamily="2" charset="-78"/>
                  <a:cs typeface="Amiri" panose="00000500000000000000" pitchFamily="2" charset="-78"/>
                </a:rPr>
                <a:t>M</a:t>
              </a:r>
            </a:p>
          </p:txBody>
        </p:sp>
        <p:sp>
          <p:nvSpPr>
            <p:cNvPr id="47" name="Ellipse 46">
              <a:extLst>
                <a:ext uri="{FF2B5EF4-FFF2-40B4-BE49-F238E27FC236}">
                  <a16:creationId xmlns:a16="http://schemas.microsoft.com/office/drawing/2014/main" id="{A7B98202-405D-518F-0E0A-FF7A888F0D9A}"/>
                </a:ext>
              </a:extLst>
            </p:cNvPr>
            <p:cNvSpPr/>
            <p:nvPr/>
          </p:nvSpPr>
          <p:spPr>
            <a:xfrm>
              <a:off x="5090666" y="3500983"/>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E0C228CC-79A3-A5D9-BC10-2FD9A83F6D41}"/>
                </a:ext>
              </a:extLst>
            </p:cNvPr>
            <p:cNvSpPr/>
            <p:nvPr/>
          </p:nvSpPr>
          <p:spPr>
            <a:xfrm>
              <a:off x="5613947" y="2577599"/>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0" name="Gerade Verbindung mit Pfeil 49">
              <a:extLst>
                <a:ext uri="{FF2B5EF4-FFF2-40B4-BE49-F238E27FC236}">
                  <a16:creationId xmlns:a16="http://schemas.microsoft.com/office/drawing/2014/main" id="{CF288E06-7CED-CD41-8E6C-466A50F8C347}"/>
                </a:ext>
              </a:extLst>
            </p:cNvPr>
            <p:cNvCxnSpPr>
              <a:cxnSpLocks/>
            </p:cNvCxnSpPr>
            <p:nvPr/>
          </p:nvCxnSpPr>
          <p:spPr>
            <a:xfrm flipV="1">
              <a:off x="5175055" y="2678228"/>
              <a:ext cx="430561" cy="7602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3E29757C-74EB-82B9-4AAB-C7BE4141366E}"/>
                </a:ext>
              </a:extLst>
            </p:cNvPr>
            <p:cNvCxnSpPr>
              <a:cxnSpLocks/>
            </p:cNvCxnSpPr>
            <p:nvPr/>
          </p:nvCxnSpPr>
          <p:spPr>
            <a:xfrm flipV="1">
              <a:off x="5382750" y="1914287"/>
              <a:ext cx="15173" cy="115997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3C679C8B-AC23-342E-5BC5-64F92B0BEE9B}"/>
                </a:ext>
              </a:extLst>
            </p:cNvPr>
            <p:cNvCxnSpPr>
              <a:cxnSpLocks/>
            </p:cNvCxnSpPr>
            <p:nvPr/>
          </p:nvCxnSpPr>
          <p:spPr>
            <a:xfrm flipV="1">
              <a:off x="4850427" y="3548799"/>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C789DCD0-B099-8B44-C58F-5967C381DEC4}"/>
                </a:ext>
              </a:extLst>
            </p:cNvPr>
            <p:cNvCxnSpPr>
              <a:cxnSpLocks/>
            </p:cNvCxnSpPr>
            <p:nvPr/>
          </p:nvCxnSpPr>
          <p:spPr>
            <a:xfrm flipV="1">
              <a:off x="5655351" y="2100134"/>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59EC9258-2AFB-9A85-20E8-B540833E3DD7}"/>
                </a:ext>
              </a:extLst>
            </p:cNvPr>
            <p:cNvCxnSpPr/>
            <p:nvPr/>
          </p:nvCxnSpPr>
          <p:spPr>
            <a:xfrm>
              <a:off x="5910362" y="2100134"/>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0A2E875B-EBD3-8852-5091-9717C7F451C2}"/>
                </a:ext>
              </a:extLst>
            </p:cNvPr>
            <p:cNvCxnSpPr/>
            <p:nvPr/>
          </p:nvCxnSpPr>
          <p:spPr>
            <a:xfrm>
              <a:off x="4851053" y="4016421"/>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5E8B8133-26F7-90EA-F68A-2BA57F66D15A}"/>
                </a:ext>
              </a:extLst>
            </p:cNvPr>
            <p:cNvCxnSpPr>
              <a:cxnSpLocks/>
            </p:cNvCxnSpPr>
            <p:nvPr/>
          </p:nvCxnSpPr>
          <p:spPr>
            <a:xfrm flipV="1">
              <a:off x="7327500" y="2085424"/>
              <a:ext cx="1052378" cy="193099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Ellipse 72">
              <a:extLst>
                <a:ext uri="{FF2B5EF4-FFF2-40B4-BE49-F238E27FC236}">
                  <a16:creationId xmlns:a16="http://schemas.microsoft.com/office/drawing/2014/main" id="{A735BC30-4841-F061-175A-E583ED4B5C11}"/>
                </a:ext>
              </a:extLst>
            </p:cNvPr>
            <p:cNvSpPr/>
            <p:nvPr/>
          </p:nvSpPr>
          <p:spPr>
            <a:xfrm>
              <a:off x="7548507" y="2745910"/>
              <a:ext cx="619866" cy="576063"/>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a:extLst>
                <a:ext uri="{FF2B5EF4-FFF2-40B4-BE49-F238E27FC236}">
                  <a16:creationId xmlns:a16="http://schemas.microsoft.com/office/drawing/2014/main" id="{A5B66B2E-1279-F300-D6D6-635D0FEBA2D3}"/>
                </a:ext>
              </a:extLst>
            </p:cNvPr>
            <p:cNvSpPr txBox="1"/>
            <p:nvPr/>
          </p:nvSpPr>
          <p:spPr>
            <a:xfrm>
              <a:off x="7556227" y="2849275"/>
              <a:ext cx="709048" cy="369332"/>
            </a:xfrm>
            <a:prstGeom prst="rect">
              <a:avLst/>
            </a:prstGeom>
            <a:noFill/>
          </p:spPr>
          <p:txBody>
            <a:bodyPr wrap="square" rtlCol="0">
              <a:spAutoFit/>
            </a:bodyPr>
            <a:lstStyle/>
            <a:p>
              <a:r>
                <a:rPr lang="de-DE" dirty="0" err="1">
                  <a:latin typeface="Amiri" panose="00000500000000000000" pitchFamily="2" charset="-78"/>
                  <a:ea typeface="Amiri" panose="00000500000000000000" pitchFamily="2" charset="-78"/>
                  <a:cs typeface="Amiri" panose="00000500000000000000" pitchFamily="2" charset="-78"/>
                </a:rPr>
                <a:t>U</a:t>
              </a:r>
              <a:r>
                <a:rPr lang="de-DE" baseline="-25000" dirty="0" err="1">
                  <a:ea typeface="Amiri" panose="00000500000000000000" pitchFamily="2" charset="-78"/>
                  <a:cs typeface="Amiri" panose="00000500000000000000" pitchFamily="2" charset="-78"/>
                </a:rPr>
                <a:t>Hall</a:t>
              </a:r>
              <a:endParaRPr lang="de-DE" baseline="-25000" dirty="0">
                <a:ea typeface="Amiri" panose="00000500000000000000" pitchFamily="2" charset="-78"/>
                <a:cs typeface="Amiri" panose="00000500000000000000" pitchFamily="2" charset="-78"/>
              </a:endParaRPr>
            </a:p>
          </p:txBody>
        </p:sp>
      </p:grpSp>
      <p:sp>
        <p:nvSpPr>
          <p:cNvPr id="10" name="Inhaltsplatzhalter 2">
            <a:extLst>
              <a:ext uri="{FF2B5EF4-FFF2-40B4-BE49-F238E27FC236}">
                <a16:creationId xmlns:a16="http://schemas.microsoft.com/office/drawing/2014/main" id="{22B9470D-5810-C56D-C12D-7CD7E18B5A83}"/>
              </a:ext>
            </a:extLst>
          </p:cNvPr>
          <p:cNvSpPr txBox="1">
            <a:spLocks/>
          </p:cNvSpPr>
          <p:nvPr/>
        </p:nvSpPr>
        <p:spPr>
          <a:xfrm>
            <a:off x="8976321" y="1340768"/>
            <a:ext cx="2880320"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Anormaler Hall Effekt </a:t>
            </a:r>
          </a:p>
          <a:p>
            <a:endParaRPr lang="de-DE" dirty="0"/>
          </a:p>
          <a:p>
            <a:pPr lvl="1"/>
            <a:r>
              <a:rPr lang="de-DE" dirty="0"/>
              <a:t>Kein externes Feld B = 0</a:t>
            </a:r>
          </a:p>
          <a:p>
            <a:endParaRPr lang="de-DE" dirty="0"/>
          </a:p>
          <a:p>
            <a:pPr lvl="2"/>
            <a:r>
              <a:rPr lang="de-DE" dirty="0"/>
              <a:t>FM: </a:t>
            </a:r>
          </a:p>
          <a:p>
            <a:pPr lvl="2"/>
            <a:endParaRPr lang="de-DE" dirty="0"/>
          </a:p>
          <a:p>
            <a:pPr lvl="3"/>
            <a:endParaRPr lang="de-DE" dirty="0"/>
          </a:p>
          <a:p>
            <a:pPr marL="450000" lvl="3" indent="0">
              <a:buNone/>
            </a:pPr>
            <a:endParaRPr lang="de-DE" dirty="0"/>
          </a:p>
          <a:p>
            <a:pPr lvl="2"/>
            <a:endParaRPr lang="de-DE" dirty="0"/>
          </a:p>
          <a:p>
            <a:pPr marL="0" lvl="2" indent="0">
              <a:buNone/>
            </a:pPr>
            <a:endParaRPr lang="de-DE" dirty="0"/>
          </a:p>
          <a:p>
            <a:pPr lvl="2"/>
            <a:endParaRPr lang="de-DE" dirty="0"/>
          </a:p>
          <a:p>
            <a:endParaRPr lang="de-DE" dirty="0"/>
          </a:p>
        </p:txBody>
      </p:sp>
      <p:pic>
        <p:nvPicPr>
          <p:cNvPr id="14" name="Grafik 13">
            <a:extLst>
              <a:ext uri="{FF2B5EF4-FFF2-40B4-BE49-F238E27FC236}">
                <a16:creationId xmlns:a16="http://schemas.microsoft.com/office/drawing/2014/main" id="{CEB9BE5C-39B9-D1C4-5045-4807F0A59B27}"/>
              </a:ext>
            </a:extLst>
          </p:cNvPr>
          <p:cNvPicPr>
            <a:picLocks noChangeAspect="1"/>
          </p:cNvPicPr>
          <p:nvPr/>
        </p:nvPicPr>
        <p:blipFill>
          <a:blip r:embed="rId3"/>
          <a:stretch>
            <a:fillRect/>
          </a:stretch>
        </p:blipFill>
        <p:spPr>
          <a:xfrm>
            <a:off x="9818792" y="2369542"/>
            <a:ext cx="1921736" cy="327840"/>
          </a:xfrm>
          <a:prstGeom prst="rect">
            <a:avLst/>
          </a:prstGeom>
        </p:spPr>
      </p:pic>
      <p:sp>
        <p:nvSpPr>
          <p:cNvPr id="16" name="Textfeld 15">
            <a:extLst>
              <a:ext uri="{FF2B5EF4-FFF2-40B4-BE49-F238E27FC236}">
                <a16:creationId xmlns:a16="http://schemas.microsoft.com/office/drawing/2014/main" id="{768AB231-1930-4398-BBD8-04B34CDA9B59}"/>
              </a:ext>
            </a:extLst>
          </p:cNvPr>
          <p:cNvSpPr txBox="1"/>
          <p:nvPr/>
        </p:nvSpPr>
        <p:spPr>
          <a:xfrm>
            <a:off x="6265812" y="3239177"/>
            <a:ext cx="591236" cy="369332"/>
          </a:xfrm>
          <a:prstGeom prst="rect">
            <a:avLst/>
          </a:prstGeom>
          <a:noFill/>
        </p:spPr>
        <p:txBody>
          <a:bodyPr wrap="square" rtlCol="0">
            <a:spAutoFit/>
          </a:bodyPr>
          <a:lstStyle/>
          <a:p>
            <a:r>
              <a:rPr lang="de-DE" dirty="0"/>
              <a:t>FM</a:t>
            </a:r>
          </a:p>
        </p:txBody>
      </p:sp>
      <p:sp>
        <p:nvSpPr>
          <p:cNvPr id="18" name="Ungleich 17">
            <a:extLst>
              <a:ext uri="{FF2B5EF4-FFF2-40B4-BE49-F238E27FC236}">
                <a16:creationId xmlns:a16="http://schemas.microsoft.com/office/drawing/2014/main" id="{89D64477-3CC3-8644-D681-07A17A2F9DC1}"/>
              </a:ext>
            </a:extLst>
          </p:cNvPr>
          <p:cNvSpPr/>
          <p:nvPr/>
        </p:nvSpPr>
        <p:spPr>
          <a:xfrm>
            <a:off x="8187800" y="2914598"/>
            <a:ext cx="281726" cy="216024"/>
          </a:xfrm>
          <a:prstGeom prst="mathNotEqua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1" name="Textfeld 20">
            <a:extLst>
              <a:ext uri="{FF2B5EF4-FFF2-40B4-BE49-F238E27FC236}">
                <a16:creationId xmlns:a16="http://schemas.microsoft.com/office/drawing/2014/main" id="{5875094F-27D1-F71C-987B-F97C8950AF34}"/>
              </a:ext>
            </a:extLst>
          </p:cNvPr>
          <p:cNvSpPr txBox="1"/>
          <p:nvPr/>
        </p:nvSpPr>
        <p:spPr>
          <a:xfrm>
            <a:off x="8427863" y="2837944"/>
            <a:ext cx="312906" cy="369332"/>
          </a:xfrm>
          <a:prstGeom prst="rect">
            <a:avLst/>
          </a:prstGeom>
          <a:noFill/>
        </p:spPr>
        <p:txBody>
          <a:bodyPr wrap="none" rtlCol="0">
            <a:spAutoFit/>
          </a:bodyPr>
          <a:lstStyle/>
          <a:p>
            <a:r>
              <a:rPr lang="de-DE" dirty="0"/>
              <a:t>0</a:t>
            </a:r>
          </a:p>
        </p:txBody>
      </p:sp>
    </p:spTree>
    <p:extLst>
      <p:ext uri="{BB962C8B-B14F-4D97-AF65-F5344CB8AC3E}">
        <p14:creationId xmlns:p14="http://schemas.microsoft.com/office/powerpoint/2010/main" val="3634170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13509" y="1269230"/>
            <a:ext cx="3733030" cy="4608042"/>
          </a:xfrm>
        </p:spPr>
        <p:txBody>
          <a:bodyPr/>
          <a:lstStyle/>
          <a:p>
            <a:r>
              <a:rPr lang="de-DE" dirty="0"/>
              <a:t>Hall Effekt mit B-Feld </a:t>
            </a:r>
          </a:p>
          <a:p>
            <a:endParaRPr lang="de-DE" dirty="0"/>
          </a:p>
          <a:p>
            <a:pPr lvl="2"/>
            <a:r>
              <a:rPr lang="de-DE" dirty="0"/>
              <a:t>Mit B-Feld bereits bekannt</a:t>
            </a:r>
          </a:p>
          <a:p>
            <a:pPr lvl="2"/>
            <a:endParaRPr lang="de-DE" dirty="0"/>
          </a:p>
          <a:p>
            <a:endParaRPr lang="de-DE" dirty="0"/>
          </a:p>
        </p:txBody>
      </p:sp>
      <p:sp>
        <p:nvSpPr>
          <p:cNvPr id="2" name="Titel 1"/>
          <p:cNvSpPr>
            <a:spLocks noGrp="1"/>
          </p:cNvSpPr>
          <p:nvPr>
            <p:ph type="title"/>
          </p:nvPr>
        </p:nvSpPr>
        <p:spPr>
          <a:xfrm>
            <a:off x="431801" y="404664"/>
            <a:ext cx="8447617" cy="647859"/>
          </a:xfrm>
        </p:spPr>
        <p:txBody>
          <a:bodyPr/>
          <a:lstStyle/>
          <a:p>
            <a:r>
              <a:rPr lang="de-DE" dirty="0"/>
              <a:t>Woher kommt die Auffuhr?</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75" name="Gruppieren 74">
            <a:extLst>
              <a:ext uri="{FF2B5EF4-FFF2-40B4-BE49-F238E27FC236}">
                <a16:creationId xmlns:a16="http://schemas.microsoft.com/office/drawing/2014/main" id="{DD89BE57-E347-441B-7033-FAC4CEA4EE15}"/>
              </a:ext>
            </a:extLst>
          </p:cNvPr>
          <p:cNvGrpSpPr/>
          <p:nvPr/>
        </p:nvGrpSpPr>
        <p:grpSpPr>
          <a:xfrm>
            <a:off x="3494391" y="1818979"/>
            <a:ext cx="4905865" cy="3220970"/>
            <a:chOff x="3494391" y="1818979"/>
            <a:chExt cx="4905865" cy="3220970"/>
          </a:xfrm>
        </p:grpSpPr>
        <p:grpSp>
          <p:nvGrpSpPr>
            <p:cNvPr id="13" name="Gruppieren 12">
              <a:extLst>
                <a:ext uri="{FF2B5EF4-FFF2-40B4-BE49-F238E27FC236}">
                  <a16:creationId xmlns:a16="http://schemas.microsoft.com/office/drawing/2014/main" id="{F31038C4-BFAD-F28E-FBE1-CB132AD7B687}"/>
                </a:ext>
              </a:extLst>
            </p:cNvPr>
            <p:cNvGrpSpPr/>
            <p:nvPr/>
          </p:nvGrpSpPr>
          <p:grpSpPr>
            <a:xfrm>
              <a:off x="3791744" y="2638884"/>
              <a:ext cx="3521789" cy="1078619"/>
              <a:chOff x="3791744" y="2638884"/>
              <a:chExt cx="3521789" cy="1078619"/>
            </a:xfrm>
          </p:grpSpPr>
          <p:sp>
            <p:nvSpPr>
              <p:cNvPr id="8" name="Parallelogramm 7">
                <a:extLst>
                  <a:ext uri="{FF2B5EF4-FFF2-40B4-BE49-F238E27FC236}">
                    <a16:creationId xmlns:a16="http://schemas.microsoft.com/office/drawing/2014/main" id="{8D1286E0-7C64-CA51-BC54-7EBCA979C695}"/>
                  </a:ext>
                </a:extLst>
              </p:cNvPr>
              <p:cNvSpPr/>
              <p:nvPr/>
            </p:nvSpPr>
            <p:spPr>
              <a:xfrm>
                <a:off x="3791744" y="2852937"/>
                <a:ext cx="3521789" cy="864566"/>
              </a:xfrm>
              <a:prstGeom prst="parallelogram">
                <a:avLst>
                  <a:gd name="adj" fmla="val 5649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54835E1B-0A4D-F4AC-136F-3FC0DA660516}"/>
                  </a:ext>
                </a:extLst>
              </p:cNvPr>
              <p:cNvSpPr/>
              <p:nvPr/>
            </p:nvSpPr>
            <p:spPr>
              <a:xfrm>
                <a:off x="3791744" y="3538971"/>
                <a:ext cx="144016" cy="17853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F249F2BA-DB97-6666-7315-7010A478C803}"/>
                  </a:ext>
                </a:extLst>
              </p:cNvPr>
              <p:cNvSpPr/>
              <p:nvPr/>
            </p:nvSpPr>
            <p:spPr>
              <a:xfrm>
                <a:off x="7169517" y="2638884"/>
                <a:ext cx="144016" cy="21405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ECD4F5B5-7915-6F9B-A6A7-46F00D9CCE26}"/>
                  </a:ext>
                </a:extLst>
              </p:cNvPr>
              <p:cNvSpPr/>
              <p:nvPr/>
            </p:nvSpPr>
            <p:spPr>
              <a:xfrm>
                <a:off x="3791744" y="2638884"/>
                <a:ext cx="3521789" cy="900087"/>
              </a:xfrm>
              <a:prstGeom prst="parallelogram">
                <a:avLst>
                  <a:gd name="adj" fmla="val 564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 name="Ellipse 11">
              <a:extLst>
                <a:ext uri="{FF2B5EF4-FFF2-40B4-BE49-F238E27FC236}">
                  <a16:creationId xmlns:a16="http://schemas.microsoft.com/office/drawing/2014/main" id="{DA317A5D-14AC-289A-8DBC-166C7E9F1B69}"/>
                </a:ext>
              </a:extLst>
            </p:cNvPr>
            <p:cNvSpPr/>
            <p:nvPr/>
          </p:nvSpPr>
          <p:spPr>
            <a:xfrm>
              <a:off x="7058962" y="3101404"/>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F834599-6C0C-13B3-2423-88FF84F0F84A}"/>
                </a:ext>
              </a:extLst>
            </p:cNvPr>
            <p:cNvSpPr/>
            <p:nvPr/>
          </p:nvSpPr>
          <p:spPr>
            <a:xfrm>
              <a:off x="4007768" y="3065561"/>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A22477E0-FF7F-25CE-96A9-8C5FBCDAE84D}"/>
                </a:ext>
              </a:extLst>
            </p:cNvPr>
            <p:cNvCxnSpPr>
              <a:cxnSpLocks/>
            </p:cNvCxnSpPr>
            <p:nvPr/>
          </p:nvCxnSpPr>
          <p:spPr>
            <a:xfrm flipH="1">
              <a:off x="3503712" y="3101404"/>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99500FBA-8F29-D9CE-530F-97862E4AEB31}"/>
                </a:ext>
              </a:extLst>
            </p:cNvPr>
            <p:cNvCxnSpPr>
              <a:cxnSpLocks/>
            </p:cNvCxnSpPr>
            <p:nvPr/>
          </p:nvCxnSpPr>
          <p:spPr>
            <a:xfrm flipH="1">
              <a:off x="7130970" y="3137408"/>
              <a:ext cx="2099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9882896-A3D2-C5EE-8048-7B35F3C28270}"/>
                </a:ext>
              </a:extLst>
            </p:cNvPr>
            <p:cNvCxnSpPr>
              <a:cxnSpLocks/>
            </p:cNvCxnSpPr>
            <p:nvPr/>
          </p:nvCxnSpPr>
          <p:spPr>
            <a:xfrm flipV="1">
              <a:off x="7340947" y="3129470"/>
              <a:ext cx="0" cy="1379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7936146-0240-7086-DE7A-F8DF5181BCB4}"/>
                </a:ext>
              </a:extLst>
            </p:cNvPr>
            <p:cNvCxnSpPr>
              <a:cxnSpLocks/>
            </p:cNvCxnSpPr>
            <p:nvPr/>
          </p:nvCxnSpPr>
          <p:spPr>
            <a:xfrm flipV="1">
              <a:off x="3494391" y="3095337"/>
              <a:ext cx="9321" cy="1399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CAE96A34-B363-1B2F-DA5B-4880ACBE2092}"/>
                </a:ext>
              </a:extLst>
            </p:cNvPr>
            <p:cNvCxnSpPr>
              <a:cxnSpLocks/>
            </p:cNvCxnSpPr>
            <p:nvPr/>
          </p:nvCxnSpPr>
          <p:spPr>
            <a:xfrm flipH="1">
              <a:off x="3494391" y="4494659"/>
              <a:ext cx="15934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AAA0B67-352E-07DF-6F11-0B26546068DA}"/>
                </a:ext>
              </a:extLst>
            </p:cNvPr>
            <p:cNvCxnSpPr/>
            <p:nvPr/>
          </p:nvCxnSpPr>
          <p:spPr>
            <a:xfrm>
              <a:off x="5087888" y="4221088"/>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9A69DA9E-CAA4-1ABF-46BA-C6C3C68454C1}"/>
                </a:ext>
              </a:extLst>
            </p:cNvPr>
            <p:cNvCxnSpPr>
              <a:cxnSpLocks/>
            </p:cNvCxnSpPr>
            <p:nvPr/>
          </p:nvCxnSpPr>
          <p:spPr>
            <a:xfrm>
              <a:off x="5231904" y="4360912"/>
              <a:ext cx="0" cy="296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58B11AE-97B2-A181-A992-411CE66DBBD2}"/>
                </a:ext>
              </a:extLst>
            </p:cNvPr>
            <p:cNvCxnSpPr>
              <a:cxnSpLocks/>
            </p:cNvCxnSpPr>
            <p:nvPr/>
          </p:nvCxnSpPr>
          <p:spPr>
            <a:xfrm flipH="1">
              <a:off x="5231904" y="4499868"/>
              <a:ext cx="21090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CF77980B-A113-1F04-EE11-BAD77EBB1129}"/>
                </a:ext>
              </a:extLst>
            </p:cNvPr>
            <p:cNvSpPr txBox="1"/>
            <p:nvPr/>
          </p:nvSpPr>
          <p:spPr>
            <a:xfrm>
              <a:off x="5059404" y="4670617"/>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cxnSp>
          <p:nvCxnSpPr>
            <p:cNvPr id="37" name="Gerade Verbindung mit Pfeil 36">
              <a:extLst>
                <a:ext uri="{FF2B5EF4-FFF2-40B4-BE49-F238E27FC236}">
                  <a16:creationId xmlns:a16="http://schemas.microsoft.com/office/drawing/2014/main" id="{3FB944B2-A26C-83A2-99BA-0866A43E9046}"/>
                </a:ext>
              </a:extLst>
            </p:cNvPr>
            <p:cNvCxnSpPr>
              <a:cxnSpLocks/>
            </p:cNvCxnSpPr>
            <p:nvPr/>
          </p:nvCxnSpPr>
          <p:spPr>
            <a:xfrm>
              <a:off x="4973469" y="3088927"/>
              <a:ext cx="929500" cy="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73BE7FD1-BEF3-81F5-E848-09964E4FAC23}"/>
                </a:ext>
              </a:extLst>
            </p:cNvPr>
            <p:cNvSpPr txBox="1"/>
            <p:nvPr/>
          </p:nvSpPr>
          <p:spPr>
            <a:xfrm>
              <a:off x="5544837" y="3101404"/>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sp>
          <p:nvSpPr>
            <p:cNvPr id="46" name="Textfeld 45">
              <a:extLst>
                <a:ext uri="{FF2B5EF4-FFF2-40B4-BE49-F238E27FC236}">
                  <a16:creationId xmlns:a16="http://schemas.microsoft.com/office/drawing/2014/main" id="{7D3C5A48-56FB-5832-E999-EECF1EAC0465}"/>
                </a:ext>
              </a:extLst>
            </p:cNvPr>
            <p:cNvSpPr txBox="1"/>
            <p:nvPr/>
          </p:nvSpPr>
          <p:spPr>
            <a:xfrm>
              <a:off x="5366223" y="1818979"/>
              <a:ext cx="288789" cy="369332"/>
            </a:xfrm>
            <a:prstGeom prst="rect">
              <a:avLst/>
            </a:prstGeom>
            <a:noFill/>
          </p:spPr>
          <p:txBody>
            <a:bodyPr wrap="square" rtlCol="0">
              <a:spAutoFit/>
            </a:bodyPr>
            <a:lstStyle/>
            <a:p>
              <a:endParaRPr lang="de-DE" b="1" dirty="0">
                <a:solidFill>
                  <a:srgbClr val="FFFF00"/>
                </a:solidFill>
                <a:latin typeface="Amiri" panose="00000500000000000000" pitchFamily="2" charset="-78"/>
                <a:ea typeface="Amiri" panose="00000500000000000000" pitchFamily="2" charset="-78"/>
                <a:cs typeface="Amiri" panose="00000500000000000000" pitchFamily="2" charset="-78"/>
              </a:endParaRPr>
            </a:p>
          </p:txBody>
        </p:sp>
        <p:sp>
          <p:nvSpPr>
            <p:cNvPr id="47" name="Ellipse 46">
              <a:extLst>
                <a:ext uri="{FF2B5EF4-FFF2-40B4-BE49-F238E27FC236}">
                  <a16:creationId xmlns:a16="http://schemas.microsoft.com/office/drawing/2014/main" id="{A7B98202-405D-518F-0E0A-FF7A888F0D9A}"/>
                </a:ext>
              </a:extLst>
            </p:cNvPr>
            <p:cNvSpPr/>
            <p:nvPr/>
          </p:nvSpPr>
          <p:spPr>
            <a:xfrm>
              <a:off x="5090666" y="3500983"/>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E0C228CC-79A3-A5D9-BC10-2FD9A83F6D41}"/>
                </a:ext>
              </a:extLst>
            </p:cNvPr>
            <p:cNvSpPr/>
            <p:nvPr/>
          </p:nvSpPr>
          <p:spPr>
            <a:xfrm>
              <a:off x="5613947" y="2577599"/>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0" name="Gerade Verbindung mit Pfeil 49">
              <a:extLst>
                <a:ext uri="{FF2B5EF4-FFF2-40B4-BE49-F238E27FC236}">
                  <a16:creationId xmlns:a16="http://schemas.microsoft.com/office/drawing/2014/main" id="{CF288E06-7CED-CD41-8E6C-466A50F8C347}"/>
                </a:ext>
              </a:extLst>
            </p:cNvPr>
            <p:cNvCxnSpPr>
              <a:cxnSpLocks/>
            </p:cNvCxnSpPr>
            <p:nvPr/>
          </p:nvCxnSpPr>
          <p:spPr>
            <a:xfrm flipV="1">
              <a:off x="5175055" y="2678228"/>
              <a:ext cx="430561" cy="7602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3C679C8B-AC23-342E-5BC5-64F92B0BEE9B}"/>
                </a:ext>
              </a:extLst>
            </p:cNvPr>
            <p:cNvCxnSpPr>
              <a:cxnSpLocks/>
            </p:cNvCxnSpPr>
            <p:nvPr/>
          </p:nvCxnSpPr>
          <p:spPr>
            <a:xfrm flipV="1">
              <a:off x="4850427" y="3548799"/>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C789DCD0-B099-8B44-C58F-5967C381DEC4}"/>
                </a:ext>
              </a:extLst>
            </p:cNvPr>
            <p:cNvCxnSpPr>
              <a:cxnSpLocks/>
            </p:cNvCxnSpPr>
            <p:nvPr/>
          </p:nvCxnSpPr>
          <p:spPr>
            <a:xfrm flipV="1">
              <a:off x="5655351" y="2100134"/>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59EC9258-2AFB-9A85-20E8-B540833E3DD7}"/>
                </a:ext>
              </a:extLst>
            </p:cNvPr>
            <p:cNvCxnSpPr/>
            <p:nvPr/>
          </p:nvCxnSpPr>
          <p:spPr>
            <a:xfrm>
              <a:off x="5910362" y="2100134"/>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0A2E875B-EBD3-8852-5091-9717C7F451C2}"/>
                </a:ext>
              </a:extLst>
            </p:cNvPr>
            <p:cNvCxnSpPr/>
            <p:nvPr/>
          </p:nvCxnSpPr>
          <p:spPr>
            <a:xfrm>
              <a:off x="4851053" y="4016421"/>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5E8B8133-26F7-90EA-F68A-2BA57F66D15A}"/>
                </a:ext>
              </a:extLst>
            </p:cNvPr>
            <p:cNvCxnSpPr>
              <a:cxnSpLocks/>
            </p:cNvCxnSpPr>
            <p:nvPr/>
          </p:nvCxnSpPr>
          <p:spPr>
            <a:xfrm flipV="1">
              <a:off x="7327500" y="2085424"/>
              <a:ext cx="1052378" cy="193099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Ellipse 72">
              <a:extLst>
                <a:ext uri="{FF2B5EF4-FFF2-40B4-BE49-F238E27FC236}">
                  <a16:creationId xmlns:a16="http://schemas.microsoft.com/office/drawing/2014/main" id="{A735BC30-4841-F061-175A-E583ED4B5C11}"/>
                </a:ext>
              </a:extLst>
            </p:cNvPr>
            <p:cNvSpPr/>
            <p:nvPr/>
          </p:nvSpPr>
          <p:spPr>
            <a:xfrm>
              <a:off x="7548507" y="2745910"/>
              <a:ext cx="619866" cy="576063"/>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a:extLst>
                <a:ext uri="{FF2B5EF4-FFF2-40B4-BE49-F238E27FC236}">
                  <a16:creationId xmlns:a16="http://schemas.microsoft.com/office/drawing/2014/main" id="{A5B66B2E-1279-F300-D6D6-635D0FEBA2D3}"/>
                </a:ext>
              </a:extLst>
            </p:cNvPr>
            <p:cNvSpPr txBox="1"/>
            <p:nvPr/>
          </p:nvSpPr>
          <p:spPr>
            <a:xfrm>
              <a:off x="7556227" y="2849275"/>
              <a:ext cx="709048" cy="369332"/>
            </a:xfrm>
            <a:prstGeom prst="rect">
              <a:avLst/>
            </a:prstGeom>
            <a:noFill/>
          </p:spPr>
          <p:txBody>
            <a:bodyPr wrap="square" rtlCol="0">
              <a:spAutoFit/>
            </a:bodyPr>
            <a:lstStyle/>
            <a:p>
              <a:r>
                <a:rPr lang="de-DE" dirty="0" err="1">
                  <a:latin typeface="Amiri" panose="00000500000000000000" pitchFamily="2" charset="-78"/>
                  <a:ea typeface="Amiri" panose="00000500000000000000" pitchFamily="2" charset="-78"/>
                  <a:cs typeface="Amiri" panose="00000500000000000000" pitchFamily="2" charset="-78"/>
                </a:rPr>
                <a:t>U</a:t>
              </a:r>
              <a:r>
                <a:rPr lang="de-DE" baseline="-25000" dirty="0" err="1">
                  <a:ea typeface="Amiri" panose="00000500000000000000" pitchFamily="2" charset="-78"/>
                  <a:cs typeface="Amiri" panose="00000500000000000000" pitchFamily="2" charset="-78"/>
                </a:rPr>
                <a:t>Hall</a:t>
              </a:r>
              <a:endParaRPr lang="de-DE" baseline="-25000" dirty="0">
                <a:ea typeface="Amiri" panose="00000500000000000000" pitchFamily="2" charset="-78"/>
                <a:cs typeface="Amiri" panose="00000500000000000000" pitchFamily="2" charset="-78"/>
              </a:endParaRPr>
            </a:p>
          </p:txBody>
        </p:sp>
      </p:grpSp>
      <p:sp>
        <p:nvSpPr>
          <p:cNvPr id="10" name="Inhaltsplatzhalter 2">
            <a:extLst>
              <a:ext uri="{FF2B5EF4-FFF2-40B4-BE49-F238E27FC236}">
                <a16:creationId xmlns:a16="http://schemas.microsoft.com/office/drawing/2014/main" id="{28074E25-9683-6116-A962-6BECE92550B3}"/>
              </a:ext>
            </a:extLst>
          </p:cNvPr>
          <p:cNvSpPr txBox="1">
            <a:spLocks/>
          </p:cNvSpPr>
          <p:nvPr/>
        </p:nvSpPr>
        <p:spPr>
          <a:xfrm>
            <a:off x="8976321" y="1340768"/>
            <a:ext cx="2880320"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Anormaler Hall Effekt </a:t>
            </a:r>
          </a:p>
          <a:p>
            <a:endParaRPr lang="de-DE" dirty="0"/>
          </a:p>
          <a:p>
            <a:pPr lvl="1"/>
            <a:r>
              <a:rPr lang="de-DE" dirty="0"/>
              <a:t>Kein externes Feld B = 0</a:t>
            </a:r>
          </a:p>
          <a:p>
            <a:endParaRPr lang="de-DE" dirty="0"/>
          </a:p>
          <a:p>
            <a:pPr lvl="2"/>
            <a:r>
              <a:rPr lang="de-DE" dirty="0"/>
              <a:t>FM: </a:t>
            </a:r>
          </a:p>
          <a:p>
            <a:pPr lvl="2"/>
            <a:endParaRPr lang="de-DE" dirty="0"/>
          </a:p>
          <a:p>
            <a:pPr lvl="2"/>
            <a:r>
              <a:rPr lang="de-DE" dirty="0"/>
              <a:t>AFM:</a:t>
            </a:r>
          </a:p>
          <a:p>
            <a:pPr lvl="2"/>
            <a:endParaRPr lang="de-DE" dirty="0"/>
          </a:p>
          <a:p>
            <a:pPr marL="450000" lvl="3" indent="0">
              <a:buNone/>
            </a:pPr>
            <a:endParaRPr lang="de-DE" dirty="0"/>
          </a:p>
          <a:p>
            <a:pPr lvl="2"/>
            <a:endParaRPr lang="de-DE" dirty="0"/>
          </a:p>
          <a:p>
            <a:pPr marL="0" lvl="2" indent="0">
              <a:buNone/>
            </a:pPr>
            <a:endParaRPr lang="de-DE" dirty="0"/>
          </a:p>
          <a:p>
            <a:pPr lvl="2"/>
            <a:endParaRPr lang="de-DE" dirty="0"/>
          </a:p>
          <a:p>
            <a:endParaRPr lang="de-DE" dirty="0"/>
          </a:p>
        </p:txBody>
      </p:sp>
      <p:pic>
        <p:nvPicPr>
          <p:cNvPr id="16" name="Grafik 15">
            <a:extLst>
              <a:ext uri="{FF2B5EF4-FFF2-40B4-BE49-F238E27FC236}">
                <a16:creationId xmlns:a16="http://schemas.microsoft.com/office/drawing/2014/main" id="{D77DBD13-7BED-CAD0-A50A-47ED3552F01E}"/>
              </a:ext>
            </a:extLst>
          </p:cNvPr>
          <p:cNvPicPr>
            <a:picLocks noChangeAspect="1"/>
          </p:cNvPicPr>
          <p:nvPr/>
        </p:nvPicPr>
        <p:blipFill>
          <a:blip r:embed="rId3"/>
          <a:stretch>
            <a:fillRect/>
          </a:stretch>
        </p:blipFill>
        <p:spPr>
          <a:xfrm>
            <a:off x="9818792" y="2369542"/>
            <a:ext cx="1921736" cy="327840"/>
          </a:xfrm>
          <a:prstGeom prst="rect">
            <a:avLst/>
          </a:prstGeom>
        </p:spPr>
      </p:pic>
      <p:pic>
        <p:nvPicPr>
          <p:cNvPr id="22" name="Grafik 21">
            <a:extLst>
              <a:ext uri="{FF2B5EF4-FFF2-40B4-BE49-F238E27FC236}">
                <a16:creationId xmlns:a16="http://schemas.microsoft.com/office/drawing/2014/main" id="{DCE71909-F27E-B52C-1287-5517794B9899}"/>
              </a:ext>
            </a:extLst>
          </p:cNvPr>
          <p:cNvPicPr>
            <a:picLocks noChangeAspect="1"/>
          </p:cNvPicPr>
          <p:nvPr/>
        </p:nvPicPr>
        <p:blipFill>
          <a:blip r:embed="rId4"/>
          <a:stretch>
            <a:fillRect/>
          </a:stretch>
        </p:blipFill>
        <p:spPr>
          <a:xfrm>
            <a:off x="9840861" y="2964552"/>
            <a:ext cx="2015780" cy="261570"/>
          </a:xfrm>
          <a:prstGeom prst="rect">
            <a:avLst/>
          </a:prstGeom>
        </p:spPr>
      </p:pic>
      <p:sp>
        <p:nvSpPr>
          <p:cNvPr id="21" name="Textfeld 20">
            <a:extLst>
              <a:ext uri="{FF2B5EF4-FFF2-40B4-BE49-F238E27FC236}">
                <a16:creationId xmlns:a16="http://schemas.microsoft.com/office/drawing/2014/main" id="{9FC7BA9D-5F16-2122-3CB6-385AA8B08D46}"/>
              </a:ext>
            </a:extLst>
          </p:cNvPr>
          <p:cNvSpPr txBox="1"/>
          <p:nvPr/>
        </p:nvSpPr>
        <p:spPr>
          <a:xfrm>
            <a:off x="6149758" y="3204260"/>
            <a:ext cx="713939" cy="369332"/>
          </a:xfrm>
          <a:prstGeom prst="rect">
            <a:avLst/>
          </a:prstGeom>
          <a:noFill/>
        </p:spPr>
        <p:txBody>
          <a:bodyPr wrap="square" rtlCol="0">
            <a:spAutoFit/>
          </a:bodyPr>
          <a:lstStyle/>
          <a:p>
            <a:r>
              <a:rPr lang="de-DE" dirty="0"/>
              <a:t>AFM</a:t>
            </a:r>
          </a:p>
        </p:txBody>
      </p:sp>
      <p:sp>
        <p:nvSpPr>
          <p:cNvPr id="18" name="Textfeld 17">
            <a:extLst>
              <a:ext uri="{FF2B5EF4-FFF2-40B4-BE49-F238E27FC236}">
                <a16:creationId xmlns:a16="http://schemas.microsoft.com/office/drawing/2014/main" id="{ED7D70A4-5C95-301D-F76B-BE3428EC0A00}"/>
              </a:ext>
            </a:extLst>
          </p:cNvPr>
          <p:cNvSpPr txBox="1"/>
          <p:nvPr/>
        </p:nvSpPr>
        <p:spPr>
          <a:xfrm>
            <a:off x="8427863" y="2837944"/>
            <a:ext cx="312906" cy="369332"/>
          </a:xfrm>
          <a:prstGeom prst="rect">
            <a:avLst/>
          </a:prstGeom>
          <a:noFill/>
        </p:spPr>
        <p:txBody>
          <a:bodyPr wrap="none" rtlCol="0">
            <a:spAutoFit/>
          </a:bodyPr>
          <a:lstStyle/>
          <a:p>
            <a:r>
              <a:rPr lang="de-DE" dirty="0"/>
              <a:t>0</a:t>
            </a:r>
          </a:p>
        </p:txBody>
      </p:sp>
      <p:sp>
        <p:nvSpPr>
          <p:cNvPr id="27" name="Gleich 26">
            <a:extLst>
              <a:ext uri="{FF2B5EF4-FFF2-40B4-BE49-F238E27FC236}">
                <a16:creationId xmlns:a16="http://schemas.microsoft.com/office/drawing/2014/main" id="{54C79FBA-8E67-5402-9ED1-F472AB6B07E0}"/>
              </a:ext>
            </a:extLst>
          </p:cNvPr>
          <p:cNvSpPr/>
          <p:nvPr/>
        </p:nvSpPr>
        <p:spPr>
          <a:xfrm>
            <a:off x="8187799" y="2921510"/>
            <a:ext cx="281727" cy="202200"/>
          </a:xfrm>
          <a:prstGeom prst="mathEqua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404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4" name="Inhaltsplatzhalter 3"/>
          <p:cNvSpPr>
            <a:spLocks noGrp="1"/>
          </p:cNvSpPr>
          <p:nvPr>
            <p:ph sz="half" idx="2"/>
          </p:nvPr>
        </p:nvSpPr>
        <p:spPr>
          <a:xfrm>
            <a:off x="6208521" y="1669473"/>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10" name="Inhaltsplatzhalter 2">
            <a:extLst>
              <a:ext uri="{FF2B5EF4-FFF2-40B4-BE49-F238E27FC236}">
                <a16:creationId xmlns:a16="http://schemas.microsoft.com/office/drawing/2014/main" id="{A652EDFA-7882-3E9E-816F-D39EAF8C35D3}"/>
              </a:ext>
            </a:extLst>
          </p:cNvPr>
          <p:cNvSpPr>
            <a:spLocks noGrp="1"/>
          </p:cNvSpPr>
          <p:nvPr>
            <p:ph sz="half" idx="1"/>
          </p:nvPr>
        </p:nvSpPr>
        <p:spPr>
          <a:xfrm>
            <a:off x="431799" y="1669473"/>
            <a:ext cx="5568951" cy="4103687"/>
          </a:xfrm>
        </p:spPr>
        <p:txBody>
          <a:bodyPr/>
          <a:lstStyle/>
          <a:p>
            <a:r>
              <a:rPr lang="de-DE" dirty="0"/>
              <a:t>Magnete sind Überall (nicht nur am Kühlschrank):</a:t>
            </a:r>
          </a:p>
          <a:p>
            <a:endParaRPr lang="de-DE" dirty="0"/>
          </a:p>
          <a:p>
            <a:pPr lvl="2"/>
            <a:r>
              <a:rPr lang="de-DE" dirty="0"/>
              <a:t>In jedem elektrischen Motor.</a:t>
            </a:r>
          </a:p>
          <a:p>
            <a:pPr lvl="3"/>
            <a:r>
              <a:rPr lang="de-DE" dirty="0"/>
              <a:t>Lautsprecher</a:t>
            </a:r>
          </a:p>
          <a:p>
            <a:pPr lvl="3"/>
            <a:endParaRPr lang="de-DE" dirty="0"/>
          </a:p>
          <a:p>
            <a:pPr lvl="2"/>
            <a:r>
              <a:rPr lang="de-DE" dirty="0"/>
              <a:t>Medizin</a:t>
            </a:r>
          </a:p>
          <a:p>
            <a:pPr lvl="3"/>
            <a:r>
              <a:rPr lang="de-DE" dirty="0"/>
              <a:t>MRI </a:t>
            </a:r>
          </a:p>
          <a:p>
            <a:pPr lvl="3"/>
            <a:endParaRPr lang="de-DE" dirty="0"/>
          </a:p>
          <a:p>
            <a:pPr lvl="2"/>
            <a:r>
              <a:rPr lang="de-DE" dirty="0"/>
              <a:t>Digitaler Speicher</a:t>
            </a:r>
          </a:p>
          <a:p>
            <a:pPr lvl="3"/>
            <a:r>
              <a:rPr lang="de-DE" dirty="0"/>
              <a:t>HDD</a:t>
            </a:r>
          </a:p>
          <a:p>
            <a:pPr lvl="3"/>
            <a:r>
              <a:rPr lang="de-DE" dirty="0" err="1"/>
              <a:t>Skyrmions</a:t>
            </a:r>
            <a:r>
              <a:rPr lang="de-DE" dirty="0"/>
              <a:t>?</a:t>
            </a:r>
          </a:p>
          <a:p>
            <a:pPr lvl="2"/>
            <a:endParaRPr lang="de-DE" dirty="0"/>
          </a:p>
          <a:p>
            <a:pPr lvl="2"/>
            <a:r>
              <a:rPr lang="de-DE" dirty="0"/>
              <a:t>Computing – </a:t>
            </a:r>
            <a:r>
              <a:rPr lang="de-DE" dirty="0" err="1"/>
              <a:t>Spintronics</a:t>
            </a:r>
            <a:r>
              <a:rPr lang="de-DE" dirty="0"/>
              <a:t> - </a:t>
            </a:r>
            <a:r>
              <a:rPr lang="de-DE" dirty="0" err="1"/>
              <a:t>Magnonen</a:t>
            </a:r>
            <a:r>
              <a:rPr lang="de-DE" dirty="0"/>
              <a:t>?</a:t>
            </a:r>
          </a:p>
          <a:p>
            <a:pPr lvl="2"/>
            <a:r>
              <a:rPr lang="de-DE" dirty="0"/>
              <a:t>Forschung (Nowak, Gönnenwein, </a:t>
            </a:r>
            <a:r>
              <a:rPr lang="de-DE" dirty="0" err="1"/>
              <a:t>Bossini</a:t>
            </a:r>
            <a:r>
              <a:rPr lang="de-DE" dirty="0"/>
              <a:t>….)</a:t>
            </a:r>
          </a:p>
        </p:txBody>
      </p:sp>
      <p:sp>
        <p:nvSpPr>
          <p:cNvPr id="19" name="Rechteck: abgerundete Ecken 18">
            <a:extLst>
              <a:ext uri="{FF2B5EF4-FFF2-40B4-BE49-F238E27FC236}">
                <a16:creationId xmlns:a16="http://schemas.microsoft.com/office/drawing/2014/main" id="{88A19D1D-4AEA-0C70-1A4A-9F31E918F128}"/>
              </a:ext>
            </a:extLst>
          </p:cNvPr>
          <p:cNvSpPr/>
          <p:nvPr/>
        </p:nvSpPr>
        <p:spPr>
          <a:xfrm>
            <a:off x="14304912" y="2132856"/>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Lamor</a:t>
            </a:r>
            <a:r>
              <a:rPr lang="de-DE" dirty="0"/>
              <a:t> Diamagnetismus</a:t>
            </a:r>
          </a:p>
        </p:txBody>
      </p:sp>
      <p:sp>
        <p:nvSpPr>
          <p:cNvPr id="20" name="Rechteck: abgerundete Ecken 19">
            <a:extLst>
              <a:ext uri="{FF2B5EF4-FFF2-40B4-BE49-F238E27FC236}">
                <a16:creationId xmlns:a16="http://schemas.microsoft.com/office/drawing/2014/main" id="{3C839F8B-CDF1-4225-A7DE-2601AA8943ED}"/>
              </a:ext>
            </a:extLst>
          </p:cNvPr>
          <p:cNvSpPr/>
          <p:nvPr/>
        </p:nvSpPr>
        <p:spPr>
          <a:xfrm>
            <a:off x="16617552" y="2156674"/>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Landau</a:t>
            </a:r>
          </a:p>
          <a:p>
            <a:pPr algn="ctr"/>
            <a:r>
              <a:rPr lang="de-DE" dirty="0"/>
              <a:t>Diamagnetismus</a:t>
            </a:r>
          </a:p>
        </p:txBody>
      </p:sp>
      <p:sp>
        <p:nvSpPr>
          <p:cNvPr id="21" name="Rechteck: abgerundete Ecken 20">
            <a:extLst>
              <a:ext uri="{FF2B5EF4-FFF2-40B4-BE49-F238E27FC236}">
                <a16:creationId xmlns:a16="http://schemas.microsoft.com/office/drawing/2014/main" id="{DAADE92F-6897-A8A0-DADA-505BB7AD9560}"/>
              </a:ext>
            </a:extLst>
          </p:cNvPr>
          <p:cNvSpPr/>
          <p:nvPr/>
        </p:nvSpPr>
        <p:spPr>
          <a:xfrm>
            <a:off x="16617552" y="3420988"/>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Pauli</a:t>
            </a:r>
          </a:p>
          <a:p>
            <a:pPr algn="ctr"/>
            <a:r>
              <a:rPr lang="de-DE" dirty="0"/>
              <a:t>Paramagnetismus</a:t>
            </a:r>
          </a:p>
        </p:txBody>
      </p:sp>
      <p:sp>
        <p:nvSpPr>
          <p:cNvPr id="22" name="Rechteck: abgerundete Ecken 21">
            <a:extLst>
              <a:ext uri="{FF2B5EF4-FFF2-40B4-BE49-F238E27FC236}">
                <a16:creationId xmlns:a16="http://schemas.microsoft.com/office/drawing/2014/main" id="{252097AE-67DA-4A80-4479-0762B9E1D5DE}"/>
              </a:ext>
            </a:extLst>
          </p:cNvPr>
          <p:cNvSpPr/>
          <p:nvPr/>
        </p:nvSpPr>
        <p:spPr>
          <a:xfrm>
            <a:off x="14304912" y="3420988"/>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Langevin</a:t>
            </a:r>
            <a:r>
              <a:rPr lang="de-DE" dirty="0"/>
              <a:t> Paramagnetismus</a:t>
            </a:r>
          </a:p>
        </p:txBody>
      </p:sp>
      <p:sp>
        <p:nvSpPr>
          <p:cNvPr id="23" name="Rechteck: abgerundete Ecken 22">
            <a:extLst>
              <a:ext uri="{FF2B5EF4-FFF2-40B4-BE49-F238E27FC236}">
                <a16:creationId xmlns:a16="http://schemas.microsoft.com/office/drawing/2014/main" id="{12611F39-F259-A19E-2ED0-9138EDED3A68}"/>
              </a:ext>
            </a:extLst>
          </p:cNvPr>
          <p:cNvSpPr/>
          <p:nvPr/>
        </p:nvSpPr>
        <p:spPr>
          <a:xfrm>
            <a:off x="14304912" y="1405238"/>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Gebundende</a:t>
            </a:r>
            <a:r>
              <a:rPr lang="de-DE" dirty="0"/>
              <a:t> e</a:t>
            </a:r>
            <a:r>
              <a:rPr lang="de-DE" baseline="30000" dirty="0"/>
              <a:t>-</a:t>
            </a:r>
          </a:p>
        </p:txBody>
      </p:sp>
      <p:sp>
        <p:nvSpPr>
          <p:cNvPr id="24" name="Rechteck: abgerundete Ecken 23">
            <a:extLst>
              <a:ext uri="{FF2B5EF4-FFF2-40B4-BE49-F238E27FC236}">
                <a16:creationId xmlns:a16="http://schemas.microsoft.com/office/drawing/2014/main" id="{32D30EA4-C2D3-0030-D79D-342276DCA2BF}"/>
              </a:ext>
            </a:extLst>
          </p:cNvPr>
          <p:cNvSpPr/>
          <p:nvPr/>
        </p:nvSpPr>
        <p:spPr>
          <a:xfrm>
            <a:off x="16617552" y="1405238"/>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Quasi-freie e</a:t>
            </a:r>
            <a:r>
              <a:rPr lang="de-DE" baseline="30000" dirty="0"/>
              <a:t>-</a:t>
            </a:r>
            <a:endParaRPr lang="de-DE" dirty="0"/>
          </a:p>
        </p:txBody>
      </p:sp>
      <p:sp>
        <p:nvSpPr>
          <p:cNvPr id="25" name="Rechteck: abgerundete Ecken 24">
            <a:extLst>
              <a:ext uri="{FF2B5EF4-FFF2-40B4-BE49-F238E27FC236}">
                <a16:creationId xmlns:a16="http://schemas.microsoft.com/office/drawing/2014/main" id="{E003999E-8184-0466-506C-4554A2EA4500}"/>
              </a:ext>
            </a:extLst>
          </p:cNvPr>
          <p:cNvSpPr/>
          <p:nvPr/>
        </p:nvSpPr>
        <p:spPr>
          <a:xfrm>
            <a:off x="13167094" y="2132856"/>
            <a:ext cx="985418"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Dia</a:t>
            </a:r>
          </a:p>
        </p:txBody>
      </p:sp>
      <p:sp>
        <p:nvSpPr>
          <p:cNvPr id="26" name="Rechteck: abgerundete Ecken 25">
            <a:extLst>
              <a:ext uri="{FF2B5EF4-FFF2-40B4-BE49-F238E27FC236}">
                <a16:creationId xmlns:a16="http://schemas.microsoft.com/office/drawing/2014/main" id="{ED94BE76-62F4-5AF8-1787-2B0232E3DB14}"/>
              </a:ext>
            </a:extLst>
          </p:cNvPr>
          <p:cNvSpPr/>
          <p:nvPr/>
        </p:nvSpPr>
        <p:spPr>
          <a:xfrm>
            <a:off x="13167094" y="3420988"/>
            <a:ext cx="985418"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Para</a:t>
            </a:r>
          </a:p>
        </p:txBody>
      </p:sp>
      <p:sp>
        <p:nvSpPr>
          <p:cNvPr id="27" name="Rechteck: abgerundete Ecken 26">
            <a:extLst>
              <a:ext uri="{FF2B5EF4-FFF2-40B4-BE49-F238E27FC236}">
                <a16:creationId xmlns:a16="http://schemas.microsoft.com/office/drawing/2014/main" id="{128AC4F4-DC44-5CDA-C2D9-819A4AE59E27}"/>
              </a:ext>
            </a:extLst>
          </p:cNvPr>
          <p:cNvSpPr/>
          <p:nvPr/>
        </p:nvSpPr>
        <p:spPr>
          <a:xfrm>
            <a:off x="16617552" y="4924293"/>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750" dirty="0"/>
              <a:t>Band Ferromagnetismus</a:t>
            </a:r>
          </a:p>
        </p:txBody>
      </p:sp>
      <p:sp>
        <p:nvSpPr>
          <p:cNvPr id="28" name="Rechteck: abgerundete Ecken 27">
            <a:extLst>
              <a:ext uri="{FF2B5EF4-FFF2-40B4-BE49-F238E27FC236}">
                <a16:creationId xmlns:a16="http://schemas.microsoft.com/office/drawing/2014/main" id="{14D59308-2C30-0950-F425-DAD6FEFFFC05}"/>
              </a:ext>
            </a:extLst>
          </p:cNvPr>
          <p:cNvSpPr/>
          <p:nvPr/>
        </p:nvSpPr>
        <p:spPr>
          <a:xfrm>
            <a:off x="14304912" y="4924293"/>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Kooperativer Magnetismus</a:t>
            </a:r>
          </a:p>
        </p:txBody>
      </p:sp>
      <p:sp>
        <p:nvSpPr>
          <p:cNvPr id="29" name="Rechteck: abgerundete Ecken 28">
            <a:extLst>
              <a:ext uri="{FF2B5EF4-FFF2-40B4-BE49-F238E27FC236}">
                <a16:creationId xmlns:a16="http://schemas.microsoft.com/office/drawing/2014/main" id="{3E3B8353-C6AF-50F8-940C-4599EEA70797}"/>
              </a:ext>
            </a:extLst>
          </p:cNvPr>
          <p:cNvSpPr/>
          <p:nvPr/>
        </p:nvSpPr>
        <p:spPr>
          <a:xfrm>
            <a:off x="13167094" y="4924293"/>
            <a:ext cx="985418"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WWM</a:t>
            </a:r>
          </a:p>
        </p:txBody>
      </p:sp>
    </p:spTree>
    <p:extLst>
      <p:ext uri="{BB962C8B-B14F-4D97-AF65-F5344CB8AC3E}">
        <p14:creationId xmlns:p14="http://schemas.microsoft.com/office/powerpoint/2010/main" val="20953202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13509" y="1269230"/>
            <a:ext cx="3733030" cy="4608042"/>
          </a:xfrm>
        </p:spPr>
        <p:txBody>
          <a:bodyPr/>
          <a:lstStyle/>
          <a:p>
            <a:r>
              <a:rPr lang="de-DE" dirty="0"/>
              <a:t>Hall Effekt mit B-Feld </a:t>
            </a:r>
          </a:p>
          <a:p>
            <a:endParaRPr lang="de-DE" dirty="0"/>
          </a:p>
          <a:p>
            <a:pPr lvl="2"/>
            <a:r>
              <a:rPr lang="de-DE" dirty="0"/>
              <a:t>Mit B-Feld bereits bekannt</a:t>
            </a:r>
          </a:p>
          <a:p>
            <a:pPr lvl="2"/>
            <a:endParaRPr lang="de-DE" dirty="0"/>
          </a:p>
          <a:p>
            <a:endParaRPr lang="de-DE" dirty="0"/>
          </a:p>
        </p:txBody>
      </p:sp>
      <p:sp>
        <p:nvSpPr>
          <p:cNvPr id="2" name="Titel 1"/>
          <p:cNvSpPr>
            <a:spLocks noGrp="1"/>
          </p:cNvSpPr>
          <p:nvPr>
            <p:ph type="title"/>
          </p:nvPr>
        </p:nvSpPr>
        <p:spPr>
          <a:xfrm>
            <a:off x="431801" y="404664"/>
            <a:ext cx="8447617" cy="647859"/>
          </a:xfrm>
        </p:spPr>
        <p:txBody>
          <a:bodyPr/>
          <a:lstStyle/>
          <a:p>
            <a:r>
              <a:rPr lang="de-DE" dirty="0"/>
              <a:t>Woher kommt die Auffuhr?</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75" name="Gruppieren 74">
            <a:extLst>
              <a:ext uri="{FF2B5EF4-FFF2-40B4-BE49-F238E27FC236}">
                <a16:creationId xmlns:a16="http://schemas.microsoft.com/office/drawing/2014/main" id="{DD89BE57-E347-441B-7033-FAC4CEA4EE15}"/>
              </a:ext>
            </a:extLst>
          </p:cNvPr>
          <p:cNvGrpSpPr/>
          <p:nvPr/>
        </p:nvGrpSpPr>
        <p:grpSpPr>
          <a:xfrm>
            <a:off x="3494391" y="1818979"/>
            <a:ext cx="4905865" cy="3220970"/>
            <a:chOff x="3494391" y="1818979"/>
            <a:chExt cx="4905865" cy="3220970"/>
          </a:xfrm>
        </p:grpSpPr>
        <p:grpSp>
          <p:nvGrpSpPr>
            <p:cNvPr id="13" name="Gruppieren 12">
              <a:extLst>
                <a:ext uri="{FF2B5EF4-FFF2-40B4-BE49-F238E27FC236}">
                  <a16:creationId xmlns:a16="http://schemas.microsoft.com/office/drawing/2014/main" id="{F31038C4-BFAD-F28E-FBE1-CB132AD7B687}"/>
                </a:ext>
              </a:extLst>
            </p:cNvPr>
            <p:cNvGrpSpPr/>
            <p:nvPr/>
          </p:nvGrpSpPr>
          <p:grpSpPr>
            <a:xfrm>
              <a:off x="3791744" y="2638884"/>
              <a:ext cx="3521789" cy="1078619"/>
              <a:chOff x="3791744" y="2638884"/>
              <a:chExt cx="3521789" cy="1078619"/>
            </a:xfrm>
          </p:grpSpPr>
          <p:sp>
            <p:nvSpPr>
              <p:cNvPr id="8" name="Parallelogramm 7">
                <a:extLst>
                  <a:ext uri="{FF2B5EF4-FFF2-40B4-BE49-F238E27FC236}">
                    <a16:creationId xmlns:a16="http://schemas.microsoft.com/office/drawing/2014/main" id="{8D1286E0-7C64-CA51-BC54-7EBCA979C695}"/>
                  </a:ext>
                </a:extLst>
              </p:cNvPr>
              <p:cNvSpPr/>
              <p:nvPr/>
            </p:nvSpPr>
            <p:spPr>
              <a:xfrm>
                <a:off x="3791744" y="2852937"/>
                <a:ext cx="3521789" cy="864566"/>
              </a:xfrm>
              <a:prstGeom prst="parallelogram">
                <a:avLst>
                  <a:gd name="adj" fmla="val 564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54835E1B-0A4D-F4AC-136F-3FC0DA660516}"/>
                  </a:ext>
                </a:extLst>
              </p:cNvPr>
              <p:cNvSpPr/>
              <p:nvPr/>
            </p:nvSpPr>
            <p:spPr>
              <a:xfrm>
                <a:off x="3791744" y="3538971"/>
                <a:ext cx="144016" cy="1785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F249F2BA-DB97-6666-7315-7010A478C803}"/>
                  </a:ext>
                </a:extLst>
              </p:cNvPr>
              <p:cNvSpPr/>
              <p:nvPr/>
            </p:nvSpPr>
            <p:spPr>
              <a:xfrm>
                <a:off x="7169517" y="2638884"/>
                <a:ext cx="144016" cy="21405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ECD4F5B5-7915-6F9B-A6A7-46F00D9CCE26}"/>
                  </a:ext>
                </a:extLst>
              </p:cNvPr>
              <p:cNvSpPr/>
              <p:nvPr/>
            </p:nvSpPr>
            <p:spPr>
              <a:xfrm>
                <a:off x="3791744" y="2638884"/>
                <a:ext cx="3521789" cy="900087"/>
              </a:xfrm>
              <a:prstGeom prst="parallelogram">
                <a:avLst>
                  <a:gd name="adj" fmla="val 5649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 name="Ellipse 11">
              <a:extLst>
                <a:ext uri="{FF2B5EF4-FFF2-40B4-BE49-F238E27FC236}">
                  <a16:creationId xmlns:a16="http://schemas.microsoft.com/office/drawing/2014/main" id="{DA317A5D-14AC-289A-8DBC-166C7E9F1B69}"/>
                </a:ext>
              </a:extLst>
            </p:cNvPr>
            <p:cNvSpPr/>
            <p:nvPr/>
          </p:nvSpPr>
          <p:spPr>
            <a:xfrm>
              <a:off x="7058962" y="3101404"/>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F834599-6C0C-13B3-2423-88FF84F0F84A}"/>
                </a:ext>
              </a:extLst>
            </p:cNvPr>
            <p:cNvSpPr/>
            <p:nvPr/>
          </p:nvSpPr>
          <p:spPr>
            <a:xfrm>
              <a:off x="4007768" y="3065561"/>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A22477E0-FF7F-25CE-96A9-8C5FBCDAE84D}"/>
                </a:ext>
              </a:extLst>
            </p:cNvPr>
            <p:cNvCxnSpPr>
              <a:cxnSpLocks/>
            </p:cNvCxnSpPr>
            <p:nvPr/>
          </p:nvCxnSpPr>
          <p:spPr>
            <a:xfrm flipH="1">
              <a:off x="3503712" y="3101404"/>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99500FBA-8F29-D9CE-530F-97862E4AEB31}"/>
                </a:ext>
              </a:extLst>
            </p:cNvPr>
            <p:cNvCxnSpPr>
              <a:cxnSpLocks/>
            </p:cNvCxnSpPr>
            <p:nvPr/>
          </p:nvCxnSpPr>
          <p:spPr>
            <a:xfrm flipH="1">
              <a:off x="7130970" y="3137408"/>
              <a:ext cx="2099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9882896-A3D2-C5EE-8048-7B35F3C28270}"/>
                </a:ext>
              </a:extLst>
            </p:cNvPr>
            <p:cNvCxnSpPr>
              <a:cxnSpLocks/>
            </p:cNvCxnSpPr>
            <p:nvPr/>
          </p:nvCxnSpPr>
          <p:spPr>
            <a:xfrm flipV="1">
              <a:off x="7340947" y="3129470"/>
              <a:ext cx="0" cy="1379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7936146-0240-7086-DE7A-F8DF5181BCB4}"/>
                </a:ext>
              </a:extLst>
            </p:cNvPr>
            <p:cNvCxnSpPr>
              <a:cxnSpLocks/>
            </p:cNvCxnSpPr>
            <p:nvPr/>
          </p:nvCxnSpPr>
          <p:spPr>
            <a:xfrm flipV="1">
              <a:off x="3494391" y="3095337"/>
              <a:ext cx="9321" cy="1399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CAE96A34-B363-1B2F-DA5B-4880ACBE2092}"/>
                </a:ext>
              </a:extLst>
            </p:cNvPr>
            <p:cNvCxnSpPr>
              <a:cxnSpLocks/>
            </p:cNvCxnSpPr>
            <p:nvPr/>
          </p:nvCxnSpPr>
          <p:spPr>
            <a:xfrm flipH="1">
              <a:off x="3494391" y="4494659"/>
              <a:ext cx="15934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AAA0B67-352E-07DF-6F11-0B26546068DA}"/>
                </a:ext>
              </a:extLst>
            </p:cNvPr>
            <p:cNvCxnSpPr/>
            <p:nvPr/>
          </p:nvCxnSpPr>
          <p:spPr>
            <a:xfrm>
              <a:off x="5087888" y="4221088"/>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9A69DA9E-CAA4-1ABF-46BA-C6C3C68454C1}"/>
                </a:ext>
              </a:extLst>
            </p:cNvPr>
            <p:cNvCxnSpPr>
              <a:cxnSpLocks/>
            </p:cNvCxnSpPr>
            <p:nvPr/>
          </p:nvCxnSpPr>
          <p:spPr>
            <a:xfrm>
              <a:off x="5231904" y="4360912"/>
              <a:ext cx="0" cy="296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58B11AE-97B2-A181-A992-411CE66DBBD2}"/>
                </a:ext>
              </a:extLst>
            </p:cNvPr>
            <p:cNvCxnSpPr>
              <a:cxnSpLocks/>
            </p:cNvCxnSpPr>
            <p:nvPr/>
          </p:nvCxnSpPr>
          <p:spPr>
            <a:xfrm flipH="1">
              <a:off x="5231904" y="4499868"/>
              <a:ext cx="21090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CF77980B-A113-1F04-EE11-BAD77EBB1129}"/>
                </a:ext>
              </a:extLst>
            </p:cNvPr>
            <p:cNvSpPr txBox="1"/>
            <p:nvPr/>
          </p:nvSpPr>
          <p:spPr>
            <a:xfrm>
              <a:off x="5059404" y="4670617"/>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cxnSp>
          <p:nvCxnSpPr>
            <p:cNvPr id="37" name="Gerade Verbindung mit Pfeil 36">
              <a:extLst>
                <a:ext uri="{FF2B5EF4-FFF2-40B4-BE49-F238E27FC236}">
                  <a16:creationId xmlns:a16="http://schemas.microsoft.com/office/drawing/2014/main" id="{3FB944B2-A26C-83A2-99BA-0866A43E9046}"/>
                </a:ext>
              </a:extLst>
            </p:cNvPr>
            <p:cNvCxnSpPr>
              <a:cxnSpLocks/>
            </p:cNvCxnSpPr>
            <p:nvPr/>
          </p:nvCxnSpPr>
          <p:spPr>
            <a:xfrm>
              <a:off x="4973469" y="3088927"/>
              <a:ext cx="929500" cy="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73BE7FD1-BEF3-81F5-E848-09964E4FAC23}"/>
                </a:ext>
              </a:extLst>
            </p:cNvPr>
            <p:cNvSpPr txBox="1"/>
            <p:nvPr/>
          </p:nvSpPr>
          <p:spPr>
            <a:xfrm>
              <a:off x="5544837" y="3101404"/>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sp>
          <p:nvSpPr>
            <p:cNvPr id="46" name="Textfeld 45">
              <a:extLst>
                <a:ext uri="{FF2B5EF4-FFF2-40B4-BE49-F238E27FC236}">
                  <a16:creationId xmlns:a16="http://schemas.microsoft.com/office/drawing/2014/main" id="{7D3C5A48-56FB-5832-E999-EECF1EAC0465}"/>
                </a:ext>
              </a:extLst>
            </p:cNvPr>
            <p:cNvSpPr txBox="1"/>
            <p:nvPr/>
          </p:nvSpPr>
          <p:spPr>
            <a:xfrm>
              <a:off x="5366223" y="1818979"/>
              <a:ext cx="288789" cy="369332"/>
            </a:xfrm>
            <a:prstGeom prst="rect">
              <a:avLst/>
            </a:prstGeom>
            <a:noFill/>
          </p:spPr>
          <p:txBody>
            <a:bodyPr wrap="square" rtlCol="0">
              <a:spAutoFit/>
            </a:bodyPr>
            <a:lstStyle/>
            <a:p>
              <a:endParaRPr lang="de-DE" b="1" dirty="0">
                <a:solidFill>
                  <a:srgbClr val="FFFF00"/>
                </a:solidFill>
                <a:latin typeface="Amiri" panose="00000500000000000000" pitchFamily="2" charset="-78"/>
                <a:ea typeface="Amiri" panose="00000500000000000000" pitchFamily="2" charset="-78"/>
                <a:cs typeface="Amiri" panose="00000500000000000000" pitchFamily="2" charset="-78"/>
              </a:endParaRPr>
            </a:p>
          </p:txBody>
        </p:sp>
        <p:sp>
          <p:nvSpPr>
            <p:cNvPr id="47" name="Ellipse 46">
              <a:extLst>
                <a:ext uri="{FF2B5EF4-FFF2-40B4-BE49-F238E27FC236}">
                  <a16:creationId xmlns:a16="http://schemas.microsoft.com/office/drawing/2014/main" id="{A7B98202-405D-518F-0E0A-FF7A888F0D9A}"/>
                </a:ext>
              </a:extLst>
            </p:cNvPr>
            <p:cNvSpPr/>
            <p:nvPr/>
          </p:nvSpPr>
          <p:spPr>
            <a:xfrm>
              <a:off x="5090666" y="3500983"/>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E0C228CC-79A3-A5D9-BC10-2FD9A83F6D41}"/>
                </a:ext>
              </a:extLst>
            </p:cNvPr>
            <p:cNvSpPr/>
            <p:nvPr/>
          </p:nvSpPr>
          <p:spPr>
            <a:xfrm>
              <a:off x="5613947" y="2577599"/>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0" name="Gerade Verbindung mit Pfeil 49">
              <a:extLst>
                <a:ext uri="{FF2B5EF4-FFF2-40B4-BE49-F238E27FC236}">
                  <a16:creationId xmlns:a16="http://schemas.microsoft.com/office/drawing/2014/main" id="{CF288E06-7CED-CD41-8E6C-466A50F8C347}"/>
                </a:ext>
              </a:extLst>
            </p:cNvPr>
            <p:cNvCxnSpPr>
              <a:cxnSpLocks/>
            </p:cNvCxnSpPr>
            <p:nvPr/>
          </p:nvCxnSpPr>
          <p:spPr>
            <a:xfrm flipV="1">
              <a:off x="5175055" y="2678228"/>
              <a:ext cx="430561" cy="7602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3C679C8B-AC23-342E-5BC5-64F92B0BEE9B}"/>
                </a:ext>
              </a:extLst>
            </p:cNvPr>
            <p:cNvCxnSpPr>
              <a:cxnSpLocks/>
            </p:cNvCxnSpPr>
            <p:nvPr/>
          </p:nvCxnSpPr>
          <p:spPr>
            <a:xfrm flipV="1">
              <a:off x="4850427" y="3548799"/>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C789DCD0-B099-8B44-C58F-5967C381DEC4}"/>
                </a:ext>
              </a:extLst>
            </p:cNvPr>
            <p:cNvCxnSpPr>
              <a:cxnSpLocks/>
            </p:cNvCxnSpPr>
            <p:nvPr/>
          </p:nvCxnSpPr>
          <p:spPr>
            <a:xfrm flipV="1">
              <a:off x="5655351" y="2100134"/>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59EC9258-2AFB-9A85-20E8-B540833E3DD7}"/>
                </a:ext>
              </a:extLst>
            </p:cNvPr>
            <p:cNvCxnSpPr/>
            <p:nvPr/>
          </p:nvCxnSpPr>
          <p:spPr>
            <a:xfrm>
              <a:off x="5910362" y="2100134"/>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0A2E875B-EBD3-8852-5091-9717C7F451C2}"/>
                </a:ext>
              </a:extLst>
            </p:cNvPr>
            <p:cNvCxnSpPr/>
            <p:nvPr/>
          </p:nvCxnSpPr>
          <p:spPr>
            <a:xfrm>
              <a:off x="4851053" y="4016421"/>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5E8B8133-26F7-90EA-F68A-2BA57F66D15A}"/>
                </a:ext>
              </a:extLst>
            </p:cNvPr>
            <p:cNvCxnSpPr>
              <a:cxnSpLocks/>
            </p:cNvCxnSpPr>
            <p:nvPr/>
          </p:nvCxnSpPr>
          <p:spPr>
            <a:xfrm flipV="1">
              <a:off x="7327500" y="2085424"/>
              <a:ext cx="1052378" cy="193099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Ellipse 72">
              <a:extLst>
                <a:ext uri="{FF2B5EF4-FFF2-40B4-BE49-F238E27FC236}">
                  <a16:creationId xmlns:a16="http://schemas.microsoft.com/office/drawing/2014/main" id="{A735BC30-4841-F061-175A-E583ED4B5C11}"/>
                </a:ext>
              </a:extLst>
            </p:cNvPr>
            <p:cNvSpPr/>
            <p:nvPr/>
          </p:nvSpPr>
          <p:spPr>
            <a:xfrm>
              <a:off x="7548507" y="2745910"/>
              <a:ext cx="619866" cy="576063"/>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a:extLst>
                <a:ext uri="{FF2B5EF4-FFF2-40B4-BE49-F238E27FC236}">
                  <a16:creationId xmlns:a16="http://schemas.microsoft.com/office/drawing/2014/main" id="{A5B66B2E-1279-F300-D6D6-635D0FEBA2D3}"/>
                </a:ext>
              </a:extLst>
            </p:cNvPr>
            <p:cNvSpPr txBox="1"/>
            <p:nvPr/>
          </p:nvSpPr>
          <p:spPr>
            <a:xfrm>
              <a:off x="7556227" y="2849275"/>
              <a:ext cx="709048" cy="369332"/>
            </a:xfrm>
            <a:prstGeom prst="rect">
              <a:avLst/>
            </a:prstGeom>
            <a:noFill/>
          </p:spPr>
          <p:txBody>
            <a:bodyPr wrap="square" rtlCol="0">
              <a:spAutoFit/>
            </a:bodyPr>
            <a:lstStyle/>
            <a:p>
              <a:r>
                <a:rPr lang="de-DE" dirty="0" err="1">
                  <a:latin typeface="Amiri" panose="00000500000000000000" pitchFamily="2" charset="-78"/>
                  <a:ea typeface="Amiri" panose="00000500000000000000" pitchFamily="2" charset="-78"/>
                  <a:cs typeface="Amiri" panose="00000500000000000000" pitchFamily="2" charset="-78"/>
                </a:rPr>
                <a:t>U</a:t>
              </a:r>
              <a:r>
                <a:rPr lang="de-DE" baseline="-25000" dirty="0" err="1">
                  <a:ea typeface="Amiri" panose="00000500000000000000" pitchFamily="2" charset="-78"/>
                  <a:cs typeface="Amiri" panose="00000500000000000000" pitchFamily="2" charset="-78"/>
                </a:rPr>
                <a:t>Hall</a:t>
              </a:r>
              <a:endParaRPr lang="de-DE" baseline="-25000" dirty="0">
                <a:ea typeface="Amiri" panose="00000500000000000000" pitchFamily="2" charset="-78"/>
                <a:cs typeface="Amiri" panose="00000500000000000000" pitchFamily="2" charset="-78"/>
              </a:endParaRPr>
            </a:p>
          </p:txBody>
        </p:sp>
      </p:grpSp>
      <p:sp>
        <p:nvSpPr>
          <p:cNvPr id="10" name="Inhaltsplatzhalter 2">
            <a:extLst>
              <a:ext uri="{FF2B5EF4-FFF2-40B4-BE49-F238E27FC236}">
                <a16:creationId xmlns:a16="http://schemas.microsoft.com/office/drawing/2014/main" id="{28074E25-9683-6116-A962-6BECE92550B3}"/>
              </a:ext>
            </a:extLst>
          </p:cNvPr>
          <p:cNvSpPr txBox="1">
            <a:spLocks/>
          </p:cNvSpPr>
          <p:nvPr/>
        </p:nvSpPr>
        <p:spPr>
          <a:xfrm>
            <a:off x="8976321" y="1340768"/>
            <a:ext cx="2880320"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Anormaler Hall Effekt </a:t>
            </a:r>
          </a:p>
          <a:p>
            <a:endParaRPr lang="de-DE" dirty="0"/>
          </a:p>
          <a:p>
            <a:pPr lvl="1"/>
            <a:r>
              <a:rPr lang="de-DE" dirty="0"/>
              <a:t>Kein externes Feld B = 0</a:t>
            </a:r>
          </a:p>
          <a:p>
            <a:endParaRPr lang="de-DE" dirty="0"/>
          </a:p>
          <a:p>
            <a:pPr lvl="2"/>
            <a:r>
              <a:rPr lang="de-DE" dirty="0"/>
              <a:t>FM: </a:t>
            </a:r>
          </a:p>
          <a:p>
            <a:pPr lvl="2"/>
            <a:endParaRPr lang="de-DE" dirty="0"/>
          </a:p>
          <a:p>
            <a:pPr lvl="2"/>
            <a:r>
              <a:rPr lang="de-DE" dirty="0"/>
              <a:t>AFM:</a:t>
            </a:r>
          </a:p>
          <a:p>
            <a:pPr lvl="2"/>
            <a:endParaRPr lang="de-DE" dirty="0"/>
          </a:p>
          <a:p>
            <a:pPr lvl="2"/>
            <a:r>
              <a:rPr lang="de-DE" dirty="0"/>
              <a:t>??:  </a:t>
            </a:r>
          </a:p>
          <a:p>
            <a:pPr lvl="3"/>
            <a:r>
              <a:rPr lang="de-DE" dirty="0"/>
              <a:t>(in manchen Richtungen)</a:t>
            </a:r>
          </a:p>
          <a:p>
            <a:pPr marL="450000" lvl="3" indent="0">
              <a:buNone/>
            </a:pPr>
            <a:endParaRPr lang="de-DE" dirty="0"/>
          </a:p>
          <a:p>
            <a:pPr lvl="2"/>
            <a:endParaRPr lang="de-DE" dirty="0"/>
          </a:p>
          <a:p>
            <a:pPr marL="0" lvl="2" indent="0">
              <a:buNone/>
            </a:pPr>
            <a:endParaRPr lang="de-DE" dirty="0"/>
          </a:p>
          <a:p>
            <a:pPr lvl="2"/>
            <a:endParaRPr lang="de-DE" dirty="0"/>
          </a:p>
          <a:p>
            <a:endParaRPr lang="de-DE" dirty="0"/>
          </a:p>
        </p:txBody>
      </p:sp>
      <p:pic>
        <p:nvPicPr>
          <p:cNvPr id="16" name="Grafik 15">
            <a:extLst>
              <a:ext uri="{FF2B5EF4-FFF2-40B4-BE49-F238E27FC236}">
                <a16:creationId xmlns:a16="http://schemas.microsoft.com/office/drawing/2014/main" id="{D77DBD13-7BED-CAD0-A50A-47ED3552F01E}"/>
              </a:ext>
            </a:extLst>
          </p:cNvPr>
          <p:cNvPicPr>
            <a:picLocks noChangeAspect="1"/>
          </p:cNvPicPr>
          <p:nvPr/>
        </p:nvPicPr>
        <p:blipFill>
          <a:blip r:embed="rId3"/>
          <a:stretch>
            <a:fillRect/>
          </a:stretch>
        </p:blipFill>
        <p:spPr>
          <a:xfrm>
            <a:off x="9818792" y="2369542"/>
            <a:ext cx="1921736" cy="327840"/>
          </a:xfrm>
          <a:prstGeom prst="rect">
            <a:avLst/>
          </a:prstGeom>
        </p:spPr>
      </p:pic>
      <p:pic>
        <p:nvPicPr>
          <p:cNvPr id="22" name="Grafik 21">
            <a:extLst>
              <a:ext uri="{FF2B5EF4-FFF2-40B4-BE49-F238E27FC236}">
                <a16:creationId xmlns:a16="http://schemas.microsoft.com/office/drawing/2014/main" id="{DCE71909-F27E-B52C-1287-5517794B9899}"/>
              </a:ext>
            </a:extLst>
          </p:cNvPr>
          <p:cNvPicPr>
            <a:picLocks noChangeAspect="1"/>
          </p:cNvPicPr>
          <p:nvPr/>
        </p:nvPicPr>
        <p:blipFill>
          <a:blip r:embed="rId4"/>
          <a:stretch>
            <a:fillRect/>
          </a:stretch>
        </p:blipFill>
        <p:spPr>
          <a:xfrm>
            <a:off x="9840861" y="2964552"/>
            <a:ext cx="2015780" cy="261570"/>
          </a:xfrm>
          <a:prstGeom prst="rect">
            <a:avLst/>
          </a:prstGeom>
        </p:spPr>
      </p:pic>
      <p:pic>
        <p:nvPicPr>
          <p:cNvPr id="18" name="Grafik 17">
            <a:extLst>
              <a:ext uri="{FF2B5EF4-FFF2-40B4-BE49-F238E27FC236}">
                <a16:creationId xmlns:a16="http://schemas.microsoft.com/office/drawing/2014/main" id="{57C494BA-06FF-F938-C1D0-14FE12BE6378}"/>
              </a:ext>
            </a:extLst>
          </p:cNvPr>
          <p:cNvPicPr>
            <a:picLocks noChangeAspect="1"/>
          </p:cNvPicPr>
          <p:nvPr/>
        </p:nvPicPr>
        <p:blipFill>
          <a:blip r:embed="rId5"/>
          <a:stretch>
            <a:fillRect/>
          </a:stretch>
        </p:blipFill>
        <p:spPr>
          <a:xfrm>
            <a:off x="9814180" y="3507386"/>
            <a:ext cx="2069142" cy="287612"/>
          </a:xfrm>
          <a:prstGeom prst="rect">
            <a:avLst/>
          </a:prstGeom>
        </p:spPr>
      </p:pic>
      <p:sp>
        <p:nvSpPr>
          <p:cNvPr id="14" name="Textfeld 13">
            <a:extLst>
              <a:ext uri="{FF2B5EF4-FFF2-40B4-BE49-F238E27FC236}">
                <a16:creationId xmlns:a16="http://schemas.microsoft.com/office/drawing/2014/main" id="{E548807F-0344-B0A0-EC07-4C1FCCE136F0}"/>
              </a:ext>
            </a:extLst>
          </p:cNvPr>
          <p:cNvSpPr txBox="1"/>
          <p:nvPr/>
        </p:nvSpPr>
        <p:spPr>
          <a:xfrm>
            <a:off x="6302017" y="3230924"/>
            <a:ext cx="457205" cy="369332"/>
          </a:xfrm>
          <a:prstGeom prst="rect">
            <a:avLst/>
          </a:prstGeom>
          <a:noFill/>
        </p:spPr>
        <p:txBody>
          <a:bodyPr wrap="square" rtlCol="0">
            <a:spAutoFit/>
          </a:bodyPr>
          <a:lstStyle/>
          <a:p>
            <a:r>
              <a:rPr lang="de-DE" dirty="0"/>
              <a:t>??</a:t>
            </a:r>
          </a:p>
        </p:txBody>
      </p:sp>
      <p:sp>
        <p:nvSpPr>
          <p:cNvPr id="21" name="Ungleich 20">
            <a:extLst>
              <a:ext uri="{FF2B5EF4-FFF2-40B4-BE49-F238E27FC236}">
                <a16:creationId xmlns:a16="http://schemas.microsoft.com/office/drawing/2014/main" id="{BFF86CC7-2A10-49C1-C36E-EBE0AB993368}"/>
              </a:ext>
            </a:extLst>
          </p:cNvPr>
          <p:cNvSpPr/>
          <p:nvPr/>
        </p:nvSpPr>
        <p:spPr>
          <a:xfrm>
            <a:off x="8187800" y="2914598"/>
            <a:ext cx="281726" cy="216024"/>
          </a:xfrm>
          <a:prstGeom prst="mathNotEqua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3" name="Textfeld 22">
            <a:extLst>
              <a:ext uri="{FF2B5EF4-FFF2-40B4-BE49-F238E27FC236}">
                <a16:creationId xmlns:a16="http://schemas.microsoft.com/office/drawing/2014/main" id="{D53DC845-55D1-2F22-C2EE-CC08FF42F2B5}"/>
              </a:ext>
            </a:extLst>
          </p:cNvPr>
          <p:cNvSpPr txBox="1"/>
          <p:nvPr/>
        </p:nvSpPr>
        <p:spPr>
          <a:xfrm>
            <a:off x="8427863" y="2837944"/>
            <a:ext cx="312906" cy="369332"/>
          </a:xfrm>
          <a:prstGeom prst="rect">
            <a:avLst/>
          </a:prstGeom>
          <a:noFill/>
        </p:spPr>
        <p:txBody>
          <a:bodyPr wrap="none" rtlCol="0">
            <a:spAutoFit/>
          </a:bodyPr>
          <a:lstStyle/>
          <a:p>
            <a:r>
              <a:rPr lang="de-DE" dirty="0"/>
              <a:t>0</a:t>
            </a:r>
          </a:p>
        </p:txBody>
      </p:sp>
    </p:spTree>
    <p:extLst>
      <p:ext uri="{BB962C8B-B14F-4D97-AF65-F5344CB8AC3E}">
        <p14:creationId xmlns:p14="http://schemas.microsoft.com/office/powerpoint/2010/main" val="3934291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799" y="1484785"/>
            <a:ext cx="4944121" cy="4608042"/>
          </a:xfrm>
        </p:spPr>
        <p:txBody>
          <a:bodyPr/>
          <a:lstStyle/>
          <a:p>
            <a:r>
              <a:rPr lang="de-DE" dirty="0"/>
              <a:t>Zeitumkehroperator</a:t>
            </a:r>
          </a:p>
          <a:p>
            <a:endParaRPr lang="de-DE" dirty="0"/>
          </a:p>
          <a:p>
            <a:pPr lvl="2"/>
            <a:r>
              <a:rPr lang="de-DE" dirty="0"/>
              <a:t>Gegeben durch den Operator</a:t>
            </a:r>
          </a:p>
          <a:p>
            <a:pPr lvl="2"/>
            <a:endParaRPr lang="de-DE" dirty="0"/>
          </a:p>
          <a:p>
            <a:pPr lvl="2"/>
            <a:r>
              <a:rPr lang="de-DE" dirty="0"/>
              <a:t>Angewandt auf ein paar bekannte Größen</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marL="0" lvl="2" indent="0">
              <a:buNone/>
            </a:pPr>
            <a:endParaRPr lang="de-DE" dirty="0"/>
          </a:p>
          <a:p>
            <a:endParaRPr lang="de-DE" dirty="0"/>
          </a:p>
        </p:txBody>
      </p:sp>
      <p:sp>
        <p:nvSpPr>
          <p:cNvPr id="2" name="Titel 1"/>
          <p:cNvSpPr>
            <a:spLocks noGrp="1"/>
          </p:cNvSpPr>
          <p:nvPr>
            <p:ph type="title"/>
          </p:nvPr>
        </p:nvSpPr>
        <p:spPr>
          <a:xfrm>
            <a:off x="431801" y="404665"/>
            <a:ext cx="8447617" cy="1028324"/>
          </a:xfrm>
        </p:spPr>
        <p:txBody>
          <a:bodyPr/>
          <a:lstStyle/>
          <a:p>
            <a:r>
              <a:rPr lang="de-DE" dirty="0"/>
              <a:t>Symmetrien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886B20FD-F51A-BEE1-B3FA-193550083F71}"/>
              </a:ext>
            </a:extLst>
          </p:cNvPr>
          <p:cNvPicPr>
            <a:picLocks noChangeAspect="1"/>
          </p:cNvPicPr>
          <p:nvPr/>
        </p:nvPicPr>
        <p:blipFill>
          <a:blip r:embed="rId3"/>
          <a:stretch>
            <a:fillRect/>
          </a:stretch>
        </p:blipFill>
        <p:spPr>
          <a:xfrm>
            <a:off x="3575720" y="1997505"/>
            <a:ext cx="1394012" cy="307642"/>
          </a:xfrm>
          <a:prstGeom prst="rect">
            <a:avLst/>
          </a:prstGeom>
        </p:spPr>
      </p:pic>
      <p:pic>
        <p:nvPicPr>
          <p:cNvPr id="11" name="Grafik 10">
            <a:extLst>
              <a:ext uri="{FF2B5EF4-FFF2-40B4-BE49-F238E27FC236}">
                <a16:creationId xmlns:a16="http://schemas.microsoft.com/office/drawing/2014/main" id="{5857EC6B-8A60-5667-B084-B8BF8ABDF7FE}"/>
              </a:ext>
            </a:extLst>
          </p:cNvPr>
          <p:cNvPicPr>
            <a:picLocks noChangeAspect="1"/>
          </p:cNvPicPr>
          <p:nvPr/>
        </p:nvPicPr>
        <p:blipFill>
          <a:blip r:embed="rId4"/>
          <a:stretch>
            <a:fillRect/>
          </a:stretch>
        </p:blipFill>
        <p:spPr>
          <a:xfrm>
            <a:off x="1003752" y="2996952"/>
            <a:ext cx="2885810" cy="2428060"/>
          </a:xfrm>
          <a:prstGeom prst="rect">
            <a:avLst/>
          </a:prstGeom>
        </p:spPr>
      </p:pic>
    </p:spTree>
    <p:extLst>
      <p:ext uri="{BB962C8B-B14F-4D97-AF65-F5344CB8AC3E}">
        <p14:creationId xmlns:p14="http://schemas.microsoft.com/office/powerpoint/2010/main" val="1050960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799" y="1484785"/>
            <a:ext cx="4944121" cy="4608042"/>
          </a:xfrm>
        </p:spPr>
        <p:txBody>
          <a:bodyPr/>
          <a:lstStyle/>
          <a:p>
            <a:r>
              <a:rPr lang="de-DE" dirty="0"/>
              <a:t>Zeitumkehroperator</a:t>
            </a:r>
          </a:p>
          <a:p>
            <a:endParaRPr lang="de-DE" dirty="0"/>
          </a:p>
          <a:p>
            <a:pPr lvl="2"/>
            <a:r>
              <a:rPr lang="de-DE" dirty="0"/>
              <a:t>Gegeben durch den Operator</a:t>
            </a:r>
          </a:p>
          <a:p>
            <a:pPr lvl="2"/>
            <a:endParaRPr lang="de-DE" dirty="0"/>
          </a:p>
          <a:p>
            <a:pPr lvl="2"/>
            <a:r>
              <a:rPr lang="de-DE" dirty="0"/>
              <a:t>Angewandt auf ein paar bekannte Größen</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endParaRPr lang="de-DE" dirty="0"/>
          </a:p>
        </p:txBody>
      </p:sp>
      <p:sp>
        <p:nvSpPr>
          <p:cNvPr id="2" name="Titel 1"/>
          <p:cNvSpPr>
            <a:spLocks noGrp="1"/>
          </p:cNvSpPr>
          <p:nvPr>
            <p:ph type="title"/>
          </p:nvPr>
        </p:nvSpPr>
        <p:spPr/>
        <p:txBody>
          <a:bodyPr/>
          <a:lstStyle/>
          <a:p>
            <a:r>
              <a:rPr lang="de-DE" dirty="0"/>
              <a:t>Symmetrien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886B20FD-F51A-BEE1-B3FA-193550083F71}"/>
              </a:ext>
            </a:extLst>
          </p:cNvPr>
          <p:cNvPicPr>
            <a:picLocks noChangeAspect="1"/>
          </p:cNvPicPr>
          <p:nvPr/>
        </p:nvPicPr>
        <p:blipFill>
          <a:blip r:embed="rId3"/>
          <a:stretch>
            <a:fillRect/>
          </a:stretch>
        </p:blipFill>
        <p:spPr>
          <a:xfrm>
            <a:off x="3575720" y="1997505"/>
            <a:ext cx="1394012" cy="307642"/>
          </a:xfrm>
          <a:prstGeom prst="rect">
            <a:avLst/>
          </a:prstGeom>
        </p:spPr>
      </p:pic>
      <p:pic>
        <p:nvPicPr>
          <p:cNvPr id="11" name="Grafik 10">
            <a:extLst>
              <a:ext uri="{FF2B5EF4-FFF2-40B4-BE49-F238E27FC236}">
                <a16:creationId xmlns:a16="http://schemas.microsoft.com/office/drawing/2014/main" id="{5857EC6B-8A60-5667-B084-B8BF8ABDF7FE}"/>
              </a:ext>
            </a:extLst>
          </p:cNvPr>
          <p:cNvPicPr>
            <a:picLocks noChangeAspect="1"/>
          </p:cNvPicPr>
          <p:nvPr/>
        </p:nvPicPr>
        <p:blipFill>
          <a:blip r:embed="rId4"/>
          <a:stretch>
            <a:fillRect/>
          </a:stretch>
        </p:blipFill>
        <p:spPr>
          <a:xfrm>
            <a:off x="1003752" y="2996952"/>
            <a:ext cx="2885810" cy="2428060"/>
          </a:xfrm>
          <a:prstGeom prst="rect">
            <a:avLst/>
          </a:prstGeom>
        </p:spPr>
      </p:pic>
      <p:sp>
        <p:nvSpPr>
          <p:cNvPr id="14" name="Inhaltsplatzhalter 2">
            <a:extLst>
              <a:ext uri="{FF2B5EF4-FFF2-40B4-BE49-F238E27FC236}">
                <a16:creationId xmlns:a16="http://schemas.microsoft.com/office/drawing/2014/main" id="{59B637AE-D45E-0DAA-8457-4B2C64EACE5C}"/>
              </a:ext>
            </a:extLst>
          </p:cNvPr>
          <p:cNvSpPr txBox="1">
            <a:spLocks/>
          </p:cNvSpPr>
          <p:nvPr/>
        </p:nvSpPr>
        <p:spPr>
          <a:xfrm>
            <a:off x="6137963" y="1490948"/>
            <a:ext cx="4944121"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Anschauung</a:t>
            </a:r>
          </a:p>
          <a:p>
            <a:endParaRPr lang="de-DE" dirty="0"/>
          </a:p>
          <a:p>
            <a:pPr lvl="2"/>
            <a:r>
              <a:rPr lang="de-DE" dirty="0"/>
              <a:t>Vorstellung von </a:t>
            </a:r>
            <a:r>
              <a:rPr lang="de-DE" b="0" i="0" dirty="0" err="1">
                <a:solidFill>
                  <a:srgbClr val="202122"/>
                </a:solidFill>
                <a:effectLst/>
                <a:highlight>
                  <a:srgbClr val="FFFFFF"/>
                </a:highlight>
                <a:latin typeface="Arial" panose="020B0604020202020204" pitchFamily="34" charset="0"/>
              </a:rPr>
              <a:t>Ørsted</a:t>
            </a:r>
            <a:r>
              <a:rPr lang="de-DE" dirty="0"/>
              <a:t> (</a:t>
            </a:r>
            <a:r>
              <a:rPr lang="de-DE" dirty="0" err="1"/>
              <a:t>Uhlenbeck-Goudsmith</a:t>
            </a:r>
            <a:r>
              <a:rPr lang="de-DE" dirty="0"/>
              <a:t>)</a:t>
            </a:r>
          </a:p>
          <a:p>
            <a:pPr lvl="3"/>
            <a:r>
              <a:rPr lang="de-DE" dirty="0"/>
              <a:t>e</a:t>
            </a:r>
            <a:r>
              <a:rPr lang="de-DE" baseline="30000" dirty="0"/>
              <a:t>- </a:t>
            </a:r>
            <a:r>
              <a:rPr lang="de-DE" dirty="0"/>
              <a:t> haben eine Ausdehnung</a:t>
            </a:r>
          </a:p>
          <a:p>
            <a:pPr lvl="3"/>
            <a:r>
              <a:rPr lang="de-DE" dirty="0"/>
              <a:t>e</a:t>
            </a:r>
            <a:r>
              <a:rPr lang="de-DE" baseline="30000" dirty="0"/>
              <a:t>- </a:t>
            </a:r>
            <a:r>
              <a:rPr lang="de-DE" dirty="0"/>
              <a:t> rotieren um eigene Achse</a:t>
            </a:r>
          </a:p>
          <a:p>
            <a:pPr lvl="3"/>
            <a:r>
              <a:rPr lang="de-DE" dirty="0"/>
              <a:t>Daraus folgt magnetisches Moment(Spin)</a:t>
            </a:r>
          </a:p>
          <a:p>
            <a:pPr lvl="3"/>
            <a:endParaRPr lang="de-DE" dirty="0"/>
          </a:p>
          <a:p>
            <a:pPr marL="450000" lvl="3" indent="0">
              <a:buNone/>
            </a:pPr>
            <a:endParaRPr lang="de-DE" dirty="0"/>
          </a:p>
          <a:p>
            <a:pPr lvl="2"/>
            <a:endParaRPr lang="de-DE" dirty="0"/>
          </a:p>
          <a:p>
            <a:pPr lvl="2"/>
            <a:r>
              <a:rPr lang="de-DE" dirty="0"/>
              <a:t>Zeitumkehr bedeutet nun dass die Rotationsrichtung umgekehrt wird</a:t>
            </a:r>
          </a:p>
          <a:p>
            <a:pPr lvl="3"/>
            <a:r>
              <a:rPr lang="de-DE" dirty="0"/>
              <a:t>Folglich auch das magnetische Moment(Spin)</a:t>
            </a:r>
          </a:p>
          <a:p>
            <a:pPr lvl="2"/>
            <a:endParaRPr lang="de-DE" dirty="0"/>
          </a:p>
          <a:p>
            <a:endParaRPr lang="de-DE" dirty="0"/>
          </a:p>
        </p:txBody>
      </p:sp>
    </p:spTree>
    <p:extLst>
      <p:ext uri="{BB962C8B-B14F-4D97-AF65-F5344CB8AC3E}">
        <p14:creationId xmlns:p14="http://schemas.microsoft.com/office/powerpoint/2010/main" val="4226460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799" y="1484785"/>
            <a:ext cx="4944121" cy="4608042"/>
          </a:xfrm>
        </p:spPr>
        <p:txBody>
          <a:bodyPr/>
          <a:lstStyle/>
          <a:p>
            <a:r>
              <a:rPr lang="de-DE" dirty="0"/>
              <a:t>Zeitumkehroperator</a:t>
            </a:r>
          </a:p>
          <a:p>
            <a:endParaRPr lang="de-DE" dirty="0"/>
          </a:p>
          <a:p>
            <a:pPr lvl="2"/>
            <a:r>
              <a:rPr lang="de-DE" dirty="0"/>
              <a:t>Gegeben durch den Operator</a:t>
            </a:r>
          </a:p>
          <a:p>
            <a:pPr lvl="2"/>
            <a:endParaRPr lang="de-DE" dirty="0"/>
          </a:p>
          <a:p>
            <a:pPr lvl="2"/>
            <a:r>
              <a:rPr lang="de-DE" dirty="0"/>
              <a:t>Angewandt auf ein paar bekannte Größen</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endParaRPr lang="de-DE" dirty="0"/>
          </a:p>
        </p:txBody>
      </p:sp>
      <p:sp>
        <p:nvSpPr>
          <p:cNvPr id="2" name="Titel 1"/>
          <p:cNvSpPr>
            <a:spLocks noGrp="1"/>
          </p:cNvSpPr>
          <p:nvPr>
            <p:ph type="title"/>
          </p:nvPr>
        </p:nvSpPr>
        <p:spPr/>
        <p:txBody>
          <a:bodyPr/>
          <a:lstStyle/>
          <a:p>
            <a:r>
              <a:rPr lang="de-DE" dirty="0"/>
              <a:t>Symmetrien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886B20FD-F51A-BEE1-B3FA-193550083F71}"/>
              </a:ext>
            </a:extLst>
          </p:cNvPr>
          <p:cNvPicPr>
            <a:picLocks noChangeAspect="1"/>
          </p:cNvPicPr>
          <p:nvPr/>
        </p:nvPicPr>
        <p:blipFill>
          <a:blip r:embed="rId3"/>
          <a:stretch>
            <a:fillRect/>
          </a:stretch>
        </p:blipFill>
        <p:spPr>
          <a:xfrm>
            <a:off x="3575720" y="1997505"/>
            <a:ext cx="1394012" cy="307642"/>
          </a:xfrm>
          <a:prstGeom prst="rect">
            <a:avLst/>
          </a:prstGeom>
        </p:spPr>
      </p:pic>
      <p:pic>
        <p:nvPicPr>
          <p:cNvPr id="11" name="Grafik 10">
            <a:extLst>
              <a:ext uri="{FF2B5EF4-FFF2-40B4-BE49-F238E27FC236}">
                <a16:creationId xmlns:a16="http://schemas.microsoft.com/office/drawing/2014/main" id="{5857EC6B-8A60-5667-B084-B8BF8ABDF7FE}"/>
              </a:ext>
            </a:extLst>
          </p:cNvPr>
          <p:cNvPicPr>
            <a:picLocks noChangeAspect="1"/>
          </p:cNvPicPr>
          <p:nvPr/>
        </p:nvPicPr>
        <p:blipFill>
          <a:blip r:embed="rId4"/>
          <a:stretch>
            <a:fillRect/>
          </a:stretch>
        </p:blipFill>
        <p:spPr>
          <a:xfrm>
            <a:off x="1003752" y="2996952"/>
            <a:ext cx="2885810" cy="2428060"/>
          </a:xfrm>
          <a:prstGeom prst="rect">
            <a:avLst/>
          </a:prstGeom>
        </p:spPr>
      </p:pic>
      <p:sp>
        <p:nvSpPr>
          <p:cNvPr id="14" name="Inhaltsplatzhalter 2">
            <a:extLst>
              <a:ext uri="{FF2B5EF4-FFF2-40B4-BE49-F238E27FC236}">
                <a16:creationId xmlns:a16="http://schemas.microsoft.com/office/drawing/2014/main" id="{59B637AE-D45E-0DAA-8457-4B2C64EACE5C}"/>
              </a:ext>
            </a:extLst>
          </p:cNvPr>
          <p:cNvSpPr txBox="1">
            <a:spLocks/>
          </p:cNvSpPr>
          <p:nvPr/>
        </p:nvSpPr>
        <p:spPr>
          <a:xfrm>
            <a:off x="6137963" y="1490948"/>
            <a:ext cx="4944121"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Spin-Gruppen</a:t>
            </a:r>
          </a:p>
          <a:p>
            <a:endParaRPr lang="de-DE" dirty="0"/>
          </a:p>
          <a:p>
            <a:pPr lvl="2"/>
            <a:r>
              <a:rPr lang="de-DE" dirty="0"/>
              <a:t>Eine Symmetrie stellen wir da durch</a:t>
            </a:r>
          </a:p>
          <a:p>
            <a:pPr lvl="2"/>
            <a:endParaRPr lang="de-DE" dirty="0"/>
          </a:p>
          <a:p>
            <a:pPr lvl="3"/>
            <a:r>
              <a:rPr lang="de-DE" dirty="0"/>
              <a:t>Spin-Raum		     Gitter-Raum</a:t>
            </a:r>
          </a:p>
          <a:p>
            <a:pPr lvl="2"/>
            <a:endParaRPr lang="de-DE" dirty="0"/>
          </a:p>
          <a:p>
            <a:pPr lvl="2"/>
            <a:endParaRPr lang="de-DE" dirty="0"/>
          </a:p>
          <a:p>
            <a:pPr lvl="2"/>
            <a:endParaRPr lang="de-DE" dirty="0"/>
          </a:p>
          <a:p>
            <a:pPr lvl="2"/>
            <a:r>
              <a:rPr lang="de-DE" u="sng" dirty="0">
                <a:uFill>
                  <a:solidFill>
                    <a:schemeClr val="accent1"/>
                  </a:solidFill>
                </a:uFill>
              </a:rPr>
              <a:t>Frage zur Klassifizierung</a:t>
            </a:r>
            <a:r>
              <a:rPr lang="de-DE" dirty="0"/>
              <a:t>: Kann eine Gittertransformation die Zeitumkehr aufheben?</a:t>
            </a:r>
          </a:p>
          <a:p>
            <a:pPr lvl="2"/>
            <a:endParaRPr lang="de-DE" dirty="0"/>
          </a:p>
          <a:p>
            <a:endParaRPr lang="de-DE" dirty="0"/>
          </a:p>
        </p:txBody>
      </p:sp>
      <p:pic>
        <p:nvPicPr>
          <p:cNvPr id="8" name="Grafik 7">
            <a:extLst>
              <a:ext uri="{FF2B5EF4-FFF2-40B4-BE49-F238E27FC236}">
                <a16:creationId xmlns:a16="http://schemas.microsoft.com/office/drawing/2014/main" id="{E00C3C52-AEE2-925A-A82F-7A9A90149B12}"/>
              </a:ext>
            </a:extLst>
          </p:cNvPr>
          <p:cNvPicPr>
            <a:picLocks noChangeAspect="1"/>
          </p:cNvPicPr>
          <p:nvPr/>
        </p:nvPicPr>
        <p:blipFill>
          <a:blip r:embed="rId5"/>
          <a:stretch>
            <a:fillRect/>
          </a:stretch>
        </p:blipFill>
        <p:spPr>
          <a:xfrm>
            <a:off x="8063360" y="2507762"/>
            <a:ext cx="1008971" cy="414594"/>
          </a:xfrm>
          <a:prstGeom prst="rect">
            <a:avLst/>
          </a:prstGeom>
        </p:spPr>
      </p:pic>
    </p:spTree>
    <p:extLst>
      <p:ext uri="{BB962C8B-B14F-4D97-AF65-F5344CB8AC3E}">
        <p14:creationId xmlns:p14="http://schemas.microsoft.com/office/powerpoint/2010/main" val="2815321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Gittertransformation die Zeitumkehr aufheben?</a:t>
            </a:r>
          </a:p>
          <a:p>
            <a:endParaRPr lang="de-DE" dirty="0"/>
          </a:p>
          <a:p>
            <a:r>
              <a:rPr lang="de-DE" dirty="0"/>
              <a:t>Ferromagnetismus </a:t>
            </a:r>
          </a:p>
          <a:p>
            <a:pPr lvl="2"/>
            <a:r>
              <a:rPr lang="de-DE" dirty="0"/>
              <a:t>Starke Magnetisierung</a:t>
            </a:r>
          </a:p>
          <a:p>
            <a:endParaRPr lang="de-DE" dirty="0"/>
          </a:p>
        </p:txBody>
      </p:sp>
      <p:sp>
        <p:nvSpPr>
          <p:cNvPr id="2" name="Titel 1"/>
          <p:cNvSpPr>
            <a:spLocks noGrp="1"/>
          </p:cNvSpPr>
          <p:nvPr>
            <p:ph type="title"/>
          </p:nvPr>
        </p:nvSpPr>
        <p:spPr>
          <a:xfrm>
            <a:off x="431801" y="404664"/>
            <a:ext cx="8447617" cy="811475"/>
          </a:xfrm>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124" name="Gruppieren 123">
            <a:extLst>
              <a:ext uri="{FF2B5EF4-FFF2-40B4-BE49-F238E27FC236}">
                <a16:creationId xmlns:a16="http://schemas.microsoft.com/office/drawing/2014/main" id="{2D3741AE-8ED0-19CE-7005-13B18B4C3B9B}"/>
              </a:ext>
            </a:extLst>
          </p:cNvPr>
          <p:cNvGrpSpPr/>
          <p:nvPr/>
        </p:nvGrpSpPr>
        <p:grpSpPr>
          <a:xfrm>
            <a:off x="249070" y="2883180"/>
            <a:ext cx="3349159" cy="3167755"/>
            <a:chOff x="249070" y="2883180"/>
            <a:chExt cx="3349159" cy="3167755"/>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17DC1BB7-07F3-8581-BFBE-162C58A08F8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5875FF08-0A94-6313-0CC6-0B6F6FE95E63}"/>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83E7A98C-9AD8-2526-85AC-5B0DD4F1AA93}"/>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F884D3F4-F8CE-1FBA-9599-BC8402916655}"/>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AC178631-550E-260E-0E7F-C491A8934B8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80DC9FF8-03F6-4A08-5EDD-D43743F8A18C}"/>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DF6DCCF6-D960-7973-C3D5-A565B0B5A74B}"/>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B87558C9-9CAD-EE16-FAB5-455D91E15BAA}"/>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2" name="Gruppieren 71">
              <a:extLst>
                <a:ext uri="{FF2B5EF4-FFF2-40B4-BE49-F238E27FC236}">
                  <a16:creationId xmlns:a16="http://schemas.microsoft.com/office/drawing/2014/main" id="{827F099E-7E33-D69D-6CD2-529F86E59173}"/>
                </a:ext>
              </a:extLst>
            </p:cNvPr>
            <p:cNvGrpSpPr/>
            <p:nvPr/>
          </p:nvGrpSpPr>
          <p:grpSpPr>
            <a:xfrm>
              <a:off x="611371" y="3216210"/>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73" name="Pfeil: nach rechts 72">
            <a:extLst>
              <a:ext uri="{FF2B5EF4-FFF2-40B4-BE49-F238E27FC236}">
                <a16:creationId xmlns:a16="http://schemas.microsoft.com/office/drawing/2014/main" id="{C208805E-E42D-F1F0-1413-49CBA66A8362}"/>
              </a:ext>
            </a:extLst>
          </p:cNvPr>
          <p:cNvSpPr/>
          <p:nvPr/>
        </p:nvSpPr>
        <p:spPr>
          <a:xfrm>
            <a:off x="4153730" y="389428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272" y="340859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467" y="528627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a:extLst>
              <a:ext uri="{FF2B5EF4-FFF2-40B4-BE49-F238E27FC236}">
                <a16:creationId xmlns:a16="http://schemas.microsoft.com/office/drawing/2014/main" id="{F2F22817-E6BA-004E-E606-E9B3E7505CCB}"/>
              </a:ext>
            </a:extLst>
          </p:cNvPr>
          <p:cNvGrpSpPr/>
          <p:nvPr/>
        </p:nvGrpSpPr>
        <p:grpSpPr>
          <a:xfrm>
            <a:off x="6479889" y="2908507"/>
            <a:ext cx="3349159" cy="3167755"/>
            <a:chOff x="249070" y="2883180"/>
            <a:chExt cx="3349159" cy="3167755"/>
          </a:xfrm>
        </p:grpSpPr>
        <p:cxnSp>
          <p:nvCxnSpPr>
            <p:cNvPr id="126" name="Gerader Verbinder 125">
              <a:extLst>
                <a:ext uri="{FF2B5EF4-FFF2-40B4-BE49-F238E27FC236}">
                  <a16:creationId xmlns:a16="http://schemas.microsoft.com/office/drawing/2014/main" id="{928D48EE-AC23-00E3-64AE-1B06CFB0410A}"/>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322F079F-1085-31E7-B314-3FF8CED01CC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Gerader Verbinder 127">
              <a:extLst>
                <a:ext uri="{FF2B5EF4-FFF2-40B4-BE49-F238E27FC236}">
                  <a16:creationId xmlns:a16="http://schemas.microsoft.com/office/drawing/2014/main" id="{56D57A35-B561-C1BB-CFD9-2027634BAE37}"/>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Gerader Verbinder 128">
              <a:extLst>
                <a:ext uri="{FF2B5EF4-FFF2-40B4-BE49-F238E27FC236}">
                  <a16:creationId xmlns:a16="http://schemas.microsoft.com/office/drawing/2014/main" id="{A50275FC-94BE-4088-7561-7FC34A4B9B23}"/>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01F95311-B7CC-C7AB-91B5-FA11DFE63E02}"/>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Gerader Verbinder 130">
              <a:extLst>
                <a:ext uri="{FF2B5EF4-FFF2-40B4-BE49-F238E27FC236}">
                  <a16:creationId xmlns:a16="http://schemas.microsoft.com/office/drawing/2014/main" id="{027F2B3A-68E5-C6C1-8BA5-9AFD5AFEB07A}"/>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Gerader Verbinder 131">
              <a:extLst>
                <a:ext uri="{FF2B5EF4-FFF2-40B4-BE49-F238E27FC236}">
                  <a16:creationId xmlns:a16="http://schemas.microsoft.com/office/drawing/2014/main" id="{C6BF4B72-E6E8-C70D-9143-2256E96A21D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Gerader Verbinder 132">
              <a:extLst>
                <a:ext uri="{FF2B5EF4-FFF2-40B4-BE49-F238E27FC236}">
                  <a16:creationId xmlns:a16="http://schemas.microsoft.com/office/drawing/2014/main" id="{5FFD7DAD-715E-9389-539D-7950AD7801BC}"/>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Gerader Verbinder 133">
              <a:extLst>
                <a:ext uri="{FF2B5EF4-FFF2-40B4-BE49-F238E27FC236}">
                  <a16:creationId xmlns:a16="http://schemas.microsoft.com/office/drawing/2014/main" id="{44F1BFC2-2805-226E-18D1-4CDF138EDF0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Gerader Verbinder 134">
              <a:extLst>
                <a:ext uri="{FF2B5EF4-FFF2-40B4-BE49-F238E27FC236}">
                  <a16:creationId xmlns:a16="http://schemas.microsoft.com/office/drawing/2014/main" id="{E9D495D9-585D-302F-E688-5A8FEC718ECC}"/>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Gerader Verbinder 135">
              <a:extLst>
                <a:ext uri="{FF2B5EF4-FFF2-40B4-BE49-F238E27FC236}">
                  <a16:creationId xmlns:a16="http://schemas.microsoft.com/office/drawing/2014/main" id="{FB66C6C4-8C2C-89E6-9B0B-9E4062C54456}"/>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Gerader Verbinder 136">
              <a:extLst>
                <a:ext uri="{FF2B5EF4-FFF2-40B4-BE49-F238E27FC236}">
                  <a16:creationId xmlns:a16="http://schemas.microsoft.com/office/drawing/2014/main" id="{B1856A35-79AE-445E-0608-EA26A1B579F2}"/>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Gerader Verbinder 137">
              <a:extLst>
                <a:ext uri="{FF2B5EF4-FFF2-40B4-BE49-F238E27FC236}">
                  <a16:creationId xmlns:a16="http://schemas.microsoft.com/office/drawing/2014/main" id="{A83DD495-4863-E6EF-A65E-EA8E95308896}"/>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Gerader Verbinder 138">
              <a:extLst>
                <a:ext uri="{FF2B5EF4-FFF2-40B4-BE49-F238E27FC236}">
                  <a16:creationId xmlns:a16="http://schemas.microsoft.com/office/drawing/2014/main" id="{1B061A57-E6FB-103A-DE6F-E7A3A7321963}"/>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Gerader Verbinder 139">
              <a:extLst>
                <a:ext uri="{FF2B5EF4-FFF2-40B4-BE49-F238E27FC236}">
                  <a16:creationId xmlns:a16="http://schemas.microsoft.com/office/drawing/2014/main" id="{A9A4BA0D-6DCE-6301-1853-CD5E18C79C0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Gerader Verbinder 140">
              <a:extLst>
                <a:ext uri="{FF2B5EF4-FFF2-40B4-BE49-F238E27FC236}">
                  <a16:creationId xmlns:a16="http://schemas.microsoft.com/office/drawing/2014/main" id="{360068AB-4C91-0DF2-4B9C-EEC41D4DE015}"/>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2" name="Gruppieren 141">
              <a:extLst>
                <a:ext uri="{FF2B5EF4-FFF2-40B4-BE49-F238E27FC236}">
                  <a16:creationId xmlns:a16="http://schemas.microsoft.com/office/drawing/2014/main" id="{7D550659-D7AA-CAEE-C006-BDBA34E385BD}"/>
                </a:ext>
              </a:extLst>
            </p:cNvPr>
            <p:cNvGrpSpPr/>
            <p:nvPr/>
          </p:nvGrpSpPr>
          <p:grpSpPr>
            <a:xfrm>
              <a:off x="611371" y="3216210"/>
              <a:ext cx="2646707" cy="2552856"/>
              <a:chOff x="3692899" y="1467633"/>
              <a:chExt cx="3093025" cy="3057298"/>
            </a:xfrm>
          </p:grpSpPr>
          <p:sp>
            <p:nvSpPr>
              <p:cNvPr id="143" name="Rechteck 142">
                <a:extLst>
                  <a:ext uri="{FF2B5EF4-FFF2-40B4-BE49-F238E27FC236}">
                    <a16:creationId xmlns:a16="http://schemas.microsoft.com/office/drawing/2014/main" id="{1AF2E3EA-726C-B432-926D-1019FAB11FF2}"/>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4" name="Rechteck 143">
                <a:extLst>
                  <a:ext uri="{FF2B5EF4-FFF2-40B4-BE49-F238E27FC236}">
                    <a16:creationId xmlns:a16="http://schemas.microsoft.com/office/drawing/2014/main" id="{012B71AF-5576-492A-3548-6C351108C74B}"/>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Rechteck 144">
                <a:extLst>
                  <a:ext uri="{FF2B5EF4-FFF2-40B4-BE49-F238E27FC236}">
                    <a16:creationId xmlns:a16="http://schemas.microsoft.com/office/drawing/2014/main" id="{2702264C-D799-94E9-11F3-78A9B61FC5E3}"/>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6" name="Gerader Verbinder 145">
                <a:extLst>
                  <a:ext uri="{FF2B5EF4-FFF2-40B4-BE49-F238E27FC236}">
                    <a16:creationId xmlns:a16="http://schemas.microsoft.com/office/drawing/2014/main" id="{FFDEEB2F-FCDF-2880-B682-616E72DEE461}"/>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B99954ED-00B2-6BD1-3093-52A66C0638F8}"/>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r Verbinder 147">
                <a:extLst>
                  <a:ext uri="{FF2B5EF4-FFF2-40B4-BE49-F238E27FC236}">
                    <a16:creationId xmlns:a16="http://schemas.microsoft.com/office/drawing/2014/main" id="{F6CA2E22-A43F-1E7E-8D19-EF4DFCBECF4D}"/>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r Verbinder 148">
                <a:extLst>
                  <a:ext uri="{FF2B5EF4-FFF2-40B4-BE49-F238E27FC236}">
                    <a16:creationId xmlns:a16="http://schemas.microsoft.com/office/drawing/2014/main" id="{A700329C-7EDE-B624-8B17-46CB4E6D6E1F}"/>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r Verbinder 149">
                <a:extLst>
                  <a:ext uri="{FF2B5EF4-FFF2-40B4-BE49-F238E27FC236}">
                    <a16:creationId xmlns:a16="http://schemas.microsoft.com/office/drawing/2014/main" id="{26B85302-4280-28DA-78FE-8015A2447DDF}"/>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r Verbinder 150">
                <a:extLst>
                  <a:ext uri="{FF2B5EF4-FFF2-40B4-BE49-F238E27FC236}">
                    <a16:creationId xmlns:a16="http://schemas.microsoft.com/office/drawing/2014/main" id="{387079B0-CE41-D404-54B1-F2DB56E2E021}"/>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r Verbinder 151">
                <a:extLst>
                  <a:ext uri="{FF2B5EF4-FFF2-40B4-BE49-F238E27FC236}">
                    <a16:creationId xmlns:a16="http://schemas.microsoft.com/office/drawing/2014/main" id="{F9EB6075-6711-0EBB-9187-B1A10561075D}"/>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r Verbinder 152">
                <a:extLst>
                  <a:ext uri="{FF2B5EF4-FFF2-40B4-BE49-F238E27FC236}">
                    <a16:creationId xmlns:a16="http://schemas.microsoft.com/office/drawing/2014/main" id="{56774A74-8684-AEDA-5C2F-51F23AC27561}"/>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Ellipse 153">
                <a:extLst>
                  <a:ext uri="{FF2B5EF4-FFF2-40B4-BE49-F238E27FC236}">
                    <a16:creationId xmlns:a16="http://schemas.microsoft.com/office/drawing/2014/main" id="{401F2B3C-C988-87C9-0B45-A7549E51AF7F}"/>
                  </a:ext>
                </a:extLst>
              </p:cNvPr>
              <p:cNvSpPr/>
              <p:nvPr/>
            </p:nvSpPr>
            <p:spPr>
              <a:xfrm>
                <a:off x="3692899"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Ellipse 154">
                <a:extLst>
                  <a:ext uri="{FF2B5EF4-FFF2-40B4-BE49-F238E27FC236}">
                    <a16:creationId xmlns:a16="http://schemas.microsoft.com/office/drawing/2014/main" id="{E23A2FFC-2676-8EC2-7124-4167266119ED}"/>
                  </a:ext>
                </a:extLst>
              </p:cNvPr>
              <p:cNvSpPr/>
              <p:nvPr/>
            </p:nvSpPr>
            <p:spPr>
              <a:xfrm>
                <a:off x="4681204"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Ellipse 155">
                <a:extLst>
                  <a:ext uri="{FF2B5EF4-FFF2-40B4-BE49-F238E27FC236}">
                    <a16:creationId xmlns:a16="http://schemas.microsoft.com/office/drawing/2014/main" id="{F67157F5-2960-0BD2-AB53-FF44DBFC9BB6}"/>
                  </a:ext>
                </a:extLst>
              </p:cNvPr>
              <p:cNvSpPr/>
              <p:nvPr/>
            </p:nvSpPr>
            <p:spPr>
              <a:xfrm>
                <a:off x="5600898"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Ellipse 156">
                <a:extLst>
                  <a:ext uri="{FF2B5EF4-FFF2-40B4-BE49-F238E27FC236}">
                    <a16:creationId xmlns:a16="http://schemas.microsoft.com/office/drawing/2014/main" id="{4DBB1A64-91A2-7385-B275-45FE5C8ADB4D}"/>
                  </a:ext>
                </a:extLst>
              </p:cNvPr>
              <p:cNvSpPr/>
              <p:nvPr/>
            </p:nvSpPr>
            <p:spPr>
              <a:xfrm>
                <a:off x="6569900"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8" name="Ellipse 157">
                <a:extLst>
                  <a:ext uri="{FF2B5EF4-FFF2-40B4-BE49-F238E27FC236}">
                    <a16:creationId xmlns:a16="http://schemas.microsoft.com/office/drawing/2014/main" id="{43CB37A6-4E97-B105-49E5-2401D0619365}"/>
                  </a:ext>
                </a:extLst>
              </p:cNvPr>
              <p:cNvSpPr/>
              <p:nvPr/>
            </p:nvSpPr>
            <p:spPr>
              <a:xfrm>
                <a:off x="3692899"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Ellipse 158">
                <a:extLst>
                  <a:ext uri="{FF2B5EF4-FFF2-40B4-BE49-F238E27FC236}">
                    <a16:creationId xmlns:a16="http://schemas.microsoft.com/office/drawing/2014/main" id="{76836C71-74C0-0E9B-1B81-796C0BBB5ACC}"/>
                  </a:ext>
                </a:extLst>
              </p:cNvPr>
              <p:cNvSpPr/>
              <p:nvPr/>
            </p:nvSpPr>
            <p:spPr>
              <a:xfrm>
                <a:off x="4681204"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Ellipse 159">
                <a:extLst>
                  <a:ext uri="{FF2B5EF4-FFF2-40B4-BE49-F238E27FC236}">
                    <a16:creationId xmlns:a16="http://schemas.microsoft.com/office/drawing/2014/main" id="{1DAEA132-D337-F846-D10A-C1B71D43289E}"/>
                  </a:ext>
                </a:extLst>
              </p:cNvPr>
              <p:cNvSpPr/>
              <p:nvPr/>
            </p:nvSpPr>
            <p:spPr>
              <a:xfrm>
                <a:off x="5600898"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Ellipse 160">
                <a:extLst>
                  <a:ext uri="{FF2B5EF4-FFF2-40B4-BE49-F238E27FC236}">
                    <a16:creationId xmlns:a16="http://schemas.microsoft.com/office/drawing/2014/main" id="{74C7617E-D113-9DC0-481F-6F9866A3E8E9}"/>
                  </a:ext>
                </a:extLst>
              </p:cNvPr>
              <p:cNvSpPr/>
              <p:nvPr/>
            </p:nvSpPr>
            <p:spPr>
              <a:xfrm>
                <a:off x="6569900"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Ellipse 161">
                <a:extLst>
                  <a:ext uri="{FF2B5EF4-FFF2-40B4-BE49-F238E27FC236}">
                    <a16:creationId xmlns:a16="http://schemas.microsoft.com/office/drawing/2014/main" id="{AA5CCB24-AD18-16DA-B9AF-DB2208B35DD7}"/>
                  </a:ext>
                </a:extLst>
              </p:cNvPr>
              <p:cNvSpPr/>
              <p:nvPr/>
            </p:nvSpPr>
            <p:spPr>
              <a:xfrm>
                <a:off x="3692899"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Ellipse 162">
                <a:extLst>
                  <a:ext uri="{FF2B5EF4-FFF2-40B4-BE49-F238E27FC236}">
                    <a16:creationId xmlns:a16="http://schemas.microsoft.com/office/drawing/2014/main" id="{E50ACA4C-DFD9-D0A9-C163-857BD4A3DFC0}"/>
                  </a:ext>
                </a:extLst>
              </p:cNvPr>
              <p:cNvSpPr/>
              <p:nvPr/>
            </p:nvSpPr>
            <p:spPr>
              <a:xfrm>
                <a:off x="4681204"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Ellipse 163">
                <a:extLst>
                  <a:ext uri="{FF2B5EF4-FFF2-40B4-BE49-F238E27FC236}">
                    <a16:creationId xmlns:a16="http://schemas.microsoft.com/office/drawing/2014/main" id="{DDAA642F-01E9-7616-DA39-A20C97F82CC2}"/>
                  </a:ext>
                </a:extLst>
              </p:cNvPr>
              <p:cNvSpPr/>
              <p:nvPr/>
            </p:nvSpPr>
            <p:spPr>
              <a:xfrm>
                <a:off x="5600898"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Ellipse 164">
                <a:extLst>
                  <a:ext uri="{FF2B5EF4-FFF2-40B4-BE49-F238E27FC236}">
                    <a16:creationId xmlns:a16="http://schemas.microsoft.com/office/drawing/2014/main" id="{F23A2D23-B421-43E0-EEC4-BC2CD2EAD890}"/>
                  </a:ext>
                </a:extLst>
              </p:cNvPr>
              <p:cNvSpPr/>
              <p:nvPr/>
            </p:nvSpPr>
            <p:spPr>
              <a:xfrm>
                <a:off x="6569900"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Ellipse 165">
                <a:extLst>
                  <a:ext uri="{FF2B5EF4-FFF2-40B4-BE49-F238E27FC236}">
                    <a16:creationId xmlns:a16="http://schemas.microsoft.com/office/drawing/2014/main" id="{BB9DD9A8-2B00-EFFD-FEFD-7D627DDCBD94}"/>
                  </a:ext>
                </a:extLst>
              </p:cNvPr>
              <p:cNvSpPr/>
              <p:nvPr/>
            </p:nvSpPr>
            <p:spPr>
              <a:xfrm>
                <a:off x="3692899"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Ellipse 166">
                <a:extLst>
                  <a:ext uri="{FF2B5EF4-FFF2-40B4-BE49-F238E27FC236}">
                    <a16:creationId xmlns:a16="http://schemas.microsoft.com/office/drawing/2014/main" id="{D6EAD20F-EDE7-C757-8B91-AC388E99795B}"/>
                  </a:ext>
                </a:extLst>
              </p:cNvPr>
              <p:cNvSpPr/>
              <p:nvPr/>
            </p:nvSpPr>
            <p:spPr>
              <a:xfrm>
                <a:off x="4681204"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8" name="Ellipse 167">
                <a:extLst>
                  <a:ext uri="{FF2B5EF4-FFF2-40B4-BE49-F238E27FC236}">
                    <a16:creationId xmlns:a16="http://schemas.microsoft.com/office/drawing/2014/main" id="{4F8353C0-C79E-4A1B-3C5F-6C87C7F686B0}"/>
                  </a:ext>
                </a:extLst>
              </p:cNvPr>
              <p:cNvSpPr/>
              <p:nvPr/>
            </p:nvSpPr>
            <p:spPr>
              <a:xfrm>
                <a:off x="5600898"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9" name="Ellipse 168">
                <a:extLst>
                  <a:ext uri="{FF2B5EF4-FFF2-40B4-BE49-F238E27FC236}">
                    <a16:creationId xmlns:a16="http://schemas.microsoft.com/office/drawing/2014/main" id="{EF5E8958-0493-DA99-D67A-0AF19789189D}"/>
                  </a:ext>
                </a:extLst>
              </p:cNvPr>
              <p:cNvSpPr/>
              <p:nvPr/>
            </p:nvSpPr>
            <p:spPr>
              <a:xfrm>
                <a:off x="6569900"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Tree>
    <p:extLst>
      <p:ext uri="{BB962C8B-B14F-4D97-AF65-F5344CB8AC3E}">
        <p14:creationId xmlns:p14="http://schemas.microsoft.com/office/powerpoint/2010/main" val="4266638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Gittertransformation die Zeitumkehr aufheben?</a:t>
            </a:r>
          </a:p>
          <a:p>
            <a:endParaRPr lang="de-DE" dirty="0"/>
          </a:p>
          <a:p>
            <a:r>
              <a:rPr lang="de-DE" dirty="0"/>
              <a:t>Ferromagnetismus: Nein</a:t>
            </a:r>
          </a:p>
          <a:p>
            <a:pPr lvl="2"/>
            <a:r>
              <a:rPr lang="de-DE" dirty="0"/>
              <a:t>Starke Magnetisierung</a:t>
            </a:r>
          </a:p>
          <a:p>
            <a:endParaRPr lang="de-DE" dirty="0"/>
          </a:p>
        </p:txBody>
      </p:sp>
      <p:sp>
        <p:nvSpPr>
          <p:cNvPr id="2" name="Titel 1"/>
          <p:cNvSpPr>
            <a:spLocks noGrp="1"/>
          </p:cNvSpPr>
          <p:nvPr>
            <p:ph type="title"/>
          </p:nvPr>
        </p:nvSpPr>
        <p:spPr>
          <a:xfrm>
            <a:off x="431801" y="404665"/>
            <a:ext cx="8447617" cy="758440"/>
          </a:xfrm>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73" name="Pfeil: nach rechts 72">
            <a:extLst>
              <a:ext uri="{FF2B5EF4-FFF2-40B4-BE49-F238E27FC236}">
                <a16:creationId xmlns:a16="http://schemas.microsoft.com/office/drawing/2014/main" id="{C208805E-E42D-F1F0-1413-49CBA66A8362}"/>
              </a:ext>
            </a:extLst>
          </p:cNvPr>
          <p:cNvSpPr/>
          <p:nvPr/>
        </p:nvSpPr>
        <p:spPr>
          <a:xfrm>
            <a:off x="4153730" y="389428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272" y="340859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467" y="528627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Multiplikationszeichen 3">
            <a:extLst>
              <a:ext uri="{FF2B5EF4-FFF2-40B4-BE49-F238E27FC236}">
                <a16:creationId xmlns:a16="http://schemas.microsoft.com/office/drawing/2014/main" id="{2177E300-183C-F0B9-5DE8-89C619FF6C73}"/>
              </a:ext>
            </a:extLst>
          </p:cNvPr>
          <p:cNvSpPr/>
          <p:nvPr/>
        </p:nvSpPr>
        <p:spPr>
          <a:xfrm>
            <a:off x="4483041" y="4960989"/>
            <a:ext cx="1074123" cy="1012765"/>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8D90D70D-B6ED-FC67-7CA1-D2689D569B6F}"/>
              </a:ext>
            </a:extLst>
          </p:cNvPr>
          <p:cNvSpPr txBox="1"/>
          <p:nvPr/>
        </p:nvSpPr>
        <p:spPr>
          <a:xfrm>
            <a:off x="5627755" y="1625530"/>
            <a:ext cx="2428870" cy="369332"/>
          </a:xfrm>
          <a:prstGeom prst="rect">
            <a:avLst/>
          </a:prstGeom>
          <a:noFill/>
        </p:spPr>
        <p:txBody>
          <a:bodyPr wrap="none" rtlCol="0">
            <a:spAutoFit/>
          </a:bodyPr>
          <a:lstStyle/>
          <a:p>
            <a:r>
              <a:rPr lang="de-DE" dirty="0"/>
              <a:t>Folge: Bandaufteilung</a:t>
            </a:r>
          </a:p>
        </p:txBody>
      </p:sp>
      <p:sp>
        <p:nvSpPr>
          <p:cNvPr id="9" name="Textfeld 8">
            <a:extLst>
              <a:ext uri="{FF2B5EF4-FFF2-40B4-BE49-F238E27FC236}">
                <a16:creationId xmlns:a16="http://schemas.microsoft.com/office/drawing/2014/main" id="{4A7A6A74-C00D-6FDB-63AE-E9E44BEDDC1C}"/>
              </a:ext>
            </a:extLst>
          </p:cNvPr>
          <p:cNvSpPr txBox="1"/>
          <p:nvPr/>
        </p:nvSpPr>
        <p:spPr>
          <a:xfrm>
            <a:off x="4718777" y="2076750"/>
            <a:ext cx="3980577" cy="369332"/>
          </a:xfrm>
          <a:prstGeom prst="rect">
            <a:avLst/>
          </a:prstGeom>
          <a:noFill/>
        </p:spPr>
        <p:txBody>
          <a:bodyPr wrap="none" rtlCol="0">
            <a:spAutoFit/>
          </a:bodyPr>
          <a:lstStyle/>
          <a:p>
            <a:pPr lvl="2"/>
            <a:r>
              <a:rPr lang="de-DE" dirty="0"/>
              <a:t>Keine Zeitumkehrsymmetrie</a:t>
            </a:r>
          </a:p>
        </p:txBody>
      </p:sp>
      <p:pic>
        <p:nvPicPr>
          <p:cNvPr id="10" name="Grafik 9" descr="Ein Bild, das Text, Diagramm, Screenshot, Kreis enthält.&#10;&#10;Automatisch generierte Beschreibung">
            <a:extLst>
              <a:ext uri="{FF2B5EF4-FFF2-40B4-BE49-F238E27FC236}">
                <a16:creationId xmlns:a16="http://schemas.microsoft.com/office/drawing/2014/main" id="{7AC4658C-E530-A96E-FC44-44195E5376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6433" y="615684"/>
            <a:ext cx="2742491" cy="1779179"/>
          </a:xfrm>
          <a:prstGeom prst="rect">
            <a:avLst/>
          </a:prstGeom>
        </p:spPr>
      </p:pic>
      <p:grpSp>
        <p:nvGrpSpPr>
          <p:cNvPr id="11" name="Gruppieren 10">
            <a:extLst>
              <a:ext uri="{FF2B5EF4-FFF2-40B4-BE49-F238E27FC236}">
                <a16:creationId xmlns:a16="http://schemas.microsoft.com/office/drawing/2014/main" id="{F900669F-76E6-2A33-246E-D9A41DB37691}"/>
              </a:ext>
            </a:extLst>
          </p:cNvPr>
          <p:cNvGrpSpPr/>
          <p:nvPr/>
        </p:nvGrpSpPr>
        <p:grpSpPr>
          <a:xfrm>
            <a:off x="249070" y="2883180"/>
            <a:ext cx="3349159" cy="3167755"/>
            <a:chOff x="249070" y="2883180"/>
            <a:chExt cx="3349159" cy="3167755"/>
          </a:xfrm>
        </p:grpSpPr>
        <p:cxnSp>
          <p:nvCxnSpPr>
            <p:cNvPr id="12" name="Gerader Verbinder 11">
              <a:extLst>
                <a:ext uri="{FF2B5EF4-FFF2-40B4-BE49-F238E27FC236}">
                  <a16:creationId xmlns:a16="http://schemas.microsoft.com/office/drawing/2014/main" id="{7525CA42-DA4D-1882-6F63-E26B36CA5F42}"/>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6328CECC-2D4E-0DCC-D468-99889BA56DE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97096E3F-51AA-E601-2AC8-69F8D43F40DE}"/>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18CD85B9-B943-6B09-0B6D-11E87C486CA8}"/>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CCB625ED-F46E-6A44-D2BE-2E3F4286764F}"/>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8244773C-6275-7A9B-9139-092421885C6F}"/>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AB18DBB0-AD95-6105-D949-8C3916830020}"/>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B56411D7-B359-A1EA-4CBC-225141E275F7}"/>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39B4E695-40CE-086E-E9F8-E0867CC60D70}"/>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73DB8053-9DAF-A436-C30C-F8FADE15749E}"/>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C5FAC2CA-C810-945F-ED01-3A27F17CDFAB}"/>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369BB398-F089-9983-D58E-61B7ADFFB09A}"/>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99DCC6BF-DCB6-3A7F-9BD0-233236983FF1}"/>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357744B7-1D60-EFE4-52DC-D071F15CDC83}"/>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E8E5B2B0-7A55-B937-70BD-396877E3DC6B}"/>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DCC5EACF-F58E-8915-1905-CCC76E730038}"/>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9" name="Gruppieren 28">
              <a:extLst>
                <a:ext uri="{FF2B5EF4-FFF2-40B4-BE49-F238E27FC236}">
                  <a16:creationId xmlns:a16="http://schemas.microsoft.com/office/drawing/2014/main" id="{3D2666A6-EC80-470C-90FD-FD237EAA3AE5}"/>
                </a:ext>
              </a:extLst>
            </p:cNvPr>
            <p:cNvGrpSpPr/>
            <p:nvPr/>
          </p:nvGrpSpPr>
          <p:grpSpPr>
            <a:xfrm>
              <a:off x="611371" y="3216210"/>
              <a:ext cx="2646707" cy="2552856"/>
              <a:chOff x="3692899" y="1467633"/>
              <a:chExt cx="3093025" cy="3057298"/>
            </a:xfrm>
          </p:grpSpPr>
          <p:sp>
            <p:nvSpPr>
              <p:cNvPr id="30" name="Rechteck 29">
                <a:extLst>
                  <a:ext uri="{FF2B5EF4-FFF2-40B4-BE49-F238E27FC236}">
                    <a16:creationId xmlns:a16="http://schemas.microsoft.com/office/drawing/2014/main" id="{DCA0E97F-67FB-C3D2-09EA-0ACE3D804DE3}"/>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a:extLst>
                  <a:ext uri="{FF2B5EF4-FFF2-40B4-BE49-F238E27FC236}">
                    <a16:creationId xmlns:a16="http://schemas.microsoft.com/office/drawing/2014/main" id="{1232DC6C-D05C-2D3F-919C-F5CF903D1F63}"/>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31">
                <a:extLst>
                  <a:ext uri="{FF2B5EF4-FFF2-40B4-BE49-F238E27FC236}">
                    <a16:creationId xmlns:a16="http://schemas.microsoft.com/office/drawing/2014/main" id="{E07BD422-095A-2301-458B-4DD73964D507}"/>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3" name="Gerader Verbinder 32">
                <a:extLst>
                  <a:ext uri="{FF2B5EF4-FFF2-40B4-BE49-F238E27FC236}">
                    <a16:creationId xmlns:a16="http://schemas.microsoft.com/office/drawing/2014/main" id="{3E92AB2D-92E5-A952-29F8-042BF71CCD98}"/>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2625059B-6083-F882-96FC-EAACFC3BA3D7}"/>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3CFEC688-33C0-EA25-FA98-7F4982475B93}"/>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C0E7381D-94E0-D5A7-8F53-F001E75F6D98}"/>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F71682CF-8F8A-DD56-9F43-DA016689464C}"/>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3C43D4D4-6628-3042-2C44-14BB1E26339F}"/>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29459017-DB40-5117-F7C3-416BE55DEB61}"/>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D2DC27B9-FC03-3AE2-A1B8-FF8AE350874E}"/>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Ellipse 40">
                <a:extLst>
                  <a:ext uri="{FF2B5EF4-FFF2-40B4-BE49-F238E27FC236}">
                    <a16:creationId xmlns:a16="http://schemas.microsoft.com/office/drawing/2014/main" id="{543C4769-75BE-D988-15CA-A098F9B6666E}"/>
                  </a:ext>
                </a:extLst>
              </p:cNvPr>
              <p:cNvSpPr/>
              <p:nvPr/>
            </p:nvSpPr>
            <p:spPr>
              <a:xfrm>
                <a:off x="3692899"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2" name="Ellipse 41">
                <a:extLst>
                  <a:ext uri="{FF2B5EF4-FFF2-40B4-BE49-F238E27FC236}">
                    <a16:creationId xmlns:a16="http://schemas.microsoft.com/office/drawing/2014/main" id="{39AB9F9D-A897-BC62-6DB3-265E2CEB2798}"/>
                  </a:ext>
                </a:extLst>
              </p:cNvPr>
              <p:cNvSpPr/>
              <p:nvPr/>
            </p:nvSpPr>
            <p:spPr>
              <a:xfrm>
                <a:off x="4681204"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Ellipse 42">
                <a:extLst>
                  <a:ext uri="{FF2B5EF4-FFF2-40B4-BE49-F238E27FC236}">
                    <a16:creationId xmlns:a16="http://schemas.microsoft.com/office/drawing/2014/main" id="{F6BC100E-63B9-DEAF-33F7-D517C56F216F}"/>
                  </a:ext>
                </a:extLst>
              </p:cNvPr>
              <p:cNvSpPr/>
              <p:nvPr/>
            </p:nvSpPr>
            <p:spPr>
              <a:xfrm>
                <a:off x="5600898"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Ellipse 43">
                <a:extLst>
                  <a:ext uri="{FF2B5EF4-FFF2-40B4-BE49-F238E27FC236}">
                    <a16:creationId xmlns:a16="http://schemas.microsoft.com/office/drawing/2014/main" id="{F45D6CDB-A9B2-92E1-E392-39864B0FDFC5}"/>
                  </a:ext>
                </a:extLst>
              </p:cNvPr>
              <p:cNvSpPr/>
              <p:nvPr/>
            </p:nvSpPr>
            <p:spPr>
              <a:xfrm>
                <a:off x="6569900"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28B680D7-769D-AA91-CF84-77C1530B278F}"/>
                  </a:ext>
                </a:extLst>
              </p:cNvPr>
              <p:cNvSpPr/>
              <p:nvPr/>
            </p:nvSpPr>
            <p:spPr>
              <a:xfrm>
                <a:off x="3692899"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Ellipse 73">
                <a:extLst>
                  <a:ext uri="{FF2B5EF4-FFF2-40B4-BE49-F238E27FC236}">
                    <a16:creationId xmlns:a16="http://schemas.microsoft.com/office/drawing/2014/main" id="{365A6C13-5E90-0BFF-40E4-1F820219F83A}"/>
                  </a:ext>
                </a:extLst>
              </p:cNvPr>
              <p:cNvSpPr/>
              <p:nvPr/>
            </p:nvSpPr>
            <p:spPr>
              <a:xfrm>
                <a:off x="4681204"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Ellipse 74">
                <a:extLst>
                  <a:ext uri="{FF2B5EF4-FFF2-40B4-BE49-F238E27FC236}">
                    <a16:creationId xmlns:a16="http://schemas.microsoft.com/office/drawing/2014/main" id="{3ABE3185-0146-D7F0-8DB5-17D475EBE369}"/>
                  </a:ext>
                </a:extLst>
              </p:cNvPr>
              <p:cNvSpPr/>
              <p:nvPr/>
            </p:nvSpPr>
            <p:spPr>
              <a:xfrm>
                <a:off x="5600898"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Ellipse 75">
                <a:extLst>
                  <a:ext uri="{FF2B5EF4-FFF2-40B4-BE49-F238E27FC236}">
                    <a16:creationId xmlns:a16="http://schemas.microsoft.com/office/drawing/2014/main" id="{E08C0DEA-F3FE-86E6-6CE8-A101F822D2D3}"/>
                  </a:ext>
                </a:extLst>
              </p:cNvPr>
              <p:cNvSpPr/>
              <p:nvPr/>
            </p:nvSpPr>
            <p:spPr>
              <a:xfrm>
                <a:off x="6569900"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Ellipse 76">
                <a:extLst>
                  <a:ext uri="{FF2B5EF4-FFF2-40B4-BE49-F238E27FC236}">
                    <a16:creationId xmlns:a16="http://schemas.microsoft.com/office/drawing/2014/main" id="{56F7629F-6A40-4474-C107-3BDD2A049A26}"/>
                  </a:ext>
                </a:extLst>
              </p:cNvPr>
              <p:cNvSpPr/>
              <p:nvPr/>
            </p:nvSpPr>
            <p:spPr>
              <a:xfrm>
                <a:off x="3692899"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Ellipse 77">
                <a:extLst>
                  <a:ext uri="{FF2B5EF4-FFF2-40B4-BE49-F238E27FC236}">
                    <a16:creationId xmlns:a16="http://schemas.microsoft.com/office/drawing/2014/main" id="{95B4EC90-6E50-3D09-C50E-3CAD20C41EBF}"/>
                  </a:ext>
                </a:extLst>
              </p:cNvPr>
              <p:cNvSpPr/>
              <p:nvPr/>
            </p:nvSpPr>
            <p:spPr>
              <a:xfrm>
                <a:off x="4681204"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Ellipse 78">
                <a:extLst>
                  <a:ext uri="{FF2B5EF4-FFF2-40B4-BE49-F238E27FC236}">
                    <a16:creationId xmlns:a16="http://schemas.microsoft.com/office/drawing/2014/main" id="{E4C96D58-0E5B-BFC9-5CC2-BA468D706282}"/>
                  </a:ext>
                </a:extLst>
              </p:cNvPr>
              <p:cNvSpPr/>
              <p:nvPr/>
            </p:nvSpPr>
            <p:spPr>
              <a:xfrm>
                <a:off x="5600898"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Ellipse 79">
                <a:extLst>
                  <a:ext uri="{FF2B5EF4-FFF2-40B4-BE49-F238E27FC236}">
                    <a16:creationId xmlns:a16="http://schemas.microsoft.com/office/drawing/2014/main" id="{C19E0688-7414-13FE-1EA9-61D949D5AB2B}"/>
                  </a:ext>
                </a:extLst>
              </p:cNvPr>
              <p:cNvSpPr/>
              <p:nvPr/>
            </p:nvSpPr>
            <p:spPr>
              <a:xfrm>
                <a:off x="6569900"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Ellipse 80">
                <a:extLst>
                  <a:ext uri="{FF2B5EF4-FFF2-40B4-BE49-F238E27FC236}">
                    <a16:creationId xmlns:a16="http://schemas.microsoft.com/office/drawing/2014/main" id="{8551EE27-6817-DA80-69E7-E7F5755917FC}"/>
                  </a:ext>
                </a:extLst>
              </p:cNvPr>
              <p:cNvSpPr/>
              <p:nvPr/>
            </p:nvSpPr>
            <p:spPr>
              <a:xfrm>
                <a:off x="3692899"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2" name="Ellipse 81">
                <a:extLst>
                  <a:ext uri="{FF2B5EF4-FFF2-40B4-BE49-F238E27FC236}">
                    <a16:creationId xmlns:a16="http://schemas.microsoft.com/office/drawing/2014/main" id="{AC524E89-E198-C27D-C18D-CE9526E1D6A2}"/>
                  </a:ext>
                </a:extLst>
              </p:cNvPr>
              <p:cNvSpPr/>
              <p:nvPr/>
            </p:nvSpPr>
            <p:spPr>
              <a:xfrm>
                <a:off x="4681204"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3" name="Ellipse 82">
                <a:extLst>
                  <a:ext uri="{FF2B5EF4-FFF2-40B4-BE49-F238E27FC236}">
                    <a16:creationId xmlns:a16="http://schemas.microsoft.com/office/drawing/2014/main" id="{40E2F527-FF05-2915-66C0-63A134ACB367}"/>
                  </a:ext>
                </a:extLst>
              </p:cNvPr>
              <p:cNvSpPr/>
              <p:nvPr/>
            </p:nvSpPr>
            <p:spPr>
              <a:xfrm>
                <a:off x="5600898"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4" name="Ellipse 83">
                <a:extLst>
                  <a:ext uri="{FF2B5EF4-FFF2-40B4-BE49-F238E27FC236}">
                    <a16:creationId xmlns:a16="http://schemas.microsoft.com/office/drawing/2014/main" id="{05F08FA5-A38A-2E5F-D0AB-0ADCFC3B08C5}"/>
                  </a:ext>
                </a:extLst>
              </p:cNvPr>
              <p:cNvSpPr/>
              <p:nvPr/>
            </p:nvSpPr>
            <p:spPr>
              <a:xfrm>
                <a:off x="6569900"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85" name="Gruppieren 84">
            <a:extLst>
              <a:ext uri="{FF2B5EF4-FFF2-40B4-BE49-F238E27FC236}">
                <a16:creationId xmlns:a16="http://schemas.microsoft.com/office/drawing/2014/main" id="{D0D491AF-2FB7-D6B6-307B-76ED24300195}"/>
              </a:ext>
            </a:extLst>
          </p:cNvPr>
          <p:cNvGrpSpPr/>
          <p:nvPr/>
        </p:nvGrpSpPr>
        <p:grpSpPr>
          <a:xfrm>
            <a:off x="6479889" y="2908507"/>
            <a:ext cx="3349159" cy="3167755"/>
            <a:chOff x="249070" y="2883180"/>
            <a:chExt cx="3349159" cy="3167755"/>
          </a:xfrm>
        </p:grpSpPr>
        <p:cxnSp>
          <p:nvCxnSpPr>
            <p:cNvPr id="86" name="Gerader Verbinder 85">
              <a:extLst>
                <a:ext uri="{FF2B5EF4-FFF2-40B4-BE49-F238E27FC236}">
                  <a16:creationId xmlns:a16="http://schemas.microsoft.com/office/drawing/2014/main" id="{77571746-621B-31D8-31D7-81F36118A9DF}"/>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Gerader Verbinder 86">
              <a:extLst>
                <a:ext uri="{FF2B5EF4-FFF2-40B4-BE49-F238E27FC236}">
                  <a16:creationId xmlns:a16="http://schemas.microsoft.com/office/drawing/2014/main" id="{93EEA300-4A4F-0564-13BF-18BA2262FDA4}"/>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Gerader Verbinder 87">
              <a:extLst>
                <a:ext uri="{FF2B5EF4-FFF2-40B4-BE49-F238E27FC236}">
                  <a16:creationId xmlns:a16="http://schemas.microsoft.com/office/drawing/2014/main" id="{77EC7BE2-6140-4471-1AB3-A5604C45CE1E}"/>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Gerader Verbinder 88">
              <a:extLst>
                <a:ext uri="{FF2B5EF4-FFF2-40B4-BE49-F238E27FC236}">
                  <a16:creationId xmlns:a16="http://schemas.microsoft.com/office/drawing/2014/main" id="{5002C4AF-8DE0-5DFF-8C07-71800C16E969}"/>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Gerader Verbinder 89">
              <a:extLst>
                <a:ext uri="{FF2B5EF4-FFF2-40B4-BE49-F238E27FC236}">
                  <a16:creationId xmlns:a16="http://schemas.microsoft.com/office/drawing/2014/main" id="{B1B71A13-97C7-019D-1DA1-D1A138B13600}"/>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DC9AB238-C810-0B7C-1E5E-115FA82DBC78}"/>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Gerader Verbinder 91">
              <a:extLst>
                <a:ext uri="{FF2B5EF4-FFF2-40B4-BE49-F238E27FC236}">
                  <a16:creationId xmlns:a16="http://schemas.microsoft.com/office/drawing/2014/main" id="{96FAB9F2-B1C8-5E07-07C6-E9A542ACB867}"/>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Gerader Verbinder 92">
              <a:extLst>
                <a:ext uri="{FF2B5EF4-FFF2-40B4-BE49-F238E27FC236}">
                  <a16:creationId xmlns:a16="http://schemas.microsoft.com/office/drawing/2014/main" id="{CD336D16-5F61-7CA5-DD5E-72433FA31F58}"/>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219359BE-08D5-02D7-413A-137FA641C86B}"/>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Gerader Verbinder 94">
              <a:extLst>
                <a:ext uri="{FF2B5EF4-FFF2-40B4-BE49-F238E27FC236}">
                  <a16:creationId xmlns:a16="http://schemas.microsoft.com/office/drawing/2014/main" id="{AEBAEB1C-ECA0-BB2E-D53C-E96EA59DC410}"/>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Gerader Verbinder 95">
              <a:extLst>
                <a:ext uri="{FF2B5EF4-FFF2-40B4-BE49-F238E27FC236}">
                  <a16:creationId xmlns:a16="http://schemas.microsoft.com/office/drawing/2014/main" id="{BB1AC079-B8B9-B48B-26CC-FE8435E8B38D}"/>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Gerader Verbinder 96">
              <a:extLst>
                <a:ext uri="{FF2B5EF4-FFF2-40B4-BE49-F238E27FC236}">
                  <a16:creationId xmlns:a16="http://schemas.microsoft.com/office/drawing/2014/main" id="{97925E3E-EF54-0504-97CE-A9DEA235EEA1}"/>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Gerader Verbinder 97">
              <a:extLst>
                <a:ext uri="{FF2B5EF4-FFF2-40B4-BE49-F238E27FC236}">
                  <a16:creationId xmlns:a16="http://schemas.microsoft.com/office/drawing/2014/main" id="{5E9DF9A5-D305-AF7D-AE6B-4591934E7DE9}"/>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Gerader Verbinder 98">
              <a:extLst>
                <a:ext uri="{FF2B5EF4-FFF2-40B4-BE49-F238E27FC236}">
                  <a16:creationId xmlns:a16="http://schemas.microsoft.com/office/drawing/2014/main" id="{26B2A281-7831-B3EC-41C8-B410824F8287}"/>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Gerader Verbinder 99">
              <a:extLst>
                <a:ext uri="{FF2B5EF4-FFF2-40B4-BE49-F238E27FC236}">
                  <a16:creationId xmlns:a16="http://schemas.microsoft.com/office/drawing/2014/main" id="{95CF73C6-E3F5-C901-9E81-A11CAAAD8A9F}"/>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Gerader Verbinder 102">
              <a:extLst>
                <a:ext uri="{FF2B5EF4-FFF2-40B4-BE49-F238E27FC236}">
                  <a16:creationId xmlns:a16="http://schemas.microsoft.com/office/drawing/2014/main" id="{FAFBFE4C-4178-CEF2-B068-84E31E0AA241}"/>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04" name="Gruppieren 103">
              <a:extLst>
                <a:ext uri="{FF2B5EF4-FFF2-40B4-BE49-F238E27FC236}">
                  <a16:creationId xmlns:a16="http://schemas.microsoft.com/office/drawing/2014/main" id="{F3A43849-2C5A-B180-C24D-235B04B4946D}"/>
                </a:ext>
              </a:extLst>
            </p:cNvPr>
            <p:cNvGrpSpPr/>
            <p:nvPr/>
          </p:nvGrpSpPr>
          <p:grpSpPr>
            <a:xfrm>
              <a:off x="611371" y="3216210"/>
              <a:ext cx="2646707" cy="2552856"/>
              <a:chOff x="3692899" y="1467633"/>
              <a:chExt cx="3093025" cy="3057298"/>
            </a:xfrm>
          </p:grpSpPr>
          <p:sp>
            <p:nvSpPr>
              <p:cNvPr id="114" name="Rechteck 113">
                <a:extLst>
                  <a:ext uri="{FF2B5EF4-FFF2-40B4-BE49-F238E27FC236}">
                    <a16:creationId xmlns:a16="http://schemas.microsoft.com/office/drawing/2014/main" id="{AE2244C9-DA82-E37E-B652-E3E9C0DEBB06}"/>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5" name="Rechteck 114">
                <a:extLst>
                  <a:ext uri="{FF2B5EF4-FFF2-40B4-BE49-F238E27FC236}">
                    <a16:creationId xmlns:a16="http://schemas.microsoft.com/office/drawing/2014/main" id="{3883B9A4-2343-C472-3773-4594735F39E1}"/>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Rechteck 115">
                <a:extLst>
                  <a:ext uri="{FF2B5EF4-FFF2-40B4-BE49-F238E27FC236}">
                    <a16:creationId xmlns:a16="http://schemas.microsoft.com/office/drawing/2014/main" id="{6AA739FF-68D0-2481-993D-D2E128B3CC0E}"/>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0" name="Gerader Verbinder 169">
                <a:extLst>
                  <a:ext uri="{FF2B5EF4-FFF2-40B4-BE49-F238E27FC236}">
                    <a16:creationId xmlns:a16="http://schemas.microsoft.com/office/drawing/2014/main" id="{88B0C0B3-0E1B-FF8F-32A0-2EB49FB1CB5A}"/>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r Verbinder 170">
                <a:extLst>
                  <a:ext uri="{FF2B5EF4-FFF2-40B4-BE49-F238E27FC236}">
                    <a16:creationId xmlns:a16="http://schemas.microsoft.com/office/drawing/2014/main" id="{54EAB856-A02F-B28C-53A4-A45199F57922}"/>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r Verbinder 171">
                <a:extLst>
                  <a:ext uri="{FF2B5EF4-FFF2-40B4-BE49-F238E27FC236}">
                    <a16:creationId xmlns:a16="http://schemas.microsoft.com/office/drawing/2014/main" id="{A9B4B507-8EC5-26AC-97A9-C67E9A1E86F3}"/>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r Verbinder 172">
                <a:extLst>
                  <a:ext uri="{FF2B5EF4-FFF2-40B4-BE49-F238E27FC236}">
                    <a16:creationId xmlns:a16="http://schemas.microsoft.com/office/drawing/2014/main" id="{E24528C5-768A-C5E7-92E4-59B7A40DEE58}"/>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r Verbinder 173">
                <a:extLst>
                  <a:ext uri="{FF2B5EF4-FFF2-40B4-BE49-F238E27FC236}">
                    <a16:creationId xmlns:a16="http://schemas.microsoft.com/office/drawing/2014/main" id="{B103C3EC-0EF5-C1D9-FBE2-E2739BC850F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r Verbinder 174">
                <a:extLst>
                  <a:ext uri="{FF2B5EF4-FFF2-40B4-BE49-F238E27FC236}">
                    <a16:creationId xmlns:a16="http://schemas.microsoft.com/office/drawing/2014/main" id="{4B3BCD1A-FA16-02F6-067F-72508AA48FE3}"/>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r Verbinder 175">
                <a:extLst>
                  <a:ext uri="{FF2B5EF4-FFF2-40B4-BE49-F238E27FC236}">
                    <a16:creationId xmlns:a16="http://schemas.microsoft.com/office/drawing/2014/main" id="{ADA6BDAB-0328-7D79-7A47-E5FBFC7F666A}"/>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r Verbinder 176">
                <a:extLst>
                  <a:ext uri="{FF2B5EF4-FFF2-40B4-BE49-F238E27FC236}">
                    <a16:creationId xmlns:a16="http://schemas.microsoft.com/office/drawing/2014/main" id="{F1653C9B-2529-ABF6-7406-D1B33FEC099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Ellipse 177">
                <a:extLst>
                  <a:ext uri="{FF2B5EF4-FFF2-40B4-BE49-F238E27FC236}">
                    <a16:creationId xmlns:a16="http://schemas.microsoft.com/office/drawing/2014/main" id="{B96359AD-56CA-3E7F-538B-056DC78812C8}"/>
                  </a:ext>
                </a:extLst>
              </p:cNvPr>
              <p:cNvSpPr/>
              <p:nvPr/>
            </p:nvSpPr>
            <p:spPr>
              <a:xfrm>
                <a:off x="3692899"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9" name="Ellipse 178">
                <a:extLst>
                  <a:ext uri="{FF2B5EF4-FFF2-40B4-BE49-F238E27FC236}">
                    <a16:creationId xmlns:a16="http://schemas.microsoft.com/office/drawing/2014/main" id="{74EA27A4-E926-060B-C77A-482C1E8A7C16}"/>
                  </a:ext>
                </a:extLst>
              </p:cNvPr>
              <p:cNvSpPr/>
              <p:nvPr/>
            </p:nvSpPr>
            <p:spPr>
              <a:xfrm>
                <a:off x="4681204"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0" name="Ellipse 179">
                <a:extLst>
                  <a:ext uri="{FF2B5EF4-FFF2-40B4-BE49-F238E27FC236}">
                    <a16:creationId xmlns:a16="http://schemas.microsoft.com/office/drawing/2014/main" id="{0E8EF187-A709-CFE4-C1E5-1D8FBDFADE3D}"/>
                  </a:ext>
                </a:extLst>
              </p:cNvPr>
              <p:cNvSpPr/>
              <p:nvPr/>
            </p:nvSpPr>
            <p:spPr>
              <a:xfrm>
                <a:off x="5600898"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1" name="Ellipse 180">
                <a:extLst>
                  <a:ext uri="{FF2B5EF4-FFF2-40B4-BE49-F238E27FC236}">
                    <a16:creationId xmlns:a16="http://schemas.microsoft.com/office/drawing/2014/main" id="{8BFD43C2-E6F6-E475-D5D9-74BE95ACDB9F}"/>
                  </a:ext>
                </a:extLst>
              </p:cNvPr>
              <p:cNvSpPr/>
              <p:nvPr/>
            </p:nvSpPr>
            <p:spPr>
              <a:xfrm>
                <a:off x="6569900"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2" name="Ellipse 181">
                <a:extLst>
                  <a:ext uri="{FF2B5EF4-FFF2-40B4-BE49-F238E27FC236}">
                    <a16:creationId xmlns:a16="http://schemas.microsoft.com/office/drawing/2014/main" id="{D8C6812D-D44A-396E-78E9-895C71F32788}"/>
                  </a:ext>
                </a:extLst>
              </p:cNvPr>
              <p:cNvSpPr/>
              <p:nvPr/>
            </p:nvSpPr>
            <p:spPr>
              <a:xfrm>
                <a:off x="3692899"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3" name="Ellipse 182">
                <a:extLst>
                  <a:ext uri="{FF2B5EF4-FFF2-40B4-BE49-F238E27FC236}">
                    <a16:creationId xmlns:a16="http://schemas.microsoft.com/office/drawing/2014/main" id="{A4DACECA-3FFD-40FF-6EAB-13A58777F647}"/>
                  </a:ext>
                </a:extLst>
              </p:cNvPr>
              <p:cNvSpPr/>
              <p:nvPr/>
            </p:nvSpPr>
            <p:spPr>
              <a:xfrm>
                <a:off x="4681204"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4" name="Ellipse 183">
                <a:extLst>
                  <a:ext uri="{FF2B5EF4-FFF2-40B4-BE49-F238E27FC236}">
                    <a16:creationId xmlns:a16="http://schemas.microsoft.com/office/drawing/2014/main" id="{9D011468-3896-DFFE-714E-422E38FBCB0A}"/>
                  </a:ext>
                </a:extLst>
              </p:cNvPr>
              <p:cNvSpPr/>
              <p:nvPr/>
            </p:nvSpPr>
            <p:spPr>
              <a:xfrm>
                <a:off x="5600898"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5" name="Ellipse 184">
                <a:extLst>
                  <a:ext uri="{FF2B5EF4-FFF2-40B4-BE49-F238E27FC236}">
                    <a16:creationId xmlns:a16="http://schemas.microsoft.com/office/drawing/2014/main" id="{DCF4DB3A-1086-E661-59D4-9042F5336685}"/>
                  </a:ext>
                </a:extLst>
              </p:cNvPr>
              <p:cNvSpPr/>
              <p:nvPr/>
            </p:nvSpPr>
            <p:spPr>
              <a:xfrm>
                <a:off x="6569900"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6" name="Ellipse 185">
                <a:extLst>
                  <a:ext uri="{FF2B5EF4-FFF2-40B4-BE49-F238E27FC236}">
                    <a16:creationId xmlns:a16="http://schemas.microsoft.com/office/drawing/2014/main" id="{D136345C-A5E9-57C0-A2F7-6B90D401D268}"/>
                  </a:ext>
                </a:extLst>
              </p:cNvPr>
              <p:cNvSpPr/>
              <p:nvPr/>
            </p:nvSpPr>
            <p:spPr>
              <a:xfrm>
                <a:off x="3692899"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7" name="Ellipse 186">
                <a:extLst>
                  <a:ext uri="{FF2B5EF4-FFF2-40B4-BE49-F238E27FC236}">
                    <a16:creationId xmlns:a16="http://schemas.microsoft.com/office/drawing/2014/main" id="{FDD73BD1-D5BC-058E-985B-DE2C84486439}"/>
                  </a:ext>
                </a:extLst>
              </p:cNvPr>
              <p:cNvSpPr/>
              <p:nvPr/>
            </p:nvSpPr>
            <p:spPr>
              <a:xfrm>
                <a:off x="4681204"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8" name="Ellipse 187">
                <a:extLst>
                  <a:ext uri="{FF2B5EF4-FFF2-40B4-BE49-F238E27FC236}">
                    <a16:creationId xmlns:a16="http://schemas.microsoft.com/office/drawing/2014/main" id="{AF04534C-2410-479E-BF90-E6B360EE21B9}"/>
                  </a:ext>
                </a:extLst>
              </p:cNvPr>
              <p:cNvSpPr/>
              <p:nvPr/>
            </p:nvSpPr>
            <p:spPr>
              <a:xfrm>
                <a:off x="5600898"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9" name="Ellipse 188">
                <a:extLst>
                  <a:ext uri="{FF2B5EF4-FFF2-40B4-BE49-F238E27FC236}">
                    <a16:creationId xmlns:a16="http://schemas.microsoft.com/office/drawing/2014/main" id="{CD0F4D28-DD93-FFC6-B4BB-0CFC19334609}"/>
                  </a:ext>
                </a:extLst>
              </p:cNvPr>
              <p:cNvSpPr/>
              <p:nvPr/>
            </p:nvSpPr>
            <p:spPr>
              <a:xfrm>
                <a:off x="6569900"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0" name="Ellipse 189">
                <a:extLst>
                  <a:ext uri="{FF2B5EF4-FFF2-40B4-BE49-F238E27FC236}">
                    <a16:creationId xmlns:a16="http://schemas.microsoft.com/office/drawing/2014/main" id="{25ECD966-F898-EA3C-95B5-210757534E86}"/>
                  </a:ext>
                </a:extLst>
              </p:cNvPr>
              <p:cNvSpPr/>
              <p:nvPr/>
            </p:nvSpPr>
            <p:spPr>
              <a:xfrm>
                <a:off x="3692899"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1" name="Ellipse 190">
                <a:extLst>
                  <a:ext uri="{FF2B5EF4-FFF2-40B4-BE49-F238E27FC236}">
                    <a16:creationId xmlns:a16="http://schemas.microsoft.com/office/drawing/2014/main" id="{291B864E-C395-DB8F-DDA2-0F3C35CCB481}"/>
                  </a:ext>
                </a:extLst>
              </p:cNvPr>
              <p:cNvSpPr/>
              <p:nvPr/>
            </p:nvSpPr>
            <p:spPr>
              <a:xfrm>
                <a:off x="4681204"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2" name="Ellipse 191">
                <a:extLst>
                  <a:ext uri="{FF2B5EF4-FFF2-40B4-BE49-F238E27FC236}">
                    <a16:creationId xmlns:a16="http://schemas.microsoft.com/office/drawing/2014/main" id="{6650D3C0-A9C1-42EF-1BBA-2C7261A99542}"/>
                  </a:ext>
                </a:extLst>
              </p:cNvPr>
              <p:cNvSpPr/>
              <p:nvPr/>
            </p:nvSpPr>
            <p:spPr>
              <a:xfrm>
                <a:off x="5600898"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3" name="Ellipse 192">
                <a:extLst>
                  <a:ext uri="{FF2B5EF4-FFF2-40B4-BE49-F238E27FC236}">
                    <a16:creationId xmlns:a16="http://schemas.microsoft.com/office/drawing/2014/main" id="{FB85092A-3B75-70AD-04D6-500512E8B7E7}"/>
                  </a:ext>
                </a:extLst>
              </p:cNvPr>
              <p:cNvSpPr/>
              <p:nvPr/>
            </p:nvSpPr>
            <p:spPr>
              <a:xfrm>
                <a:off x="6569900"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Tree>
    <p:extLst>
      <p:ext uri="{BB962C8B-B14F-4D97-AF65-F5344CB8AC3E}">
        <p14:creationId xmlns:p14="http://schemas.microsoft.com/office/powerpoint/2010/main" val="1615267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Gittertransformation die Zeitumkehr aufheben?</a:t>
            </a:r>
          </a:p>
          <a:p>
            <a:endParaRPr lang="de-DE" dirty="0"/>
          </a:p>
          <a:p>
            <a:r>
              <a:rPr lang="de-DE" dirty="0"/>
              <a:t>Antiferromagnetismus</a:t>
            </a:r>
          </a:p>
          <a:p>
            <a:pPr lvl="2"/>
            <a:r>
              <a:rPr lang="de-DE" dirty="0"/>
              <a:t>Keine Magnetisierung</a:t>
            </a:r>
          </a:p>
          <a:p>
            <a:endParaRPr lang="de-DE" dirty="0"/>
          </a:p>
        </p:txBody>
      </p:sp>
      <p:sp>
        <p:nvSpPr>
          <p:cNvPr id="2" name="Titel 1"/>
          <p:cNvSpPr>
            <a:spLocks noGrp="1"/>
          </p:cNvSpPr>
          <p:nvPr>
            <p:ph type="title"/>
          </p:nvPr>
        </p:nvSpPr>
        <p:spPr>
          <a:xfrm>
            <a:off x="431801" y="404664"/>
            <a:ext cx="8447617" cy="703127"/>
          </a:xfrm>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124" name="Gruppieren 123">
            <a:extLst>
              <a:ext uri="{FF2B5EF4-FFF2-40B4-BE49-F238E27FC236}">
                <a16:creationId xmlns:a16="http://schemas.microsoft.com/office/drawing/2014/main" id="{2D3741AE-8ED0-19CE-7005-13B18B4C3B9B}"/>
              </a:ext>
            </a:extLst>
          </p:cNvPr>
          <p:cNvGrpSpPr/>
          <p:nvPr/>
        </p:nvGrpSpPr>
        <p:grpSpPr>
          <a:xfrm>
            <a:off x="249070" y="2883180"/>
            <a:ext cx="3349159" cy="3167755"/>
            <a:chOff x="249070" y="2883180"/>
            <a:chExt cx="3349159" cy="3167755"/>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17DC1BB7-07F3-8581-BFBE-162C58A08F8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5875FF08-0A94-6313-0CC6-0B6F6FE95E63}"/>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83E7A98C-9AD8-2526-85AC-5B0DD4F1AA93}"/>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F884D3F4-F8CE-1FBA-9599-BC8402916655}"/>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AC178631-550E-260E-0E7F-C491A8934B8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80DC9FF8-03F6-4A08-5EDD-D43743F8A18C}"/>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DF6DCCF6-D960-7973-C3D5-A565B0B5A74B}"/>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B87558C9-9CAD-EE16-FAB5-455D91E15BAA}"/>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2" name="Gruppieren 71">
              <a:extLst>
                <a:ext uri="{FF2B5EF4-FFF2-40B4-BE49-F238E27FC236}">
                  <a16:creationId xmlns:a16="http://schemas.microsoft.com/office/drawing/2014/main" id="{827F099E-7E33-D69D-6CD2-529F86E59173}"/>
                </a:ext>
              </a:extLst>
            </p:cNvPr>
            <p:cNvGrpSpPr/>
            <p:nvPr/>
          </p:nvGrpSpPr>
          <p:grpSpPr>
            <a:xfrm>
              <a:off x="611371" y="3216210"/>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73" name="Pfeil: nach rechts 72">
            <a:extLst>
              <a:ext uri="{FF2B5EF4-FFF2-40B4-BE49-F238E27FC236}">
                <a16:creationId xmlns:a16="http://schemas.microsoft.com/office/drawing/2014/main" id="{C208805E-E42D-F1F0-1413-49CBA66A8362}"/>
              </a:ext>
            </a:extLst>
          </p:cNvPr>
          <p:cNvSpPr/>
          <p:nvPr/>
        </p:nvSpPr>
        <p:spPr>
          <a:xfrm>
            <a:off x="4153730" y="389428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272" y="340859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467" y="528627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a:extLst>
              <a:ext uri="{FF2B5EF4-FFF2-40B4-BE49-F238E27FC236}">
                <a16:creationId xmlns:a16="http://schemas.microsoft.com/office/drawing/2014/main" id="{F2F22817-E6BA-004E-E606-E9B3E7505CCB}"/>
              </a:ext>
            </a:extLst>
          </p:cNvPr>
          <p:cNvGrpSpPr/>
          <p:nvPr/>
        </p:nvGrpSpPr>
        <p:grpSpPr>
          <a:xfrm>
            <a:off x="6495856" y="3027291"/>
            <a:ext cx="3349159" cy="3167755"/>
            <a:chOff x="249070" y="2883180"/>
            <a:chExt cx="3349159" cy="3167755"/>
          </a:xfrm>
        </p:grpSpPr>
        <p:cxnSp>
          <p:nvCxnSpPr>
            <p:cNvPr id="126" name="Gerader Verbinder 125">
              <a:extLst>
                <a:ext uri="{FF2B5EF4-FFF2-40B4-BE49-F238E27FC236}">
                  <a16:creationId xmlns:a16="http://schemas.microsoft.com/office/drawing/2014/main" id="{928D48EE-AC23-00E3-64AE-1B06CFB0410A}"/>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322F079F-1085-31E7-B314-3FF8CED01CC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Gerader Verbinder 127">
              <a:extLst>
                <a:ext uri="{FF2B5EF4-FFF2-40B4-BE49-F238E27FC236}">
                  <a16:creationId xmlns:a16="http://schemas.microsoft.com/office/drawing/2014/main" id="{56D57A35-B561-C1BB-CFD9-2027634BAE37}"/>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Gerader Verbinder 128">
              <a:extLst>
                <a:ext uri="{FF2B5EF4-FFF2-40B4-BE49-F238E27FC236}">
                  <a16:creationId xmlns:a16="http://schemas.microsoft.com/office/drawing/2014/main" id="{A50275FC-94BE-4088-7561-7FC34A4B9B23}"/>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01F95311-B7CC-C7AB-91B5-FA11DFE63E02}"/>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Gerader Verbinder 130">
              <a:extLst>
                <a:ext uri="{FF2B5EF4-FFF2-40B4-BE49-F238E27FC236}">
                  <a16:creationId xmlns:a16="http://schemas.microsoft.com/office/drawing/2014/main" id="{027F2B3A-68E5-C6C1-8BA5-9AFD5AFEB07A}"/>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Gerader Verbinder 131">
              <a:extLst>
                <a:ext uri="{FF2B5EF4-FFF2-40B4-BE49-F238E27FC236}">
                  <a16:creationId xmlns:a16="http://schemas.microsoft.com/office/drawing/2014/main" id="{C6BF4B72-E6E8-C70D-9143-2256E96A21D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Gerader Verbinder 132">
              <a:extLst>
                <a:ext uri="{FF2B5EF4-FFF2-40B4-BE49-F238E27FC236}">
                  <a16:creationId xmlns:a16="http://schemas.microsoft.com/office/drawing/2014/main" id="{5FFD7DAD-715E-9389-539D-7950AD7801BC}"/>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Gerader Verbinder 133">
              <a:extLst>
                <a:ext uri="{FF2B5EF4-FFF2-40B4-BE49-F238E27FC236}">
                  <a16:creationId xmlns:a16="http://schemas.microsoft.com/office/drawing/2014/main" id="{44F1BFC2-2805-226E-18D1-4CDF138EDF0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Gerader Verbinder 134">
              <a:extLst>
                <a:ext uri="{FF2B5EF4-FFF2-40B4-BE49-F238E27FC236}">
                  <a16:creationId xmlns:a16="http://schemas.microsoft.com/office/drawing/2014/main" id="{E9D495D9-585D-302F-E688-5A8FEC718ECC}"/>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Gerader Verbinder 135">
              <a:extLst>
                <a:ext uri="{FF2B5EF4-FFF2-40B4-BE49-F238E27FC236}">
                  <a16:creationId xmlns:a16="http://schemas.microsoft.com/office/drawing/2014/main" id="{FB66C6C4-8C2C-89E6-9B0B-9E4062C54456}"/>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Gerader Verbinder 136">
              <a:extLst>
                <a:ext uri="{FF2B5EF4-FFF2-40B4-BE49-F238E27FC236}">
                  <a16:creationId xmlns:a16="http://schemas.microsoft.com/office/drawing/2014/main" id="{B1856A35-79AE-445E-0608-EA26A1B579F2}"/>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Gerader Verbinder 137">
              <a:extLst>
                <a:ext uri="{FF2B5EF4-FFF2-40B4-BE49-F238E27FC236}">
                  <a16:creationId xmlns:a16="http://schemas.microsoft.com/office/drawing/2014/main" id="{A83DD495-4863-E6EF-A65E-EA8E95308896}"/>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Gerader Verbinder 138">
              <a:extLst>
                <a:ext uri="{FF2B5EF4-FFF2-40B4-BE49-F238E27FC236}">
                  <a16:creationId xmlns:a16="http://schemas.microsoft.com/office/drawing/2014/main" id="{1B061A57-E6FB-103A-DE6F-E7A3A7321963}"/>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Gerader Verbinder 139">
              <a:extLst>
                <a:ext uri="{FF2B5EF4-FFF2-40B4-BE49-F238E27FC236}">
                  <a16:creationId xmlns:a16="http://schemas.microsoft.com/office/drawing/2014/main" id="{A9A4BA0D-6DCE-6301-1853-CD5E18C79C0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Gerader Verbinder 140">
              <a:extLst>
                <a:ext uri="{FF2B5EF4-FFF2-40B4-BE49-F238E27FC236}">
                  <a16:creationId xmlns:a16="http://schemas.microsoft.com/office/drawing/2014/main" id="{360068AB-4C91-0DF2-4B9C-EEC41D4DE015}"/>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2" name="Gruppieren 141">
              <a:extLst>
                <a:ext uri="{FF2B5EF4-FFF2-40B4-BE49-F238E27FC236}">
                  <a16:creationId xmlns:a16="http://schemas.microsoft.com/office/drawing/2014/main" id="{7D550659-D7AA-CAEE-C006-BDBA34E385BD}"/>
                </a:ext>
              </a:extLst>
            </p:cNvPr>
            <p:cNvGrpSpPr/>
            <p:nvPr/>
          </p:nvGrpSpPr>
          <p:grpSpPr>
            <a:xfrm>
              <a:off x="611371" y="3216210"/>
              <a:ext cx="2646707" cy="2552856"/>
              <a:chOff x="3692899" y="1467633"/>
              <a:chExt cx="3093025" cy="3057298"/>
            </a:xfrm>
          </p:grpSpPr>
          <p:sp>
            <p:nvSpPr>
              <p:cNvPr id="144" name="Rechteck 143">
                <a:extLst>
                  <a:ext uri="{FF2B5EF4-FFF2-40B4-BE49-F238E27FC236}">
                    <a16:creationId xmlns:a16="http://schemas.microsoft.com/office/drawing/2014/main" id="{012B71AF-5576-492A-3548-6C351108C74B}"/>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Rechteck 144">
                <a:extLst>
                  <a:ext uri="{FF2B5EF4-FFF2-40B4-BE49-F238E27FC236}">
                    <a16:creationId xmlns:a16="http://schemas.microsoft.com/office/drawing/2014/main" id="{2702264C-D799-94E9-11F3-78A9B61FC5E3}"/>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6" name="Gerader Verbinder 145">
                <a:extLst>
                  <a:ext uri="{FF2B5EF4-FFF2-40B4-BE49-F238E27FC236}">
                    <a16:creationId xmlns:a16="http://schemas.microsoft.com/office/drawing/2014/main" id="{FFDEEB2F-FCDF-2880-B682-616E72DEE461}"/>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B99954ED-00B2-6BD1-3093-52A66C0638F8}"/>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r Verbinder 147">
                <a:extLst>
                  <a:ext uri="{FF2B5EF4-FFF2-40B4-BE49-F238E27FC236}">
                    <a16:creationId xmlns:a16="http://schemas.microsoft.com/office/drawing/2014/main" id="{F6CA2E22-A43F-1E7E-8D19-EF4DFCBECF4D}"/>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r Verbinder 148">
                <a:extLst>
                  <a:ext uri="{FF2B5EF4-FFF2-40B4-BE49-F238E27FC236}">
                    <a16:creationId xmlns:a16="http://schemas.microsoft.com/office/drawing/2014/main" id="{A700329C-7EDE-B624-8B17-46CB4E6D6E1F}"/>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r Verbinder 149">
                <a:extLst>
                  <a:ext uri="{FF2B5EF4-FFF2-40B4-BE49-F238E27FC236}">
                    <a16:creationId xmlns:a16="http://schemas.microsoft.com/office/drawing/2014/main" id="{26B85302-4280-28DA-78FE-8015A2447DDF}"/>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r Verbinder 150">
                <a:extLst>
                  <a:ext uri="{FF2B5EF4-FFF2-40B4-BE49-F238E27FC236}">
                    <a16:creationId xmlns:a16="http://schemas.microsoft.com/office/drawing/2014/main" id="{387079B0-CE41-D404-54B1-F2DB56E2E021}"/>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r Verbinder 151">
                <a:extLst>
                  <a:ext uri="{FF2B5EF4-FFF2-40B4-BE49-F238E27FC236}">
                    <a16:creationId xmlns:a16="http://schemas.microsoft.com/office/drawing/2014/main" id="{F9EB6075-6711-0EBB-9187-B1A10561075D}"/>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r Verbinder 152">
                <a:extLst>
                  <a:ext uri="{FF2B5EF4-FFF2-40B4-BE49-F238E27FC236}">
                    <a16:creationId xmlns:a16="http://schemas.microsoft.com/office/drawing/2014/main" id="{56774A74-8684-AEDA-5C2F-51F23AC27561}"/>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Ellipse 153">
                <a:extLst>
                  <a:ext uri="{FF2B5EF4-FFF2-40B4-BE49-F238E27FC236}">
                    <a16:creationId xmlns:a16="http://schemas.microsoft.com/office/drawing/2014/main" id="{401F2B3C-C988-87C9-0B45-A7549E51AF7F}"/>
                  </a:ext>
                </a:extLst>
              </p:cNvPr>
              <p:cNvSpPr/>
              <p:nvPr/>
            </p:nvSpPr>
            <p:spPr>
              <a:xfrm>
                <a:off x="3692899"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Ellipse 154">
                <a:extLst>
                  <a:ext uri="{FF2B5EF4-FFF2-40B4-BE49-F238E27FC236}">
                    <a16:creationId xmlns:a16="http://schemas.microsoft.com/office/drawing/2014/main" id="{E23A2FFC-2676-8EC2-7124-4167266119ED}"/>
                  </a:ext>
                </a:extLst>
              </p:cNvPr>
              <p:cNvSpPr/>
              <p:nvPr/>
            </p:nvSpPr>
            <p:spPr>
              <a:xfrm>
                <a:off x="4681204"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Ellipse 155">
                <a:extLst>
                  <a:ext uri="{FF2B5EF4-FFF2-40B4-BE49-F238E27FC236}">
                    <a16:creationId xmlns:a16="http://schemas.microsoft.com/office/drawing/2014/main" id="{F67157F5-2960-0BD2-AB53-FF44DBFC9BB6}"/>
                  </a:ext>
                </a:extLst>
              </p:cNvPr>
              <p:cNvSpPr/>
              <p:nvPr/>
            </p:nvSpPr>
            <p:spPr>
              <a:xfrm>
                <a:off x="5600898"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Ellipse 156">
                <a:extLst>
                  <a:ext uri="{FF2B5EF4-FFF2-40B4-BE49-F238E27FC236}">
                    <a16:creationId xmlns:a16="http://schemas.microsoft.com/office/drawing/2014/main" id="{4DBB1A64-91A2-7385-B275-45FE5C8ADB4D}"/>
                  </a:ext>
                </a:extLst>
              </p:cNvPr>
              <p:cNvSpPr/>
              <p:nvPr/>
            </p:nvSpPr>
            <p:spPr>
              <a:xfrm>
                <a:off x="6569900"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8" name="Ellipse 157">
                <a:extLst>
                  <a:ext uri="{FF2B5EF4-FFF2-40B4-BE49-F238E27FC236}">
                    <a16:creationId xmlns:a16="http://schemas.microsoft.com/office/drawing/2014/main" id="{43CB37A6-4E97-B105-49E5-2401D0619365}"/>
                  </a:ext>
                </a:extLst>
              </p:cNvPr>
              <p:cNvSpPr/>
              <p:nvPr/>
            </p:nvSpPr>
            <p:spPr>
              <a:xfrm>
                <a:off x="3692899"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Ellipse 158">
                <a:extLst>
                  <a:ext uri="{FF2B5EF4-FFF2-40B4-BE49-F238E27FC236}">
                    <a16:creationId xmlns:a16="http://schemas.microsoft.com/office/drawing/2014/main" id="{76836C71-74C0-0E9B-1B81-796C0BBB5ACC}"/>
                  </a:ext>
                </a:extLst>
              </p:cNvPr>
              <p:cNvSpPr/>
              <p:nvPr/>
            </p:nvSpPr>
            <p:spPr>
              <a:xfrm>
                <a:off x="4681204"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Ellipse 159">
                <a:extLst>
                  <a:ext uri="{FF2B5EF4-FFF2-40B4-BE49-F238E27FC236}">
                    <a16:creationId xmlns:a16="http://schemas.microsoft.com/office/drawing/2014/main" id="{1DAEA132-D337-F846-D10A-C1B71D43289E}"/>
                  </a:ext>
                </a:extLst>
              </p:cNvPr>
              <p:cNvSpPr/>
              <p:nvPr/>
            </p:nvSpPr>
            <p:spPr>
              <a:xfrm>
                <a:off x="5600898"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Ellipse 160">
                <a:extLst>
                  <a:ext uri="{FF2B5EF4-FFF2-40B4-BE49-F238E27FC236}">
                    <a16:creationId xmlns:a16="http://schemas.microsoft.com/office/drawing/2014/main" id="{74C7617E-D113-9DC0-481F-6F9866A3E8E9}"/>
                  </a:ext>
                </a:extLst>
              </p:cNvPr>
              <p:cNvSpPr/>
              <p:nvPr/>
            </p:nvSpPr>
            <p:spPr>
              <a:xfrm>
                <a:off x="6569900"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Ellipse 161">
                <a:extLst>
                  <a:ext uri="{FF2B5EF4-FFF2-40B4-BE49-F238E27FC236}">
                    <a16:creationId xmlns:a16="http://schemas.microsoft.com/office/drawing/2014/main" id="{AA5CCB24-AD18-16DA-B9AF-DB2208B35DD7}"/>
                  </a:ext>
                </a:extLst>
              </p:cNvPr>
              <p:cNvSpPr/>
              <p:nvPr/>
            </p:nvSpPr>
            <p:spPr>
              <a:xfrm>
                <a:off x="3692899"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Ellipse 162">
                <a:extLst>
                  <a:ext uri="{FF2B5EF4-FFF2-40B4-BE49-F238E27FC236}">
                    <a16:creationId xmlns:a16="http://schemas.microsoft.com/office/drawing/2014/main" id="{E50ACA4C-DFD9-D0A9-C163-857BD4A3DFC0}"/>
                  </a:ext>
                </a:extLst>
              </p:cNvPr>
              <p:cNvSpPr/>
              <p:nvPr/>
            </p:nvSpPr>
            <p:spPr>
              <a:xfrm>
                <a:off x="4681204"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Ellipse 163">
                <a:extLst>
                  <a:ext uri="{FF2B5EF4-FFF2-40B4-BE49-F238E27FC236}">
                    <a16:creationId xmlns:a16="http://schemas.microsoft.com/office/drawing/2014/main" id="{DDAA642F-01E9-7616-DA39-A20C97F82CC2}"/>
                  </a:ext>
                </a:extLst>
              </p:cNvPr>
              <p:cNvSpPr/>
              <p:nvPr/>
            </p:nvSpPr>
            <p:spPr>
              <a:xfrm>
                <a:off x="5600898"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Ellipse 164">
                <a:extLst>
                  <a:ext uri="{FF2B5EF4-FFF2-40B4-BE49-F238E27FC236}">
                    <a16:creationId xmlns:a16="http://schemas.microsoft.com/office/drawing/2014/main" id="{F23A2D23-B421-43E0-EEC4-BC2CD2EAD890}"/>
                  </a:ext>
                </a:extLst>
              </p:cNvPr>
              <p:cNvSpPr/>
              <p:nvPr/>
            </p:nvSpPr>
            <p:spPr>
              <a:xfrm>
                <a:off x="6569900"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Ellipse 165">
                <a:extLst>
                  <a:ext uri="{FF2B5EF4-FFF2-40B4-BE49-F238E27FC236}">
                    <a16:creationId xmlns:a16="http://schemas.microsoft.com/office/drawing/2014/main" id="{BB9DD9A8-2B00-EFFD-FEFD-7D627DDCBD94}"/>
                  </a:ext>
                </a:extLst>
              </p:cNvPr>
              <p:cNvSpPr/>
              <p:nvPr/>
            </p:nvSpPr>
            <p:spPr>
              <a:xfrm>
                <a:off x="3692899"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7" name="Ellipse 166">
                <a:extLst>
                  <a:ext uri="{FF2B5EF4-FFF2-40B4-BE49-F238E27FC236}">
                    <a16:creationId xmlns:a16="http://schemas.microsoft.com/office/drawing/2014/main" id="{D6EAD20F-EDE7-C757-8B91-AC388E99795B}"/>
                  </a:ext>
                </a:extLst>
              </p:cNvPr>
              <p:cNvSpPr/>
              <p:nvPr/>
            </p:nvSpPr>
            <p:spPr>
              <a:xfrm>
                <a:off x="4681204"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8" name="Ellipse 167">
                <a:extLst>
                  <a:ext uri="{FF2B5EF4-FFF2-40B4-BE49-F238E27FC236}">
                    <a16:creationId xmlns:a16="http://schemas.microsoft.com/office/drawing/2014/main" id="{4F8353C0-C79E-4A1B-3C5F-6C87C7F686B0}"/>
                  </a:ext>
                </a:extLst>
              </p:cNvPr>
              <p:cNvSpPr/>
              <p:nvPr/>
            </p:nvSpPr>
            <p:spPr>
              <a:xfrm>
                <a:off x="5600898"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9" name="Ellipse 168">
                <a:extLst>
                  <a:ext uri="{FF2B5EF4-FFF2-40B4-BE49-F238E27FC236}">
                    <a16:creationId xmlns:a16="http://schemas.microsoft.com/office/drawing/2014/main" id="{EF5E8958-0493-DA99-D67A-0AF19789189D}"/>
                  </a:ext>
                </a:extLst>
              </p:cNvPr>
              <p:cNvSpPr/>
              <p:nvPr/>
            </p:nvSpPr>
            <p:spPr>
              <a:xfrm>
                <a:off x="6569900"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237" name="Gruppieren 236">
            <a:extLst>
              <a:ext uri="{FF2B5EF4-FFF2-40B4-BE49-F238E27FC236}">
                <a16:creationId xmlns:a16="http://schemas.microsoft.com/office/drawing/2014/main" id="{3738E3D5-FBE8-627A-DCC7-F745E929BA04}"/>
              </a:ext>
            </a:extLst>
          </p:cNvPr>
          <p:cNvGrpSpPr/>
          <p:nvPr/>
        </p:nvGrpSpPr>
        <p:grpSpPr>
          <a:xfrm>
            <a:off x="6495850" y="3027780"/>
            <a:ext cx="3349159" cy="3167755"/>
            <a:chOff x="249070" y="2883180"/>
            <a:chExt cx="3349159" cy="3167755"/>
          </a:xfrm>
        </p:grpSpPr>
        <p:cxnSp>
          <p:nvCxnSpPr>
            <p:cNvPr id="238" name="Gerader Verbinder 237">
              <a:extLst>
                <a:ext uri="{FF2B5EF4-FFF2-40B4-BE49-F238E27FC236}">
                  <a16:creationId xmlns:a16="http://schemas.microsoft.com/office/drawing/2014/main" id="{79EA7DB2-F044-5EF5-2709-50AB4ABB9ECF}"/>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Gerader Verbinder 238">
              <a:extLst>
                <a:ext uri="{FF2B5EF4-FFF2-40B4-BE49-F238E27FC236}">
                  <a16:creationId xmlns:a16="http://schemas.microsoft.com/office/drawing/2014/main" id="{31885E71-6C47-B1BA-281B-03AE389B8E4B}"/>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Gerader Verbinder 239">
              <a:extLst>
                <a:ext uri="{FF2B5EF4-FFF2-40B4-BE49-F238E27FC236}">
                  <a16:creationId xmlns:a16="http://schemas.microsoft.com/office/drawing/2014/main" id="{DA401229-76C3-FD3D-BE30-1F07D99B3B49}"/>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Gerader Verbinder 240">
              <a:extLst>
                <a:ext uri="{FF2B5EF4-FFF2-40B4-BE49-F238E27FC236}">
                  <a16:creationId xmlns:a16="http://schemas.microsoft.com/office/drawing/2014/main" id="{044373BF-0509-9392-3614-EF0E6B0BCEE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Gerader Verbinder 241">
              <a:extLst>
                <a:ext uri="{FF2B5EF4-FFF2-40B4-BE49-F238E27FC236}">
                  <a16:creationId xmlns:a16="http://schemas.microsoft.com/office/drawing/2014/main" id="{6861ED58-5E57-DFD8-ECC7-81A32F7F5449}"/>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Gerader Verbinder 242">
              <a:extLst>
                <a:ext uri="{FF2B5EF4-FFF2-40B4-BE49-F238E27FC236}">
                  <a16:creationId xmlns:a16="http://schemas.microsoft.com/office/drawing/2014/main" id="{CDFD4BF0-0659-FC2C-A6D1-B8391160406F}"/>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Gerader Verbinder 243">
              <a:extLst>
                <a:ext uri="{FF2B5EF4-FFF2-40B4-BE49-F238E27FC236}">
                  <a16:creationId xmlns:a16="http://schemas.microsoft.com/office/drawing/2014/main" id="{7F92AEE2-D30A-B577-F7B9-3FC780C30D5E}"/>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Gerader Verbinder 244">
              <a:extLst>
                <a:ext uri="{FF2B5EF4-FFF2-40B4-BE49-F238E27FC236}">
                  <a16:creationId xmlns:a16="http://schemas.microsoft.com/office/drawing/2014/main" id="{51076E75-5786-5567-CE1F-90C0D2757858}"/>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Gerader Verbinder 245">
              <a:extLst>
                <a:ext uri="{FF2B5EF4-FFF2-40B4-BE49-F238E27FC236}">
                  <a16:creationId xmlns:a16="http://schemas.microsoft.com/office/drawing/2014/main" id="{F13C684D-C56D-B7E9-25BB-9C865B63974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Gerader Verbinder 246">
              <a:extLst>
                <a:ext uri="{FF2B5EF4-FFF2-40B4-BE49-F238E27FC236}">
                  <a16:creationId xmlns:a16="http://schemas.microsoft.com/office/drawing/2014/main" id="{ADABAC33-5D28-F80A-827C-63572BF7044B}"/>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Gerader Verbinder 247">
              <a:extLst>
                <a:ext uri="{FF2B5EF4-FFF2-40B4-BE49-F238E27FC236}">
                  <a16:creationId xmlns:a16="http://schemas.microsoft.com/office/drawing/2014/main" id="{988CBF13-0D45-6014-AFBD-D58085EBCB53}"/>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Gerader Verbinder 248">
              <a:extLst>
                <a:ext uri="{FF2B5EF4-FFF2-40B4-BE49-F238E27FC236}">
                  <a16:creationId xmlns:a16="http://schemas.microsoft.com/office/drawing/2014/main" id="{2F9C05F3-D298-D2CE-37E1-BE30F08EAD3E}"/>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Gerader Verbinder 249">
              <a:extLst>
                <a:ext uri="{FF2B5EF4-FFF2-40B4-BE49-F238E27FC236}">
                  <a16:creationId xmlns:a16="http://schemas.microsoft.com/office/drawing/2014/main" id="{3BF73577-B125-DF57-6361-FAFE3953BC9A}"/>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Gerader Verbinder 250">
              <a:extLst>
                <a:ext uri="{FF2B5EF4-FFF2-40B4-BE49-F238E27FC236}">
                  <a16:creationId xmlns:a16="http://schemas.microsoft.com/office/drawing/2014/main" id="{69616E4E-47C0-512B-6D3F-D95B9A6C79CA}"/>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Gerader Verbinder 251">
              <a:extLst>
                <a:ext uri="{FF2B5EF4-FFF2-40B4-BE49-F238E27FC236}">
                  <a16:creationId xmlns:a16="http://schemas.microsoft.com/office/drawing/2014/main" id="{96AD6ACE-78F0-07FF-1DE3-A6AB3EF1B3E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Gerader Verbinder 252">
              <a:extLst>
                <a:ext uri="{FF2B5EF4-FFF2-40B4-BE49-F238E27FC236}">
                  <a16:creationId xmlns:a16="http://schemas.microsoft.com/office/drawing/2014/main" id="{46DA848A-1B3C-0F1D-54A5-5CD3F88A1DCE}"/>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54" name="Gruppieren 253">
              <a:extLst>
                <a:ext uri="{FF2B5EF4-FFF2-40B4-BE49-F238E27FC236}">
                  <a16:creationId xmlns:a16="http://schemas.microsoft.com/office/drawing/2014/main" id="{4D4BA975-08A6-EDFF-842A-8B818576E177}"/>
                </a:ext>
              </a:extLst>
            </p:cNvPr>
            <p:cNvGrpSpPr/>
            <p:nvPr/>
          </p:nvGrpSpPr>
          <p:grpSpPr>
            <a:xfrm>
              <a:off x="611371" y="3216210"/>
              <a:ext cx="2646707" cy="2552856"/>
              <a:chOff x="3692899" y="1467633"/>
              <a:chExt cx="3093025" cy="3057298"/>
            </a:xfrm>
          </p:grpSpPr>
          <p:sp>
            <p:nvSpPr>
              <p:cNvPr id="256" name="Rechteck 255">
                <a:extLst>
                  <a:ext uri="{FF2B5EF4-FFF2-40B4-BE49-F238E27FC236}">
                    <a16:creationId xmlns:a16="http://schemas.microsoft.com/office/drawing/2014/main" id="{2C5AC2DE-DDD6-5090-8911-6B5642AB6592}"/>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7" name="Rechteck 256">
                <a:extLst>
                  <a:ext uri="{FF2B5EF4-FFF2-40B4-BE49-F238E27FC236}">
                    <a16:creationId xmlns:a16="http://schemas.microsoft.com/office/drawing/2014/main" id="{51249583-0731-BDA3-5A93-0B6597F31E5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8" name="Gerader Verbinder 257">
                <a:extLst>
                  <a:ext uri="{FF2B5EF4-FFF2-40B4-BE49-F238E27FC236}">
                    <a16:creationId xmlns:a16="http://schemas.microsoft.com/office/drawing/2014/main" id="{360DB47D-0307-04F7-298F-76319B3952EB}"/>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Gerader Verbinder 258">
                <a:extLst>
                  <a:ext uri="{FF2B5EF4-FFF2-40B4-BE49-F238E27FC236}">
                    <a16:creationId xmlns:a16="http://schemas.microsoft.com/office/drawing/2014/main" id="{BA73A467-7397-F506-467C-A9A28AEFD302}"/>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Gerader Verbinder 259">
                <a:extLst>
                  <a:ext uri="{FF2B5EF4-FFF2-40B4-BE49-F238E27FC236}">
                    <a16:creationId xmlns:a16="http://schemas.microsoft.com/office/drawing/2014/main" id="{723D8157-795C-921E-15DC-05EE9DCDD68A}"/>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Gerader Verbinder 260">
                <a:extLst>
                  <a:ext uri="{FF2B5EF4-FFF2-40B4-BE49-F238E27FC236}">
                    <a16:creationId xmlns:a16="http://schemas.microsoft.com/office/drawing/2014/main" id="{12749811-39DD-45AE-B9C6-6366C6E2F646}"/>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Gerader Verbinder 261">
                <a:extLst>
                  <a:ext uri="{FF2B5EF4-FFF2-40B4-BE49-F238E27FC236}">
                    <a16:creationId xmlns:a16="http://schemas.microsoft.com/office/drawing/2014/main" id="{FC9A43F1-FB3B-6D1C-B047-5EE5FDB6061A}"/>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Gerader Verbinder 262">
                <a:extLst>
                  <a:ext uri="{FF2B5EF4-FFF2-40B4-BE49-F238E27FC236}">
                    <a16:creationId xmlns:a16="http://schemas.microsoft.com/office/drawing/2014/main" id="{BDADBE46-A221-A306-5BF2-273921404A1E}"/>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Gerader Verbinder 263">
                <a:extLst>
                  <a:ext uri="{FF2B5EF4-FFF2-40B4-BE49-F238E27FC236}">
                    <a16:creationId xmlns:a16="http://schemas.microsoft.com/office/drawing/2014/main" id="{7695C029-19C4-D3BB-CB89-8DFE098EFC20}"/>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Gerader Verbinder 264">
                <a:extLst>
                  <a:ext uri="{FF2B5EF4-FFF2-40B4-BE49-F238E27FC236}">
                    <a16:creationId xmlns:a16="http://schemas.microsoft.com/office/drawing/2014/main" id="{7D56FC29-8569-0204-1437-C1280B612D3B}"/>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6" name="Ellipse 265">
                <a:extLst>
                  <a:ext uri="{FF2B5EF4-FFF2-40B4-BE49-F238E27FC236}">
                    <a16:creationId xmlns:a16="http://schemas.microsoft.com/office/drawing/2014/main" id="{5ED29E64-9AAD-8754-9BAC-15E5E7C3B67F}"/>
                  </a:ext>
                </a:extLst>
              </p:cNvPr>
              <p:cNvSpPr/>
              <p:nvPr/>
            </p:nvSpPr>
            <p:spPr>
              <a:xfrm>
                <a:off x="3692899"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7" name="Ellipse 266">
                <a:extLst>
                  <a:ext uri="{FF2B5EF4-FFF2-40B4-BE49-F238E27FC236}">
                    <a16:creationId xmlns:a16="http://schemas.microsoft.com/office/drawing/2014/main" id="{DC4E9038-090D-AC80-2D06-482609521CF2}"/>
                  </a:ext>
                </a:extLst>
              </p:cNvPr>
              <p:cNvSpPr/>
              <p:nvPr/>
            </p:nvSpPr>
            <p:spPr>
              <a:xfrm>
                <a:off x="4681204"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8" name="Ellipse 267">
                <a:extLst>
                  <a:ext uri="{FF2B5EF4-FFF2-40B4-BE49-F238E27FC236}">
                    <a16:creationId xmlns:a16="http://schemas.microsoft.com/office/drawing/2014/main" id="{B54FBE81-72C4-B915-0A94-C01701FFA8EC}"/>
                  </a:ext>
                </a:extLst>
              </p:cNvPr>
              <p:cNvSpPr/>
              <p:nvPr/>
            </p:nvSpPr>
            <p:spPr>
              <a:xfrm>
                <a:off x="5600898"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9" name="Ellipse 268">
                <a:extLst>
                  <a:ext uri="{FF2B5EF4-FFF2-40B4-BE49-F238E27FC236}">
                    <a16:creationId xmlns:a16="http://schemas.microsoft.com/office/drawing/2014/main" id="{F839CAD2-6E27-A3B6-D00B-C7D812B8B58A}"/>
                  </a:ext>
                </a:extLst>
              </p:cNvPr>
              <p:cNvSpPr/>
              <p:nvPr/>
            </p:nvSpPr>
            <p:spPr>
              <a:xfrm>
                <a:off x="6569900"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0" name="Ellipse 269">
                <a:extLst>
                  <a:ext uri="{FF2B5EF4-FFF2-40B4-BE49-F238E27FC236}">
                    <a16:creationId xmlns:a16="http://schemas.microsoft.com/office/drawing/2014/main" id="{301E3CF4-BC57-EF6F-AEB7-73DBD938BE6A}"/>
                  </a:ext>
                </a:extLst>
              </p:cNvPr>
              <p:cNvSpPr/>
              <p:nvPr/>
            </p:nvSpPr>
            <p:spPr>
              <a:xfrm>
                <a:off x="3692899"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a:extLst>
                  <a:ext uri="{FF2B5EF4-FFF2-40B4-BE49-F238E27FC236}">
                    <a16:creationId xmlns:a16="http://schemas.microsoft.com/office/drawing/2014/main" id="{BF4CE0CF-2BC3-1CD2-F73F-D71F8CABD886}"/>
                  </a:ext>
                </a:extLst>
              </p:cNvPr>
              <p:cNvSpPr/>
              <p:nvPr/>
            </p:nvSpPr>
            <p:spPr>
              <a:xfrm>
                <a:off x="4681204"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2" name="Ellipse 271">
                <a:extLst>
                  <a:ext uri="{FF2B5EF4-FFF2-40B4-BE49-F238E27FC236}">
                    <a16:creationId xmlns:a16="http://schemas.microsoft.com/office/drawing/2014/main" id="{582633C3-8DBA-4904-5A5F-63523D6D42D8}"/>
                  </a:ext>
                </a:extLst>
              </p:cNvPr>
              <p:cNvSpPr/>
              <p:nvPr/>
            </p:nvSpPr>
            <p:spPr>
              <a:xfrm>
                <a:off x="5600898"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3" name="Ellipse 272">
                <a:extLst>
                  <a:ext uri="{FF2B5EF4-FFF2-40B4-BE49-F238E27FC236}">
                    <a16:creationId xmlns:a16="http://schemas.microsoft.com/office/drawing/2014/main" id="{F7CE88F4-88D4-1566-3A62-4BFCB46E2555}"/>
                  </a:ext>
                </a:extLst>
              </p:cNvPr>
              <p:cNvSpPr/>
              <p:nvPr/>
            </p:nvSpPr>
            <p:spPr>
              <a:xfrm>
                <a:off x="6569900"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4" name="Ellipse 273">
                <a:extLst>
                  <a:ext uri="{FF2B5EF4-FFF2-40B4-BE49-F238E27FC236}">
                    <a16:creationId xmlns:a16="http://schemas.microsoft.com/office/drawing/2014/main" id="{FC7253FA-DB8B-25F6-9663-5E463A1AC24F}"/>
                  </a:ext>
                </a:extLst>
              </p:cNvPr>
              <p:cNvSpPr/>
              <p:nvPr/>
            </p:nvSpPr>
            <p:spPr>
              <a:xfrm>
                <a:off x="3692899"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5" name="Ellipse 274">
                <a:extLst>
                  <a:ext uri="{FF2B5EF4-FFF2-40B4-BE49-F238E27FC236}">
                    <a16:creationId xmlns:a16="http://schemas.microsoft.com/office/drawing/2014/main" id="{B08365C5-53FC-2CCC-7A22-5DBC911036B8}"/>
                  </a:ext>
                </a:extLst>
              </p:cNvPr>
              <p:cNvSpPr/>
              <p:nvPr/>
            </p:nvSpPr>
            <p:spPr>
              <a:xfrm>
                <a:off x="4681204"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6" name="Ellipse 275">
                <a:extLst>
                  <a:ext uri="{FF2B5EF4-FFF2-40B4-BE49-F238E27FC236}">
                    <a16:creationId xmlns:a16="http://schemas.microsoft.com/office/drawing/2014/main" id="{E2346BF3-C4D5-0DFE-CD52-695C0DDF1C01}"/>
                  </a:ext>
                </a:extLst>
              </p:cNvPr>
              <p:cNvSpPr/>
              <p:nvPr/>
            </p:nvSpPr>
            <p:spPr>
              <a:xfrm>
                <a:off x="5600898"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7" name="Ellipse 276">
                <a:extLst>
                  <a:ext uri="{FF2B5EF4-FFF2-40B4-BE49-F238E27FC236}">
                    <a16:creationId xmlns:a16="http://schemas.microsoft.com/office/drawing/2014/main" id="{B8499D62-6AE5-5E4C-5AF0-5B97816D15F0}"/>
                  </a:ext>
                </a:extLst>
              </p:cNvPr>
              <p:cNvSpPr/>
              <p:nvPr/>
            </p:nvSpPr>
            <p:spPr>
              <a:xfrm>
                <a:off x="6569900"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8" name="Ellipse 277">
                <a:extLst>
                  <a:ext uri="{FF2B5EF4-FFF2-40B4-BE49-F238E27FC236}">
                    <a16:creationId xmlns:a16="http://schemas.microsoft.com/office/drawing/2014/main" id="{004350C7-3945-245E-972F-DD541E889F04}"/>
                  </a:ext>
                </a:extLst>
              </p:cNvPr>
              <p:cNvSpPr/>
              <p:nvPr/>
            </p:nvSpPr>
            <p:spPr>
              <a:xfrm>
                <a:off x="3692899"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9" name="Ellipse 278">
                <a:extLst>
                  <a:ext uri="{FF2B5EF4-FFF2-40B4-BE49-F238E27FC236}">
                    <a16:creationId xmlns:a16="http://schemas.microsoft.com/office/drawing/2014/main" id="{DE775258-0CED-0F26-4449-599D206F0DAA}"/>
                  </a:ext>
                </a:extLst>
              </p:cNvPr>
              <p:cNvSpPr/>
              <p:nvPr/>
            </p:nvSpPr>
            <p:spPr>
              <a:xfrm>
                <a:off x="4681204"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a:extLst>
                  <a:ext uri="{FF2B5EF4-FFF2-40B4-BE49-F238E27FC236}">
                    <a16:creationId xmlns:a16="http://schemas.microsoft.com/office/drawing/2014/main" id="{5F720F6C-AC20-0791-1E70-1CEE74F911DD}"/>
                  </a:ext>
                </a:extLst>
              </p:cNvPr>
              <p:cNvSpPr/>
              <p:nvPr/>
            </p:nvSpPr>
            <p:spPr>
              <a:xfrm>
                <a:off x="5600898"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1" name="Ellipse 280">
                <a:extLst>
                  <a:ext uri="{FF2B5EF4-FFF2-40B4-BE49-F238E27FC236}">
                    <a16:creationId xmlns:a16="http://schemas.microsoft.com/office/drawing/2014/main" id="{EA9A49A4-E043-A096-A355-F76C0F8AC09B}"/>
                  </a:ext>
                </a:extLst>
              </p:cNvPr>
              <p:cNvSpPr/>
              <p:nvPr/>
            </p:nvSpPr>
            <p:spPr>
              <a:xfrm>
                <a:off x="6569900"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Tree>
    <p:extLst>
      <p:ext uri="{BB962C8B-B14F-4D97-AF65-F5344CB8AC3E}">
        <p14:creationId xmlns:p14="http://schemas.microsoft.com/office/powerpoint/2010/main" val="1537638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2" name="Gruppieren 191">
            <a:extLst>
              <a:ext uri="{FF2B5EF4-FFF2-40B4-BE49-F238E27FC236}">
                <a16:creationId xmlns:a16="http://schemas.microsoft.com/office/drawing/2014/main" id="{4740F3E0-864E-F3D4-AFF5-D2FEB8D474CC}"/>
              </a:ext>
            </a:extLst>
          </p:cNvPr>
          <p:cNvGrpSpPr/>
          <p:nvPr/>
        </p:nvGrpSpPr>
        <p:grpSpPr>
          <a:xfrm>
            <a:off x="6498993" y="2221976"/>
            <a:ext cx="3349159" cy="3189685"/>
            <a:chOff x="249070" y="2883180"/>
            <a:chExt cx="3349159" cy="3167755"/>
          </a:xfrm>
        </p:grpSpPr>
        <p:cxnSp>
          <p:nvCxnSpPr>
            <p:cNvPr id="193" name="Gerader Verbinder 192">
              <a:extLst>
                <a:ext uri="{FF2B5EF4-FFF2-40B4-BE49-F238E27FC236}">
                  <a16:creationId xmlns:a16="http://schemas.microsoft.com/office/drawing/2014/main" id="{2ED650D7-A67C-68ED-66FA-EFCE91A557F9}"/>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Gerader Verbinder 193">
              <a:extLst>
                <a:ext uri="{FF2B5EF4-FFF2-40B4-BE49-F238E27FC236}">
                  <a16:creationId xmlns:a16="http://schemas.microsoft.com/office/drawing/2014/main" id="{B5CC0C1F-9C65-EAB3-FEEF-3D8ADD44F87F}"/>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Gerader Verbinder 194">
              <a:extLst>
                <a:ext uri="{FF2B5EF4-FFF2-40B4-BE49-F238E27FC236}">
                  <a16:creationId xmlns:a16="http://schemas.microsoft.com/office/drawing/2014/main" id="{9FC6043C-1E56-086D-C74A-D8DA7E2E70A0}"/>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Gerader Verbinder 195">
              <a:extLst>
                <a:ext uri="{FF2B5EF4-FFF2-40B4-BE49-F238E27FC236}">
                  <a16:creationId xmlns:a16="http://schemas.microsoft.com/office/drawing/2014/main" id="{D0D5DBA2-23EB-08CD-23EC-3A8E6CB4078D}"/>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Gerader Verbinder 196">
              <a:extLst>
                <a:ext uri="{FF2B5EF4-FFF2-40B4-BE49-F238E27FC236}">
                  <a16:creationId xmlns:a16="http://schemas.microsoft.com/office/drawing/2014/main" id="{16E49A58-0E16-5ED7-DD3F-B88AB6E618BE}"/>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39523596-772B-FD88-D443-57E254C12C0C}"/>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C891B58F-DD5E-255D-F6C7-B11601F098F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Gerader Verbinder 199">
              <a:extLst>
                <a:ext uri="{FF2B5EF4-FFF2-40B4-BE49-F238E27FC236}">
                  <a16:creationId xmlns:a16="http://schemas.microsoft.com/office/drawing/2014/main" id="{7367D968-4557-CBE7-F2BF-F52D0939DD64}"/>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Gerader Verbinder 200">
              <a:extLst>
                <a:ext uri="{FF2B5EF4-FFF2-40B4-BE49-F238E27FC236}">
                  <a16:creationId xmlns:a16="http://schemas.microsoft.com/office/drawing/2014/main" id="{1481EFD8-38B9-1322-C13F-7DF88642B1A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Gerader Verbinder 201">
              <a:extLst>
                <a:ext uri="{FF2B5EF4-FFF2-40B4-BE49-F238E27FC236}">
                  <a16:creationId xmlns:a16="http://schemas.microsoft.com/office/drawing/2014/main" id="{41C2514A-5C36-77C4-0D9F-D8F4F095F7D1}"/>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Gerader Verbinder 202">
              <a:extLst>
                <a:ext uri="{FF2B5EF4-FFF2-40B4-BE49-F238E27FC236}">
                  <a16:creationId xmlns:a16="http://schemas.microsoft.com/office/drawing/2014/main" id="{660A99C7-2C7F-B061-F4C0-C175812542F8}"/>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Gerader Verbinder 203">
              <a:extLst>
                <a:ext uri="{FF2B5EF4-FFF2-40B4-BE49-F238E27FC236}">
                  <a16:creationId xmlns:a16="http://schemas.microsoft.com/office/drawing/2014/main" id="{3C31F3CA-087E-73B2-1F9F-7C10D37CA27E}"/>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Gerader Verbinder 204">
              <a:extLst>
                <a:ext uri="{FF2B5EF4-FFF2-40B4-BE49-F238E27FC236}">
                  <a16:creationId xmlns:a16="http://schemas.microsoft.com/office/drawing/2014/main" id="{63C37412-14F6-88BE-E362-13EC551F0E97}"/>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Gerader Verbinder 205">
              <a:extLst>
                <a:ext uri="{FF2B5EF4-FFF2-40B4-BE49-F238E27FC236}">
                  <a16:creationId xmlns:a16="http://schemas.microsoft.com/office/drawing/2014/main" id="{B1558DC1-79B0-C807-46EC-DADDF9B3E5A1}"/>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Gerader Verbinder 206">
              <a:extLst>
                <a:ext uri="{FF2B5EF4-FFF2-40B4-BE49-F238E27FC236}">
                  <a16:creationId xmlns:a16="http://schemas.microsoft.com/office/drawing/2014/main" id="{BE967CF7-5CE8-7B6E-501C-0BA9F19479D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Gerader Verbinder 207">
              <a:extLst>
                <a:ext uri="{FF2B5EF4-FFF2-40B4-BE49-F238E27FC236}">
                  <a16:creationId xmlns:a16="http://schemas.microsoft.com/office/drawing/2014/main" id="{A2C794C0-87BB-1997-2EE1-190AF4326D78}"/>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09" name="Gruppieren 208">
              <a:extLst>
                <a:ext uri="{FF2B5EF4-FFF2-40B4-BE49-F238E27FC236}">
                  <a16:creationId xmlns:a16="http://schemas.microsoft.com/office/drawing/2014/main" id="{43F9B9C1-B22E-9984-B67C-B9A9F48AB81C}"/>
                </a:ext>
              </a:extLst>
            </p:cNvPr>
            <p:cNvGrpSpPr/>
            <p:nvPr/>
          </p:nvGrpSpPr>
          <p:grpSpPr>
            <a:xfrm>
              <a:off x="611371" y="3216210"/>
              <a:ext cx="2646707" cy="2552856"/>
              <a:chOff x="3692899" y="1467633"/>
              <a:chExt cx="3093025" cy="3057298"/>
            </a:xfrm>
          </p:grpSpPr>
          <p:sp>
            <p:nvSpPr>
              <p:cNvPr id="211" name="Rechteck 210">
                <a:extLst>
                  <a:ext uri="{FF2B5EF4-FFF2-40B4-BE49-F238E27FC236}">
                    <a16:creationId xmlns:a16="http://schemas.microsoft.com/office/drawing/2014/main" id="{174CB6F5-E44F-9307-1793-AB332250E320}"/>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2" name="Rechteck 211">
                <a:extLst>
                  <a:ext uri="{FF2B5EF4-FFF2-40B4-BE49-F238E27FC236}">
                    <a16:creationId xmlns:a16="http://schemas.microsoft.com/office/drawing/2014/main" id="{9E0B1CC9-AA2F-2011-4CA7-752DBF5B937E}"/>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3" name="Gerader Verbinder 212">
                <a:extLst>
                  <a:ext uri="{FF2B5EF4-FFF2-40B4-BE49-F238E27FC236}">
                    <a16:creationId xmlns:a16="http://schemas.microsoft.com/office/drawing/2014/main" id="{F094C694-AF06-620B-04FF-EAB928DC49D6}"/>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Gerader Verbinder 213">
                <a:extLst>
                  <a:ext uri="{FF2B5EF4-FFF2-40B4-BE49-F238E27FC236}">
                    <a16:creationId xmlns:a16="http://schemas.microsoft.com/office/drawing/2014/main" id="{C8E664F0-E048-A7D5-6638-44DA009B4374}"/>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Gerader Verbinder 214">
                <a:extLst>
                  <a:ext uri="{FF2B5EF4-FFF2-40B4-BE49-F238E27FC236}">
                    <a16:creationId xmlns:a16="http://schemas.microsoft.com/office/drawing/2014/main" id="{EBE72783-60C0-3D31-72C0-04583AC124E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Gerader Verbinder 215">
                <a:extLst>
                  <a:ext uri="{FF2B5EF4-FFF2-40B4-BE49-F238E27FC236}">
                    <a16:creationId xmlns:a16="http://schemas.microsoft.com/office/drawing/2014/main" id="{27BEF2C1-18D0-E90F-6E09-766E8ECB9453}"/>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Gerader Verbinder 216">
                <a:extLst>
                  <a:ext uri="{FF2B5EF4-FFF2-40B4-BE49-F238E27FC236}">
                    <a16:creationId xmlns:a16="http://schemas.microsoft.com/office/drawing/2014/main" id="{F641A0C6-AD24-B2DC-9590-DFF8F63956D2}"/>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Gerader Verbinder 217">
                <a:extLst>
                  <a:ext uri="{FF2B5EF4-FFF2-40B4-BE49-F238E27FC236}">
                    <a16:creationId xmlns:a16="http://schemas.microsoft.com/office/drawing/2014/main" id="{EA00065C-4ACD-1481-89C2-D3C16A74DF89}"/>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Gerader Verbinder 218">
                <a:extLst>
                  <a:ext uri="{FF2B5EF4-FFF2-40B4-BE49-F238E27FC236}">
                    <a16:creationId xmlns:a16="http://schemas.microsoft.com/office/drawing/2014/main" id="{20D57C16-260D-831F-AC2C-55DB00494882}"/>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Gerader Verbinder 219">
                <a:extLst>
                  <a:ext uri="{FF2B5EF4-FFF2-40B4-BE49-F238E27FC236}">
                    <a16:creationId xmlns:a16="http://schemas.microsoft.com/office/drawing/2014/main" id="{AC3BBA19-C553-B3B2-C4A7-9107103F9C15}"/>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Ellipse 220">
                <a:extLst>
                  <a:ext uri="{FF2B5EF4-FFF2-40B4-BE49-F238E27FC236}">
                    <a16:creationId xmlns:a16="http://schemas.microsoft.com/office/drawing/2014/main" id="{7999E875-3793-CAE6-4963-DD632B20827D}"/>
                  </a:ext>
                </a:extLst>
              </p:cNvPr>
              <p:cNvSpPr/>
              <p:nvPr/>
            </p:nvSpPr>
            <p:spPr>
              <a:xfrm>
                <a:off x="3692899"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2" name="Ellipse 221">
                <a:extLst>
                  <a:ext uri="{FF2B5EF4-FFF2-40B4-BE49-F238E27FC236}">
                    <a16:creationId xmlns:a16="http://schemas.microsoft.com/office/drawing/2014/main" id="{330C9BBD-ABAC-F877-F3A8-CAC316033F39}"/>
                  </a:ext>
                </a:extLst>
              </p:cNvPr>
              <p:cNvSpPr/>
              <p:nvPr/>
            </p:nvSpPr>
            <p:spPr>
              <a:xfrm>
                <a:off x="4681204"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3" name="Ellipse 222">
                <a:extLst>
                  <a:ext uri="{FF2B5EF4-FFF2-40B4-BE49-F238E27FC236}">
                    <a16:creationId xmlns:a16="http://schemas.microsoft.com/office/drawing/2014/main" id="{0E51C08B-7DF2-74E5-FB6B-22F14C06532C}"/>
                  </a:ext>
                </a:extLst>
              </p:cNvPr>
              <p:cNvSpPr/>
              <p:nvPr/>
            </p:nvSpPr>
            <p:spPr>
              <a:xfrm>
                <a:off x="5600898"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4" name="Ellipse 223">
                <a:extLst>
                  <a:ext uri="{FF2B5EF4-FFF2-40B4-BE49-F238E27FC236}">
                    <a16:creationId xmlns:a16="http://schemas.microsoft.com/office/drawing/2014/main" id="{7F757157-3043-4076-CAC8-031B69681766}"/>
                  </a:ext>
                </a:extLst>
              </p:cNvPr>
              <p:cNvSpPr/>
              <p:nvPr/>
            </p:nvSpPr>
            <p:spPr>
              <a:xfrm>
                <a:off x="6569900"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5" name="Ellipse 224">
                <a:extLst>
                  <a:ext uri="{FF2B5EF4-FFF2-40B4-BE49-F238E27FC236}">
                    <a16:creationId xmlns:a16="http://schemas.microsoft.com/office/drawing/2014/main" id="{CFE65CF2-45A8-9315-491E-0B1B61120FE3}"/>
                  </a:ext>
                </a:extLst>
              </p:cNvPr>
              <p:cNvSpPr/>
              <p:nvPr/>
            </p:nvSpPr>
            <p:spPr>
              <a:xfrm>
                <a:off x="3692899"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Ellipse 225">
                <a:extLst>
                  <a:ext uri="{FF2B5EF4-FFF2-40B4-BE49-F238E27FC236}">
                    <a16:creationId xmlns:a16="http://schemas.microsoft.com/office/drawing/2014/main" id="{CDEFE903-C61B-12EC-24A9-B03ED85CB04B}"/>
                  </a:ext>
                </a:extLst>
              </p:cNvPr>
              <p:cNvSpPr/>
              <p:nvPr/>
            </p:nvSpPr>
            <p:spPr>
              <a:xfrm>
                <a:off x="4681204"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Ellipse 226">
                <a:extLst>
                  <a:ext uri="{FF2B5EF4-FFF2-40B4-BE49-F238E27FC236}">
                    <a16:creationId xmlns:a16="http://schemas.microsoft.com/office/drawing/2014/main" id="{71EAACE6-100C-DD19-8576-6BC593AEA209}"/>
                  </a:ext>
                </a:extLst>
              </p:cNvPr>
              <p:cNvSpPr/>
              <p:nvPr/>
            </p:nvSpPr>
            <p:spPr>
              <a:xfrm>
                <a:off x="5600898"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Ellipse 227">
                <a:extLst>
                  <a:ext uri="{FF2B5EF4-FFF2-40B4-BE49-F238E27FC236}">
                    <a16:creationId xmlns:a16="http://schemas.microsoft.com/office/drawing/2014/main" id="{830742D8-A414-403F-9B75-C900BCFDFDB6}"/>
                  </a:ext>
                </a:extLst>
              </p:cNvPr>
              <p:cNvSpPr/>
              <p:nvPr/>
            </p:nvSpPr>
            <p:spPr>
              <a:xfrm>
                <a:off x="6569900"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9" name="Ellipse 228">
                <a:extLst>
                  <a:ext uri="{FF2B5EF4-FFF2-40B4-BE49-F238E27FC236}">
                    <a16:creationId xmlns:a16="http://schemas.microsoft.com/office/drawing/2014/main" id="{ED37CCA5-019B-3D44-45AB-F79E77320A3E}"/>
                  </a:ext>
                </a:extLst>
              </p:cNvPr>
              <p:cNvSpPr/>
              <p:nvPr/>
            </p:nvSpPr>
            <p:spPr>
              <a:xfrm>
                <a:off x="3692899"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0" name="Ellipse 229">
                <a:extLst>
                  <a:ext uri="{FF2B5EF4-FFF2-40B4-BE49-F238E27FC236}">
                    <a16:creationId xmlns:a16="http://schemas.microsoft.com/office/drawing/2014/main" id="{7C07AD08-61FA-FE7D-FF3B-3498C7D2EB0B}"/>
                  </a:ext>
                </a:extLst>
              </p:cNvPr>
              <p:cNvSpPr/>
              <p:nvPr/>
            </p:nvSpPr>
            <p:spPr>
              <a:xfrm>
                <a:off x="4681204"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1" name="Ellipse 230">
                <a:extLst>
                  <a:ext uri="{FF2B5EF4-FFF2-40B4-BE49-F238E27FC236}">
                    <a16:creationId xmlns:a16="http://schemas.microsoft.com/office/drawing/2014/main" id="{8FA64B28-AECD-2770-EEC9-BD30095D2859}"/>
                  </a:ext>
                </a:extLst>
              </p:cNvPr>
              <p:cNvSpPr/>
              <p:nvPr/>
            </p:nvSpPr>
            <p:spPr>
              <a:xfrm>
                <a:off x="5600898"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2" name="Ellipse 231">
                <a:extLst>
                  <a:ext uri="{FF2B5EF4-FFF2-40B4-BE49-F238E27FC236}">
                    <a16:creationId xmlns:a16="http://schemas.microsoft.com/office/drawing/2014/main" id="{8AFB2F83-54B8-5A61-67F5-04B192E42301}"/>
                  </a:ext>
                </a:extLst>
              </p:cNvPr>
              <p:cNvSpPr/>
              <p:nvPr/>
            </p:nvSpPr>
            <p:spPr>
              <a:xfrm>
                <a:off x="6569900"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3" name="Ellipse 232">
                <a:extLst>
                  <a:ext uri="{FF2B5EF4-FFF2-40B4-BE49-F238E27FC236}">
                    <a16:creationId xmlns:a16="http://schemas.microsoft.com/office/drawing/2014/main" id="{2251457D-4004-4B50-3508-67FFB1E90A7B}"/>
                  </a:ext>
                </a:extLst>
              </p:cNvPr>
              <p:cNvSpPr/>
              <p:nvPr/>
            </p:nvSpPr>
            <p:spPr>
              <a:xfrm>
                <a:off x="3692899"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4" name="Ellipse 233">
                <a:extLst>
                  <a:ext uri="{FF2B5EF4-FFF2-40B4-BE49-F238E27FC236}">
                    <a16:creationId xmlns:a16="http://schemas.microsoft.com/office/drawing/2014/main" id="{B7725253-57EA-0D7E-F7F4-9E70315B7568}"/>
                  </a:ext>
                </a:extLst>
              </p:cNvPr>
              <p:cNvSpPr/>
              <p:nvPr/>
            </p:nvSpPr>
            <p:spPr>
              <a:xfrm>
                <a:off x="4681204"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5" name="Ellipse 234">
                <a:extLst>
                  <a:ext uri="{FF2B5EF4-FFF2-40B4-BE49-F238E27FC236}">
                    <a16:creationId xmlns:a16="http://schemas.microsoft.com/office/drawing/2014/main" id="{66A9883C-C6CC-7A79-EBBD-7C7251DC2E37}"/>
                  </a:ext>
                </a:extLst>
              </p:cNvPr>
              <p:cNvSpPr/>
              <p:nvPr/>
            </p:nvSpPr>
            <p:spPr>
              <a:xfrm>
                <a:off x="5600898"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6" name="Ellipse 235">
                <a:extLst>
                  <a:ext uri="{FF2B5EF4-FFF2-40B4-BE49-F238E27FC236}">
                    <a16:creationId xmlns:a16="http://schemas.microsoft.com/office/drawing/2014/main" id="{25C5CE94-F5FB-5907-7E2D-6100470F7A18}"/>
                  </a:ext>
                </a:extLst>
              </p:cNvPr>
              <p:cNvSpPr/>
              <p:nvPr/>
            </p:nvSpPr>
            <p:spPr>
              <a:xfrm>
                <a:off x="6569900"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Gittertransformation die Zeitumkehr aufheben?</a:t>
            </a:r>
          </a:p>
          <a:p>
            <a:endParaRPr lang="de-DE" dirty="0"/>
          </a:p>
          <a:p>
            <a:r>
              <a:rPr lang="de-DE" dirty="0" err="1"/>
              <a:t>Antiferromagnetismus:Ja</a:t>
            </a:r>
            <a:endParaRPr lang="de-DE" dirty="0"/>
          </a:p>
          <a:p>
            <a:pPr lvl="2"/>
            <a:r>
              <a:rPr lang="de-DE" dirty="0"/>
              <a:t>Keine Magnetisierung</a:t>
            </a:r>
          </a:p>
          <a:p>
            <a:endParaRPr lang="de-DE" dirty="0"/>
          </a:p>
        </p:txBody>
      </p:sp>
      <p:sp>
        <p:nvSpPr>
          <p:cNvPr id="2" name="Titel 1"/>
          <p:cNvSpPr>
            <a:spLocks noGrp="1"/>
          </p:cNvSpPr>
          <p:nvPr>
            <p:ph type="title"/>
          </p:nvPr>
        </p:nvSpPr>
        <p:spPr>
          <a:xfrm>
            <a:off x="431801" y="404664"/>
            <a:ext cx="8447617" cy="703127"/>
          </a:xfrm>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124" name="Gruppieren 123">
            <a:extLst>
              <a:ext uri="{FF2B5EF4-FFF2-40B4-BE49-F238E27FC236}">
                <a16:creationId xmlns:a16="http://schemas.microsoft.com/office/drawing/2014/main" id="{2D3741AE-8ED0-19CE-7005-13B18B4C3B9B}"/>
              </a:ext>
            </a:extLst>
          </p:cNvPr>
          <p:cNvGrpSpPr/>
          <p:nvPr/>
        </p:nvGrpSpPr>
        <p:grpSpPr>
          <a:xfrm>
            <a:off x="249070" y="2883180"/>
            <a:ext cx="3349159" cy="3167755"/>
            <a:chOff x="249070" y="2883180"/>
            <a:chExt cx="3349159" cy="3167755"/>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17DC1BB7-07F3-8581-BFBE-162C58A08F8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5875FF08-0A94-6313-0CC6-0B6F6FE95E63}"/>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83E7A98C-9AD8-2526-85AC-5B0DD4F1AA93}"/>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F884D3F4-F8CE-1FBA-9599-BC8402916655}"/>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AC178631-550E-260E-0E7F-C491A8934B8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80DC9FF8-03F6-4A08-5EDD-D43743F8A18C}"/>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DF6DCCF6-D960-7973-C3D5-A565B0B5A74B}"/>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B87558C9-9CAD-EE16-FAB5-455D91E15BAA}"/>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2" name="Gruppieren 71">
              <a:extLst>
                <a:ext uri="{FF2B5EF4-FFF2-40B4-BE49-F238E27FC236}">
                  <a16:creationId xmlns:a16="http://schemas.microsoft.com/office/drawing/2014/main" id="{827F099E-7E33-D69D-6CD2-529F86E59173}"/>
                </a:ext>
              </a:extLst>
            </p:cNvPr>
            <p:cNvGrpSpPr/>
            <p:nvPr/>
          </p:nvGrpSpPr>
          <p:grpSpPr>
            <a:xfrm>
              <a:off x="611371" y="3216210"/>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sp>
        <p:nvSpPr>
          <p:cNvPr id="73" name="Pfeil: nach rechts 72">
            <a:extLst>
              <a:ext uri="{FF2B5EF4-FFF2-40B4-BE49-F238E27FC236}">
                <a16:creationId xmlns:a16="http://schemas.microsoft.com/office/drawing/2014/main" id="{C208805E-E42D-F1F0-1413-49CBA66A8362}"/>
              </a:ext>
            </a:extLst>
          </p:cNvPr>
          <p:cNvSpPr/>
          <p:nvPr/>
        </p:nvSpPr>
        <p:spPr>
          <a:xfrm>
            <a:off x="4153730" y="389428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272" y="340859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467" y="528627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a:extLst>
              <a:ext uri="{FF2B5EF4-FFF2-40B4-BE49-F238E27FC236}">
                <a16:creationId xmlns:a16="http://schemas.microsoft.com/office/drawing/2014/main" id="{F2F22817-E6BA-004E-E606-E9B3E7505CCB}"/>
              </a:ext>
            </a:extLst>
          </p:cNvPr>
          <p:cNvGrpSpPr/>
          <p:nvPr/>
        </p:nvGrpSpPr>
        <p:grpSpPr>
          <a:xfrm>
            <a:off x="6495856" y="3027291"/>
            <a:ext cx="3349159" cy="3167755"/>
            <a:chOff x="249070" y="2883180"/>
            <a:chExt cx="3349159" cy="3167755"/>
          </a:xfrm>
        </p:grpSpPr>
        <p:cxnSp>
          <p:nvCxnSpPr>
            <p:cNvPr id="126" name="Gerader Verbinder 125">
              <a:extLst>
                <a:ext uri="{FF2B5EF4-FFF2-40B4-BE49-F238E27FC236}">
                  <a16:creationId xmlns:a16="http://schemas.microsoft.com/office/drawing/2014/main" id="{928D48EE-AC23-00E3-64AE-1B06CFB0410A}"/>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322F079F-1085-31E7-B314-3FF8CED01CC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Gerader Verbinder 127">
              <a:extLst>
                <a:ext uri="{FF2B5EF4-FFF2-40B4-BE49-F238E27FC236}">
                  <a16:creationId xmlns:a16="http://schemas.microsoft.com/office/drawing/2014/main" id="{56D57A35-B561-C1BB-CFD9-2027634BAE37}"/>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Gerader Verbinder 128">
              <a:extLst>
                <a:ext uri="{FF2B5EF4-FFF2-40B4-BE49-F238E27FC236}">
                  <a16:creationId xmlns:a16="http://schemas.microsoft.com/office/drawing/2014/main" id="{A50275FC-94BE-4088-7561-7FC34A4B9B23}"/>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01F95311-B7CC-C7AB-91B5-FA11DFE63E02}"/>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Gerader Verbinder 130">
              <a:extLst>
                <a:ext uri="{FF2B5EF4-FFF2-40B4-BE49-F238E27FC236}">
                  <a16:creationId xmlns:a16="http://schemas.microsoft.com/office/drawing/2014/main" id="{027F2B3A-68E5-C6C1-8BA5-9AFD5AFEB07A}"/>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Gerader Verbinder 131">
              <a:extLst>
                <a:ext uri="{FF2B5EF4-FFF2-40B4-BE49-F238E27FC236}">
                  <a16:creationId xmlns:a16="http://schemas.microsoft.com/office/drawing/2014/main" id="{C6BF4B72-E6E8-C70D-9143-2256E96A21D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Gerader Verbinder 132">
              <a:extLst>
                <a:ext uri="{FF2B5EF4-FFF2-40B4-BE49-F238E27FC236}">
                  <a16:creationId xmlns:a16="http://schemas.microsoft.com/office/drawing/2014/main" id="{5FFD7DAD-715E-9389-539D-7950AD7801BC}"/>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Gerader Verbinder 133">
              <a:extLst>
                <a:ext uri="{FF2B5EF4-FFF2-40B4-BE49-F238E27FC236}">
                  <a16:creationId xmlns:a16="http://schemas.microsoft.com/office/drawing/2014/main" id="{44F1BFC2-2805-226E-18D1-4CDF138EDF0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Gerader Verbinder 134">
              <a:extLst>
                <a:ext uri="{FF2B5EF4-FFF2-40B4-BE49-F238E27FC236}">
                  <a16:creationId xmlns:a16="http://schemas.microsoft.com/office/drawing/2014/main" id="{E9D495D9-585D-302F-E688-5A8FEC718ECC}"/>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Gerader Verbinder 135">
              <a:extLst>
                <a:ext uri="{FF2B5EF4-FFF2-40B4-BE49-F238E27FC236}">
                  <a16:creationId xmlns:a16="http://schemas.microsoft.com/office/drawing/2014/main" id="{FB66C6C4-8C2C-89E6-9B0B-9E4062C54456}"/>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Gerader Verbinder 136">
              <a:extLst>
                <a:ext uri="{FF2B5EF4-FFF2-40B4-BE49-F238E27FC236}">
                  <a16:creationId xmlns:a16="http://schemas.microsoft.com/office/drawing/2014/main" id="{B1856A35-79AE-445E-0608-EA26A1B579F2}"/>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Gerader Verbinder 137">
              <a:extLst>
                <a:ext uri="{FF2B5EF4-FFF2-40B4-BE49-F238E27FC236}">
                  <a16:creationId xmlns:a16="http://schemas.microsoft.com/office/drawing/2014/main" id="{A83DD495-4863-E6EF-A65E-EA8E95308896}"/>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Gerader Verbinder 138">
              <a:extLst>
                <a:ext uri="{FF2B5EF4-FFF2-40B4-BE49-F238E27FC236}">
                  <a16:creationId xmlns:a16="http://schemas.microsoft.com/office/drawing/2014/main" id="{1B061A57-E6FB-103A-DE6F-E7A3A7321963}"/>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Gerader Verbinder 139">
              <a:extLst>
                <a:ext uri="{FF2B5EF4-FFF2-40B4-BE49-F238E27FC236}">
                  <a16:creationId xmlns:a16="http://schemas.microsoft.com/office/drawing/2014/main" id="{A9A4BA0D-6DCE-6301-1853-CD5E18C79C0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Gerader Verbinder 140">
              <a:extLst>
                <a:ext uri="{FF2B5EF4-FFF2-40B4-BE49-F238E27FC236}">
                  <a16:creationId xmlns:a16="http://schemas.microsoft.com/office/drawing/2014/main" id="{360068AB-4C91-0DF2-4B9C-EEC41D4DE015}"/>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2" name="Gruppieren 141">
              <a:extLst>
                <a:ext uri="{FF2B5EF4-FFF2-40B4-BE49-F238E27FC236}">
                  <a16:creationId xmlns:a16="http://schemas.microsoft.com/office/drawing/2014/main" id="{7D550659-D7AA-CAEE-C006-BDBA34E385BD}"/>
                </a:ext>
              </a:extLst>
            </p:cNvPr>
            <p:cNvGrpSpPr/>
            <p:nvPr/>
          </p:nvGrpSpPr>
          <p:grpSpPr>
            <a:xfrm>
              <a:off x="611371" y="3216210"/>
              <a:ext cx="2646707" cy="2552856"/>
              <a:chOff x="3692899" y="1467633"/>
              <a:chExt cx="3093025" cy="3057298"/>
            </a:xfrm>
          </p:grpSpPr>
          <p:sp>
            <p:nvSpPr>
              <p:cNvPr id="144" name="Rechteck 143">
                <a:extLst>
                  <a:ext uri="{FF2B5EF4-FFF2-40B4-BE49-F238E27FC236}">
                    <a16:creationId xmlns:a16="http://schemas.microsoft.com/office/drawing/2014/main" id="{012B71AF-5576-492A-3548-6C351108C74B}"/>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Rechteck 144">
                <a:extLst>
                  <a:ext uri="{FF2B5EF4-FFF2-40B4-BE49-F238E27FC236}">
                    <a16:creationId xmlns:a16="http://schemas.microsoft.com/office/drawing/2014/main" id="{2702264C-D799-94E9-11F3-78A9B61FC5E3}"/>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6" name="Gerader Verbinder 145">
                <a:extLst>
                  <a:ext uri="{FF2B5EF4-FFF2-40B4-BE49-F238E27FC236}">
                    <a16:creationId xmlns:a16="http://schemas.microsoft.com/office/drawing/2014/main" id="{FFDEEB2F-FCDF-2880-B682-616E72DEE461}"/>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B99954ED-00B2-6BD1-3093-52A66C0638F8}"/>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r Verbinder 147">
                <a:extLst>
                  <a:ext uri="{FF2B5EF4-FFF2-40B4-BE49-F238E27FC236}">
                    <a16:creationId xmlns:a16="http://schemas.microsoft.com/office/drawing/2014/main" id="{F6CA2E22-A43F-1E7E-8D19-EF4DFCBECF4D}"/>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r Verbinder 148">
                <a:extLst>
                  <a:ext uri="{FF2B5EF4-FFF2-40B4-BE49-F238E27FC236}">
                    <a16:creationId xmlns:a16="http://schemas.microsoft.com/office/drawing/2014/main" id="{A700329C-7EDE-B624-8B17-46CB4E6D6E1F}"/>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r Verbinder 149">
                <a:extLst>
                  <a:ext uri="{FF2B5EF4-FFF2-40B4-BE49-F238E27FC236}">
                    <a16:creationId xmlns:a16="http://schemas.microsoft.com/office/drawing/2014/main" id="{26B85302-4280-28DA-78FE-8015A2447DDF}"/>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r Verbinder 150">
                <a:extLst>
                  <a:ext uri="{FF2B5EF4-FFF2-40B4-BE49-F238E27FC236}">
                    <a16:creationId xmlns:a16="http://schemas.microsoft.com/office/drawing/2014/main" id="{387079B0-CE41-D404-54B1-F2DB56E2E021}"/>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r Verbinder 151">
                <a:extLst>
                  <a:ext uri="{FF2B5EF4-FFF2-40B4-BE49-F238E27FC236}">
                    <a16:creationId xmlns:a16="http://schemas.microsoft.com/office/drawing/2014/main" id="{F9EB6075-6711-0EBB-9187-B1A10561075D}"/>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r Verbinder 152">
                <a:extLst>
                  <a:ext uri="{FF2B5EF4-FFF2-40B4-BE49-F238E27FC236}">
                    <a16:creationId xmlns:a16="http://schemas.microsoft.com/office/drawing/2014/main" id="{56774A74-8684-AEDA-5C2F-51F23AC27561}"/>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Ellipse 153">
                <a:extLst>
                  <a:ext uri="{FF2B5EF4-FFF2-40B4-BE49-F238E27FC236}">
                    <a16:creationId xmlns:a16="http://schemas.microsoft.com/office/drawing/2014/main" id="{401F2B3C-C988-87C9-0B45-A7549E51AF7F}"/>
                  </a:ext>
                </a:extLst>
              </p:cNvPr>
              <p:cNvSpPr/>
              <p:nvPr/>
            </p:nvSpPr>
            <p:spPr>
              <a:xfrm>
                <a:off x="3692899"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Ellipse 154">
                <a:extLst>
                  <a:ext uri="{FF2B5EF4-FFF2-40B4-BE49-F238E27FC236}">
                    <a16:creationId xmlns:a16="http://schemas.microsoft.com/office/drawing/2014/main" id="{E23A2FFC-2676-8EC2-7124-4167266119ED}"/>
                  </a:ext>
                </a:extLst>
              </p:cNvPr>
              <p:cNvSpPr/>
              <p:nvPr/>
            </p:nvSpPr>
            <p:spPr>
              <a:xfrm>
                <a:off x="4681204"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Ellipse 155">
                <a:extLst>
                  <a:ext uri="{FF2B5EF4-FFF2-40B4-BE49-F238E27FC236}">
                    <a16:creationId xmlns:a16="http://schemas.microsoft.com/office/drawing/2014/main" id="{F67157F5-2960-0BD2-AB53-FF44DBFC9BB6}"/>
                  </a:ext>
                </a:extLst>
              </p:cNvPr>
              <p:cNvSpPr/>
              <p:nvPr/>
            </p:nvSpPr>
            <p:spPr>
              <a:xfrm>
                <a:off x="5600898"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Ellipse 156">
                <a:extLst>
                  <a:ext uri="{FF2B5EF4-FFF2-40B4-BE49-F238E27FC236}">
                    <a16:creationId xmlns:a16="http://schemas.microsoft.com/office/drawing/2014/main" id="{4DBB1A64-91A2-7385-B275-45FE5C8ADB4D}"/>
                  </a:ext>
                </a:extLst>
              </p:cNvPr>
              <p:cNvSpPr/>
              <p:nvPr/>
            </p:nvSpPr>
            <p:spPr>
              <a:xfrm>
                <a:off x="6569900"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8" name="Ellipse 157">
                <a:extLst>
                  <a:ext uri="{FF2B5EF4-FFF2-40B4-BE49-F238E27FC236}">
                    <a16:creationId xmlns:a16="http://schemas.microsoft.com/office/drawing/2014/main" id="{43CB37A6-4E97-B105-49E5-2401D0619365}"/>
                  </a:ext>
                </a:extLst>
              </p:cNvPr>
              <p:cNvSpPr/>
              <p:nvPr/>
            </p:nvSpPr>
            <p:spPr>
              <a:xfrm>
                <a:off x="3692899"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Ellipse 158">
                <a:extLst>
                  <a:ext uri="{FF2B5EF4-FFF2-40B4-BE49-F238E27FC236}">
                    <a16:creationId xmlns:a16="http://schemas.microsoft.com/office/drawing/2014/main" id="{76836C71-74C0-0E9B-1B81-796C0BBB5ACC}"/>
                  </a:ext>
                </a:extLst>
              </p:cNvPr>
              <p:cNvSpPr/>
              <p:nvPr/>
            </p:nvSpPr>
            <p:spPr>
              <a:xfrm>
                <a:off x="4681204"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Ellipse 159">
                <a:extLst>
                  <a:ext uri="{FF2B5EF4-FFF2-40B4-BE49-F238E27FC236}">
                    <a16:creationId xmlns:a16="http://schemas.microsoft.com/office/drawing/2014/main" id="{1DAEA132-D337-F846-D10A-C1B71D43289E}"/>
                  </a:ext>
                </a:extLst>
              </p:cNvPr>
              <p:cNvSpPr/>
              <p:nvPr/>
            </p:nvSpPr>
            <p:spPr>
              <a:xfrm>
                <a:off x="5600898"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Ellipse 160">
                <a:extLst>
                  <a:ext uri="{FF2B5EF4-FFF2-40B4-BE49-F238E27FC236}">
                    <a16:creationId xmlns:a16="http://schemas.microsoft.com/office/drawing/2014/main" id="{74C7617E-D113-9DC0-481F-6F9866A3E8E9}"/>
                  </a:ext>
                </a:extLst>
              </p:cNvPr>
              <p:cNvSpPr/>
              <p:nvPr/>
            </p:nvSpPr>
            <p:spPr>
              <a:xfrm>
                <a:off x="6569900"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Ellipse 161">
                <a:extLst>
                  <a:ext uri="{FF2B5EF4-FFF2-40B4-BE49-F238E27FC236}">
                    <a16:creationId xmlns:a16="http://schemas.microsoft.com/office/drawing/2014/main" id="{AA5CCB24-AD18-16DA-B9AF-DB2208B35DD7}"/>
                  </a:ext>
                </a:extLst>
              </p:cNvPr>
              <p:cNvSpPr/>
              <p:nvPr/>
            </p:nvSpPr>
            <p:spPr>
              <a:xfrm>
                <a:off x="3692899"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Ellipse 162">
                <a:extLst>
                  <a:ext uri="{FF2B5EF4-FFF2-40B4-BE49-F238E27FC236}">
                    <a16:creationId xmlns:a16="http://schemas.microsoft.com/office/drawing/2014/main" id="{E50ACA4C-DFD9-D0A9-C163-857BD4A3DFC0}"/>
                  </a:ext>
                </a:extLst>
              </p:cNvPr>
              <p:cNvSpPr/>
              <p:nvPr/>
            </p:nvSpPr>
            <p:spPr>
              <a:xfrm>
                <a:off x="4681204"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Ellipse 163">
                <a:extLst>
                  <a:ext uri="{FF2B5EF4-FFF2-40B4-BE49-F238E27FC236}">
                    <a16:creationId xmlns:a16="http://schemas.microsoft.com/office/drawing/2014/main" id="{DDAA642F-01E9-7616-DA39-A20C97F82CC2}"/>
                  </a:ext>
                </a:extLst>
              </p:cNvPr>
              <p:cNvSpPr/>
              <p:nvPr/>
            </p:nvSpPr>
            <p:spPr>
              <a:xfrm>
                <a:off x="5600898"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Ellipse 164">
                <a:extLst>
                  <a:ext uri="{FF2B5EF4-FFF2-40B4-BE49-F238E27FC236}">
                    <a16:creationId xmlns:a16="http://schemas.microsoft.com/office/drawing/2014/main" id="{F23A2D23-B421-43E0-EEC4-BC2CD2EAD890}"/>
                  </a:ext>
                </a:extLst>
              </p:cNvPr>
              <p:cNvSpPr/>
              <p:nvPr/>
            </p:nvSpPr>
            <p:spPr>
              <a:xfrm>
                <a:off x="6569900"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Ellipse 165">
                <a:extLst>
                  <a:ext uri="{FF2B5EF4-FFF2-40B4-BE49-F238E27FC236}">
                    <a16:creationId xmlns:a16="http://schemas.microsoft.com/office/drawing/2014/main" id="{BB9DD9A8-2B00-EFFD-FEFD-7D627DDCBD94}"/>
                  </a:ext>
                </a:extLst>
              </p:cNvPr>
              <p:cNvSpPr/>
              <p:nvPr/>
            </p:nvSpPr>
            <p:spPr>
              <a:xfrm>
                <a:off x="3692899"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7" name="Ellipse 166">
                <a:extLst>
                  <a:ext uri="{FF2B5EF4-FFF2-40B4-BE49-F238E27FC236}">
                    <a16:creationId xmlns:a16="http://schemas.microsoft.com/office/drawing/2014/main" id="{D6EAD20F-EDE7-C757-8B91-AC388E99795B}"/>
                  </a:ext>
                </a:extLst>
              </p:cNvPr>
              <p:cNvSpPr/>
              <p:nvPr/>
            </p:nvSpPr>
            <p:spPr>
              <a:xfrm>
                <a:off x="4681204"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8" name="Ellipse 167">
                <a:extLst>
                  <a:ext uri="{FF2B5EF4-FFF2-40B4-BE49-F238E27FC236}">
                    <a16:creationId xmlns:a16="http://schemas.microsoft.com/office/drawing/2014/main" id="{4F8353C0-C79E-4A1B-3C5F-6C87C7F686B0}"/>
                  </a:ext>
                </a:extLst>
              </p:cNvPr>
              <p:cNvSpPr/>
              <p:nvPr/>
            </p:nvSpPr>
            <p:spPr>
              <a:xfrm>
                <a:off x="5600898"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9" name="Ellipse 168">
                <a:extLst>
                  <a:ext uri="{FF2B5EF4-FFF2-40B4-BE49-F238E27FC236}">
                    <a16:creationId xmlns:a16="http://schemas.microsoft.com/office/drawing/2014/main" id="{EF5E8958-0493-DA99-D67A-0AF19789189D}"/>
                  </a:ext>
                </a:extLst>
              </p:cNvPr>
              <p:cNvSpPr/>
              <p:nvPr/>
            </p:nvSpPr>
            <p:spPr>
              <a:xfrm>
                <a:off x="6569900"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8" name="Textfeld 7">
            <a:extLst>
              <a:ext uri="{FF2B5EF4-FFF2-40B4-BE49-F238E27FC236}">
                <a16:creationId xmlns:a16="http://schemas.microsoft.com/office/drawing/2014/main" id="{8D90D70D-B6ED-FC67-7CA1-D2689D569B6F}"/>
              </a:ext>
            </a:extLst>
          </p:cNvPr>
          <p:cNvSpPr txBox="1"/>
          <p:nvPr/>
        </p:nvSpPr>
        <p:spPr>
          <a:xfrm>
            <a:off x="4399733" y="1183346"/>
            <a:ext cx="2403222" cy="369332"/>
          </a:xfrm>
          <a:prstGeom prst="rect">
            <a:avLst/>
          </a:prstGeom>
          <a:noFill/>
        </p:spPr>
        <p:txBody>
          <a:bodyPr wrap="none" rtlCol="0">
            <a:spAutoFit/>
          </a:bodyPr>
          <a:lstStyle/>
          <a:p>
            <a:r>
              <a:rPr lang="de-DE" dirty="0"/>
              <a:t>Folge: Bandentartung</a:t>
            </a:r>
          </a:p>
        </p:txBody>
      </p:sp>
      <p:sp>
        <p:nvSpPr>
          <p:cNvPr id="9" name="Textfeld 8">
            <a:extLst>
              <a:ext uri="{FF2B5EF4-FFF2-40B4-BE49-F238E27FC236}">
                <a16:creationId xmlns:a16="http://schemas.microsoft.com/office/drawing/2014/main" id="{4A7A6A74-C00D-6FDB-63AE-E9E44BEDDC1C}"/>
              </a:ext>
            </a:extLst>
          </p:cNvPr>
          <p:cNvSpPr txBox="1"/>
          <p:nvPr/>
        </p:nvSpPr>
        <p:spPr>
          <a:xfrm>
            <a:off x="2837910" y="1472504"/>
            <a:ext cx="5012975" cy="923330"/>
          </a:xfrm>
          <a:prstGeom prst="rect">
            <a:avLst/>
          </a:prstGeom>
          <a:noFill/>
        </p:spPr>
        <p:txBody>
          <a:bodyPr wrap="none" rtlCol="0">
            <a:spAutoFit/>
          </a:bodyPr>
          <a:lstStyle/>
          <a:p>
            <a:pPr lvl="2"/>
            <a:r>
              <a:rPr lang="de-DE" dirty="0"/>
              <a:t>Symmetrien: Zeitumkehr + Translation</a:t>
            </a:r>
          </a:p>
          <a:p>
            <a:pPr lvl="2"/>
            <a:r>
              <a:rPr lang="de-DE" dirty="0"/>
              <a:t>	       Zeitumkehr + Inversion </a:t>
            </a:r>
          </a:p>
          <a:p>
            <a:pPr lvl="2"/>
            <a:r>
              <a:rPr lang="de-DE" dirty="0"/>
              <a:t>	       (Zeitumkehr)	</a:t>
            </a:r>
          </a:p>
        </p:txBody>
      </p:sp>
      <p:grpSp>
        <p:nvGrpSpPr>
          <p:cNvPr id="237" name="Gruppieren 236">
            <a:extLst>
              <a:ext uri="{FF2B5EF4-FFF2-40B4-BE49-F238E27FC236}">
                <a16:creationId xmlns:a16="http://schemas.microsoft.com/office/drawing/2014/main" id="{3738E3D5-FBE8-627A-DCC7-F745E929BA04}"/>
              </a:ext>
            </a:extLst>
          </p:cNvPr>
          <p:cNvGrpSpPr/>
          <p:nvPr/>
        </p:nvGrpSpPr>
        <p:grpSpPr>
          <a:xfrm>
            <a:off x="6495850" y="3027780"/>
            <a:ext cx="3349159" cy="3167755"/>
            <a:chOff x="249070" y="2883180"/>
            <a:chExt cx="3349159" cy="3167755"/>
          </a:xfrm>
        </p:grpSpPr>
        <p:cxnSp>
          <p:nvCxnSpPr>
            <p:cNvPr id="238" name="Gerader Verbinder 237">
              <a:extLst>
                <a:ext uri="{FF2B5EF4-FFF2-40B4-BE49-F238E27FC236}">
                  <a16:creationId xmlns:a16="http://schemas.microsoft.com/office/drawing/2014/main" id="{79EA7DB2-F044-5EF5-2709-50AB4ABB9ECF}"/>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Gerader Verbinder 238">
              <a:extLst>
                <a:ext uri="{FF2B5EF4-FFF2-40B4-BE49-F238E27FC236}">
                  <a16:creationId xmlns:a16="http://schemas.microsoft.com/office/drawing/2014/main" id="{31885E71-6C47-B1BA-281B-03AE389B8E4B}"/>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Gerader Verbinder 239">
              <a:extLst>
                <a:ext uri="{FF2B5EF4-FFF2-40B4-BE49-F238E27FC236}">
                  <a16:creationId xmlns:a16="http://schemas.microsoft.com/office/drawing/2014/main" id="{DA401229-76C3-FD3D-BE30-1F07D99B3B49}"/>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Gerader Verbinder 240">
              <a:extLst>
                <a:ext uri="{FF2B5EF4-FFF2-40B4-BE49-F238E27FC236}">
                  <a16:creationId xmlns:a16="http://schemas.microsoft.com/office/drawing/2014/main" id="{044373BF-0509-9392-3614-EF0E6B0BCEE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Gerader Verbinder 241">
              <a:extLst>
                <a:ext uri="{FF2B5EF4-FFF2-40B4-BE49-F238E27FC236}">
                  <a16:creationId xmlns:a16="http://schemas.microsoft.com/office/drawing/2014/main" id="{6861ED58-5E57-DFD8-ECC7-81A32F7F5449}"/>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Gerader Verbinder 242">
              <a:extLst>
                <a:ext uri="{FF2B5EF4-FFF2-40B4-BE49-F238E27FC236}">
                  <a16:creationId xmlns:a16="http://schemas.microsoft.com/office/drawing/2014/main" id="{CDFD4BF0-0659-FC2C-A6D1-B8391160406F}"/>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Gerader Verbinder 243">
              <a:extLst>
                <a:ext uri="{FF2B5EF4-FFF2-40B4-BE49-F238E27FC236}">
                  <a16:creationId xmlns:a16="http://schemas.microsoft.com/office/drawing/2014/main" id="{7F92AEE2-D30A-B577-F7B9-3FC780C30D5E}"/>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Gerader Verbinder 244">
              <a:extLst>
                <a:ext uri="{FF2B5EF4-FFF2-40B4-BE49-F238E27FC236}">
                  <a16:creationId xmlns:a16="http://schemas.microsoft.com/office/drawing/2014/main" id="{51076E75-5786-5567-CE1F-90C0D2757858}"/>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Gerader Verbinder 245">
              <a:extLst>
                <a:ext uri="{FF2B5EF4-FFF2-40B4-BE49-F238E27FC236}">
                  <a16:creationId xmlns:a16="http://schemas.microsoft.com/office/drawing/2014/main" id="{F13C684D-C56D-B7E9-25BB-9C865B63974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Gerader Verbinder 246">
              <a:extLst>
                <a:ext uri="{FF2B5EF4-FFF2-40B4-BE49-F238E27FC236}">
                  <a16:creationId xmlns:a16="http://schemas.microsoft.com/office/drawing/2014/main" id="{ADABAC33-5D28-F80A-827C-63572BF7044B}"/>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Gerader Verbinder 247">
              <a:extLst>
                <a:ext uri="{FF2B5EF4-FFF2-40B4-BE49-F238E27FC236}">
                  <a16:creationId xmlns:a16="http://schemas.microsoft.com/office/drawing/2014/main" id="{988CBF13-0D45-6014-AFBD-D58085EBCB53}"/>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Gerader Verbinder 248">
              <a:extLst>
                <a:ext uri="{FF2B5EF4-FFF2-40B4-BE49-F238E27FC236}">
                  <a16:creationId xmlns:a16="http://schemas.microsoft.com/office/drawing/2014/main" id="{2F9C05F3-D298-D2CE-37E1-BE30F08EAD3E}"/>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Gerader Verbinder 249">
              <a:extLst>
                <a:ext uri="{FF2B5EF4-FFF2-40B4-BE49-F238E27FC236}">
                  <a16:creationId xmlns:a16="http://schemas.microsoft.com/office/drawing/2014/main" id="{3BF73577-B125-DF57-6361-FAFE3953BC9A}"/>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Gerader Verbinder 250">
              <a:extLst>
                <a:ext uri="{FF2B5EF4-FFF2-40B4-BE49-F238E27FC236}">
                  <a16:creationId xmlns:a16="http://schemas.microsoft.com/office/drawing/2014/main" id="{69616E4E-47C0-512B-6D3F-D95B9A6C79CA}"/>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Gerader Verbinder 251">
              <a:extLst>
                <a:ext uri="{FF2B5EF4-FFF2-40B4-BE49-F238E27FC236}">
                  <a16:creationId xmlns:a16="http://schemas.microsoft.com/office/drawing/2014/main" id="{96AD6ACE-78F0-07FF-1DE3-A6AB3EF1B3E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Gerader Verbinder 252">
              <a:extLst>
                <a:ext uri="{FF2B5EF4-FFF2-40B4-BE49-F238E27FC236}">
                  <a16:creationId xmlns:a16="http://schemas.microsoft.com/office/drawing/2014/main" id="{46DA848A-1B3C-0F1D-54A5-5CD3F88A1DCE}"/>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54" name="Gruppieren 253">
              <a:extLst>
                <a:ext uri="{FF2B5EF4-FFF2-40B4-BE49-F238E27FC236}">
                  <a16:creationId xmlns:a16="http://schemas.microsoft.com/office/drawing/2014/main" id="{4D4BA975-08A6-EDFF-842A-8B818576E177}"/>
                </a:ext>
              </a:extLst>
            </p:cNvPr>
            <p:cNvGrpSpPr/>
            <p:nvPr/>
          </p:nvGrpSpPr>
          <p:grpSpPr>
            <a:xfrm>
              <a:off x="611371" y="3216210"/>
              <a:ext cx="2646707" cy="2552856"/>
              <a:chOff x="3692899" y="1467633"/>
              <a:chExt cx="3093025" cy="3057298"/>
            </a:xfrm>
          </p:grpSpPr>
          <p:sp>
            <p:nvSpPr>
              <p:cNvPr id="256" name="Rechteck 255">
                <a:extLst>
                  <a:ext uri="{FF2B5EF4-FFF2-40B4-BE49-F238E27FC236}">
                    <a16:creationId xmlns:a16="http://schemas.microsoft.com/office/drawing/2014/main" id="{2C5AC2DE-DDD6-5090-8911-6B5642AB6592}"/>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7" name="Rechteck 256">
                <a:extLst>
                  <a:ext uri="{FF2B5EF4-FFF2-40B4-BE49-F238E27FC236}">
                    <a16:creationId xmlns:a16="http://schemas.microsoft.com/office/drawing/2014/main" id="{51249583-0731-BDA3-5A93-0B6597F31E5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8" name="Gerader Verbinder 257">
                <a:extLst>
                  <a:ext uri="{FF2B5EF4-FFF2-40B4-BE49-F238E27FC236}">
                    <a16:creationId xmlns:a16="http://schemas.microsoft.com/office/drawing/2014/main" id="{360DB47D-0307-04F7-298F-76319B3952EB}"/>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Gerader Verbinder 258">
                <a:extLst>
                  <a:ext uri="{FF2B5EF4-FFF2-40B4-BE49-F238E27FC236}">
                    <a16:creationId xmlns:a16="http://schemas.microsoft.com/office/drawing/2014/main" id="{BA73A467-7397-F506-467C-A9A28AEFD302}"/>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Gerader Verbinder 259">
                <a:extLst>
                  <a:ext uri="{FF2B5EF4-FFF2-40B4-BE49-F238E27FC236}">
                    <a16:creationId xmlns:a16="http://schemas.microsoft.com/office/drawing/2014/main" id="{723D8157-795C-921E-15DC-05EE9DCDD68A}"/>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Gerader Verbinder 260">
                <a:extLst>
                  <a:ext uri="{FF2B5EF4-FFF2-40B4-BE49-F238E27FC236}">
                    <a16:creationId xmlns:a16="http://schemas.microsoft.com/office/drawing/2014/main" id="{12749811-39DD-45AE-B9C6-6366C6E2F646}"/>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Gerader Verbinder 261">
                <a:extLst>
                  <a:ext uri="{FF2B5EF4-FFF2-40B4-BE49-F238E27FC236}">
                    <a16:creationId xmlns:a16="http://schemas.microsoft.com/office/drawing/2014/main" id="{FC9A43F1-FB3B-6D1C-B047-5EE5FDB6061A}"/>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Gerader Verbinder 262">
                <a:extLst>
                  <a:ext uri="{FF2B5EF4-FFF2-40B4-BE49-F238E27FC236}">
                    <a16:creationId xmlns:a16="http://schemas.microsoft.com/office/drawing/2014/main" id="{BDADBE46-A221-A306-5BF2-273921404A1E}"/>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Gerader Verbinder 263">
                <a:extLst>
                  <a:ext uri="{FF2B5EF4-FFF2-40B4-BE49-F238E27FC236}">
                    <a16:creationId xmlns:a16="http://schemas.microsoft.com/office/drawing/2014/main" id="{7695C029-19C4-D3BB-CB89-8DFE098EFC20}"/>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Gerader Verbinder 264">
                <a:extLst>
                  <a:ext uri="{FF2B5EF4-FFF2-40B4-BE49-F238E27FC236}">
                    <a16:creationId xmlns:a16="http://schemas.microsoft.com/office/drawing/2014/main" id="{7D56FC29-8569-0204-1437-C1280B612D3B}"/>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6" name="Ellipse 265">
                <a:extLst>
                  <a:ext uri="{FF2B5EF4-FFF2-40B4-BE49-F238E27FC236}">
                    <a16:creationId xmlns:a16="http://schemas.microsoft.com/office/drawing/2014/main" id="{5ED29E64-9AAD-8754-9BAC-15E5E7C3B67F}"/>
                  </a:ext>
                </a:extLst>
              </p:cNvPr>
              <p:cNvSpPr/>
              <p:nvPr/>
            </p:nvSpPr>
            <p:spPr>
              <a:xfrm>
                <a:off x="3692899"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7" name="Ellipse 266">
                <a:extLst>
                  <a:ext uri="{FF2B5EF4-FFF2-40B4-BE49-F238E27FC236}">
                    <a16:creationId xmlns:a16="http://schemas.microsoft.com/office/drawing/2014/main" id="{DC4E9038-090D-AC80-2D06-482609521CF2}"/>
                  </a:ext>
                </a:extLst>
              </p:cNvPr>
              <p:cNvSpPr/>
              <p:nvPr/>
            </p:nvSpPr>
            <p:spPr>
              <a:xfrm>
                <a:off x="4681204"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8" name="Ellipse 267">
                <a:extLst>
                  <a:ext uri="{FF2B5EF4-FFF2-40B4-BE49-F238E27FC236}">
                    <a16:creationId xmlns:a16="http://schemas.microsoft.com/office/drawing/2014/main" id="{B54FBE81-72C4-B915-0A94-C01701FFA8EC}"/>
                  </a:ext>
                </a:extLst>
              </p:cNvPr>
              <p:cNvSpPr/>
              <p:nvPr/>
            </p:nvSpPr>
            <p:spPr>
              <a:xfrm>
                <a:off x="5600898"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9" name="Ellipse 268">
                <a:extLst>
                  <a:ext uri="{FF2B5EF4-FFF2-40B4-BE49-F238E27FC236}">
                    <a16:creationId xmlns:a16="http://schemas.microsoft.com/office/drawing/2014/main" id="{F839CAD2-6E27-A3B6-D00B-C7D812B8B58A}"/>
                  </a:ext>
                </a:extLst>
              </p:cNvPr>
              <p:cNvSpPr/>
              <p:nvPr/>
            </p:nvSpPr>
            <p:spPr>
              <a:xfrm>
                <a:off x="6569900"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0" name="Ellipse 269">
                <a:extLst>
                  <a:ext uri="{FF2B5EF4-FFF2-40B4-BE49-F238E27FC236}">
                    <a16:creationId xmlns:a16="http://schemas.microsoft.com/office/drawing/2014/main" id="{301E3CF4-BC57-EF6F-AEB7-73DBD938BE6A}"/>
                  </a:ext>
                </a:extLst>
              </p:cNvPr>
              <p:cNvSpPr/>
              <p:nvPr/>
            </p:nvSpPr>
            <p:spPr>
              <a:xfrm>
                <a:off x="3692899"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a:extLst>
                  <a:ext uri="{FF2B5EF4-FFF2-40B4-BE49-F238E27FC236}">
                    <a16:creationId xmlns:a16="http://schemas.microsoft.com/office/drawing/2014/main" id="{BF4CE0CF-2BC3-1CD2-F73F-D71F8CABD886}"/>
                  </a:ext>
                </a:extLst>
              </p:cNvPr>
              <p:cNvSpPr/>
              <p:nvPr/>
            </p:nvSpPr>
            <p:spPr>
              <a:xfrm>
                <a:off x="4681204"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2" name="Ellipse 271">
                <a:extLst>
                  <a:ext uri="{FF2B5EF4-FFF2-40B4-BE49-F238E27FC236}">
                    <a16:creationId xmlns:a16="http://schemas.microsoft.com/office/drawing/2014/main" id="{582633C3-8DBA-4904-5A5F-63523D6D42D8}"/>
                  </a:ext>
                </a:extLst>
              </p:cNvPr>
              <p:cNvSpPr/>
              <p:nvPr/>
            </p:nvSpPr>
            <p:spPr>
              <a:xfrm>
                <a:off x="5600898"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3" name="Ellipse 272">
                <a:extLst>
                  <a:ext uri="{FF2B5EF4-FFF2-40B4-BE49-F238E27FC236}">
                    <a16:creationId xmlns:a16="http://schemas.microsoft.com/office/drawing/2014/main" id="{F7CE88F4-88D4-1566-3A62-4BFCB46E2555}"/>
                  </a:ext>
                </a:extLst>
              </p:cNvPr>
              <p:cNvSpPr/>
              <p:nvPr/>
            </p:nvSpPr>
            <p:spPr>
              <a:xfrm>
                <a:off x="6569900"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4" name="Ellipse 273">
                <a:extLst>
                  <a:ext uri="{FF2B5EF4-FFF2-40B4-BE49-F238E27FC236}">
                    <a16:creationId xmlns:a16="http://schemas.microsoft.com/office/drawing/2014/main" id="{FC7253FA-DB8B-25F6-9663-5E463A1AC24F}"/>
                  </a:ext>
                </a:extLst>
              </p:cNvPr>
              <p:cNvSpPr/>
              <p:nvPr/>
            </p:nvSpPr>
            <p:spPr>
              <a:xfrm>
                <a:off x="3692899"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5" name="Ellipse 274">
                <a:extLst>
                  <a:ext uri="{FF2B5EF4-FFF2-40B4-BE49-F238E27FC236}">
                    <a16:creationId xmlns:a16="http://schemas.microsoft.com/office/drawing/2014/main" id="{B08365C5-53FC-2CCC-7A22-5DBC911036B8}"/>
                  </a:ext>
                </a:extLst>
              </p:cNvPr>
              <p:cNvSpPr/>
              <p:nvPr/>
            </p:nvSpPr>
            <p:spPr>
              <a:xfrm>
                <a:off x="4681204"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6" name="Ellipse 275">
                <a:extLst>
                  <a:ext uri="{FF2B5EF4-FFF2-40B4-BE49-F238E27FC236}">
                    <a16:creationId xmlns:a16="http://schemas.microsoft.com/office/drawing/2014/main" id="{E2346BF3-C4D5-0DFE-CD52-695C0DDF1C01}"/>
                  </a:ext>
                </a:extLst>
              </p:cNvPr>
              <p:cNvSpPr/>
              <p:nvPr/>
            </p:nvSpPr>
            <p:spPr>
              <a:xfrm>
                <a:off x="5600898"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7" name="Ellipse 276">
                <a:extLst>
                  <a:ext uri="{FF2B5EF4-FFF2-40B4-BE49-F238E27FC236}">
                    <a16:creationId xmlns:a16="http://schemas.microsoft.com/office/drawing/2014/main" id="{B8499D62-6AE5-5E4C-5AF0-5B97816D15F0}"/>
                  </a:ext>
                </a:extLst>
              </p:cNvPr>
              <p:cNvSpPr/>
              <p:nvPr/>
            </p:nvSpPr>
            <p:spPr>
              <a:xfrm>
                <a:off x="6569900"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8" name="Ellipse 277">
                <a:extLst>
                  <a:ext uri="{FF2B5EF4-FFF2-40B4-BE49-F238E27FC236}">
                    <a16:creationId xmlns:a16="http://schemas.microsoft.com/office/drawing/2014/main" id="{004350C7-3945-245E-972F-DD541E889F04}"/>
                  </a:ext>
                </a:extLst>
              </p:cNvPr>
              <p:cNvSpPr/>
              <p:nvPr/>
            </p:nvSpPr>
            <p:spPr>
              <a:xfrm>
                <a:off x="3692899"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9" name="Ellipse 278">
                <a:extLst>
                  <a:ext uri="{FF2B5EF4-FFF2-40B4-BE49-F238E27FC236}">
                    <a16:creationId xmlns:a16="http://schemas.microsoft.com/office/drawing/2014/main" id="{DE775258-0CED-0F26-4449-599D206F0DAA}"/>
                  </a:ext>
                </a:extLst>
              </p:cNvPr>
              <p:cNvSpPr/>
              <p:nvPr/>
            </p:nvSpPr>
            <p:spPr>
              <a:xfrm>
                <a:off x="4681204"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a:extLst>
                  <a:ext uri="{FF2B5EF4-FFF2-40B4-BE49-F238E27FC236}">
                    <a16:creationId xmlns:a16="http://schemas.microsoft.com/office/drawing/2014/main" id="{5F720F6C-AC20-0791-1E70-1CEE74F911DD}"/>
                  </a:ext>
                </a:extLst>
              </p:cNvPr>
              <p:cNvSpPr/>
              <p:nvPr/>
            </p:nvSpPr>
            <p:spPr>
              <a:xfrm>
                <a:off x="5600898"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1" name="Ellipse 280">
                <a:extLst>
                  <a:ext uri="{FF2B5EF4-FFF2-40B4-BE49-F238E27FC236}">
                    <a16:creationId xmlns:a16="http://schemas.microsoft.com/office/drawing/2014/main" id="{EA9A49A4-E043-A096-A355-F76C0F8AC09B}"/>
                  </a:ext>
                </a:extLst>
              </p:cNvPr>
              <p:cNvSpPr/>
              <p:nvPr/>
            </p:nvSpPr>
            <p:spPr>
              <a:xfrm>
                <a:off x="6569900"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282" name="Pfeil: nach unten 281">
            <a:extLst>
              <a:ext uri="{FF2B5EF4-FFF2-40B4-BE49-F238E27FC236}">
                <a16:creationId xmlns:a16="http://schemas.microsoft.com/office/drawing/2014/main" id="{3900FE5F-D441-9919-0178-60E31A57626B}"/>
              </a:ext>
            </a:extLst>
          </p:cNvPr>
          <p:cNvSpPr/>
          <p:nvPr/>
        </p:nvSpPr>
        <p:spPr>
          <a:xfrm rot="10800000">
            <a:off x="9577949" y="4266327"/>
            <a:ext cx="184849" cy="77855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3" name="Pfeil: nach unten 282">
            <a:extLst>
              <a:ext uri="{FF2B5EF4-FFF2-40B4-BE49-F238E27FC236}">
                <a16:creationId xmlns:a16="http://schemas.microsoft.com/office/drawing/2014/main" id="{14520162-1C41-03E1-B2C3-79879AAE92D3}"/>
              </a:ext>
            </a:extLst>
          </p:cNvPr>
          <p:cNvSpPr/>
          <p:nvPr/>
        </p:nvSpPr>
        <p:spPr>
          <a:xfrm rot="10800000">
            <a:off x="8742039" y="4266213"/>
            <a:ext cx="184849" cy="77855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4" name="Pfeil: nach unten 283">
            <a:extLst>
              <a:ext uri="{FF2B5EF4-FFF2-40B4-BE49-F238E27FC236}">
                <a16:creationId xmlns:a16="http://schemas.microsoft.com/office/drawing/2014/main" id="{05BBEE5E-5110-C64C-37D6-EB92EFE968C4}"/>
              </a:ext>
            </a:extLst>
          </p:cNvPr>
          <p:cNvSpPr/>
          <p:nvPr/>
        </p:nvSpPr>
        <p:spPr>
          <a:xfrm rot="10800000">
            <a:off x="7924108" y="4266213"/>
            <a:ext cx="184849" cy="77855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5" name="Pfeil: nach unten 284">
            <a:extLst>
              <a:ext uri="{FF2B5EF4-FFF2-40B4-BE49-F238E27FC236}">
                <a16:creationId xmlns:a16="http://schemas.microsoft.com/office/drawing/2014/main" id="{5CACFBB3-2514-C9D0-77F0-3C442C34252D}"/>
              </a:ext>
            </a:extLst>
          </p:cNvPr>
          <p:cNvSpPr/>
          <p:nvPr/>
        </p:nvSpPr>
        <p:spPr>
          <a:xfrm rot="10800000">
            <a:off x="7084568" y="4254587"/>
            <a:ext cx="184849" cy="77855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6" name="Textfeld 285">
            <a:extLst>
              <a:ext uri="{FF2B5EF4-FFF2-40B4-BE49-F238E27FC236}">
                <a16:creationId xmlns:a16="http://schemas.microsoft.com/office/drawing/2014/main" id="{1651A777-B046-A09F-37F8-8C132659BB65}"/>
              </a:ext>
            </a:extLst>
          </p:cNvPr>
          <p:cNvSpPr txBox="1"/>
          <p:nvPr/>
        </p:nvSpPr>
        <p:spPr>
          <a:xfrm>
            <a:off x="4386772" y="5055392"/>
            <a:ext cx="1518429" cy="369332"/>
          </a:xfrm>
          <a:prstGeom prst="rect">
            <a:avLst/>
          </a:prstGeom>
          <a:noFill/>
        </p:spPr>
        <p:txBody>
          <a:bodyPr wrap="none" rtlCol="0">
            <a:spAutoFit/>
          </a:bodyPr>
          <a:lstStyle/>
          <a:p>
            <a:r>
              <a:rPr lang="de-DE" dirty="0"/>
              <a:t>Translation </a:t>
            </a:r>
            <a:r>
              <a:rPr lang="de-DE" dirty="0">
                <a:solidFill>
                  <a:srgbClr val="FFC000"/>
                </a:solidFill>
              </a:rPr>
              <a:t>T</a:t>
            </a:r>
          </a:p>
        </p:txBody>
      </p:sp>
      <p:pic>
        <p:nvPicPr>
          <p:cNvPr id="287" name="Grafik 286" descr="Ein Bild, das Text, Kreis, Diagramm, Design enthält.&#10;&#10;Automatisch generierte Beschreibung">
            <a:extLst>
              <a:ext uri="{FF2B5EF4-FFF2-40B4-BE49-F238E27FC236}">
                <a16:creationId xmlns:a16="http://schemas.microsoft.com/office/drawing/2014/main" id="{FB27F926-A2E3-389D-8864-E9B27DAC3E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9418" y="219560"/>
            <a:ext cx="3027967" cy="1966954"/>
          </a:xfrm>
          <a:prstGeom prst="rect">
            <a:avLst/>
          </a:prstGeom>
        </p:spPr>
      </p:pic>
      <p:sp>
        <p:nvSpPr>
          <p:cNvPr id="288" name="Textfeld 287">
            <a:extLst>
              <a:ext uri="{FF2B5EF4-FFF2-40B4-BE49-F238E27FC236}">
                <a16:creationId xmlns:a16="http://schemas.microsoft.com/office/drawing/2014/main" id="{62EB7C9B-1A65-545F-4319-2C1B588B57A8}"/>
              </a:ext>
            </a:extLst>
          </p:cNvPr>
          <p:cNvSpPr txBox="1"/>
          <p:nvPr/>
        </p:nvSpPr>
        <p:spPr>
          <a:xfrm>
            <a:off x="4396806" y="5550278"/>
            <a:ext cx="1441643" cy="369332"/>
          </a:xfrm>
          <a:prstGeom prst="rect">
            <a:avLst/>
          </a:prstGeom>
          <a:noFill/>
        </p:spPr>
        <p:txBody>
          <a:bodyPr wrap="square" rtlCol="0">
            <a:spAutoFit/>
          </a:bodyPr>
          <a:lstStyle/>
          <a:p>
            <a:r>
              <a:rPr lang="de-DE" dirty="0"/>
              <a:t>des Gitters</a:t>
            </a:r>
          </a:p>
        </p:txBody>
      </p:sp>
      <p:pic>
        <p:nvPicPr>
          <p:cNvPr id="10" name="Grafik 9">
            <a:extLst>
              <a:ext uri="{FF2B5EF4-FFF2-40B4-BE49-F238E27FC236}">
                <a16:creationId xmlns:a16="http://schemas.microsoft.com/office/drawing/2014/main" id="{8F647254-17B1-BDD1-A287-EC5C1D28AC14}"/>
              </a:ext>
            </a:extLst>
          </p:cNvPr>
          <p:cNvPicPr>
            <a:picLocks noChangeAspect="1"/>
          </p:cNvPicPr>
          <p:nvPr/>
        </p:nvPicPr>
        <p:blipFill>
          <a:blip r:embed="rId4"/>
          <a:stretch>
            <a:fillRect/>
          </a:stretch>
        </p:blipFill>
        <p:spPr>
          <a:xfrm>
            <a:off x="7656153" y="1785569"/>
            <a:ext cx="720758" cy="332656"/>
          </a:xfrm>
          <a:prstGeom prst="rect">
            <a:avLst/>
          </a:prstGeom>
        </p:spPr>
      </p:pic>
      <p:pic>
        <p:nvPicPr>
          <p:cNvPr id="12" name="Grafik 11">
            <a:extLst>
              <a:ext uri="{FF2B5EF4-FFF2-40B4-BE49-F238E27FC236}">
                <a16:creationId xmlns:a16="http://schemas.microsoft.com/office/drawing/2014/main" id="{93318866-DCB5-1074-8B9D-432CFB56C27B}"/>
              </a:ext>
            </a:extLst>
          </p:cNvPr>
          <p:cNvPicPr>
            <a:picLocks noChangeAspect="1"/>
          </p:cNvPicPr>
          <p:nvPr/>
        </p:nvPicPr>
        <p:blipFill>
          <a:blip r:embed="rId5"/>
          <a:stretch>
            <a:fillRect/>
          </a:stretch>
        </p:blipFill>
        <p:spPr>
          <a:xfrm>
            <a:off x="7763112" y="1433725"/>
            <a:ext cx="720758" cy="323210"/>
          </a:xfrm>
          <a:prstGeom prst="rect">
            <a:avLst/>
          </a:prstGeom>
        </p:spPr>
      </p:pic>
    </p:spTree>
    <p:extLst>
      <p:ext uri="{BB962C8B-B14F-4D97-AF65-F5344CB8AC3E}">
        <p14:creationId xmlns:p14="http://schemas.microsoft.com/office/powerpoint/2010/main" val="3583237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Gittertransformation die Zeitumkehr aufheben?</a:t>
            </a:r>
          </a:p>
          <a:p>
            <a:endParaRPr lang="de-DE" dirty="0"/>
          </a:p>
          <a:p>
            <a:r>
              <a:rPr lang="de-DE" dirty="0" err="1"/>
              <a:t>Altermagnetismus</a:t>
            </a:r>
            <a:endParaRPr lang="de-DE" dirty="0"/>
          </a:p>
          <a:p>
            <a:pPr lvl="2"/>
            <a:r>
              <a:rPr lang="de-DE" dirty="0"/>
              <a:t>Keine Magnetisierung</a:t>
            </a:r>
          </a:p>
          <a:p>
            <a:endParaRPr lang="de-DE" dirty="0"/>
          </a:p>
        </p:txBody>
      </p:sp>
      <p:sp>
        <p:nvSpPr>
          <p:cNvPr id="2" name="Titel 1"/>
          <p:cNvSpPr>
            <a:spLocks noGrp="1"/>
          </p:cNvSpPr>
          <p:nvPr>
            <p:ph type="title"/>
          </p:nvPr>
        </p:nvSpPr>
        <p:spPr>
          <a:xfrm>
            <a:off x="431801" y="404665"/>
            <a:ext cx="8447617" cy="791544"/>
          </a:xfrm>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73" name="Pfeil: nach rechts 72">
            <a:extLst>
              <a:ext uri="{FF2B5EF4-FFF2-40B4-BE49-F238E27FC236}">
                <a16:creationId xmlns:a16="http://schemas.microsoft.com/office/drawing/2014/main" id="{C208805E-E42D-F1F0-1413-49CBA66A8362}"/>
              </a:ext>
            </a:extLst>
          </p:cNvPr>
          <p:cNvSpPr/>
          <p:nvPr/>
        </p:nvSpPr>
        <p:spPr>
          <a:xfrm>
            <a:off x="4338033" y="3920149"/>
            <a:ext cx="1728192" cy="320806"/>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842089" y="3408589"/>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256890" y="4924823"/>
            <a:ext cx="1728192" cy="287094"/>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7" name="Gruppieren 76">
            <a:extLst>
              <a:ext uri="{FF2B5EF4-FFF2-40B4-BE49-F238E27FC236}">
                <a16:creationId xmlns:a16="http://schemas.microsoft.com/office/drawing/2014/main" id="{A194C525-AB61-2A8A-5277-13C2EAF37376}"/>
              </a:ext>
            </a:extLst>
          </p:cNvPr>
          <p:cNvGrpSpPr/>
          <p:nvPr/>
        </p:nvGrpSpPr>
        <p:grpSpPr>
          <a:xfrm>
            <a:off x="839416" y="3502119"/>
            <a:ext cx="2160240" cy="1961950"/>
            <a:chOff x="839416" y="3502119"/>
            <a:chExt cx="2160240" cy="1961950"/>
          </a:xfrm>
        </p:grpSpPr>
        <p:grpSp>
          <p:nvGrpSpPr>
            <p:cNvPr id="4" name="Gruppieren 3">
              <a:extLst>
                <a:ext uri="{FF2B5EF4-FFF2-40B4-BE49-F238E27FC236}">
                  <a16:creationId xmlns:a16="http://schemas.microsoft.com/office/drawing/2014/main" id="{47087EDA-1230-CD7E-5189-493E20CF0C2A}"/>
                </a:ext>
              </a:extLst>
            </p:cNvPr>
            <p:cNvGrpSpPr/>
            <p:nvPr/>
          </p:nvGrpSpPr>
          <p:grpSpPr>
            <a:xfrm>
              <a:off x="839416" y="3502119"/>
              <a:ext cx="2160240" cy="1961950"/>
              <a:chOff x="839416" y="3502119"/>
              <a:chExt cx="2160240" cy="1961950"/>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a:off x="839416" y="4097307"/>
                <a:ext cx="648197" cy="4549"/>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839416" y="4870798"/>
                <a:ext cx="647121" cy="1222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a:off x="2358877" y="4080887"/>
                <a:ext cx="640779"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a:off x="2341074" y="4883420"/>
                <a:ext cx="658582"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1535539" y="3502119"/>
                <a:ext cx="19575" cy="578768"/>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H="1" flipV="1">
                <a:off x="2331701" y="4835016"/>
                <a:ext cx="3213" cy="629053"/>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H="1" flipV="1">
                <a:off x="1521546" y="4834614"/>
                <a:ext cx="13993" cy="62945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H="1" flipV="1">
                <a:off x="2329135" y="3502119"/>
                <a:ext cx="2566" cy="562348"/>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7" name="Rechteck 46">
                <a:extLst>
                  <a:ext uri="{FF2B5EF4-FFF2-40B4-BE49-F238E27FC236}">
                    <a16:creationId xmlns:a16="http://schemas.microsoft.com/office/drawing/2014/main" id="{6F19685A-E56B-5D54-2236-C0C7B8FF5DAC}"/>
                  </a:ext>
                </a:extLst>
              </p:cNvPr>
              <p:cNvSpPr/>
              <p:nvPr/>
            </p:nvSpPr>
            <p:spPr>
              <a:xfrm>
                <a:off x="1535539" y="4101856"/>
                <a:ext cx="800937" cy="78156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26" name="Raute 25">
              <a:extLst>
                <a:ext uri="{FF2B5EF4-FFF2-40B4-BE49-F238E27FC236}">
                  <a16:creationId xmlns:a16="http://schemas.microsoft.com/office/drawing/2014/main" id="{7863E659-C97E-51A9-69E6-7D65CB229C6F}"/>
                </a:ext>
              </a:extLst>
            </p:cNvPr>
            <p:cNvSpPr/>
            <p:nvPr/>
          </p:nvSpPr>
          <p:spPr>
            <a:xfrm>
              <a:off x="1926438" y="3896072"/>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Raute 36">
              <a:extLst>
                <a:ext uri="{FF2B5EF4-FFF2-40B4-BE49-F238E27FC236}">
                  <a16:creationId xmlns:a16="http://schemas.microsoft.com/office/drawing/2014/main" id="{43DCAE1E-1FF1-6350-87E7-02E92A771D4B}"/>
                </a:ext>
              </a:extLst>
            </p:cNvPr>
            <p:cNvSpPr/>
            <p:nvPr/>
          </p:nvSpPr>
          <p:spPr>
            <a:xfrm rot="16200000">
              <a:off x="1135201" y="389742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8" name="Raute 37">
              <a:extLst>
                <a:ext uri="{FF2B5EF4-FFF2-40B4-BE49-F238E27FC236}">
                  <a16:creationId xmlns:a16="http://schemas.microsoft.com/office/drawing/2014/main" id="{7D7E18D2-602F-F707-FF9C-890E411DDA4E}"/>
                </a:ext>
              </a:extLst>
            </p:cNvPr>
            <p:cNvSpPr/>
            <p:nvPr/>
          </p:nvSpPr>
          <p:spPr>
            <a:xfrm rot="16200000">
              <a:off x="1926437" y="4685695"/>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9" name="Raute 38">
              <a:extLst>
                <a:ext uri="{FF2B5EF4-FFF2-40B4-BE49-F238E27FC236}">
                  <a16:creationId xmlns:a16="http://schemas.microsoft.com/office/drawing/2014/main" id="{C7FAADDD-93DF-8EA7-4E1E-E51043FD8CD7}"/>
                </a:ext>
              </a:extLst>
            </p:cNvPr>
            <p:cNvSpPr/>
            <p:nvPr/>
          </p:nvSpPr>
          <p:spPr>
            <a:xfrm>
              <a:off x="1125986" y="4679182"/>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76" name="Gruppieren 75">
            <a:extLst>
              <a:ext uri="{FF2B5EF4-FFF2-40B4-BE49-F238E27FC236}">
                <a16:creationId xmlns:a16="http://schemas.microsoft.com/office/drawing/2014/main" id="{C6E96815-2E8B-A4AD-5EDE-B368A134071E}"/>
              </a:ext>
            </a:extLst>
          </p:cNvPr>
          <p:cNvGrpSpPr/>
          <p:nvPr/>
        </p:nvGrpSpPr>
        <p:grpSpPr>
          <a:xfrm>
            <a:off x="7968208" y="3668827"/>
            <a:ext cx="1685940" cy="1763466"/>
            <a:chOff x="7968208" y="3668827"/>
            <a:chExt cx="1685940" cy="1763466"/>
          </a:xfrm>
        </p:grpSpPr>
        <p:grpSp>
          <p:nvGrpSpPr>
            <p:cNvPr id="10" name="Gruppieren 9">
              <a:extLst>
                <a:ext uri="{FF2B5EF4-FFF2-40B4-BE49-F238E27FC236}">
                  <a16:creationId xmlns:a16="http://schemas.microsoft.com/office/drawing/2014/main" id="{9B5CC0C2-FDA1-6D26-F2DB-38F67D426BC5}"/>
                </a:ext>
              </a:extLst>
            </p:cNvPr>
            <p:cNvGrpSpPr/>
            <p:nvPr/>
          </p:nvGrpSpPr>
          <p:grpSpPr>
            <a:xfrm>
              <a:off x="7968208" y="3668827"/>
              <a:ext cx="1685940" cy="1717204"/>
              <a:chOff x="1079737" y="3524612"/>
              <a:chExt cx="1685940" cy="1717204"/>
            </a:xfrm>
          </p:grpSpPr>
          <p:cxnSp>
            <p:nvCxnSpPr>
              <p:cNvPr id="11" name="Gerader Verbinder 10">
                <a:extLst>
                  <a:ext uri="{FF2B5EF4-FFF2-40B4-BE49-F238E27FC236}">
                    <a16:creationId xmlns:a16="http://schemas.microsoft.com/office/drawing/2014/main" id="{2AD1C578-0FB7-B040-5D1C-7043EA5C0CA9}"/>
                  </a:ext>
                </a:extLst>
              </p:cNvPr>
              <p:cNvCxnSpPr>
                <a:cxnSpLocks/>
              </p:cNvCxnSpPr>
              <p:nvPr/>
            </p:nvCxnSpPr>
            <p:spPr>
              <a:xfrm flipH="1" flipV="1">
                <a:off x="1080813" y="4097307"/>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2AE83A7F-0937-8C81-EE60-72F5783772C7}"/>
                  </a:ext>
                </a:extLst>
              </p:cNvPr>
              <p:cNvCxnSpPr>
                <a:cxnSpLocks/>
              </p:cNvCxnSpPr>
              <p:nvPr/>
            </p:nvCxnSpPr>
            <p:spPr>
              <a:xfrm flipH="1" flipV="1">
                <a:off x="1079737" y="4883018"/>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4B785D5C-4F12-74D1-6CC3-BA62E4065E1E}"/>
                  </a:ext>
                </a:extLst>
              </p:cNvPr>
              <p:cNvCxnSpPr>
                <a:cxnSpLocks/>
              </p:cNvCxnSpPr>
              <p:nvPr/>
            </p:nvCxnSpPr>
            <p:spPr>
              <a:xfrm flipH="1" flipV="1">
                <a:off x="2358877" y="4080887"/>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94C32B91-9656-6AEC-F752-0636B8EDA0A0}"/>
                  </a:ext>
                </a:extLst>
              </p:cNvPr>
              <p:cNvCxnSpPr>
                <a:cxnSpLocks/>
              </p:cNvCxnSpPr>
              <p:nvPr/>
            </p:nvCxnSpPr>
            <p:spPr>
              <a:xfrm flipH="1" flipV="1">
                <a:off x="2341074" y="488342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01B77203-F928-D032-A378-F35552DCB121}"/>
                  </a:ext>
                </a:extLst>
              </p:cNvPr>
              <p:cNvCxnSpPr>
                <a:cxnSpLocks/>
              </p:cNvCxnSpPr>
              <p:nvPr/>
            </p:nvCxnSpPr>
            <p:spPr>
              <a:xfrm flipV="1">
                <a:off x="1535539" y="3524612"/>
                <a:ext cx="4924" cy="55627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BF0967D7-E05B-4CB6-12CD-AD828F0015C8}"/>
                  </a:ext>
                </a:extLst>
              </p:cNvPr>
              <p:cNvCxnSpPr>
                <a:cxnSpLocks/>
              </p:cNvCxnSpPr>
              <p:nvPr/>
            </p:nvCxnSpPr>
            <p:spPr>
              <a:xfrm flipV="1">
                <a:off x="2331701" y="4835016"/>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458E54E0-24E6-7104-987D-74ABB79EBA7D}"/>
                  </a:ext>
                </a:extLst>
              </p:cNvPr>
              <p:cNvCxnSpPr>
                <a:cxnSpLocks/>
              </p:cNvCxnSpPr>
              <p:nvPr/>
            </p:nvCxnSpPr>
            <p:spPr>
              <a:xfrm flipV="1">
                <a:off x="1521546" y="4834614"/>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82182BEF-9047-F5C9-64DC-668A73A4B0A3}"/>
                  </a:ext>
                </a:extLst>
              </p:cNvPr>
              <p:cNvCxnSpPr>
                <a:cxnSpLocks/>
              </p:cNvCxnSpPr>
              <p:nvPr/>
            </p:nvCxnSpPr>
            <p:spPr>
              <a:xfrm flipV="1">
                <a:off x="2331699" y="3542462"/>
                <a:ext cx="0" cy="52200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AD77BC87-EBE9-F808-FE74-7A658D8A33F0}"/>
                  </a:ext>
                </a:extLst>
              </p:cNvPr>
              <p:cNvSpPr/>
              <p:nvPr/>
            </p:nvSpPr>
            <p:spPr>
              <a:xfrm>
                <a:off x="1535539" y="4101856"/>
                <a:ext cx="800937" cy="78156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44" name="Raute 43">
              <a:extLst>
                <a:ext uri="{FF2B5EF4-FFF2-40B4-BE49-F238E27FC236}">
                  <a16:creationId xmlns:a16="http://schemas.microsoft.com/office/drawing/2014/main" id="{49172374-7252-6D90-2178-640CAC9354B4}"/>
                </a:ext>
              </a:extLst>
            </p:cNvPr>
            <p:cNvSpPr/>
            <p:nvPr/>
          </p:nvSpPr>
          <p:spPr>
            <a:xfrm>
              <a:off x="8811695" y="403646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5" name="Raute 44">
              <a:extLst>
                <a:ext uri="{FF2B5EF4-FFF2-40B4-BE49-F238E27FC236}">
                  <a16:creationId xmlns:a16="http://schemas.microsoft.com/office/drawing/2014/main" id="{5D87EC28-D907-62D5-78B9-F25208A89BB7}"/>
                </a:ext>
              </a:extLst>
            </p:cNvPr>
            <p:cNvSpPr/>
            <p:nvPr/>
          </p:nvSpPr>
          <p:spPr>
            <a:xfrm rot="16200000">
              <a:off x="8020458" y="4037824"/>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4" name="Raute 73">
              <a:extLst>
                <a:ext uri="{FF2B5EF4-FFF2-40B4-BE49-F238E27FC236}">
                  <a16:creationId xmlns:a16="http://schemas.microsoft.com/office/drawing/2014/main" id="{57254CF0-CBEA-E4EC-6763-38F7517AE30D}"/>
                </a:ext>
              </a:extLst>
            </p:cNvPr>
            <p:cNvSpPr/>
            <p:nvPr/>
          </p:nvSpPr>
          <p:spPr>
            <a:xfrm rot="16200000">
              <a:off x="8811694" y="4826091"/>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5" name="Raute 74">
              <a:extLst>
                <a:ext uri="{FF2B5EF4-FFF2-40B4-BE49-F238E27FC236}">
                  <a16:creationId xmlns:a16="http://schemas.microsoft.com/office/drawing/2014/main" id="{BABB20BC-52AB-E67F-6C6B-465EBE6E3E12}"/>
                </a:ext>
              </a:extLst>
            </p:cNvPr>
            <p:cNvSpPr/>
            <p:nvPr/>
          </p:nvSpPr>
          <p:spPr>
            <a:xfrm>
              <a:off x="8011243" y="481957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31" name="Gruppieren 30">
            <a:extLst>
              <a:ext uri="{FF2B5EF4-FFF2-40B4-BE49-F238E27FC236}">
                <a16:creationId xmlns:a16="http://schemas.microsoft.com/office/drawing/2014/main" id="{0BCC91F4-3498-6D21-1657-44806A682DBF}"/>
              </a:ext>
            </a:extLst>
          </p:cNvPr>
          <p:cNvGrpSpPr/>
          <p:nvPr/>
        </p:nvGrpSpPr>
        <p:grpSpPr>
          <a:xfrm rot="16200000">
            <a:off x="1391223" y="3985464"/>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20" name="Ellipse 19">
              <a:extLst>
                <a:ext uri="{FF2B5EF4-FFF2-40B4-BE49-F238E27FC236}">
                  <a16:creationId xmlns:a16="http://schemas.microsoft.com/office/drawing/2014/main" id="{D343230C-6438-FA55-C825-A1515A28691D}"/>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4585B12F-C4B1-CAA5-CEB8-5223C0F0E0E4}"/>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espeicherte Daten 28">
              <a:extLst>
                <a:ext uri="{FF2B5EF4-FFF2-40B4-BE49-F238E27FC236}">
                  <a16:creationId xmlns:a16="http://schemas.microsoft.com/office/drawing/2014/main" id="{B12095CA-BF64-4E8F-9759-0D335BB42B27}"/>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espeicherte Daten 29">
              <a:extLst>
                <a:ext uri="{FF2B5EF4-FFF2-40B4-BE49-F238E27FC236}">
                  <a16:creationId xmlns:a16="http://schemas.microsoft.com/office/drawing/2014/main" id="{CD03FEDF-183F-2A43-EA11-632F9A100570}"/>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2" name="Gruppieren 31">
            <a:extLst>
              <a:ext uri="{FF2B5EF4-FFF2-40B4-BE49-F238E27FC236}">
                <a16:creationId xmlns:a16="http://schemas.microsoft.com/office/drawing/2014/main" id="{97D3A1BE-40CD-E140-3575-A994E45725DC}"/>
              </a:ext>
            </a:extLst>
          </p:cNvPr>
          <p:cNvGrpSpPr/>
          <p:nvPr/>
        </p:nvGrpSpPr>
        <p:grpSpPr>
          <a:xfrm rot="16200000">
            <a:off x="2190362" y="4775409"/>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33" name="Ellipse 32">
              <a:extLst>
                <a:ext uri="{FF2B5EF4-FFF2-40B4-BE49-F238E27FC236}">
                  <a16:creationId xmlns:a16="http://schemas.microsoft.com/office/drawing/2014/main" id="{43B1321D-CD58-61B0-1779-3080032C60E6}"/>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AAB1E2BC-9B29-D38C-D25C-A24D1F49DA0C}"/>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Flussdiagramm: Gespeicherte Daten 34">
              <a:extLst>
                <a:ext uri="{FF2B5EF4-FFF2-40B4-BE49-F238E27FC236}">
                  <a16:creationId xmlns:a16="http://schemas.microsoft.com/office/drawing/2014/main" id="{497D1D53-35A0-D487-FA2A-5E43EFA8C5FE}"/>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Gespeicherte Daten 35">
              <a:extLst>
                <a:ext uri="{FF2B5EF4-FFF2-40B4-BE49-F238E27FC236}">
                  <a16:creationId xmlns:a16="http://schemas.microsoft.com/office/drawing/2014/main" id="{6F9D77D8-2717-F42E-E5B0-6B29136E20BE}"/>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A34256B9-4614-EE16-E407-44D648AFC184}"/>
              </a:ext>
            </a:extLst>
          </p:cNvPr>
          <p:cNvGrpSpPr/>
          <p:nvPr/>
        </p:nvGrpSpPr>
        <p:grpSpPr>
          <a:xfrm>
            <a:off x="2191705" y="3975150"/>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41" name="Ellipse 40">
              <a:extLst>
                <a:ext uri="{FF2B5EF4-FFF2-40B4-BE49-F238E27FC236}">
                  <a16:creationId xmlns:a16="http://schemas.microsoft.com/office/drawing/2014/main" id="{51DA9D5A-8648-20A8-DF70-8107B5A63CC3}"/>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BEDB7D54-F1A9-CE8F-DCC0-E7D8EEF31712}"/>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lussdiagramm: Gespeicherte Daten 42">
              <a:extLst>
                <a:ext uri="{FF2B5EF4-FFF2-40B4-BE49-F238E27FC236}">
                  <a16:creationId xmlns:a16="http://schemas.microsoft.com/office/drawing/2014/main" id="{59B72CD0-C9B0-60F6-F6B4-7764B82F4220}"/>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Flussdiagramm: Gespeicherte Daten 45">
              <a:extLst>
                <a:ext uri="{FF2B5EF4-FFF2-40B4-BE49-F238E27FC236}">
                  <a16:creationId xmlns:a16="http://schemas.microsoft.com/office/drawing/2014/main" id="{E1CF88CA-2683-3BED-56E9-7EB5E84D9401}"/>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8" name="Gruppieren 47">
            <a:extLst>
              <a:ext uri="{FF2B5EF4-FFF2-40B4-BE49-F238E27FC236}">
                <a16:creationId xmlns:a16="http://schemas.microsoft.com/office/drawing/2014/main" id="{C72FC151-CA38-B3ED-7010-B5BDF65DE117}"/>
              </a:ext>
            </a:extLst>
          </p:cNvPr>
          <p:cNvGrpSpPr/>
          <p:nvPr/>
        </p:nvGrpSpPr>
        <p:grpSpPr>
          <a:xfrm>
            <a:off x="1396232" y="4766811"/>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49" name="Ellipse 48">
              <a:extLst>
                <a:ext uri="{FF2B5EF4-FFF2-40B4-BE49-F238E27FC236}">
                  <a16:creationId xmlns:a16="http://schemas.microsoft.com/office/drawing/2014/main" id="{5D19BAEC-388E-E090-B142-A6FBC83CF5D0}"/>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a:extLst>
                <a:ext uri="{FF2B5EF4-FFF2-40B4-BE49-F238E27FC236}">
                  <a16:creationId xmlns:a16="http://schemas.microsoft.com/office/drawing/2014/main" id="{3EC1DA2C-B46E-D7D4-E92B-8BBFA0B6B2B5}"/>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Gespeicherte Daten 50">
              <a:extLst>
                <a:ext uri="{FF2B5EF4-FFF2-40B4-BE49-F238E27FC236}">
                  <a16:creationId xmlns:a16="http://schemas.microsoft.com/office/drawing/2014/main" id="{EEEAE0DC-58E0-E7AC-8B13-E722C61AB9E7}"/>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Flussdiagramm: Gespeicherte Daten 51">
              <a:extLst>
                <a:ext uri="{FF2B5EF4-FFF2-40B4-BE49-F238E27FC236}">
                  <a16:creationId xmlns:a16="http://schemas.microsoft.com/office/drawing/2014/main" id="{2354FC94-0ECC-A43B-0D5A-CADE174AB68C}"/>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3" name="Gruppieren 52">
            <a:extLst>
              <a:ext uri="{FF2B5EF4-FFF2-40B4-BE49-F238E27FC236}">
                <a16:creationId xmlns:a16="http://schemas.microsoft.com/office/drawing/2014/main" id="{6E406130-178C-2C58-6DED-F929FF050534}"/>
              </a:ext>
            </a:extLst>
          </p:cNvPr>
          <p:cNvGrpSpPr/>
          <p:nvPr/>
        </p:nvGrpSpPr>
        <p:grpSpPr>
          <a:xfrm>
            <a:off x="8287341" y="4923673"/>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54" name="Ellipse 53">
              <a:extLst>
                <a:ext uri="{FF2B5EF4-FFF2-40B4-BE49-F238E27FC236}">
                  <a16:creationId xmlns:a16="http://schemas.microsoft.com/office/drawing/2014/main" id="{E37F7D0C-A0F3-BE07-86DB-3DFE3DAEC652}"/>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1846DA0D-70E0-2A1F-2C27-1EA807D1D621}"/>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Flussdiagramm: Gespeicherte Daten 55">
              <a:extLst>
                <a:ext uri="{FF2B5EF4-FFF2-40B4-BE49-F238E27FC236}">
                  <a16:creationId xmlns:a16="http://schemas.microsoft.com/office/drawing/2014/main" id="{C9190C04-342E-AAF6-2F07-EF08264D0126}"/>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Flussdiagramm: Gespeicherte Daten 56">
              <a:extLst>
                <a:ext uri="{FF2B5EF4-FFF2-40B4-BE49-F238E27FC236}">
                  <a16:creationId xmlns:a16="http://schemas.microsoft.com/office/drawing/2014/main" id="{A9A396B1-3419-635C-D741-EBEA9BBBE9CF}"/>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a:extLst>
              <a:ext uri="{FF2B5EF4-FFF2-40B4-BE49-F238E27FC236}">
                <a16:creationId xmlns:a16="http://schemas.microsoft.com/office/drawing/2014/main" id="{46A42FD3-CB55-3247-09C4-6626D98F43D1}"/>
              </a:ext>
            </a:extLst>
          </p:cNvPr>
          <p:cNvGrpSpPr/>
          <p:nvPr/>
        </p:nvGrpSpPr>
        <p:grpSpPr>
          <a:xfrm>
            <a:off x="9076154" y="4119365"/>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59" name="Ellipse 58">
              <a:extLst>
                <a:ext uri="{FF2B5EF4-FFF2-40B4-BE49-F238E27FC236}">
                  <a16:creationId xmlns:a16="http://schemas.microsoft.com/office/drawing/2014/main" id="{FC5E1A7C-532F-DAF5-5D7C-B7F2CCDD2D43}"/>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85CAE9D2-C268-4B40-CC8B-CBA7338545EF}"/>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Flussdiagramm: Gespeicherte Daten 62">
              <a:extLst>
                <a:ext uri="{FF2B5EF4-FFF2-40B4-BE49-F238E27FC236}">
                  <a16:creationId xmlns:a16="http://schemas.microsoft.com/office/drawing/2014/main" id="{B67CDAC8-7176-53E5-14B6-9CDAFB53DFD3}"/>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Flussdiagramm: Gespeicherte Daten 63">
              <a:extLst>
                <a:ext uri="{FF2B5EF4-FFF2-40B4-BE49-F238E27FC236}">
                  <a16:creationId xmlns:a16="http://schemas.microsoft.com/office/drawing/2014/main" id="{94A1EBF1-2459-FF8D-FF20-2CBEBBC87281}"/>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7" name="Gruppieren 66">
            <a:extLst>
              <a:ext uri="{FF2B5EF4-FFF2-40B4-BE49-F238E27FC236}">
                <a16:creationId xmlns:a16="http://schemas.microsoft.com/office/drawing/2014/main" id="{8F56EC70-37A2-414A-C7E5-6315EECF1DC7}"/>
              </a:ext>
            </a:extLst>
          </p:cNvPr>
          <p:cNvGrpSpPr/>
          <p:nvPr/>
        </p:nvGrpSpPr>
        <p:grpSpPr>
          <a:xfrm rot="5400000">
            <a:off x="9080843" y="4906802"/>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68" name="Ellipse 67">
              <a:extLst>
                <a:ext uri="{FF2B5EF4-FFF2-40B4-BE49-F238E27FC236}">
                  <a16:creationId xmlns:a16="http://schemas.microsoft.com/office/drawing/2014/main" id="{E1A045E6-CB0D-F796-7D64-88134D5EF8D0}"/>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id="{08727D4B-3484-696C-0B76-F5E92ADD5A2E}"/>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Flussdiagramm: Gespeicherte Daten 69">
              <a:extLst>
                <a:ext uri="{FF2B5EF4-FFF2-40B4-BE49-F238E27FC236}">
                  <a16:creationId xmlns:a16="http://schemas.microsoft.com/office/drawing/2014/main" id="{CF2BCBAC-E6EE-4882-2156-088CD2B63639}"/>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Flussdiagramm: Gespeicherte Daten 70">
              <a:extLst>
                <a:ext uri="{FF2B5EF4-FFF2-40B4-BE49-F238E27FC236}">
                  <a16:creationId xmlns:a16="http://schemas.microsoft.com/office/drawing/2014/main" id="{038BB36A-EDD4-A6F1-5F64-C9F7C4961B1A}"/>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2" name="Gruppieren 71">
            <a:extLst>
              <a:ext uri="{FF2B5EF4-FFF2-40B4-BE49-F238E27FC236}">
                <a16:creationId xmlns:a16="http://schemas.microsoft.com/office/drawing/2014/main" id="{50CFD6A3-A727-3B02-187B-047098279615}"/>
              </a:ext>
            </a:extLst>
          </p:cNvPr>
          <p:cNvGrpSpPr/>
          <p:nvPr/>
        </p:nvGrpSpPr>
        <p:grpSpPr>
          <a:xfrm rot="5400000">
            <a:off x="8282456" y="4132943"/>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78" name="Ellipse 77">
              <a:extLst>
                <a:ext uri="{FF2B5EF4-FFF2-40B4-BE49-F238E27FC236}">
                  <a16:creationId xmlns:a16="http://schemas.microsoft.com/office/drawing/2014/main" id="{E555C72C-DF21-3301-948F-E6A92AA295A3}"/>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Ellipse 78">
              <a:extLst>
                <a:ext uri="{FF2B5EF4-FFF2-40B4-BE49-F238E27FC236}">
                  <a16:creationId xmlns:a16="http://schemas.microsoft.com/office/drawing/2014/main" id="{06BF9903-FC54-BD47-FC5D-16A5167A91AF}"/>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espeicherte Daten 79">
              <a:extLst>
                <a:ext uri="{FF2B5EF4-FFF2-40B4-BE49-F238E27FC236}">
                  <a16:creationId xmlns:a16="http://schemas.microsoft.com/office/drawing/2014/main" id="{D3300FF9-A8BA-8A80-D9AC-77AA38A2D6B5}"/>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espeicherte Daten 80">
              <a:extLst>
                <a:ext uri="{FF2B5EF4-FFF2-40B4-BE49-F238E27FC236}">
                  <a16:creationId xmlns:a16="http://schemas.microsoft.com/office/drawing/2014/main" id="{1007C4DD-7B31-D27A-73DA-DB0BB873EBB3}"/>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680218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Gittertransformation die Zeitumkehr aufheben?</a:t>
            </a:r>
          </a:p>
          <a:p>
            <a:endParaRPr lang="de-DE" dirty="0"/>
          </a:p>
          <a:p>
            <a:r>
              <a:rPr lang="de-DE" dirty="0"/>
              <a:t>Antiferromagnetismus: Ja</a:t>
            </a:r>
          </a:p>
          <a:p>
            <a:pPr lvl="2"/>
            <a:r>
              <a:rPr lang="de-DE" dirty="0"/>
              <a:t>Keine Magnetisierung</a:t>
            </a:r>
          </a:p>
          <a:p>
            <a:endParaRPr lang="de-DE" dirty="0"/>
          </a:p>
        </p:txBody>
      </p:sp>
      <p:sp>
        <p:nvSpPr>
          <p:cNvPr id="2" name="Titel 1"/>
          <p:cNvSpPr>
            <a:spLocks noGrp="1"/>
          </p:cNvSpPr>
          <p:nvPr>
            <p:ph type="title"/>
          </p:nvPr>
        </p:nvSpPr>
        <p:spPr>
          <a:xfrm>
            <a:off x="431801" y="404665"/>
            <a:ext cx="8447617" cy="1004794"/>
          </a:xfrm>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73" name="Pfeil: nach rechts 72">
            <a:extLst>
              <a:ext uri="{FF2B5EF4-FFF2-40B4-BE49-F238E27FC236}">
                <a16:creationId xmlns:a16="http://schemas.microsoft.com/office/drawing/2014/main" id="{C208805E-E42D-F1F0-1413-49CBA66A8362}"/>
              </a:ext>
            </a:extLst>
          </p:cNvPr>
          <p:cNvSpPr/>
          <p:nvPr/>
        </p:nvSpPr>
        <p:spPr>
          <a:xfrm>
            <a:off x="4338033" y="3920149"/>
            <a:ext cx="1728192" cy="320806"/>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842089" y="3408589"/>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256890" y="4924823"/>
            <a:ext cx="1728192" cy="287094"/>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8D90D70D-B6ED-FC67-7CA1-D2689D569B6F}"/>
              </a:ext>
            </a:extLst>
          </p:cNvPr>
          <p:cNvSpPr txBox="1"/>
          <p:nvPr/>
        </p:nvSpPr>
        <p:spPr>
          <a:xfrm>
            <a:off x="4275552" y="1523102"/>
            <a:ext cx="2531462" cy="369332"/>
          </a:xfrm>
          <a:prstGeom prst="rect">
            <a:avLst/>
          </a:prstGeom>
          <a:noFill/>
        </p:spPr>
        <p:txBody>
          <a:bodyPr wrap="none" rtlCol="0">
            <a:spAutoFit/>
          </a:bodyPr>
          <a:lstStyle/>
          <a:p>
            <a:r>
              <a:rPr lang="de-DE" dirty="0"/>
              <a:t>Folge: Bandentartung?</a:t>
            </a:r>
          </a:p>
        </p:txBody>
      </p:sp>
      <p:sp>
        <p:nvSpPr>
          <p:cNvPr id="9" name="Textfeld 8">
            <a:extLst>
              <a:ext uri="{FF2B5EF4-FFF2-40B4-BE49-F238E27FC236}">
                <a16:creationId xmlns:a16="http://schemas.microsoft.com/office/drawing/2014/main" id="{4A7A6A74-C00D-6FDB-63AE-E9E44BEDDC1C}"/>
              </a:ext>
            </a:extLst>
          </p:cNvPr>
          <p:cNvSpPr txBox="1"/>
          <p:nvPr/>
        </p:nvSpPr>
        <p:spPr>
          <a:xfrm>
            <a:off x="2743391" y="1799311"/>
            <a:ext cx="4801314" cy="646331"/>
          </a:xfrm>
          <a:prstGeom prst="rect">
            <a:avLst/>
          </a:prstGeom>
          <a:noFill/>
        </p:spPr>
        <p:txBody>
          <a:bodyPr wrap="none" rtlCol="0">
            <a:spAutoFit/>
          </a:bodyPr>
          <a:lstStyle/>
          <a:p>
            <a:pPr lvl="2"/>
            <a:r>
              <a:rPr lang="de-DE" dirty="0"/>
              <a:t>Symmetrien: Zeitumkehr + Rotation</a:t>
            </a:r>
          </a:p>
          <a:p>
            <a:pPr lvl="2"/>
            <a:r>
              <a:rPr lang="de-DE" dirty="0"/>
              <a:t>	       Keine Zeitumkehr	</a:t>
            </a:r>
          </a:p>
        </p:txBody>
      </p:sp>
      <p:sp>
        <p:nvSpPr>
          <p:cNvPr id="83" name="Pfeil: gebogen 82">
            <a:extLst>
              <a:ext uri="{FF2B5EF4-FFF2-40B4-BE49-F238E27FC236}">
                <a16:creationId xmlns:a16="http://schemas.microsoft.com/office/drawing/2014/main" id="{AC74CA8E-43A8-3C3B-CC15-4F34263317D8}"/>
              </a:ext>
            </a:extLst>
          </p:cNvPr>
          <p:cNvSpPr/>
          <p:nvPr/>
        </p:nvSpPr>
        <p:spPr>
          <a:xfrm rot="17989508">
            <a:off x="7625831" y="4403188"/>
            <a:ext cx="576064" cy="520475"/>
          </a:xfrm>
          <a:prstGeom prst="ben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84" name="Textfeld 83">
            <a:extLst>
              <a:ext uri="{FF2B5EF4-FFF2-40B4-BE49-F238E27FC236}">
                <a16:creationId xmlns:a16="http://schemas.microsoft.com/office/drawing/2014/main" id="{42B101BA-595B-1263-B8CB-E0BCB96E9F0B}"/>
              </a:ext>
            </a:extLst>
          </p:cNvPr>
          <p:cNvSpPr txBox="1"/>
          <p:nvPr/>
        </p:nvSpPr>
        <p:spPr>
          <a:xfrm>
            <a:off x="4437324" y="4644026"/>
            <a:ext cx="1249125" cy="369332"/>
          </a:xfrm>
          <a:prstGeom prst="rect">
            <a:avLst/>
          </a:prstGeom>
          <a:noFill/>
        </p:spPr>
        <p:txBody>
          <a:bodyPr wrap="none" rtlCol="0">
            <a:spAutoFit/>
          </a:bodyPr>
          <a:lstStyle/>
          <a:p>
            <a:r>
              <a:rPr lang="de-DE" dirty="0"/>
              <a:t>Rotation </a:t>
            </a:r>
            <a:r>
              <a:rPr lang="de-DE" dirty="0">
                <a:solidFill>
                  <a:srgbClr val="FFC000"/>
                </a:solidFill>
              </a:rPr>
              <a:t>A</a:t>
            </a:r>
          </a:p>
        </p:txBody>
      </p:sp>
      <p:sp>
        <p:nvSpPr>
          <p:cNvPr id="85" name="Textfeld 84">
            <a:extLst>
              <a:ext uri="{FF2B5EF4-FFF2-40B4-BE49-F238E27FC236}">
                <a16:creationId xmlns:a16="http://schemas.microsoft.com/office/drawing/2014/main" id="{614A29B0-AB76-0176-EA43-D75474F44A67}"/>
              </a:ext>
            </a:extLst>
          </p:cNvPr>
          <p:cNvSpPr txBox="1"/>
          <p:nvPr/>
        </p:nvSpPr>
        <p:spPr>
          <a:xfrm>
            <a:off x="4428941" y="5126117"/>
            <a:ext cx="1300356" cy="369332"/>
          </a:xfrm>
          <a:prstGeom prst="rect">
            <a:avLst/>
          </a:prstGeom>
          <a:noFill/>
        </p:spPr>
        <p:txBody>
          <a:bodyPr wrap="none" rtlCol="0">
            <a:spAutoFit/>
          </a:bodyPr>
          <a:lstStyle/>
          <a:p>
            <a:r>
              <a:rPr lang="de-DE" dirty="0"/>
              <a:t>des Gitters</a:t>
            </a:r>
          </a:p>
        </p:txBody>
      </p:sp>
      <p:pic>
        <p:nvPicPr>
          <p:cNvPr id="19" name="Grafik 18" descr="Ein Bild, das Kreative Künste, Bastelei, Origami enthält.&#10;&#10;Automatisch generierte Beschreibung">
            <a:extLst>
              <a:ext uri="{FF2B5EF4-FFF2-40B4-BE49-F238E27FC236}">
                <a16:creationId xmlns:a16="http://schemas.microsoft.com/office/drawing/2014/main" id="{773BE14C-2B93-80E0-72C7-AE9F62FE2B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2445" y="376978"/>
            <a:ext cx="2868639" cy="1883998"/>
          </a:xfrm>
          <a:prstGeom prst="rect">
            <a:avLst/>
          </a:prstGeom>
        </p:spPr>
      </p:pic>
      <p:pic>
        <p:nvPicPr>
          <p:cNvPr id="27" name="Grafik 26">
            <a:extLst>
              <a:ext uri="{FF2B5EF4-FFF2-40B4-BE49-F238E27FC236}">
                <a16:creationId xmlns:a16="http://schemas.microsoft.com/office/drawing/2014/main" id="{DD8FD029-11AC-D565-FCEB-3983654312D9}"/>
              </a:ext>
            </a:extLst>
          </p:cNvPr>
          <p:cNvPicPr>
            <a:picLocks noChangeAspect="1"/>
          </p:cNvPicPr>
          <p:nvPr/>
        </p:nvPicPr>
        <p:blipFill>
          <a:blip r:embed="rId4"/>
          <a:stretch>
            <a:fillRect/>
          </a:stretch>
        </p:blipFill>
        <p:spPr>
          <a:xfrm>
            <a:off x="7452924" y="1836430"/>
            <a:ext cx="762620" cy="318259"/>
          </a:xfrm>
          <a:prstGeom prst="rect">
            <a:avLst/>
          </a:prstGeom>
        </p:spPr>
      </p:pic>
      <p:grpSp>
        <p:nvGrpSpPr>
          <p:cNvPr id="20" name="Gruppieren 19">
            <a:extLst>
              <a:ext uri="{FF2B5EF4-FFF2-40B4-BE49-F238E27FC236}">
                <a16:creationId xmlns:a16="http://schemas.microsoft.com/office/drawing/2014/main" id="{989D9C0E-10FF-00DD-A901-3BBE68C3B6B2}"/>
              </a:ext>
            </a:extLst>
          </p:cNvPr>
          <p:cNvGrpSpPr/>
          <p:nvPr/>
        </p:nvGrpSpPr>
        <p:grpSpPr>
          <a:xfrm>
            <a:off x="839416" y="3502119"/>
            <a:ext cx="2160240" cy="1961950"/>
            <a:chOff x="839416" y="3502119"/>
            <a:chExt cx="2160240" cy="1961950"/>
          </a:xfrm>
        </p:grpSpPr>
        <p:grpSp>
          <p:nvGrpSpPr>
            <p:cNvPr id="28" name="Gruppieren 27">
              <a:extLst>
                <a:ext uri="{FF2B5EF4-FFF2-40B4-BE49-F238E27FC236}">
                  <a16:creationId xmlns:a16="http://schemas.microsoft.com/office/drawing/2014/main" id="{C91254FE-1F3E-12A4-C21B-E083E947966F}"/>
                </a:ext>
              </a:extLst>
            </p:cNvPr>
            <p:cNvGrpSpPr/>
            <p:nvPr/>
          </p:nvGrpSpPr>
          <p:grpSpPr>
            <a:xfrm>
              <a:off x="839416" y="3502119"/>
              <a:ext cx="2160240" cy="1961950"/>
              <a:chOff x="839416" y="3502119"/>
              <a:chExt cx="2160240" cy="1961950"/>
            </a:xfrm>
          </p:grpSpPr>
          <p:cxnSp>
            <p:nvCxnSpPr>
              <p:cNvPr id="33" name="Gerader Verbinder 32">
                <a:extLst>
                  <a:ext uri="{FF2B5EF4-FFF2-40B4-BE49-F238E27FC236}">
                    <a16:creationId xmlns:a16="http://schemas.microsoft.com/office/drawing/2014/main" id="{C9772B44-4003-726F-5CF8-23BEFA2C9404}"/>
                  </a:ext>
                </a:extLst>
              </p:cNvPr>
              <p:cNvCxnSpPr>
                <a:cxnSpLocks/>
              </p:cNvCxnSpPr>
              <p:nvPr/>
            </p:nvCxnSpPr>
            <p:spPr>
              <a:xfrm flipH="1">
                <a:off x="839416" y="4097307"/>
                <a:ext cx="648197" cy="4549"/>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69E412F4-A031-2A81-D368-229BA172DA03}"/>
                  </a:ext>
                </a:extLst>
              </p:cNvPr>
              <p:cNvCxnSpPr>
                <a:cxnSpLocks/>
              </p:cNvCxnSpPr>
              <p:nvPr/>
            </p:nvCxnSpPr>
            <p:spPr>
              <a:xfrm flipH="1" flipV="1">
                <a:off x="839416" y="4870798"/>
                <a:ext cx="647121" cy="1222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BBD2393E-90F6-047E-1579-9FC738D0DBCF}"/>
                  </a:ext>
                </a:extLst>
              </p:cNvPr>
              <p:cNvCxnSpPr>
                <a:cxnSpLocks/>
              </p:cNvCxnSpPr>
              <p:nvPr/>
            </p:nvCxnSpPr>
            <p:spPr>
              <a:xfrm flipH="1">
                <a:off x="2358877" y="4080887"/>
                <a:ext cx="640779"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0E3DD48E-5260-CD5B-6879-865C1762359F}"/>
                  </a:ext>
                </a:extLst>
              </p:cNvPr>
              <p:cNvCxnSpPr>
                <a:cxnSpLocks/>
              </p:cNvCxnSpPr>
              <p:nvPr/>
            </p:nvCxnSpPr>
            <p:spPr>
              <a:xfrm flipH="1">
                <a:off x="2341074" y="4883420"/>
                <a:ext cx="658582"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4E6C6324-7667-5CCF-F841-29F0138994F5}"/>
                  </a:ext>
                </a:extLst>
              </p:cNvPr>
              <p:cNvCxnSpPr>
                <a:cxnSpLocks/>
              </p:cNvCxnSpPr>
              <p:nvPr/>
            </p:nvCxnSpPr>
            <p:spPr>
              <a:xfrm flipV="1">
                <a:off x="1535539" y="3502119"/>
                <a:ext cx="19575" cy="578768"/>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4E870EFA-1CA6-C804-3C3F-2D621C7DE663}"/>
                  </a:ext>
                </a:extLst>
              </p:cNvPr>
              <p:cNvCxnSpPr>
                <a:cxnSpLocks/>
              </p:cNvCxnSpPr>
              <p:nvPr/>
            </p:nvCxnSpPr>
            <p:spPr>
              <a:xfrm flipH="1" flipV="1">
                <a:off x="2331701" y="4835016"/>
                <a:ext cx="3213" cy="629053"/>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B87AB213-CE31-B133-D0A4-26B6F159B4C4}"/>
                  </a:ext>
                </a:extLst>
              </p:cNvPr>
              <p:cNvCxnSpPr>
                <a:cxnSpLocks/>
              </p:cNvCxnSpPr>
              <p:nvPr/>
            </p:nvCxnSpPr>
            <p:spPr>
              <a:xfrm flipH="1" flipV="1">
                <a:off x="1521546" y="4834614"/>
                <a:ext cx="13993" cy="62945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02E1E8C0-803E-253C-D3A4-82A00FAB711A}"/>
                  </a:ext>
                </a:extLst>
              </p:cNvPr>
              <p:cNvCxnSpPr>
                <a:cxnSpLocks/>
              </p:cNvCxnSpPr>
              <p:nvPr/>
            </p:nvCxnSpPr>
            <p:spPr>
              <a:xfrm flipH="1" flipV="1">
                <a:off x="2329135" y="3502119"/>
                <a:ext cx="2566" cy="562348"/>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6" name="Rechteck 45">
                <a:extLst>
                  <a:ext uri="{FF2B5EF4-FFF2-40B4-BE49-F238E27FC236}">
                    <a16:creationId xmlns:a16="http://schemas.microsoft.com/office/drawing/2014/main" id="{DB8B626E-534F-5190-2E9C-4A7F9765AF23}"/>
                  </a:ext>
                </a:extLst>
              </p:cNvPr>
              <p:cNvSpPr/>
              <p:nvPr/>
            </p:nvSpPr>
            <p:spPr>
              <a:xfrm>
                <a:off x="1535539" y="4101856"/>
                <a:ext cx="800937" cy="78156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29" name="Raute 28">
              <a:extLst>
                <a:ext uri="{FF2B5EF4-FFF2-40B4-BE49-F238E27FC236}">
                  <a16:creationId xmlns:a16="http://schemas.microsoft.com/office/drawing/2014/main" id="{FA76323A-E699-4096-605E-AB2C5832B5DD}"/>
                </a:ext>
              </a:extLst>
            </p:cNvPr>
            <p:cNvSpPr/>
            <p:nvPr/>
          </p:nvSpPr>
          <p:spPr>
            <a:xfrm>
              <a:off x="1926438" y="3896072"/>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0" name="Raute 29">
              <a:extLst>
                <a:ext uri="{FF2B5EF4-FFF2-40B4-BE49-F238E27FC236}">
                  <a16:creationId xmlns:a16="http://schemas.microsoft.com/office/drawing/2014/main" id="{6C9442CF-2A2B-42B7-83A5-E144A320B42B}"/>
                </a:ext>
              </a:extLst>
            </p:cNvPr>
            <p:cNvSpPr/>
            <p:nvPr/>
          </p:nvSpPr>
          <p:spPr>
            <a:xfrm rot="16200000">
              <a:off x="1135201" y="389742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1" name="Raute 30">
              <a:extLst>
                <a:ext uri="{FF2B5EF4-FFF2-40B4-BE49-F238E27FC236}">
                  <a16:creationId xmlns:a16="http://schemas.microsoft.com/office/drawing/2014/main" id="{54E81D89-6DF7-481A-E2A3-DC45C416268E}"/>
                </a:ext>
              </a:extLst>
            </p:cNvPr>
            <p:cNvSpPr/>
            <p:nvPr/>
          </p:nvSpPr>
          <p:spPr>
            <a:xfrm rot="16200000">
              <a:off x="1926437" y="4685695"/>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2" name="Raute 31">
              <a:extLst>
                <a:ext uri="{FF2B5EF4-FFF2-40B4-BE49-F238E27FC236}">
                  <a16:creationId xmlns:a16="http://schemas.microsoft.com/office/drawing/2014/main" id="{F5908850-C7D9-FD46-1178-930086C1927F}"/>
                </a:ext>
              </a:extLst>
            </p:cNvPr>
            <p:cNvSpPr/>
            <p:nvPr/>
          </p:nvSpPr>
          <p:spPr>
            <a:xfrm>
              <a:off x="1125986" y="4679182"/>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48" name="Gruppieren 47">
            <a:extLst>
              <a:ext uri="{FF2B5EF4-FFF2-40B4-BE49-F238E27FC236}">
                <a16:creationId xmlns:a16="http://schemas.microsoft.com/office/drawing/2014/main" id="{D3D6F11A-3054-CF95-1A54-535866D007B5}"/>
              </a:ext>
            </a:extLst>
          </p:cNvPr>
          <p:cNvGrpSpPr/>
          <p:nvPr/>
        </p:nvGrpSpPr>
        <p:grpSpPr>
          <a:xfrm rot="16200000">
            <a:off x="1391223" y="3985464"/>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49" name="Ellipse 48">
              <a:extLst>
                <a:ext uri="{FF2B5EF4-FFF2-40B4-BE49-F238E27FC236}">
                  <a16:creationId xmlns:a16="http://schemas.microsoft.com/office/drawing/2014/main" id="{71989375-E24C-64A5-00C9-51A1C449D009}"/>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a:extLst>
                <a:ext uri="{FF2B5EF4-FFF2-40B4-BE49-F238E27FC236}">
                  <a16:creationId xmlns:a16="http://schemas.microsoft.com/office/drawing/2014/main" id="{52204D89-EF65-1F83-4104-37A55095E6B7}"/>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Gespeicherte Daten 50">
              <a:extLst>
                <a:ext uri="{FF2B5EF4-FFF2-40B4-BE49-F238E27FC236}">
                  <a16:creationId xmlns:a16="http://schemas.microsoft.com/office/drawing/2014/main" id="{B60E3F94-50A5-A970-B795-1B4F00277CA2}"/>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Flussdiagramm: Gespeicherte Daten 51">
              <a:extLst>
                <a:ext uri="{FF2B5EF4-FFF2-40B4-BE49-F238E27FC236}">
                  <a16:creationId xmlns:a16="http://schemas.microsoft.com/office/drawing/2014/main" id="{EC9B7CA4-4F66-EE5E-A319-67E245C1790B}"/>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3" name="Gruppieren 52">
            <a:extLst>
              <a:ext uri="{FF2B5EF4-FFF2-40B4-BE49-F238E27FC236}">
                <a16:creationId xmlns:a16="http://schemas.microsoft.com/office/drawing/2014/main" id="{2F4C57E6-1380-6676-0FCF-4F884E7A1A71}"/>
              </a:ext>
            </a:extLst>
          </p:cNvPr>
          <p:cNvGrpSpPr/>
          <p:nvPr/>
        </p:nvGrpSpPr>
        <p:grpSpPr>
          <a:xfrm rot="16200000">
            <a:off x="2190362" y="4775409"/>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54" name="Ellipse 53">
              <a:extLst>
                <a:ext uri="{FF2B5EF4-FFF2-40B4-BE49-F238E27FC236}">
                  <a16:creationId xmlns:a16="http://schemas.microsoft.com/office/drawing/2014/main" id="{8FE19A3E-F988-4AF6-CFBC-23087DEFFA93}"/>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611837E8-61B0-C367-FC58-3992A8D1DB1C}"/>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Flussdiagramm: Gespeicherte Daten 55">
              <a:extLst>
                <a:ext uri="{FF2B5EF4-FFF2-40B4-BE49-F238E27FC236}">
                  <a16:creationId xmlns:a16="http://schemas.microsoft.com/office/drawing/2014/main" id="{63C250A9-5ADA-CB22-2E18-343E01A97997}"/>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Flussdiagramm: Gespeicherte Daten 56">
              <a:extLst>
                <a:ext uri="{FF2B5EF4-FFF2-40B4-BE49-F238E27FC236}">
                  <a16:creationId xmlns:a16="http://schemas.microsoft.com/office/drawing/2014/main" id="{8889C008-B174-586C-0BA4-0508451F155F}"/>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a:extLst>
              <a:ext uri="{FF2B5EF4-FFF2-40B4-BE49-F238E27FC236}">
                <a16:creationId xmlns:a16="http://schemas.microsoft.com/office/drawing/2014/main" id="{5A05AF20-4215-A651-2135-9B27FB288841}"/>
              </a:ext>
            </a:extLst>
          </p:cNvPr>
          <p:cNvGrpSpPr/>
          <p:nvPr/>
        </p:nvGrpSpPr>
        <p:grpSpPr>
          <a:xfrm>
            <a:off x="2191705" y="3975150"/>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59" name="Ellipse 58">
              <a:extLst>
                <a:ext uri="{FF2B5EF4-FFF2-40B4-BE49-F238E27FC236}">
                  <a16:creationId xmlns:a16="http://schemas.microsoft.com/office/drawing/2014/main" id="{C2F0C4EE-11C0-3E0D-FAA8-376D93328AA4}"/>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CC8BF584-D64C-2DE3-92E9-CDBAD11CFC5E}"/>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Flussdiagramm: Gespeicherte Daten 62">
              <a:extLst>
                <a:ext uri="{FF2B5EF4-FFF2-40B4-BE49-F238E27FC236}">
                  <a16:creationId xmlns:a16="http://schemas.microsoft.com/office/drawing/2014/main" id="{112689E6-4ED4-F82D-0857-C9A92F94CDAD}"/>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Flussdiagramm: Gespeicherte Daten 63">
              <a:extLst>
                <a:ext uri="{FF2B5EF4-FFF2-40B4-BE49-F238E27FC236}">
                  <a16:creationId xmlns:a16="http://schemas.microsoft.com/office/drawing/2014/main" id="{87FF04A0-FED8-57CB-117B-3CE31F399CBB}"/>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7" name="Gruppieren 66">
            <a:extLst>
              <a:ext uri="{FF2B5EF4-FFF2-40B4-BE49-F238E27FC236}">
                <a16:creationId xmlns:a16="http://schemas.microsoft.com/office/drawing/2014/main" id="{F99BEA48-B6E8-9DA3-4019-7C1E6333B159}"/>
              </a:ext>
            </a:extLst>
          </p:cNvPr>
          <p:cNvGrpSpPr/>
          <p:nvPr/>
        </p:nvGrpSpPr>
        <p:grpSpPr>
          <a:xfrm>
            <a:off x="1396232" y="4766811"/>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68" name="Ellipse 67">
              <a:extLst>
                <a:ext uri="{FF2B5EF4-FFF2-40B4-BE49-F238E27FC236}">
                  <a16:creationId xmlns:a16="http://schemas.microsoft.com/office/drawing/2014/main" id="{C23D2F18-BB96-B8C5-4CAE-AB84AE238959}"/>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id="{A85FE246-C668-62D8-BDC4-5CC607F45A5F}"/>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Flussdiagramm: Gespeicherte Daten 69">
              <a:extLst>
                <a:ext uri="{FF2B5EF4-FFF2-40B4-BE49-F238E27FC236}">
                  <a16:creationId xmlns:a16="http://schemas.microsoft.com/office/drawing/2014/main" id="{AA1047DE-3CB5-08D9-EF3C-00E36D7CB431}"/>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Flussdiagramm: Gespeicherte Daten 70">
              <a:extLst>
                <a:ext uri="{FF2B5EF4-FFF2-40B4-BE49-F238E27FC236}">
                  <a16:creationId xmlns:a16="http://schemas.microsoft.com/office/drawing/2014/main" id="{F662D55E-56F8-6818-AEA6-AB7163F86293}"/>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2" name="Gruppieren 71">
            <a:extLst>
              <a:ext uri="{FF2B5EF4-FFF2-40B4-BE49-F238E27FC236}">
                <a16:creationId xmlns:a16="http://schemas.microsoft.com/office/drawing/2014/main" id="{9BC81C09-93CB-711E-F8ED-1292D5CE5B9B}"/>
              </a:ext>
            </a:extLst>
          </p:cNvPr>
          <p:cNvGrpSpPr/>
          <p:nvPr/>
        </p:nvGrpSpPr>
        <p:grpSpPr>
          <a:xfrm>
            <a:off x="7968208" y="3668827"/>
            <a:ext cx="1685940" cy="1763466"/>
            <a:chOff x="7968208" y="3668827"/>
            <a:chExt cx="1685940" cy="1763466"/>
          </a:xfrm>
        </p:grpSpPr>
        <p:grpSp>
          <p:nvGrpSpPr>
            <p:cNvPr id="78" name="Gruppieren 77">
              <a:extLst>
                <a:ext uri="{FF2B5EF4-FFF2-40B4-BE49-F238E27FC236}">
                  <a16:creationId xmlns:a16="http://schemas.microsoft.com/office/drawing/2014/main" id="{55A8EC28-0B02-6652-6F67-1D12A209FACD}"/>
                </a:ext>
              </a:extLst>
            </p:cNvPr>
            <p:cNvGrpSpPr/>
            <p:nvPr/>
          </p:nvGrpSpPr>
          <p:grpSpPr>
            <a:xfrm>
              <a:off x="7968208" y="3668827"/>
              <a:ext cx="1685940" cy="1717204"/>
              <a:chOff x="1079737" y="3524612"/>
              <a:chExt cx="1685940" cy="1717204"/>
            </a:xfrm>
          </p:grpSpPr>
          <p:cxnSp>
            <p:nvCxnSpPr>
              <p:cNvPr id="86" name="Gerader Verbinder 85">
                <a:extLst>
                  <a:ext uri="{FF2B5EF4-FFF2-40B4-BE49-F238E27FC236}">
                    <a16:creationId xmlns:a16="http://schemas.microsoft.com/office/drawing/2014/main" id="{EAAF07CB-2FF7-7FE6-2B1F-EDDA2B67EB40}"/>
                  </a:ext>
                </a:extLst>
              </p:cNvPr>
              <p:cNvCxnSpPr>
                <a:cxnSpLocks/>
              </p:cNvCxnSpPr>
              <p:nvPr/>
            </p:nvCxnSpPr>
            <p:spPr>
              <a:xfrm flipH="1" flipV="1">
                <a:off x="1080813" y="4097307"/>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Gerader Verbinder 86">
                <a:extLst>
                  <a:ext uri="{FF2B5EF4-FFF2-40B4-BE49-F238E27FC236}">
                    <a16:creationId xmlns:a16="http://schemas.microsoft.com/office/drawing/2014/main" id="{91EF02C7-BD3E-CD4D-D825-727D573D53C5}"/>
                  </a:ext>
                </a:extLst>
              </p:cNvPr>
              <p:cNvCxnSpPr>
                <a:cxnSpLocks/>
              </p:cNvCxnSpPr>
              <p:nvPr/>
            </p:nvCxnSpPr>
            <p:spPr>
              <a:xfrm flipH="1" flipV="1">
                <a:off x="1079737" y="4883018"/>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Gerader Verbinder 87">
                <a:extLst>
                  <a:ext uri="{FF2B5EF4-FFF2-40B4-BE49-F238E27FC236}">
                    <a16:creationId xmlns:a16="http://schemas.microsoft.com/office/drawing/2014/main" id="{9D6DB396-834E-8380-2DA1-835E01714854}"/>
                  </a:ext>
                </a:extLst>
              </p:cNvPr>
              <p:cNvCxnSpPr>
                <a:cxnSpLocks/>
              </p:cNvCxnSpPr>
              <p:nvPr/>
            </p:nvCxnSpPr>
            <p:spPr>
              <a:xfrm flipH="1" flipV="1">
                <a:off x="2358877" y="4080887"/>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Gerader Verbinder 88">
                <a:extLst>
                  <a:ext uri="{FF2B5EF4-FFF2-40B4-BE49-F238E27FC236}">
                    <a16:creationId xmlns:a16="http://schemas.microsoft.com/office/drawing/2014/main" id="{BFAA3ADC-0D6A-67B7-2126-A2216FCE2223}"/>
                  </a:ext>
                </a:extLst>
              </p:cNvPr>
              <p:cNvCxnSpPr>
                <a:cxnSpLocks/>
              </p:cNvCxnSpPr>
              <p:nvPr/>
            </p:nvCxnSpPr>
            <p:spPr>
              <a:xfrm flipH="1" flipV="1">
                <a:off x="2341074" y="488342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Gerader Verbinder 89">
                <a:extLst>
                  <a:ext uri="{FF2B5EF4-FFF2-40B4-BE49-F238E27FC236}">
                    <a16:creationId xmlns:a16="http://schemas.microsoft.com/office/drawing/2014/main" id="{E9118F91-B782-227D-58EC-2E433F9A653F}"/>
                  </a:ext>
                </a:extLst>
              </p:cNvPr>
              <p:cNvCxnSpPr>
                <a:cxnSpLocks/>
              </p:cNvCxnSpPr>
              <p:nvPr/>
            </p:nvCxnSpPr>
            <p:spPr>
              <a:xfrm flipV="1">
                <a:off x="1535539" y="3524612"/>
                <a:ext cx="4924" cy="55627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1B5A84E5-7515-BA9D-9499-5D4E9302D898}"/>
                  </a:ext>
                </a:extLst>
              </p:cNvPr>
              <p:cNvCxnSpPr>
                <a:cxnSpLocks/>
              </p:cNvCxnSpPr>
              <p:nvPr/>
            </p:nvCxnSpPr>
            <p:spPr>
              <a:xfrm flipV="1">
                <a:off x="2331701" y="4835016"/>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Gerader Verbinder 91">
                <a:extLst>
                  <a:ext uri="{FF2B5EF4-FFF2-40B4-BE49-F238E27FC236}">
                    <a16:creationId xmlns:a16="http://schemas.microsoft.com/office/drawing/2014/main" id="{01E45BC4-B196-BB07-79B1-9FB3747773CE}"/>
                  </a:ext>
                </a:extLst>
              </p:cNvPr>
              <p:cNvCxnSpPr>
                <a:cxnSpLocks/>
              </p:cNvCxnSpPr>
              <p:nvPr/>
            </p:nvCxnSpPr>
            <p:spPr>
              <a:xfrm flipV="1">
                <a:off x="1521546" y="4834614"/>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Gerader Verbinder 92">
                <a:extLst>
                  <a:ext uri="{FF2B5EF4-FFF2-40B4-BE49-F238E27FC236}">
                    <a16:creationId xmlns:a16="http://schemas.microsoft.com/office/drawing/2014/main" id="{A587C3FB-5A8C-69FE-0796-2EA89F1417D6}"/>
                  </a:ext>
                </a:extLst>
              </p:cNvPr>
              <p:cNvCxnSpPr>
                <a:cxnSpLocks/>
              </p:cNvCxnSpPr>
              <p:nvPr/>
            </p:nvCxnSpPr>
            <p:spPr>
              <a:xfrm flipV="1">
                <a:off x="2331699" y="3542462"/>
                <a:ext cx="0" cy="52200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4" name="Rechteck 93">
                <a:extLst>
                  <a:ext uri="{FF2B5EF4-FFF2-40B4-BE49-F238E27FC236}">
                    <a16:creationId xmlns:a16="http://schemas.microsoft.com/office/drawing/2014/main" id="{804F8AD1-CE21-F04E-E925-D3F77DA6DA4D}"/>
                  </a:ext>
                </a:extLst>
              </p:cNvPr>
              <p:cNvSpPr/>
              <p:nvPr/>
            </p:nvSpPr>
            <p:spPr>
              <a:xfrm>
                <a:off x="1535539" y="4101856"/>
                <a:ext cx="800937" cy="78156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79" name="Raute 78">
              <a:extLst>
                <a:ext uri="{FF2B5EF4-FFF2-40B4-BE49-F238E27FC236}">
                  <a16:creationId xmlns:a16="http://schemas.microsoft.com/office/drawing/2014/main" id="{B0B051A5-A995-70B8-3C0E-BE3EE105D70C}"/>
                </a:ext>
              </a:extLst>
            </p:cNvPr>
            <p:cNvSpPr/>
            <p:nvPr/>
          </p:nvSpPr>
          <p:spPr>
            <a:xfrm>
              <a:off x="8811695" y="403646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0" name="Raute 79">
              <a:extLst>
                <a:ext uri="{FF2B5EF4-FFF2-40B4-BE49-F238E27FC236}">
                  <a16:creationId xmlns:a16="http://schemas.microsoft.com/office/drawing/2014/main" id="{EC7D2C7A-8DEE-7214-2B98-80BA663C5A19}"/>
                </a:ext>
              </a:extLst>
            </p:cNvPr>
            <p:cNvSpPr/>
            <p:nvPr/>
          </p:nvSpPr>
          <p:spPr>
            <a:xfrm rot="16200000">
              <a:off x="8020458" y="4037824"/>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1" name="Raute 80">
              <a:extLst>
                <a:ext uri="{FF2B5EF4-FFF2-40B4-BE49-F238E27FC236}">
                  <a16:creationId xmlns:a16="http://schemas.microsoft.com/office/drawing/2014/main" id="{3125D410-3FE4-B19A-4E2A-3CF7F0B3A850}"/>
                </a:ext>
              </a:extLst>
            </p:cNvPr>
            <p:cNvSpPr/>
            <p:nvPr/>
          </p:nvSpPr>
          <p:spPr>
            <a:xfrm rot="16200000">
              <a:off x="8811694" y="4826091"/>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2" name="Raute 81">
              <a:extLst>
                <a:ext uri="{FF2B5EF4-FFF2-40B4-BE49-F238E27FC236}">
                  <a16:creationId xmlns:a16="http://schemas.microsoft.com/office/drawing/2014/main" id="{AFC880D7-4334-CB18-8C95-E4D5C1DAECF4}"/>
                </a:ext>
              </a:extLst>
            </p:cNvPr>
            <p:cNvSpPr/>
            <p:nvPr/>
          </p:nvSpPr>
          <p:spPr>
            <a:xfrm>
              <a:off x="8011243" y="481957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95" name="Gruppieren 94">
            <a:extLst>
              <a:ext uri="{FF2B5EF4-FFF2-40B4-BE49-F238E27FC236}">
                <a16:creationId xmlns:a16="http://schemas.microsoft.com/office/drawing/2014/main" id="{69502E9E-7138-0F45-962B-761729A3F122}"/>
              </a:ext>
            </a:extLst>
          </p:cNvPr>
          <p:cNvGrpSpPr/>
          <p:nvPr/>
        </p:nvGrpSpPr>
        <p:grpSpPr>
          <a:xfrm>
            <a:off x="8287341" y="4923673"/>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96" name="Ellipse 95">
              <a:extLst>
                <a:ext uri="{FF2B5EF4-FFF2-40B4-BE49-F238E27FC236}">
                  <a16:creationId xmlns:a16="http://schemas.microsoft.com/office/drawing/2014/main" id="{7DE33EAD-88D2-8CAC-94A5-5C7D949598C0}"/>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a:extLst>
                <a:ext uri="{FF2B5EF4-FFF2-40B4-BE49-F238E27FC236}">
                  <a16:creationId xmlns:a16="http://schemas.microsoft.com/office/drawing/2014/main" id="{40FDFA58-5BD5-333E-7CAF-B5C65BB5072C}"/>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Flussdiagramm: Gespeicherte Daten 97">
              <a:extLst>
                <a:ext uri="{FF2B5EF4-FFF2-40B4-BE49-F238E27FC236}">
                  <a16:creationId xmlns:a16="http://schemas.microsoft.com/office/drawing/2014/main" id="{FBE67E3C-238F-27A9-B611-0414EE7DDB7C}"/>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Flussdiagramm: Gespeicherte Daten 98">
              <a:extLst>
                <a:ext uri="{FF2B5EF4-FFF2-40B4-BE49-F238E27FC236}">
                  <a16:creationId xmlns:a16="http://schemas.microsoft.com/office/drawing/2014/main" id="{B47D2CA0-B02E-73B0-9E2F-139C35606479}"/>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0" name="Gruppieren 99">
            <a:extLst>
              <a:ext uri="{FF2B5EF4-FFF2-40B4-BE49-F238E27FC236}">
                <a16:creationId xmlns:a16="http://schemas.microsoft.com/office/drawing/2014/main" id="{39E33AE0-28BA-B8F9-84D3-85C1D65A33F7}"/>
              </a:ext>
            </a:extLst>
          </p:cNvPr>
          <p:cNvGrpSpPr/>
          <p:nvPr/>
        </p:nvGrpSpPr>
        <p:grpSpPr>
          <a:xfrm>
            <a:off x="9076154" y="4119365"/>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103" name="Ellipse 102">
              <a:extLst>
                <a:ext uri="{FF2B5EF4-FFF2-40B4-BE49-F238E27FC236}">
                  <a16:creationId xmlns:a16="http://schemas.microsoft.com/office/drawing/2014/main" id="{880E6509-DD42-772A-44B9-EACCA2C917BE}"/>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Ellipse 103">
              <a:extLst>
                <a:ext uri="{FF2B5EF4-FFF2-40B4-BE49-F238E27FC236}">
                  <a16:creationId xmlns:a16="http://schemas.microsoft.com/office/drawing/2014/main" id="{7BA6BB47-71A0-D964-48CA-28C3A45F1F4B}"/>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Flussdiagramm: Gespeicherte Daten 104">
              <a:extLst>
                <a:ext uri="{FF2B5EF4-FFF2-40B4-BE49-F238E27FC236}">
                  <a16:creationId xmlns:a16="http://schemas.microsoft.com/office/drawing/2014/main" id="{69AE3F90-64DD-0764-DF43-E132FD535EE5}"/>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Flussdiagramm: Gespeicherte Daten 106">
              <a:extLst>
                <a:ext uri="{FF2B5EF4-FFF2-40B4-BE49-F238E27FC236}">
                  <a16:creationId xmlns:a16="http://schemas.microsoft.com/office/drawing/2014/main" id="{15EB6F1D-675E-E9DE-D032-CB47CB4AB832}"/>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0" name="Gruppieren 109">
            <a:extLst>
              <a:ext uri="{FF2B5EF4-FFF2-40B4-BE49-F238E27FC236}">
                <a16:creationId xmlns:a16="http://schemas.microsoft.com/office/drawing/2014/main" id="{4CE99DF4-2525-055B-977C-3789A3F16285}"/>
              </a:ext>
            </a:extLst>
          </p:cNvPr>
          <p:cNvGrpSpPr/>
          <p:nvPr/>
        </p:nvGrpSpPr>
        <p:grpSpPr>
          <a:xfrm rot="5400000">
            <a:off x="9080843" y="4906802"/>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111" name="Ellipse 110">
              <a:extLst>
                <a:ext uri="{FF2B5EF4-FFF2-40B4-BE49-F238E27FC236}">
                  <a16:creationId xmlns:a16="http://schemas.microsoft.com/office/drawing/2014/main" id="{C0BEB024-9F61-85DD-7AEB-84F91D3FB364}"/>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Ellipse 113">
              <a:extLst>
                <a:ext uri="{FF2B5EF4-FFF2-40B4-BE49-F238E27FC236}">
                  <a16:creationId xmlns:a16="http://schemas.microsoft.com/office/drawing/2014/main" id="{F0C34F76-B3D4-69A3-5116-7BB44F08BD2E}"/>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5" name="Flussdiagramm: Gespeicherte Daten 114">
              <a:extLst>
                <a:ext uri="{FF2B5EF4-FFF2-40B4-BE49-F238E27FC236}">
                  <a16:creationId xmlns:a16="http://schemas.microsoft.com/office/drawing/2014/main" id="{686EE414-0FF2-8825-D806-6355A9E17A0F}"/>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Flussdiagramm: Gespeicherte Daten 115">
              <a:extLst>
                <a:ext uri="{FF2B5EF4-FFF2-40B4-BE49-F238E27FC236}">
                  <a16:creationId xmlns:a16="http://schemas.microsoft.com/office/drawing/2014/main" id="{4EAFA71B-D5E6-1A14-0750-86B8147846B5}"/>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7" name="Gruppieren 116">
            <a:extLst>
              <a:ext uri="{FF2B5EF4-FFF2-40B4-BE49-F238E27FC236}">
                <a16:creationId xmlns:a16="http://schemas.microsoft.com/office/drawing/2014/main" id="{682FA298-81B7-D860-BF6B-51D449548A65}"/>
              </a:ext>
            </a:extLst>
          </p:cNvPr>
          <p:cNvGrpSpPr/>
          <p:nvPr/>
        </p:nvGrpSpPr>
        <p:grpSpPr>
          <a:xfrm rot="5400000">
            <a:off x="8282456" y="4132943"/>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118" name="Ellipse 117">
              <a:extLst>
                <a:ext uri="{FF2B5EF4-FFF2-40B4-BE49-F238E27FC236}">
                  <a16:creationId xmlns:a16="http://schemas.microsoft.com/office/drawing/2014/main" id="{9CA0BFAA-D858-C227-3E3E-E2AFACD1F707}"/>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1" name="Ellipse 120">
              <a:extLst>
                <a:ext uri="{FF2B5EF4-FFF2-40B4-BE49-F238E27FC236}">
                  <a16:creationId xmlns:a16="http://schemas.microsoft.com/office/drawing/2014/main" id="{3F29652D-EBFC-46C3-33DB-1C2BE467EAD3}"/>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2" name="Flussdiagramm: Gespeicherte Daten 121">
              <a:extLst>
                <a:ext uri="{FF2B5EF4-FFF2-40B4-BE49-F238E27FC236}">
                  <a16:creationId xmlns:a16="http://schemas.microsoft.com/office/drawing/2014/main" id="{81A58C74-28F4-68CA-9A3B-EA54369C0999}"/>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4" name="Flussdiagramm: Gespeicherte Daten 123">
              <a:extLst>
                <a:ext uri="{FF2B5EF4-FFF2-40B4-BE49-F238E27FC236}">
                  <a16:creationId xmlns:a16="http://schemas.microsoft.com/office/drawing/2014/main" id="{FAE21D21-DA47-3A85-E855-643AFFFC066F}"/>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67591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4" name="Inhaltsplatzhalter 3"/>
          <p:cNvSpPr>
            <a:spLocks noGrp="1"/>
          </p:cNvSpPr>
          <p:nvPr>
            <p:ph sz="half" idx="2"/>
          </p:nvPr>
        </p:nvSpPr>
        <p:spPr>
          <a:xfrm>
            <a:off x="641020" y="1685992"/>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abgerundete Ecken 7">
            <a:extLst>
              <a:ext uri="{FF2B5EF4-FFF2-40B4-BE49-F238E27FC236}">
                <a16:creationId xmlns:a16="http://schemas.microsoft.com/office/drawing/2014/main" id="{727F6B26-A6ED-9CC9-8AA4-9690D623329F}"/>
              </a:ext>
            </a:extLst>
          </p:cNvPr>
          <p:cNvSpPr/>
          <p:nvPr/>
        </p:nvSpPr>
        <p:spPr>
          <a:xfrm>
            <a:off x="6456040" y="2109038"/>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Lamor</a:t>
            </a:r>
            <a:r>
              <a:rPr lang="de-DE" dirty="0"/>
              <a:t> Diamagnetismus</a:t>
            </a:r>
          </a:p>
        </p:txBody>
      </p:sp>
      <p:sp>
        <p:nvSpPr>
          <p:cNvPr id="9" name="Rechteck: abgerundete Ecken 8">
            <a:extLst>
              <a:ext uri="{FF2B5EF4-FFF2-40B4-BE49-F238E27FC236}">
                <a16:creationId xmlns:a16="http://schemas.microsoft.com/office/drawing/2014/main" id="{D20BA94D-5759-DDE0-86C8-3208FA61B60C}"/>
              </a:ext>
            </a:extLst>
          </p:cNvPr>
          <p:cNvSpPr/>
          <p:nvPr/>
        </p:nvSpPr>
        <p:spPr>
          <a:xfrm>
            <a:off x="8768680" y="2132856"/>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Landau</a:t>
            </a:r>
          </a:p>
          <a:p>
            <a:pPr algn="ctr"/>
            <a:r>
              <a:rPr lang="de-DE" dirty="0"/>
              <a:t>Diamagnetismus</a:t>
            </a:r>
          </a:p>
        </p:txBody>
      </p:sp>
      <p:sp>
        <p:nvSpPr>
          <p:cNvPr id="10" name="Rechteck: abgerundete Ecken 9">
            <a:extLst>
              <a:ext uri="{FF2B5EF4-FFF2-40B4-BE49-F238E27FC236}">
                <a16:creationId xmlns:a16="http://schemas.microsoft.com/office/drawing/2014/main" id="{363FBCE6-D30B-E1B1-16EA-D8ECECD4C601}"/>
              </a:ext>
            </a:extLst>
          </p:cNvPr>
          <p:cNvSpPr/>
          <p:nvPr/>
        </p:nvSpPr>
        <p:spPr>
          <a:xfrm>
            <a:off x="8768680" y="3397170"/>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Pauli</a:t>
            </a:r>
          </a:p>
          <a:p>
            <a:pPr algn="ctr"/>
            <a:r>
              <a:rPr lang="de-DE" dirty="0"/>
              <a:t>Paramagnetismus</a:t>
            </a:r>
          </a:p>
        </p:txBody>
      </p:sp>
      <p:sp>
        <p:nvSpPr>
          <p:cNvPr id="11" name="Rechteck: abgerundete Ecken 10">
            <a:extLst>
              <a:ext uri="{FF2B5EF4-FFF2-40B4-BE49-F238E27FC236}">
                <a16:creationId xmlns:a16="http://schemas.microsoft.com/office/drawing/2014/main" id="{7E2A590E-A05D-8D60-3A67-AB950B80DC1D}"/>
              </a:ext>
            </a:extLst>
          </p:cNvPr>
          <p:cNvSpPr/>
          <p:nvPr/>
        </p:nvSpPr>
        <p:spPr>
          <a:xfrm>
            <a:off x="6456040" y="3397170"/>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Langevin</a:t>
            </a:r>
            <a:r>
              <a:rPr lang="de-DE" dirty="0"/>
              <a:t> Paramagnetismus</a:t>
            </a:r>
          </a:p>
        </p:txBody>
      </p:sp>
      <p:sp>
        <p:nvSpPr>
          <p:cNvPr id="12" name="Rechteck: abgerundete Ecken 11">
            <a:extLst>
              <a:ext uri="{FF2B5EF4-FFF2-40B4-BE49-F238E27FC236}">
                <a16:creationId xmlns:a16="http://schemas.microsoft.com/office/drawing/2014/main" id="{AE0FDB35-C9A5-9AD0-3453-9E9C250F6D42}"/>
              </a:ext>
            </a:extLst>
          </p:cNvPr>
          <p:cNvSpPr/>
          <p:nvPr/>
        </p:nvSpPr>
        <p:spPr>
          <a:xfrm>
            <a:off x="645604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Gebundende</a:t>
            </a:r>
            <a:r>
              <a:rPr lang="de-DE" dirty="0"/>
              <a:t> e</a:t>
            </a:r>
            <a:r>
              <a:rPr lang="de-DE" baseline="30000" dirty="0"/>
              <a:t>-</a:t>
            </a:r>
          </a:p>
        </p:txBody>
      </p:sp>
      <p:sp>
        <p:nvSpPr>
          <p:cNvPr id="13" name="Rechteck: abgerundete Ecken 12">
            <a:extLst>
              <a:ext uri="{FF2B5EF4-FFF2-40B4-BE49-F238E27FC236}">
                <a16:creationId xmlns:a16="http://schemas.microsoft.com/office/drawing/2014/main" id="{4AD83D1A-D151-1AFD-F125-A615532D59DB}"/>
              </a:ext>
            </a:extLst>
          </p:cNvPr>
          <p:cNvSpPr/>
          <p:nvPr/>
        </p:nvSpPr>
        <p:spPr>
          <a:xfrm>
            <a:off x="876868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Quasi-freie e</a:t>
            </a:r>
            <a:r>
              <a:rPr lang="de-DE" baseline="30000" dirty="0"/>
              <a:t>-</a:t>
            </a:r>
            <a:endParaRPr lang="de-DE" dirty="0"/>
          </a:p>
        </p:txBody>
      </p:sp>
      <p:sp>
        <p:nvSpPr>
          <p:cNvPr id="14" name="Rechteck: abgerundete Ecken 13">
            <a:extLst>
              <a:ext uri="{FF2B5EF4-FFF2-40B4-BE49-F238E27FC236}">
                <a16:creationId xmlns:a16="http://schemas.microsoft.com/office/drawing/2014/main" id="{276D500D-9419-3715-F8AB-9B614E48DACC}"/>
              </a:ext>
            </a:extLst>
          </p:cNvPr>
          <p:cNvSpPr/>
          <p:nvPr/>
        </p:nvSpPr>
        <p:spPr>
          <a:xfrm>
            <a:off x="5318222" y="2109038"/>
            <a:ext cx="985418"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Dia</a:t>
            </a:r>
          </a:p>
        </p:txBody>
      </p:sp>
      <p:sp>
        <p:nvSpPr>
          <p:cNvPr id="16" name="Rechteck: abgerundete Ecken 15">
            <a:extLst>
              <a:ext uri="{FF2B5EF4-FFF2-40B4-BE49-F238E27FC236}">
                <a16:creationId xmlns:a16="http://schemas.microsoft.com/office/drawing/2014/main" id="{6C5894B8-5C23-F93C-6D0C-A90430DFB0FC}"/>
              </a:ext>
            </a:extLst>
          </p:cNvPr>
          <p:cNvSpPr/>
          <p:nvPr/>
        </p:nvSpPr>
        <p:spPr>
          <a:xfrm>
            <a:off x="5318222" y="3397170"/>
            <a:ext cx="985418"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Para</a:t>
            </a:r>
          </a:p>
        </p:txBody>
      </p:sp>
      <p:sp>
        <p:nvSpPr>
          <p:cNvPr id="17" name="Rechteck: abgerundete Ecken 16">
            <a:extLst>
              <a:ext uri="{FF2B5EF4-FFF2-40B4-BE49-F238E27FC236}">
                <a16:creationId xmlns:a16="http://schemas.microsoft.com/office/drawing/2014/main" id="{E234622B-6A75-0923-7DF3-C62EC388F409}"/>
              </a:ext>
            </a:extLst>
          </p:cNvPr>
          <p:cNvSpPr/>
          <p:nvPr/>
        </p:nvSpPr>
        <p:spPr>
          <a:xfrm>
            <a:off x="876868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750" dirty="0"/>
              <a:t>Band Ferromagnetismus</a:t>
            </a:r>
          </a:p>
        </p:txBody>
      </p:sp>
      <p:sp>
        <p:nvSpPr>
          <p:cNvPr id="18" name="Rechteck: abgerundete Ecken 17">
            <a:extLst>
              <a:ext uri="{FF2B5EF4-FFF2-40B4-BE49-F238E27FC236}">
                <a16:creationId xmlns:a16="http://schemas.microsoft.com/office/drawing/2014/main" id="{64FD7CF6-0273-F048-BD54-BF53D58C8AF1}"/>
              </a:ext>
            </a:extLst>
          </p:cNvPr>
          <p:cNvSpPr/>
          <p:nvPr/>
        </p:nvSpPr>
        <p:spPr>
          <a:xfrm>
            <a:off x="645604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Kooperativer Magnetismus</a:t>
            </a:r>
          </a:p>
        </p:txBody>
      </p:sp>
      <p:sp>
        <p:nvSpPr>
          <p:cNvPr id="19" name="Rechteck: abgerundete Ecken 18">
            <a:extLst>
              <a:ext uri="{FF2B5EF4-FFF2-40B4-BE49-F238E27FC236}">
                <a16:creationId xmlns:a16="http://schemas.microsoft.com/office/drawing/2014/main" id="{0A2D6652-B74C-0A80-E5B6-1671FEEA90DA}"/>
              </a:ext>
            </a:extLst>
          </p:cNvPr>
          <p:cNvSpPr/>
          <p:nvPr/>
        </p:nvSpPr>
        <p:spPr>
          <a:xfrm>
            <a:off x="5318222" y="4900475"/>
            <a:ext cx="985418"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WWM</a:t>
            </a:r>
          </a:p>
        </p:txBody>
      </p:sp>
      <p:sp>
        <p:nvSpPr>
          <p:cNvPr id="21" name="Inhaltsplatzhalter 2">
            <a:extLst>
              <a:ext uri="{FF2B5EF4-FFF2-40B4-BE49-F238E27FC236}">
                <a16:creationId xmlns:a16="http://schemas.microsoft.com/office/drawing/2014/main" id="{00C52152-D736-4B5C-8039-01EDE924FD9D}"/>
              </a:ext>
            </a:extLst>
          </p:cNvPr>
          <p:cNvSpPr txBox="1">
            <a:spLocks/>
          </p:cNvSpPr>
          <p:nvPr/>
        </p:nvSpPr>
        <p:spPr>
          <a:xfrm>
            <a:off x="-5342684" y="1921390"/>
            <a:ext cx="5568951" cy="4103687"/>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a:t>Magnete sind Überall (nicht nur am Kühlschrank):</a:t>
            </a:r>
          </a:p>
          <a:p>
            <a:endParaRPr lang="de-DE"/>
          </a:p>
          <a:p>
            <a:pPr lvl="2"/>
            <a:r>
              <a:rPr lang="de-DE"/>
              <a:t>Praktisch in jedem elektrischen Motor.</a:t>
            </a:r>
          </a:p>
          <a:p>
            <a:pPr lvl="3"/>
            <a:r>
              <a:rPr lang="de-DE"/>
              <a:t>Lautsprecher</a:t>
            </a:r>
          </a:p>
          <a:p>
            <a:pPr lvl="3"/>
            <a:endParaRPr lang="de-DE"/>
          </a:p>
          <a:p>
            <a:pPr lvl="2"/>
            <a:r>
              <a:rPr lang="de-DE"/>
              <a:t>Medizin</a:t>
            </a:r>
          </a:p>
          <a:p>
            <a:pPr lvl="3"/>
            <a:r>
              <a:rPr lang="de-DE"/>
              <a:t>MRI </a:t>
            </a:r>
          </a:p>
          <a:p>
            <a:pPr lvl="3"/>
            <a:endParaRPr lang="de-DE"/>
          </a:p>
          <a:p>
            <a:pPr lvl="2"/>
            <a:r>
              <a:rPr lang="de-DE"/>
              <a:t>Digitaler Speicher</a:t>
            </a:r>
          </a:p>
          <a:p>
            <a:pPr lvl="3"/>
            <a:r>
              <a:rPr lang="de-DE"/>
              <a:t>HDD</a:t>
            </a:r>
          </a:p>
          <a:p>
            <a:pPr lvl="3"/>
            <a:r>
              <a:rPr lang="de-DE"/>
              <a:t>Skyrmions?</a:t>
            </a:r>
          </a:p>
          <a:p>
            <a:pPr lvl="2"/>
            <a:endParaRPr lang="de-DE"/>
          </a:p>
          <a:p>
            <a:pPr lvl="2"/>
            <a:r>
              <a:rPr lang="de-DE"/>
              <a:t>Computing – Spintronics - Magnonen?</a:t>
            </a:r>
          </a:p>
          <a:p>
            <a:pPr lvl="2"/>
            <a:r>
              <a:rPr lang="de-DE"/>
              <a:t>Forschung (Nowak, Gönnenwein, Bossini….)</a:t>
            </a:r>
            <a:endParaRPr lang="de-DE" dirty="0"/>
          </a:p>
        </p:txBody>
      </p:sp>
    </p:spTree>
    <p:extLst>
      <p:ext uri="{BB962C8B-B14F-4D97-AF65-F5344CB8AC3E}">
        <p14:creationId xmlns:p14="http://schemas.microsoft.com/office/powerpoint/2010/main" val="116069020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799" y="1484785"/>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Gittersymmetrie die Zeitumkehr aufheben?</a:t>
            </a:r>
          </a:p>
          <a:p>
            <a:endParaRPr lang="de-DE" dirty="0"/>
          </a:p>
          <a:p>
            <a:r>
              <a:rPr lang="de-DE" dirty="0"/>
              <a:t>Antiferromagnetismus</a:t>
            </a:r>
          </a:p>
          <a:p>
            <a:pPr lvl="2"/>
            <a:r>
              <a:rPr lang="de-DE" dirty="0"/>
              <a:t>Keine Magnetisierung</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7">
            <a:extLst>
              <a:ext uri="{FF2B5EF4-FFF2-40B4-BE49-F238E27FC236}">
                <a16:creationId xmlns:a16="http://schemas.microsoft.com/office/drawing/2014/main" id="{5B8C1F1A-FF68-B257-8811-158F44136B74}"/>
              </a:ext>
            </a:extLst>
          </p:cNvPr>
          <p:cNvSpPr/>
          <p:nvPr/>
        </p:nvSpPr>
        <p:spPr>
          <a:xfrm>
            <a:off x="8966705" y="191482"/>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A6910FFC-A0E6-2B37-64D9-19C11D03AB3B}"/>
              </a:ext>
            </a:extLst>
          </p:cNvPr>
          <p:cNvSpPr/>
          <p:nvPr/>
        </p:nvSpPr>
        <p:spPr>
          <a:xfrm>
            <a:off x="9938705" y="1163784"/>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FF2B5EF4-FFF2-40B4-BE49-F238E27FC236}">
                <a16:creationId xmlns:a16="http://schemas.microsoft.com/office/drawing/2014/main" id="{047BB96C-1B81-E2D3-29B9-7096AEB1E9C2}"/>
              </a:ext>
            </a:extLst>
          </p:cNvPr>
          <p:cNvCxnSpPr>
            <a:cxnSpLocks/>
          </p:cNvCxnSpPr>
          <p:nvPr/>
        </p:nvCxnSpPr>
        <p:spPr>
          <a:xfrm flipV="1">
            <a:off x="9938705" y="191482"/>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42B74F76-E513-F7C9-FD2A-05B0C41DEDD8}"/>
              </a:ext>
            </a:extLst>
          </p:cNvPr>
          <p:cNvCxnSpPr>
            <a:cxnSpLocks/>
          </p:cNvCxnSpPr>
          <p:nvPr/>
        </p:nvCxnSpPr>
        <p:spPr>
          <a:xfrm flipV="1">
            <a:off x="10874705" y="191482"/>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C0CFC8E5-7F63-96DF-4D00-E140F38CAFF7}"/>
              </a:ext>
            </a:extLst>
          </p:cNvPr>
          <p:cNvCxnSpPr>
            <a:cxnSpLocks/>
          </p:cNvCxnSpPr>
          <p:nvPr/>
        </p:nvCxnSpPr>
        <p:spPr>
          <a:xfrm flipV="1">
            <a:off x="9938705" y="2096482"/>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754494C-5F82-F91E-CDB8-1759D73B9046}"/>
              </a:ext>
            </a:extLst>
          </p:cNvPr>
          <p:cNvCxnSpPr>
            <a:cxnSpLocks/>
          </p:cNvCxnSpPr>
          <p:nvPr/>
        </p:nvCxnSpPr>
        <p:spPr>
          <a:xfrm flipV="1">
            <a:off x="10874705" y="2096482"/>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0E0952A8-A2B2-9F8F-5EE2-C6916349110C}"/>
              </a:ext>
            </a:extLst>
          </p:cNvPr>
          <p:cNvCxnSpPr>
            <a:cxnSpLocks/>
          </p:cNvCxnSpPr>
          <p:nvPr/>
        </p:nvCxnSpPr>
        <p:spPr>
          <a:xfrm>
            <a:off x="8966704" y="20964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F95D0106-B2DD-A5C6-E306-2A70F0461D5E}"/>
              </a:ext>
            </a:extLst>
          </p:cNvPr>
          <p:cNvCxnSpPr>
            <a:cxnSpLocks/>
          </p:cNvCxnSpPr>
          <p:nvPr/>
        </p:nvCxnSpPr>
        <p:spPr>
          <a:xfrm>
            <a:off x="8966704" y="1163784"/>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4C646289-074D-096F-2F32-074333DA5724}"/>
              </a:ext>
            </a:extLst>
          </p:cNvPr>
          <p:cNvCxnSpPr>
            <a:cxnSpLocks/>
          </p:cNvCxnSpPr>
          <p:nvPr/>
        </p:nvCxnSpPr>
        <p:spPr>
          <a:xfrm>
            <a:off x="10874705" y="1163784"/>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111581D-EFD0-8166-E97B-F9F0FCDFF6A9}"/>
              </a:ext>
            </a:extLst>
          </p:cNvPr>
          <p:cNvCxnSpPr>
            <a:cxnSpLocks/>
          </p:cNvCxnSpPr>
          <p:nvPr/>
        </p:nvCxnSpPr>
        <p:spPr>
          <a:xfrm>
            <a:off x="10874704" y="20964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Ellipse 25">
            <a:extLst>
              <a:ext uri="{FF2B5EF4-FFF2-40B4-BE49-F238E27FC236}">
                <a16:creationId xmlns:a16="http://schemas.microsoft.com/office/drawing/2014/main" id="{747FDC58-6A47-C5E1-12FE-97FB9D44DBA3}"/>
              </a:ext>
            </a:extLst>
          </p:cNvPr>
          <p:cNvSpPr/>
          <p:nvPr/>
        </p:nvSpPr>
        <p:spPr>
          <a:xfrm>
            <a:off x="8858693" y="10313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FD48AA21-6FCD-C992-04C6-E49FE3CF0E70}"/>
              </a:ext>
            </a:extLst>
          </p:cNvPr>
          <p:cNvSpPr/>
          <p:nvPr/>
        </p:nvSpPr>
        <p:spPr>
          <a:xfrm>
            <a:off x="9846998" y="10313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2D10F7C7-7423-B88C-4EBB-52396C97DE7A}"/>
              </a:ext>
            </a:extLst>
          </p:cNvPr>
          <p:cNvSpPr/>
          <p:nvPr/>
        </p:nvSpPr>
        <p:spPr>
          <a:xfrm>
            <a:off x="10766692" y="10313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A70F1088-FCA5-8252-AFCF-7E0510B3F3CE}"/>
              </a:ext>
            </a:extLst>
          </p:cNvPr>
          <p:cNvSpPr/>
          <p:nvPr/>
        </p:nvSpPr>
        <p:spPr>
          <a:xfrm>
            <a:off x="11735694" y="10313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9BB02CEB-9E44-6208-6790-88F29DBB9D43}"/>
              </a:ext>
            </a:extLst>
          </p:cNvPr>
          <p:cNvSpPr/>
          <p:nvPr/>
        </p:nvSpPr>
        <p:spPr>
          <a:xfrm>
            <a:off x="8858693" y="103989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ECB0A363-EB26-E720-D8D7-F6BA0A7C04C8}"/>
              </a:ext>
            </a:extLst>
          </p:cNvPr>
          <p:cNvSpPr/>
          <p:nvPr/>
        </p:nvSpPr>
        <p:spPr>
          <a:xfrm>
            <a:off x="9846998" y="103989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3AB7AA47-7FD1-F248-DEAF-8FAB7EE2EDD4}"/>
              </a:ext>
            </a:extLst>
          </p:cNvPr>
          <p:cNvSpPr/>
          <p:nvPr/>
        </p:nvSpPr>
        <p:spPr>
          <a:xfrm>
            <a:off x="10766692" y="103989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19A7C9E3-7CDA-740B-CB8A-08FF6B5F37EE}"/>
              </a:ext>
            </a:extLst>
          </p:cNvPr>
          <p:cNvSpPr/>
          <p:nvPr/>
        </p:nvSpPr>
        <p:spPr>
          <a:xfrm>
            <a:off x="11735694" y="103989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BC1C8539-D692-476F-8FE4-7D5E9C725A52}"/>
              </a:ext>
            </a:extLst>
          </p:cNvPr>
          <p:cNvSpPr/>
          <p:nvPr/>
        </p:nvSpPr>
        <p:spPr>
          <a:xfrm>
            <a:off x="8858693" y="197665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5573FA2B-FAC1-4299-BB9B-82F1A0DBE5B1}"/>
              </a:ext>
            </a:extLst>
          </p:cNvPr>
          <p:cNvSpPr/>
          <p:nvPr/>
        </p:nvSpPr>
        <p:spPr>
          <a:xfrm>
            <a:off x="9846998" y="197665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a:extLst>
              <a:ext uri="{FF2B5EF4-FFF2-40B4-BE49-F238E27FC236}">
                <a16:creationId xmlns:a16="http://schemas.microsoft.com/office/drawing/2014/main" id="{DDA86FDD-596C-8B3F-12DE-939A4B01BBEA}"/>
              </a:ext>
            </a:extLst>
          </p:cNvPr>
          <p:cNvSpPr/>
          <p:nvPr/>
        </p:nvSpPr>
        <p:spPr>
          <a:xfrm>
            <a:off x="10766692" y="197665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B7C4B0E6-47C2-1592-BC81-B4565520800F}"/>
              </a:ext>
            </a:extLst>
          </p:cNvPr>
          <p:cNvSpPr/>
          <p:nvPr/>
        </p:nvSpPr>
        <p:spPr>
          <a:xfrm>
            <a:off x="11735694" y="197665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2AB53EFF-431E-096B-A09E-7D3E5C1660FA}"/>
              </a:ext>
            </a:extLst>
          </p:cNvPr>
          <p:cNvSpPr/>
          <p:nvPr/>
        </p:nvSpPr>
        <p:spPr>
          <a:xfrm>
            <a:off x="8858693" y="2944409"/>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E2C7B8E6-B438-648B-D383-88DAE1AA2B6D}"/>
              </a:ext>
            </a:extLst>
          </p:cNvPr>
          <p:cNvSpPr/>
          <p:nvPr/>
        </p:nvSpPr>
        <p:spPr>
          <a:xfrm>
            <a:off x="9846998" y="2944409"/>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Ellipse 40">
            <a:extLst>
              <a:ext uri="{FF2B5EF4-FFF2-40B4-BE49-F238E27FC236}">
                <a16:creationId xmlns:a16="http://schemas.microsoft.com/office/drawing/2014/main" id="{7483C227-B93C-BABD-574C-F46CE495B448}"/>
              </a:ext>
            </a:extLst>
          </p:cNvPr>
          <p:cNvSpPr/>
          <p:nvPr/>
        </p:nvSpPr>
        <p:spPr>
          <a:xfrm>
            <a:off x="10766692" y="2944409"/>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79985B85-63D4-F85A-6AD2-77B91D5DCA92}"/>
              </a:ext>
            </a:extLst>
          </p:cNvPr>
          <p:cNvSpPr/>
          <p:nvPr/>
        </p:nvSpPr>
        <p:spPr>
          <a:xfrm>
            <a:off x="11735694" y="2944409"/>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2" name="Gruppieren 71">
            <a:extLst>
              <a:ext uri="{FF2B5EF4-FFF2-40B4-BE49-F238E27FC236}">
                <a16:creationId xmlns:a16="http://schemas.microsoft.com/office/drawing/2014/main" id="{827F099E-7E33-D69D-6CD2-529F86E59173}"/>
              </a:ext>
            </a:extLst>
          </p:cNvPr>
          <p:cNvGrpSpPr/>
          <p:nvPr/>
        </p:nvGrpSpPr>
        <p:grpSpPr>
          <a:xfrm>
            <a:off x="665877" y="3794325"/>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3" name="Pfeil: nach rechts 72">
            <a:extLst>
              <a:ext uri="{FF2B5EF4-FFF2-40B4-BE49-F238E27FC236}">
                <a16:creationId xmlns:a16="http://schemas.microsoft.com/office/drawing/2014/main" id="{C208805E-E42D-F1F0-1413-49CBA66A8362}"/>
              </a:ext>
            </a:extLst>
          </p:cNvPr>
          <p:cNvSpPr/>
          <p:nvPr/>
        </p:nvSpPr>
        <p:spPr>
          <a:xfrm>
            <a:off x="4154155" y="417567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04" name="Gruppieren 103">
            <a:extLst>
              <a:ext uri="{FF2B5EF4-FFF2-40B4-BE49-F238E27FC236}">
                <a16:creationId xmlns:a16="http://schemas.microsoft.com/office/drawing/2014/main" id="{A9607378-B33C-D1D9-008A-1671649451C8}"/>
              </a:ext>
            </a:extLst>
          </p:cNvPr>
          <p:cNvGrpSpPr/>
          <p:nvPr/>
        </p:nvGrpSpPr>
        <p:grpSpPr>
          <a:xfrm>
            <a:off x="6646216" y="3816687"/>
            <a:ext cx="2719801" cy="2583571"/>
            <a:chOff x="6760575" y="3312792"/>
            <a:chExt cx="3093025" cy="3057298"/>
          </a:xfrm>
        </p:grpSpPr>
        <p:sp>
          <p:nvSpPr>
            <p:cNvPr id="74" name="Rechteck 73">
              <a:extLst>
                <a:ext uri="{FF2B5EF4-FFF2-40B4-BE49-F238E27FC236}">
                  <a16:creationId xmlns:a16="http://schemas.microsoft.com/office/drawing/2014/main" id="{D1DBC14A-1B5E-5483-9B89-757ED7B16544}"/>
                </a:ext>
              </a:extLst>
            </p:cNvPr>
            <p:cNvSpPr/>
            <p:nvPr/>
          </p:nvSpPr>
          <p:spPr>
            <a:xfrm>
              <a:off x="6868587" y="3401139"/>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74">
              <a:extLst>
                <a:ext uri="{FF2B5EF4-FFF2-40B4-BE49-F238E27FC236}">
                  <a16:creationId xmlns:a16="http://schemas.microsoft.com/office/drawing/2014/main" id="{C8C2B063-ED48-B074-A7A6-4CACAABFC46C}"/>
                </a:ext>
              </a:extLst>
            </p:cNvPr>
            <p:cNvSpPr/>
            <p:nvPr/>
          </p:nvSpPr>
          <p:spPr>
            <a:xfrm>
              <a:off x="7840587" y="4373441"/>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6" name="Gerader Verbinder 75">
              <a:extLst>
                <a:ext uri="{FF2B5EF4-FFF2-40B4-BE49-F238E27FC236}">
                  <a16:creationId xmlns:a16="http://schemas.microsoft.com/office/drawing/2014/main" id="{3AA27FCF-9CE5-415E-43A1-C19050EF82FB}"/>
                </a:ext>
              </a:extLst>
            </p:cNvPr>
            <p:cNvCxnSpPr>
              <a:cxnSpLocks/>
            </p:cNvCxnSpPr>
            <p:nvPr/>
          </p:nvCxnSpPr>
          <p:spPr>
            <a:xfrm flipV="1">
              <a:off x="7840587" y="340113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Gerader Verbinder 76">
              <a:extLst>
                <a:ext uri="{FF2B5EF4-FFF2-40B4-BE49-F238E27FC236}">
                  <a16:creationId xmlns:a16="http://schemas.microsoft.com/office/drawing/2014/main" id="{6F893E94-1D65-0C77-0237-BD9C070E821C}"/>
                </a:ext>
              </a:extLst>
            </p:cNvPr>
            <p:cNvCxnSpPr>
              <a:cxnSpLocks/>
            </p:cNvCxnSpPr>
            <p:nvPr/>
          </p:nvCxnSpPr>
          <p:spPr>
            <a:xfrm flipV="1">
              <a:off x="8776587" y="340113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Gerader Verbinder 77">
              <a:extLst>
                <a:ext uri="{FF2B5EF4-FFF2-40B4-BE49-F238E27FC236}">
                  <a16:creationId xmlns:a16="http://schemas.microsoft.com/office/drawing/2014/main" id="{8FD65474-4B74-959E-C935-BAE77B224C40}"/>
                </a:ext>
              </a:extLst>
            </p:cNvPr>
            <p:cNvCxnSpPr>
              <a:cxnSpLocks/>
            </p:cNvCxnSpPr>
            <p:nvPr/>
          </p:nvCxnSpPr>
          <p:spPr>
            <a:xfrm flipV="1">
              <a:off x="7840587" y="530613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Gerader Verbinder 78">
              <a:extLst>
                <a:ext uri="{FF2B5EF4-FFF2-40B4-BE49-F238E27FC236}">
                  <a16:creationId xmlns:a16="http://schemas.microsoft.com/office/drawing/2014/main" id="{61F9C66F-D3DA-A80E-1458-43980464468C}"/>
                </a:ext>
              </a:extLst>
            </p:cNvPr>
            <p:cNvCxnSpPr>
              <a:cxnSpLocks/>
            </p:cNvCxnSpPr>
            <p:nvPr/>
          </p:nvCxnSpPr>
          <p:spPr>
            <a:xfrm flipV="1">
              <a:off x="8776587" y="530613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Gerader Verbinder 79">
              <a:extLst>
                <a:ext uri="{FF2B5EF4-FFF2-40B4-BE49-F238E27FC236}">
                  <a16:creationId xmlns:a16="http://schemas.microsoft.com/office/drawing/2014/main" id="{D967A8E2-7516-F2BB-F26D-4A43D4A4B4BD}"/>
                </a:ext>
              </a:extLst>
            </p:cNvPr>
            <p:cNvCxnSpPr>
              <a:cxnSpLocks/>
            </p:cNvCxnSpPr>
            <p:nvPr/>
          </p:nvCxnSpPr>
          <p:spPr>
            <a:xfrm>
              <a:off x="6868586" y="5306139"/>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Gerader Verbinder 80">
              <a:extLst>
                <a:ext uri="{FF2B5EF4-FFF2-40B4-BE49-F238E27FC236}">
                  <a16:creationId xmlns:a16="http://schemas.microsoft.com/office/drawing/2014/main" id="{0434579D-3D46-2F01-03A6-57A9DC91C9F2}"/>
                </a:ext>
              </a:extLst>
            </p:cNvPr>
            <p:cNvCxnSpPr>
              <a:cxnSpLocks/>
            </p:cNvCxnSpPr>
            <p:nvPr/>
          </p:nvCxnSpPr>
          <p:spPr>
            <a:xfrm>
              <a:off x="6868586" y="4373441"/>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4BD2CDA5-2A7C-87E6-919D-CC626C62B830}"/>
                </a:ext>
              </a:extLst>
            </p:cNvPr>
            <p:cNvCxnSpPr>
              <a:cxnSpLocks/>
            </p:cNvCxnSpPr>
            <p:nvPr/>
          </p:nvCxnSpPr>
          <p:spPr>
            <a:xfrm>
              <a:off x="8776587" y="4373441"/>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Gerader Verbinder 82">
              <a:extLst>
                <a:ext uri="{FF2B5EF4-FFF2-40B4-BE49-F238E27FC236}">
                  <a16:creationId xmlns:a16="http://schemas.microsoft.com/office/drawing/2014/main" id="{A0E8085D-7538-BFF5-125A-52F7ECA612C9}"/>
                </a:ext>
              </a:extLst>
            </p:cNvPr>
            <p:cNvCxnSpPr>
              <a:cxnSpLocks/>
            </p:cNvCxnSpPr>
            <p:nvPr/>
          </p:nvCxnSpPr>
          <p:spPr>
            <a:xfrm>
              <a:off x="8776586" y="5306139"/>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Ellipse 83">
              <a:extLst>
                <a:ext uri="{FF2B5EF4-FFF2-40B4-BE49-F238E27FC236}">
                  <a16:creationId xmlns:a16="http://schemas.microsoft.com/office/drawing/2014/main" id="{59087F14-7E05-18CD-2C4B-F715CAC0CD36}"/>
                </a:ext>
              </a:extLst>
            </p:cNvPr>
            <p:cNvSpPr/>
            <p:nvPr/>
          </p:nvSpPr>
          <p:spPr>
            <a:xfrm>
              <a:off x="6760575" y="3312792"/>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Ellipse 84">
              <a:extLst>
                <a:ext uri="{FF2B5EF4-FFF2-40B4-BE49-F238E27FC236}">
                  <a16:creationId xmlns:a16="http://schemas.microsoft.com/office/drawing/2014/main" id="{0049DA8E-065B-001F-CD9E-D7C263571732}"/>
                </a:ext>
              </a:extLst>
            </p:cNvPr>
            <p:cNvSpPr/>
            <p:nvPr/>
          </p:nvSpPr>
          <p:spPr>
            <a:xfrm>
              <a:off x="7748880" y="3312792"/>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6" name="Ellipse 85">
              <a:extLst>
                <a:ext uri="{FF2B5EF4-FFF2-40B4-BE49-F238E27FC236}">
                  <a16:creationId xmlns:a16="http://schemas.microsoft.com/office/drawing/2014/main" id="{1DAD6AD4-6886-D323-769E-6C8DC844C387}"/>
                </a:ext>
              </a:extLst>
            </p:cNvPr>
            <p:cNvSpPr/>
            <p:nvPr/>
          </p:nvSpPr>
          <p:spPr>
            <a:xfrm>
              <a:off x="8668574" y="3312792"/>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Ellipse 86">
              <a:extLst>
                <a:ext uri="{FF2B5EF4-FFF2-40B4-BE49-F238E27FC236}">
                  <a16:creationId xmlns:a16="http://schemas.microsoft.com/office/drawing/2014/main" id="{7559E419-B461-8811-17F1-ECD394D2A0D6}"/>
                </a:ext>
              </a:extLst>
            </p:cNvPr>
            <p:cNvSpPr/>
            <p:nvPr/>
          </p:nvSpPr>
          <p:spPr>
            <a:xfrm>
              <a:off x="9637576" y="3312792"/>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Ellipse 87">
              <a:extLst>
                <a:ext uri="{FF2B5EF4-FFF2-40B4-BE49-F238E27FC236}">
                  <a16:creationId xmlns:a16="http://schemas.microsoft.com/office/drawing/2014/main" id="{404AD1F5-F0A4-20BF-5B64-BDCCA61819CE}"/>
                </a:ext>
              </a:extLst>
            </p:cNvPr>
            <p:cNvSpPr/>
            <p:nvPr/>
          </p:nvSpPr>
          <p:spPr>
            <a:xfrm>
              <a:off x="6760575" y="424955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9" name="Ellipse 88">
              <a:extLst>
                <a:ext uri="{FF2B5EF4-FFF2-40B4-BE49-F238E27FC236}">
                  <a16:creationId xmlns:a16="http://schemas.microsoft.com/office/drawing/2014/main" id="{E5E81A85-24DE-1408-B643-F4FD8175556F}"/>
                </a:ext>
              </a:extLst>
            </p:cNvPr>
            <p:cNvSpPr/>
            <p:nvPr/>
          </p:nvSpPr>
          <p:spPr>
            <a:xfrm>
              <a:off x="7748880" y="424955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a:extLst>
                <a:ext uri="{FF2B5EF4-FFF2-40B4-BE49-F238E27FC236}">
                  <a16:creationId xmlns:a16="http://schemas.microsoft.com/office/drawing/2014/main" id="{A8DE356C-588F-1231-53FC-2157C27144DF}"/>
                </a:ext>
              </a:extLst>
            </p:cNvPr>
            <p:cNvSpPr/>
            <p:nvPr/>
          </p:nvSpPr>
          <p:spPr>
            <a:xfrm>
              <a:off x="8668574" y="424955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a:extLst>
                <a:ext uri="{FF2B5EF4-FFF2-40B4-BE49-F238E27FC236}">
                  <a16:creationId xmlns:a16="http://schemas.microsoft.com/office/drawing/2014/main" id="{5AC89E6C-CF32-7A5C-B3FF-9DAEDBD82642}"/>
                </a:ext>
              </a:extLst>
            </p:cNvPr>
            <p:cNvSpPr/>
            <p:nvPr/>
          </p:nvSpPr>
          <p:spPr>
            <a:xfrm>
              <a:off x="9637576" y="424955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Ellipse 91">
              <a:extLst>
                <a:ext uri="{FF2B5EF4-FFF2-40B4-BE49-F238E27FC236}">
                  <a16:creationId xmlns:a16="http://schemas.microsoft.com/office/drawing/2014/main" id="{B603E51D-80FE-6140-2AC5-7BEFB7945730}"/>
                </a:ext>
              </a:extLst>
            </p:cNvPr>
            <p:cNvSpPr/>
            <p:nvPr/>
          </p:nvSpPr>
          <p:spPr>
            <a:xfrm>
              <a:off x="6760575" y="518631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Ellipse 92">
              <a:extLst>
                <a:ext uri="{FF2B5EF4-FFF2-40B4-BE49-F238E27FC236}">
                  <a16:creationId xmlns:a16="http://schemas.microsoft.com/office/drawing/2014/main" id="{9A4EDEB4-F40C-CB3E-A8DA-5A425BF27889}"/>
                </a:ext>
              </a:extLst>
            </p:cNvPr>
            <p:cNvSpPr/>
            <p:nvPr/>
          </p:nvSpPr>
          <p:spPr>
            <a:xfrm>
              <a:off x="7748880" y="518631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4" name="Ellipse 93">
              <a:extLst>
                <a:ext uri="{FF2B5EF4-FFF2-40B4-BE49-F238E27FC236}">
                  <a16:creationId xmlns:a16="http://schemas.microsoft.com/office/drawing/2014/main" id="{0911F6BA-DC6F-ED2D-E93C-5DE602DB3BFA}"/>
                </a:ext>
              </a:extLst>
            </p:cNvPr>
            <p:cNvSpPr/>
            <p:nvPr/>
          </p:nvSpPr>
          <p:spPr>
            <a:xfrm>
              <a:off x="8668574" y="518631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Ellipse 94">
              <a:extLst>
                <a:ext uri="{FF2B5EF4-FFF2-40B4-BE49-F238E27FC236}">
                  <a16:creationId xmlns:a16="http://schemas.microsoft.com/office/drawing/2014/main" id="{27673FF5-2668-B050-9243-A74131E9D236}"/>
                </a:ext>
              </a:extLst>
            </p:cNvPr>
            <p:cNvSpPr/>
            <p:nvPr/>
          </p:nvSpPr>
          <p:spPr>
            <a:xfrm>
              <a:off x="9637576" y="518631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Ellipse 95">
              <a:extLst>
                <a:ext uri="{FF2B5EF4-FFF2-40B4-BE49-F238E27FC236}">
                  <a16:creationId xmlns:a16="http://schemas.microsoft.com/office/drawing/2014/main" id="{930DC5EC-0E97-AA20-4027-DE57B9A8A715}"/>
                </a:ext>
              </a:extLst>
            </p:cNvPr>
            <p:cNvSpPr/>
            <p:nvPr/>
          </p:nvSpPr>
          <p:spPr>
            <a:xfrm>
              <a:off x="6760575" y="6154066"/>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a:extLst>
                <a:ext uri="{FF2B5EF4-FFF2-40B4-BE49-F238E27FC236}">
                  <a16:creationId xmlns:a16="http://schemas.microsoft.com/office/drawing/2014/main" id="{F131D44E-EABF-8677-0067-672394C57FC6}"/>
                </a:ext>
              </a:extLst>
            </p:cNvPr>
            <p:cNvSpPr/>
            <p:nvPr/>
          </p:nvSpPr>
          <p:spPr>
            <a:xfrm>
              <a:off x="7748880" y="6154066"/>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Ellipse 97">
              <a:extLst>
                <a:ext uri="{FF2B5EF4-FFF2-40B4-BE49-F238E27FC236}">
                  <a16:creationId xmlns:a16="http://schemas.microsoft.com/office/drawing/2014/main" id="{D6A7BD82-6FB3-07E4-E84A-42A7F1C06B3B}"/>
                </a:ext>
              </a:extLst>
            </p:cNvPr>
            <p:cNvSpPr/>
            <p:nvPr/>
          </p:nvSpPr>
          <p:spPr>
            <a:xfrm>
              <a:off x="8668574" y="6154066"/>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9" name="Ellipse 98">
              <a:extLst>
                <a:ext uri="{FF2B5EF4-FFF2-40B4-BE49-F238E27FC236}">
                  <a16:creationId xmlns:a16="http://schemas.microsoft.com/office/drawing/2014/main" id="{B271F215-546D-80E5-B4DF-5CDF73481C0F}"/>
                </a:ext>
              </a:extLst>
            </p:cNvPr>
            <p:cNvSpPr/>
            <p:nvPr/>
          </p:nvSpPr>
          <p:spPr>
            <a:xfrm>
              <a:off x="9637576" y="6154066"/>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697" y="368998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892" y="556766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45103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Keine effektive Magnetisierung</a:t>
            </a:r>
          </a:p>
          <a:p>
            <a:pPr lvl="3"/>
            <a:r>
              <a:rPr lang="de-DE" dirty="0"/>
              <a:t>Kompensierende Ordnung</a:t>
            </a:r>
          </a:p>
          <a:p>
            <a:pPr lvl="2"/>
            <a:r>
              <a:rPr lang="de-DE" dirty="0"/>
              <a:t>Zeitumkehrsymmetrie </a:t>
            </a:r>
          </a:p>
          <a:p>
            <a:pPr lvl="2"/>
            <a:r>
              <a:rPr lang="de-DE" dirty="0"/>
              <a:t>Keine </a:t>
            </a:r>
            <a:r>
              <a:rPr lang="de-DE" dirty="0" err="1"/>
              <a:t>spin</a:t>
            </a:r>
            <a:r>
              <a:rPr lang="de-DE" dirty="0"/>
              <a:t>-polarisation im k-Raum</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Starke Magnetisierung</a:t>
            </a:r>
          </a:p>
          <a:p>
            <a:pPr lvl="2"/>
            <a:r>
              <a:rPr lang="de-DE" dirty="0"/>
              <a:t>Keine Zeitumkehrsymmetrie</a:t>
            </a:r>
          </a:p>
          <a:p>
            <a:pPr lvl="2"/>
            <a:r>
              <a:rPr lang="de-DE" dirty="0"/>
              <a:t>Magnetisierung als Ordnungsparameter</a:t>
            </a:r>
          </a:p>
          <a:p>
            <a:pPr lvl="2"/>
            <a:r>
              <a:rPr lang="de-DE" dirty="0"/>
              <a:t>Spin-polarisation im k-Raum</a:t>
            </a:r>
          </a:p>
          <a:p>
            <a:pPr lvl="3"/>
            <a:r>
              <a:rPr lang="de-DE" dirty="0"/>
              <a:t>Isotrop</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19" name="Rechteck 18">
            <a:extLst>
              <a:ext uri="{FF2B5EF4-FFF2-40B4-BE49-F238E27FC236}">
                <a16:creationId xmlns:a16="http://schemas.microsoft.com/office/drawing/2014/main" id="{87A81E01-1CE4-19E9-59E8-3A7EFC8B63A5}"/>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5B8C1F1A-FF68-B257-8811-158F44136B74}"/>
              </a:ext>
            </a:extLst>
          </p:cNvPr>
          <p:cNvSpPr/>
          <p:nvPr/>
        </p:nvSpPr>
        <p:spPr>
          <a:xfrm>
            <a:off x="7994704" y="993689"/>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A6910FFC-A0E6-2B37-64D9-19C11D03AB3B}"/>
              </a:ext>
            </a:extLst>
          </p:cNvPr>
          <p:cNvSpPr/>
          <p:nvPr/>
        </p:nvSpPr>
        <p:spPr>
          <a:xfrm>
            <a:off x="8966704" y="1965991"/>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FF2B5EF4-FFF2-40B4-BE49-F238E27FC236}">
                <a16:creationId xmlns:a16="http://schemas.microsoft.com/office/drawing/2014/main" id="{047BB96C-1B81-E2D3-29B9-7096AEB1E9C2}"/>
              </a:ext>
            </a:extLst>
          </p:cNvPr>
          <p:cNvCxnSpPr>
            <a:cxnSpLocks/>
          </p:cNvCxnSpPr>
          <p:nvPr/>
        </p:nvCxnSpPr>
        <p:spPr>
          <a:xfrm flipV="1">
            <a:off x="8966704" y="99368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42B74F76-E513-F7C9-FD2A-05B0C41DEDD8}"/>
              </a:ext>
            </a:extLst>
          </p:cNvPr>
          <p:cNvCxnSpPr>
            <a:cxnSpLocks/>
          </p:cNvCxnSpPr>
          <p:nvPr/>
        </p:nvCxnSpPr>
        <p:spPr>
          <a:xfrm flipV="1">
            <a:off x="9902704" y="99368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C0CFC8E5-7F63-96DF-4D00-E140F38CAFF7}"/>
              </a:ext>
            </a:extLst>
          </p:cNvPr>
          <p:cNvCxnSpPr>
            <a:cxnSpLocks/>
          </p:cNvCxnSpPr>
          <p:nvPr/>
        </p:nvCxnSpPr>
        <p:spPr>
          <a:xfrm flipV="1">
            <a:off x="8966704" y="289868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754494C-5F82-F91E-CDB8-1759D73B9046}"/>
              </a:ext>
            </a:extLst>
          </p:cNvPr>
          <p:cNvCxnSpPr>
            <a:cxnSpLocks/>
          </p:cNvCxnSpPr>
          <p:nvPr/>
        </p:nvCxnSpPr>
        <p:spPr>
          <a:xfrm flipV="1">
            <a:off x="9902704" y="289868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0E0952A8-A2B2-9F8F-5EE2-C6916349110C}"/>
              </a:ext>
            </a:extLst>
          </p:cNvPr>
          <p:cNvCxnSpPr>
            <a:cxnSpLocks/>
          </p:cNvCxnSpPr>
          <p:nvPr/>
        </p:nvCxnSpPr>
        <p:spPr>
          <a:xfrm>
            <a:off x="7994703" y="2898689"/>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F95D0106-B2DD-A5C6-E306-2A70F0461D5E}"/>
              </a:ext>
            </a:extLst>
          </p:cNvPr>
          <p:cNvCxnSpPr>
            <a:cxnSpLocks/>
          </p:cNvCxnSpPr>
          <p:nvPr/>
        </p:nvCxnSpPr>
        <p:spPr>
          <a:xfrm>
            <a:off x="7994703" y="1965991"/>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4C646289-074D-096F-2F32-074333DA5724}"/>
              </a:ext>
            </a:extLst>
          </p:cNvPr>
          <p:cNvCxnSpPr>
            <a:cxnSpLocks/>
          </p:cNvCxnSpPr>
          <p:nvPr/>
        </p:nvCxnSpPr>
        <p:spPr>
          <a:xfrm>
            <a:off x="9902704" y="1965991"/>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111581D-EFD0-8166-E97B-F9F0FCDFF6A9}"/>
              </a:ext>
            </a:extLst>
          </p:cNvPr>
          <p:cNvCxnSpPr>
            <a:cxnSpLocks/>
          </p:cNvCxnSpPr>
          <p:nvPr/>
        </p:nvCxnSpPr>
        <p:spPr>
          <a:xfrm>
            <a:off x="9902703" y="2898689"/>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Ellipse 25">
            <a:extLst>
              <a:ext uri="{FF2B5EF4-FFF2-40B4-BE49-F238E27FC236}">
                <a16:creationId xmlns:a16="http://schemas.microsoft.com/office/drawing/2014/main" id="{747FDC58-6A47-C5E1-12FE-97FB9D44DBA3}"/>
              </a:ext>
            </a:extLst>
          </p:cNvPr>
          <p:cNvSpPr/>
          <p:nvPr/>
        </p:nvSpPr>
        <p:spPr>
          <a:xfrm>
            <a:off x="7886692" y="905342"/>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FD48AA21-6FCD-C992-04C6-E49FE3CF0E70}"/>
              </a:ext>
            </a:extLst>
          </p:cNvPr>
          <p:cNvSpPr/>
          <p:nvPr/>
        </p:nvSpPr>
        <p:spPr>
          <a:xfrm>
            <a:off x="8874997" y="905342"/>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2D10F7C7-7423-B88C-4EBB-52396C97DE7A}"/>
              </a:ext>
            </a:extLst>
          </p:cNvPr>
          <p:cNvSpPr/>
          <p:nvPr/>
        </p:nvSpPr>
        <p:spPr>
          <a:xfrm>
            <a:off x="9794691" y="905342"/>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A70F1088-FCA5-8252-AFCF-7E0510B3F3CE}"/>
              </a:ext>
            </a:extLst>
          </p:cNvPr>
          <p:cNvSpPr/>
          <p:nvPr/>
        </p:nvSpPr>
        <p:spPr>
          <a:xfrm>
            <a:off x="10763693" y="905342"/>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9BB02CEB-9E44-6208-6790-88F29DBB9D43}"/>
              </a:ext>
            </a:extLst>
          </p:cNvPr>
          <p:cNvSpPr/>
          <p:nvPr/>
        </p:nvSpPr>
        <p:spPr>
          <a:xfrm>
            <a:off x="7886692" y="184210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ECB0A363-EB26-E720-D8D7-F6BA0A7C04C8}"/>
              </a:ext>
            </a:extLst>
          </p:cNvPr>
          <p:cNvSpPr/>
          <p:nvPr/>
        </p:nvSpPr>
        <p:spPr>
          <a:xfrm>
            <a:off x="8874997" y="184210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3AB7AA47-7FD1-F248-DEAF-8FAB7EE2EDD4}"/>
              </a:ext>
            </a:extLst>
          </p:cNvPr>
          <p:cNvSpPr/>
          <p:nvPr/>
        </p:nvSpPr>
        <p:spPr>
          <a:xfrm>
            <a:off x="9794691" y="184210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19A7C9E3-7CDA-740B-CB8A-08FF6B5F37EE}"/>
              </a:ext>
            </a:extLst>
          </p:cNvPr>
          <p:cNvSpPr/>
          <p:nvPr/>
        </p:nvSpPr>
        <p:spPr>
          <a:xfrm>
            <a:off x="10763693" y="184210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BC1C8539-D692-476F-8FE4-7D5E9C725A52}"/>
              </a:ext>
            </a:extLst>
          </p:cNvPr>
          <p:cNvSpPr/>
          <p:nvPr/>
        </p:nvSpPr>
        <p:spPr>
          <a:xfrm>
            <a:off x="7886692" y="277886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5573FA2B-FAC1-4299-BB9B-82F1A0DBE5B1}"/>
              </a:ext>
            </a:extLst>
          </p:cNvPr>
          <p:cNvSpPr/>
          <p:nvPr/>
        </p:nvSpPr>
        <p:spPr>
          <a:xfrm>
            <a:off x="8874997" y="277886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a:extLst>
              <a:ext uri="{FF2B5EF4-FFF2-40B4-BE49-F238E27FC236}">
                <a16:creationId xmlns:a16="http://schemas.microsoft.com/office/drawing/2014/main" id="{DDA86FDD-596C-8B3F-12DE-939A4B01BBEA}"/>
              </a:ext>
            </a:extLst>
          </p:cNvPr>
          <p:cNvSpPr/>
          <p:nvPr/>
        </p:nvSpPr>
        <p:spPr>
          <a:xfrm>
            <a:off x="9794691" y="277886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B7C4B0E6-47C2-1592-BC81-B4565520800F}"/>
              </a:ext>
            </a:extLst>
          </p:cNvPr>
          <p:cNvSpPr/>
          <p:nvPr/>
        </p:nvSpPr>
        <p:spPr>
          <a:xfrm>
            <a:off x="10763693" y="277886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2AB53EFF-431E-096B-A09E-7D3E5C1660FA}"/>
              </a:ext>
            </a:extLst>
          </p:cNvPr>
          <p:cNvSpPr/>
          <p:nvPr/>
        </p:nvSpPr>
        <p:spPr>
          <a:xfrm>
            <a:off x="7886692" y="374661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E2C7B8E6-B438-648B-D383-88DAE1AA2B6D}"/>
              </a:ext>
            </a:extLst>
          </p:cNvPr>
          <p:cNvSpPr/>
          <p:nvPr/>
        </p:nvSpPr>
        <p:spPr>
          <a:xfrm>
            <a:off x="8874997" y="374661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Ellipse 40">
            <a:extLst>
              <a:ext uri="{FF2B5EF4-FFF2-40B4-BE49-F238E27FC236}">
                <a16:creationId xmlns:a16="http://schemas.microsoft.com/office/drawing/2014/main" id="{7483C227-B93C-BABD-574C-F46CE495B448}"/>
              </a:ext>
            </a:extLst>
          </p:cNvPr>
          <p:cNvSpPr/>
          <p:nvPr/>
        </p:nvSpPr>
        <p:spPr>
          <a:xfrm>
            <a:off x="9794691" y="374661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79985B85-63D4-F85A-6AD2-77B91D5DCA92}"/>
              </a:ext>
            </a:extLst>
          </p:cNvPr>
          <p:cNvSpPr/>
          <p:nvPr/>
        </p:nvSpPr>
        <p:spPr>
          <a:xfrm>
            <a:off x="10763693" y="374661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99485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40" y="1484785"/>
            <a:ext cx="3191992"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Keine effektive Magnetisierung</a:t>
            </a:r>
          </a:p>
          <a:p>
            <a:pPr lvl="2"/>
            <a:r>
              <a:rPr lang="de-DE" dirty="0"/>
              <a:t>Keine Time-</a:t>
            </a:r>
            <a:r>
              <a:rPr lang="de-DE" dirty="0" err="1"/>
              <a:t>reversal</a:t>
            </a:r>
            <a:r>
              <a:rPr lang="de-DE" dirty="0"/>
              <a:t> </a:t>
            </a:r>
            <a:r>
              <a:rPr lang="de-DE" dirty="0" err="1"/>
              <a:t>symmetry</a:t>
            </a:r>
            <a:endParaRPr lang="de-DE" dirty="0"/>
          </a:p>
          <a:p>
            <a:pPr lvl="2"/>
            <a:r>
              <a:rPr lang="de-DE" dirty="0"/>
              <a:t>Spin-polarisation im k-Raum</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p:txBody>
      </p:sp>
      <p:sp>
        <p:nvSpPr>
          <p:cNvPr id="2" name="Titel 1"/>
          <p:cNvSpPr>
            <a:spLocks noGrp="1"/>
          </p:cNvSpPr>
          <p:nvPr>
            <p:ph type="title"/>
          </p:nvPr>
        </p:nvSpPr>
        <p:spPr/>
        <p:txBody>
          <a:bodyPr/>
          <a:lstStyle/>
          <a:p>
            <a:r>
              <a:rPr lang="de-DE" dirty="0"/>
              <a:t>Phasen des Magnetismus</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Starke Magnetisierung</a:t>
            </a:r>
          </a:p>
          <a:p>
            <a:pPr lvl="2"/>
            <a:r>
              <a:rPr lang="de-DE" dirty="0"/>
              <a:t>Keine Time-</a:t>
            </a:r>
            <a:r>
              <a:rPr lang="de-DE" dirty="0" err="1"/>
              <a:t>reversal</a:t>
            </a:r>
            <a:r>
              <a:rPr lang="de-DE" dirty="0"/>
              <a:t> </a:t>
            </a:r>
            <a:r>
              <a:rPr lang="de-DE" dirty="0" err="1"/>
              <a:t>symmetry</a:t>
            </a:r>
            <a:endParaRPr lang="de-DE" dirty="0"/>
          </a:p>
          <a:p>
            <a:pPr lvl="2"/>
            <a:r>
              <a:rPr lang="de-DE" dirty="0"/>
              <a:t>Magnetisierung als Ordnungsparameter</a:t>
            </a:r>
          </a:p>
          <a:p>
            <a:pPr lvl="2"/>
            <a:r>
              <a:rPr lang="de-DE" dirty="0"/>
              <a:t>Spin-polarisation im k-Raum</a:t>
            </a:r>
          </a:p>
          <a:p>
            <a:pPr lvl="3"/>
            <a:r>
              <a:rPr lang="de-DE" dirty="0"/>
              <a:t>Isotrop</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Rechteck 8">
            <a:extLst>
              <a:ext uri="{FF2B5EF4-FFF2-40B4-BE49-F238E27FC236}">
                <a16:creationId xmlns:a16="http://schemas.microsoft.com/office/drawing/2014/main" id="{49784EBF-4597-FAE4-2C47-C1542BDD6712}"/>
              </a:ext>
            </a:extLst>
          </p:cNvPr>
          <p:cNvSpPr/>
          <p:nvPr/>
        </p:nvSpPr>
        <p:spPr>
          <a:xfrm>
            <a:off x="4703277" y="3877455"/>
            <a:ext cx="2916711" cy="27645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5FE9A90-0571-D7ED-0E06-907C026F02AB}"/>
              </a:ext>
            </a:extLst>
          </p:cNvPr>
          <p:cNvSpPr/>
          <p:nvPr/>
        </p:nvSpPr>
        <p:spPr>
          <a:xfrm>
            <a:off x="690313" y="3877455"/>
            <a:ext cx="2868639" cy="2880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4C15BA07-3AF9-CFB8-016C-7FAF49939DEC}"/>
              </a:ext>
            </a:extLst>
          </p:cNvPr>
          <p:cNvSpPr/>
          <p:nvPr/>
        </p:nvSpPr>
        <p:spPr>
          <a:xfrm>
            <a:off x="690312" y="4932524"/>
            <a:ext cx="2868639" cy="139585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8E0A2ABA-20E7-D7BC-F346-F8E2433E160E}"/>
              </a:ext>
            </a:extLst>
          </p:cNvPr>
          <p:cNvSpPr txBox="1"/>
          <p:nvPr/>
        </p:nvSpPr>
        <p:spPr>
          <a:xfrm>
            <a:off x="6072014" y="5959046"/>
            <a:ext cx="5519524" cy="369332"/>
          </a:xfrm>
          <a:prstGeom prst="rect">
            <a:avLst/>
          </a:prstGeom>
          <a:noFill/>
        </p:spPr>
        <p:txBody>
          <a:bodyPr wrap="none" rtlCol="0">
            <a:spAutoFit/>
          </a:bodyPr>
          <a:lstStyle/>
          <a:p>
            <a:r>
              <a:rPr lang="de-DE" dirty="0"/>
              <a:t>Zunächst als unkonventionelle AFM/FMs bezeichnet</a:t>
            </a:r>
          </a:p>
        </p:txBody>
      </p:sp>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sp>
        <p:nvSpPr>
          <p:cNvPr id="13" name="Rechteck 12">
            <a:extLst>
              <a:ext uri="{FF2B5EF4-FFF2-40B4-BE49-F238E27FC236}">
                <a16:creationId xmlns:a16="http://schemas.microsoft.com/office/drawing/2014/main" id="{F71530E5-1890-066C-7133-E54DE803597F}"/>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4D2CB20E-5A37-3642-47B1-0170E0F11A6C}"/>
              </a:ext>
            </a:extLst>
          </p:cNvPr>
          <p:cNvSpPr/>
          <p:nvPr/>
        </p:nvSpPr>
        <p:spPr>
          <a:xfrm>
            <a:off x="4427995" y="175373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F983BE47-84B3-1054-7C5D-403C89CA2F3B}"/>
              </a:ext>
            </a:extLst>
          </p:cNvPr>
          <p:cNvSpPr/>
          <p:nvPr/>
        </p:nvSpPr>
        <p:spPr>
          <a:xfrm>
            <a:off x="8448460" y="1708026"/>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Keine effektive Magnetisierung</a:t>
            </a:r>
          </a:p>
          <a:p>
            <a:pPr lvl="3"/>
            <a:r>
              <a:rPr lang="de-DE" dirty="0"/>
              <a:t>Kompensierende Ordnung</a:t>
            </a:r>
          </a:p>
          <a:p>
            <a:pPr lvl="2"/>
            <a:r>
              <a:rPr lang="de-DE" dirty="0"/>
              <a:t>Time-</a:t>
            </a:r>
            <a:r>
              <a:rPr lang="de-DE" dirty="0" err="1"/>
              <a:t>reversal</a:t>
            </a:r>
            <a:r>
              <a:rPr lang="de-DE" dirty="0"/>
              <a:t> </a:t>
            </a:r>
            <a:r>
              <a:rPr lang="de-DE" dirty="0" err="1"/>
              <a:t>symmetry</a:t>
            </a:r>
            <a:endParaRPr lang="de-DE" dirty="0"/>
          </a:p>
          <a:p>
            <a:pPr lvl="2"/>
            <a:r>
              <a:rPr lang="de-DE" dirty="0"/>
              <a:t>Keine Spin-polarisation im k-Raum</a:t>
            </a:r>
          </a:p>
        </p:txBody>
      </p:sp>
    </p:spTree>
    <p:extLst>
      <p:ext uri="{BB962C8B-B14F-4D97-AF65-F5344CB8AC3E}">
        <p14:creationId xmlns:p14="http://schemas.microsoft.com/office/powerpoint/2010/main" val="29470957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sp>
        <p:nvSpPr>
          <p:cNvPr id="2" name="Titel 1"/>
          <p:cNvSpPr>
            <a:spLocks noGrp="1"/>
          </p:cNvSpPr>
          <p:nvPr>
            <p:ph type="title"/>
          </p:nvPr>
        </p:nvSpPr>
        <p:spPr/>
        <p:txBody>
          <a:bodyPr/>
          <a:lstStyle/>
          <a:p>
            <a:r>
              <a:rPr lang="de-DE" dirty="0"/>
              <a:t>Symmetrie Beschreibung der Phasen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20" name="Rechteck 19">
            <a:extLst>
              <a:ext uri="{FF2B5EF4-FFF2-40B4-BE49-F238E27FC236}">
                <a16:creationId xmlns:a16="http://schemas.microsoft.com/office/drawing/2014/main" id="{10FF2FDF-7D4B-BC4B-8BE0-35F5F4537D8C}"/>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8B17AD39-D818-14CC-0763-9EA818E24E33}"/>
              </a:ext>
            </a:extLst>
          </p:cNvPr>
          <p:cNvSpPr/>
          <p:nvPr/>
        </p:nvSpPr>
        <p:spPr>
          <a:xfrm>
            <a:off x="4427995" y="1724814"/>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70CD1925-9FD4-3CD0-FA79-7EB24DFD82A4}"/>
              </a:ext>
            </a:extLst>
          </p:cNvPr>
          <p:cNvSpPr/>
          <p:nvPr/>
        </p:nvSpPr>
        <p:spPr>
          <a:xfrm>
            <a:off x="8448460" y="170730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327770" y="1484785"/>
            <a:ext cx="3446830"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Spin-Gruppe:</a:t>
            </a:r>
          </a:p>
          <a:p>
            <a:pPr lvl="2"/>
            <a:endParaRPr lang="de-DE" dirty="0"/>
          </a:p>
          <a:p>
            <a:pPr lvl="2"/>
            <a:endParaRPr lang="de-DE" dirty="0"/>
          </a:p>
          <a:p>
            <a:pPr lvl="2"/>
            <a:endParaRPr lang="de-DE" dirty="0"/>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Spin-Gruppe:</a:t>
            </a:r>
          </a:p>
          <a:p>
            <a:pPr lvl="2"/>
            <a:endParaRPr lang="de-DE" dirty="0"/>
          </a:p>
          <a:p>
            <a:pPr lvl="2"/>
            <a:endParaRPr lang="de-DE" dirty="0"/>
          </a:p>
        </p:txBody>
      </p:sp>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39" y="1484785"/>
            <a:ext cx="3503959"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Spin-Gruppe:</a:t>
            </a:r>
          </a:p>
          <a:p>
            <a:pPr lvl="2"/>
            <a:endParaRPr lang="de-DE" dirty="0"/>
          </a:p>
          <a:p>
            <a:pPr lvl="2"/>
            <a:endParaRPr lang="de-DE" dirty="0"/>
          </a:p>
          <a:p>
            <a:pPr lvl="2"/>
            <a:endParaRPr lang="de-DE" dirty="0"/>
          </a:p>
          <a:p>
            <a:pPr lvl="2"/>
            <a:endParaRPr lang="de-DE" dirty="0"/>
          </a:p>
          <a:p>
            <a:pPr lvl="3"/>
            <a:endParaRPr lang="de-DE" dirty="0"/>
          </a:p>
        </p:txBody>
      </p:sp>
      <p:pic>
        <p:nvPicPr>
          <p:cNvPr id="10" name="Grafik 9">
            <a:extLst>
              <a:ext uri="{FF2B5EF4-FFF2-40B4-BE49-F238E27FC236}">
                <a16:creationId xmlns:a16="http://schemas.microsoft.com/office/drawing/2014/main" id="{37693BB2-318E-F441-00A7-B68D922A8135}"/>
              </a:ext>
            </a:extLst>
          </p:cNvPr>
          <p:cNvPicPr>
            <a:picLocks noChangeAspect="1"/>
          </p:cNvPicPr>
          <p:nvPr/>
        </p:nvPicPr>
        <p:blipFill>
          <a:blip r:embed="rId5"/>
          <a:stretch>
            <a:fillRect/>
          </a:stretch>
        </p:blipFill>
        <p:spPr>
          <a:xfrm>
            <a:off x="2207568" y="3877455"/>
            <a:ext cx="822320" cy="412987"/>
          </a:xfrm>
          <a:prstGeom prst="rect">
            <a:avLst/>
          </a:prstGeom>
        </p:spPr>
      </p:pic>
      <p:pic>
        <p:nvPicPr>
          <p:cNvPr id="12" name="Grafik 11">
            <a:extLst>
              <a:ext uri="{FF2B5EF4-FFF2-40B4-BE49-F238E27FC236}">
                <a16:creationId xmlns:a16="http://schemas.microsoft.com/office/drawing/2014/main" id="{DC6B2307-BFA5-9D5B-000E-60CB33599C64}"/>
              </a:ext>
            </a:extLst>
          </p:cNvPr>
          <p:cNvPicPr>
            <a:picLocks noChangeAspect="1"/>
          </p:cNvPicPr>
          <p:nvPr/>
        </p:nvPicPr>
        <p:blipFill>
          <a:blip r:embed="rId6"/>
          <a:stretch>
            <a:fillRect/>
          </a:stretch>
        </p:blipFill>
        <p:spPr>
          <a:xfrm>
            <a:off x="5021153" y="4196957"/>
            <a:ext cx="2149694" cy="385562"/>
          </a:xfrm>
          <a:prstGeom prst="rect">
            <a:avLst/>
          </a:prstGeom>
        </p:spPr>
      </p:pic>
      <p:pic>
        <p:nvPicPr>
          <p:cNvPr id="15" name="Grafik 14">
            <a:extLst>
              <a:ext uri="{FF2B5EF4-FFF2-40B4-BE49-F238E27FC236}">
                <a16:creationId xmlns:a16="http://schemas.microsoft.com/office/drawing/2014/main" id="{790920EA-3E1B-4AFB-CD48-82E87C138395}"/>
              </a:ext>
            </a:extLst>
          </p:cNvPr>
          <p:cNvPicPr>
            <a:picLocks noChangeAspect="1"/>
          </p:cNvPicPr>
          <p:nvPr/>
        </p:nvPicPr>
        <p:blipFill>
          <a:blip r:embed="rId7"/>
          <a:stretch>
            <a:fillRect/>
          </a:stretch>
        </p:blipFill>
        <p:spPr>
          <a:xfrm>
            <a:off x="8458331" y="4220716"/>
            <a:ext cx="2149694" cy="338044"/>
          </a:xfrm>
          <a:prstGeom prst="rect">
            <a:avLst/>
          </a:prstGeom>
        </p:spPr>
      </p:pic>
    </p:spTree>
    <p:extLst>
      <p:ext uri="{BB962C8B-B14F-4D97-AF65-F5344CB8AC3E}">
        <p14:creationId xmlns:p14="http://schemas.microsoft.com/office/powerpoint/2010/main" val="307006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sp>
        <p:nvSpPr>
          <p:cNvPr id="2" name="Titel 1"/>
          <p:cNvSpPr>
            <a:spLocks noGrp="1"/>
          </p:cNvSpPr>
          <p:nvPr>
            <p:ph type="title"/>
          </p:nvPr>
        </p:nvSpPr>
        <p:spPr/>
        <p:txBody>
          <a:bodyPr/>
          <a:lstStyle/>
          <a:p>
            <a:r>
              <a:rPr lang="de-DE" dirty="0"/>
              <a:t>Symmetrie Beschreibung der Phasen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20" name="Rechteck 19">
            <a:extLst>
              <a:ext uri="{FF2B5EF4-FFF2-40B4-BE49-F238E27FC236}">
                <a16:creationId xmlns:a16="http://schemas.microsoft.com/office/drawing/2014/main" id="{10FF2FDF-7D4B-BC4B-8BE0-35F5F4537D8C}"/>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8B17AD39-D818-14CC-0763-9EA818E24E33}"/>
              </a:ext>
            </a:extLst>
          </p:cNvPr>
          <p:cNvSpPr/>
          <p:nvPr/>
        </p:nvSpPr>
        <p:spPr>
          <a:xfrm>
            <a:off x="4427995" y="1724814"/>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70CD1925-9FD4-3CD0-FA79-7EB24DFD82A4}"/>
              </a:ext>
            </a:extLst>
          </p:cNvPr>
          <p:cNvSpPr/>
          <p:nvPr/>
        </p:nvSpPr>
        <p:spPr>
          <a:xfrm>
            <a:off x="8448460" y="170730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327770" y="1484785"/>
            <a:ext cx="3446830"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Spin-Gruppe:</a:t>
            </a:r>
          </a:p>
          <a:p>
            <a:pPr lvl="2"/>
            <a:endParaRPr lang="de-DE" dirty="0"/>
          </a:p>
          <a:p>
            <a:pPr lvl="2"/>
            <a:endParaRPr lang="de-DE" dirty="0"/>
          </a:p>
          <a:p>
            <a:pPr lvl="2"/>
            <a:r>
              <a:rPr lang="de-DE" dirty="0"/>
              <a:t>Keine Magnetisierung</a:t>
            </a:r>
          </a:p>
          <a:p>
            <a:pPr lvl="2"/>
            <a:r>
              <a:rPr lang="de-DE" dirty="0"/>
              <a:t>Isotrope  entartete Energiebänder</a:t>
            </a:r>
          </a:p>
          <a:p>
            <a:pPr lvl="3"/>
            <a:r>
              <a:rPr lang="de-DE" dirty="0"/>
              <a:t>(Im nichtrelativistischen Limit)</a:t>
            </a:r>
          </a:p>
          <a:p>
            <a:pPr lvl="2"/>
            <a:endParaRPr lang="de-DE" dirty="0"/>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Spin-Gruppe:</a:t>
            </a:r>
          </a:p>
          <a:p>
            <a:pPr lvl="2"/>
            <a:endParaRPr lang="de-DE" dirty="0"/>
          </a:p>
          <a:p>
            <a:pPr lvl="2"/>
            <a:endParaRPr lang="de-DE" dirty="0"/>
          </a:p>
          <a:p>
            <a:pPr lvl="2"/>
            <a:r>
              <a:rPr lang="de-DE" dirty="0"/>
              <a:t>Magnetisierung</a:t>
            </a:r>
          </a:p>
          <a:p>
            <a:pPr lvl="2"/>
            <a:r>
              <a:rPr lang="de-DE" dirty="0"/>
              <a:t>Isotrope aufgeteilte Energiebänder</a:t>
            </a:r>
          </a:p>
          <a:p>
            <a:pPr lvl="2"/>
            <a:endParaRPr lang="de-DE" dirty="0"/>
          </a:p>
        </p:txBody>
      </p:sp>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39" y="1484785"/>
            <a:ext cx="3503959"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Spin-Gruppe:</a:t>
            </a:r>
          </a:p>
          <a:p>
            <a:pPr lvl="2"/>
            <a:endParaRPr lang="de-DE" dirty="0"/>
          </a:p>
          <a:p>
            <a:pPr lvl="2"/>
            <a:endParaRPr lang="de-DE" dirty="0"/>
          </a:p>
          <a:p>
            <a:pPr lvl="2"/>
            <a:r>
              <a:rPr lang="de-DE" dirty="0"/>
              <a:t>Keine Magnetisierung</a:t>
            </a:r>
          </a:p>
          <a:p>
            <a:pPr lvl="2"/>
            <a:r>
              <a:rPr lang="de-DE" dirty="0"/>
              <a:t>Alternierende Spin-Polarisation</a:t>
            </a:r>
          </a:p>
          <a:p>
            <a:pPr lvl="3"/>
            <a:r>
              <a:rPr lang="de-DE" dirty="0"/>
              <a:t>Im k- und r-Raum</a:t>
            </a:r>
          </a:p>
          <a:p>
            <a:pPr lvl="2"/>
            <a:r>
              <a:rPr lang="de-DE" dirty="0"/>
              <a:t>Gleichbesetze und aufgeteilte Up u. Down Bänder</a:t>
            </a:r>
          </a:p>
          <a:p>
            <a:pPr lvl="3"/>
            <a:r>
              <a:rPr lang="de-DE" dirty="0"/>
              <a:t>(Im nichtrelativistischen Limit)</a:t>
            </a:r>
          </a:p>
          <a:p>
            <a:pPr lvl="2"/>
            <a:endParaRPr lang="de-DE" dirty="0"/>
          </a:p>
          <a:p>
            <a:pPr lvl="2"/>
            <a:endParaRPr lang="de-DE" dirty="0"/>
          </a:p>
          <a:p>
            <a:pPr lvl="3"/>
            <a:endParaRPr lang="de-DE" dirty="0"/>
          </a:p>
        </p:txBody>
      </p:sp>
      <p:pic>
        <p:nvPicPr>
          <p:cNvPr id="10" name="Grafik 9">
            <a:extLst>
              <a:ext uri="{FF2B5EF4-FFF2-40B4-BE49-F238E27FC236}">
                <a16:creationId xmlns:a16="http://schemas.microsoft.com/office/drawing/2014/main" id="{37693BB2-318E-F441-00A7-B68D922A8135}"/>
              </a:ext>
            </a:extLst>
          </p:cNvPr>
          <p:cNvPicPr>
            <a:picLocks noChangeAspect="1"/>
          </p:cNvPicPr>
          <p:nvPr/>
        </p:nvPicPr>
        <p:blipFill>
          <a:blip r:embed="rId5"/>
          <a:stretch>
            <a:fillRect/>
          </a:stretch>
        </p:blipFill>
        <p:spPr>
          <a:xfrm>
            <a:off x="2207568" y="3877455"/>
            <a:ext cx="822320" cy="412987"/>
          </a:xfrm>
          <a:prstGeom prst="rect">
            <a:avLst/>
          </a:prstGeom>
        </p:spPr>
      </p:pic>
      <p:pic>
        <p:nvPicPr>
          <p:cNvPr id="12" name="Grafik 11">
            <a:extLst>
              <a:ext uri="{FF2B5EF4-FFF2-40B4-BE49-F238E27FC236}">
                <a16:creationId xmlns:a16="http://schemas.microsoft.com/office/drawing/2014/main" id="{DC6B2307-BFA5-9D5B-000E-60CB33599C64}"/>
              </a:ext>
            </a:extLst>
          </p:cNvPr>
          <p:cNvPicPr>
            <a:picLocks noChangeAspect="1"/>
          </p:cNvPicPr>
          <p:nvPr/>
        </p:nvPicPr>
        <p:blipFill>
          <a:blip r:embed="rId6"/>
          <a:stretch>
            <a:fillRect/>
          </a:stretch>
        </p:blipFill>
        <p:spPr>
          <a:xfrm>
            <a:off x="5021153" y="4196957"/>
            <a:ext cx="2149694" cy="385562"/>
          </a:xfrm>
          <a:prstGeom prst="rect">
            <a:avLst/>
          </a:prstGeom>
        </p:spPr>
      </p:pic>
      <p:pic>
        <p:nvPicPr>
          <p:cNvPr id="15" name="Grafik 14">
            <a:extLst>
              <a:ext uri="{FF2B5EF4-FFF2-40B4-BE49-F238E27FC236}">
                <a16:creationId xmlns:a16="http://schemas.microsoft.com/office/drawing/2014/main" id="{790920EA-3E1B-4AFB-CD48-82E87C138395}"/>
              </a:ext>
            </a:extLst>
          </p:cNvPr>
          <p:cNvPicPr>
            <a:picLocks noChangeAspect="1"/>
          </p:cNvPicPr>
          <p:nvPr/>
        </p:nvPicPr>
        <p:blipFill>
          <a:blip r:embed="rId7"/>
          <a:stretch>
            <a:fillRect/>
          </a:stretch>
        </p:blipFill>
        <p:spPr>
          <a:xfrm>
            <a:off x="8458331" y="4220716"/>
            <a:ext cx="2149694" cy="338044"/>
          </a:xfrm>
          <a:prstGeom prst="rect">
            <a:avLst/>
          </a:prstGeom>
        </p:spPr>
      </p:pic>
    </p:spTree>
    <p:extLst>
      <p:ext uri="{BB962C8B-B14F-4D97-AF65-F5344CB8AC3E}">
        <p14:creationId xmlns:p14="http://schemas.microsoft.com/office/powerpoint/2010/main" val="1279453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sp>
        <p:nvSpPr>
          <p:cNvPr id="2" name="Titel 1"/>
          <p:cNvSpPr>
            <a:spLocks noGrp="1"/>
          </p:cNvSpPr>
          <p:nvPr>
            <p:ph type="title"/>
          </p:nvPr>
        </p:nvSpPr>
        <p:spPr/>
        <p:txBody>
          <a:bodyPr/>
          <a:lstStyle/>
          <a:p>
            <a:r>
              <a:rPr lang="de-DE" dirty="0"/>
              <a:t>Symmetrie Beschreibung der Phasen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20" name="Rechteck 19">
            <a:extLst>
              <a:ext uri="{FF2B5EF4-FFF2-40B4-BE49-F238E27FC236}">
                <a16:creationId xmlns:a16="http://schemas.microsoft.com/office/drawing/2014/main" id="{10FF2FDF-7D4B-BC4B-8BE0-35F5F4537D8C}"/>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8B17AD39-D818-14CC-0763-9EA818E24E33}"/>
              </a:ext>
            </a:extLst>
          </p:cNvPr>
          <p:cNvSpPr/>
          <p:nvPr/>
        </p:nvSpPr>
        <p:spPr>
          <a:xfrm>
            <a:off x="4427995" y="1724814"/>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70CD1925-9FD4-3CD0-FA79-7EB24DFD82A4}"/>
              </a:ext>
            </a:extLst>
          </p:cNvPr>
          <p:cNvSpPr/>
          <p:nvPr/>
        </p:nvSpPr>
        <p:spPr>
          <a:xfrm>
            <a:off x="8448460" y="170730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Beschrieben durch zwei entgegengesetzte Spin Gitter verbunden durch </a:t>
            </a:r>
            <a:r>
              <a:rPr lang="de-DE" dirty="0" err="1"/>
              <a:t>Translations</a:t>
            </a:r>
            <a:r>
              <a:rPr lang="de-DE" dirty="0"/>
              <a:t> oder </a:t>
            </a:r>
            <a:r>
              <a:rPr lang="de-DE" dirty="0" err="1"/>
              <a:t>Inversions</a:t>
            </a:r>
            <a:r>
              <a:rPr lang="de-DE" dirty="0"/>
              <a:t> Symmetrie</a:t>
            </a:r>
          </a:p>
          <a:p>
            <a:pPr lvl="2"/>
            <a:r>
              <a:rPr lang="de-DE" dirty="0"/>
              <a:t>Entartete Energiebänder</a:t>
            </a:r>
          </a:p>
          <a:p>
            <a:pPr lvl="3"/>
            <a:r>
              <a:rPr lang="de-DE" dirty="0"/>
              <a:t>Im Limit von verschwindender Spin-Orbital-Kopplung</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Charakterisiert durch ein Spin Gitter</a:t>
            </a:r>
          </a:p>
          <a:p>
            <a:pPr lvl="2"/>
            <a:r>
              <a:rPr lang="de-DE" dirty="0"/>
              <a:t>Isotrope Energiebänder</a:t>
            </a:r>
          </a:p>
          <a:p>
            <a:endParaRPr lang="de-DE" dirty="0"/>
          </a:p>
        </p:txBody>
      </p:sp>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40" y="1484785"/>
            <a:ext cx="3191992"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Beschrieben durch zwei entgegengesetzte Spin Gitter verbunden nur durch </a:t>
            </a:r>
            <a:r>
              <a:rPr lang="de-DE" dirty="0" err="1"/>
              <a:t>Rotations</a:t>
            </a:r>
            <a:r>
              <a:rPr lang="de-DE" dirty="0"/>
              <a:t> Symmetrie</a:t>
            </a:r>
          </a:p>
          <a:p>
            <a:pPr lvl="2"/>
            <a:r>
              <a:rPr lang="de-DE" dirty="0"/>
              <a:t>Alternierende Spin-Polarisation</a:t>
            </a:r>
          </a:p>
          <a:p>
            <a:pPr lvl="3"/>
            <a:r>
              <a:rPr lang="de-DE" dirty="0"/>
              <a:t>Im k- und r-Raum</a:t>
            </a:r>
          </a:p>
          <a:p>
            <a:pPr lvl="2"/>
            <a:r>
              <a:rPr lang="de-DE" dirty="0"/>
              <a:t>Gleichbesetze und aufgeteilte Up u. Down Bänder</a:t>
            </a:r>
          </a:p>
          <a:p>
            <a:pPr lvl="3"/>
            <a:r>
              <a:rPr lang="de-DE" dirty="0"/>
              <a:t>Im Limit SOK -&gt; 0 </a:t>
            </a:r>
          </a:p>
          <a:p>
            <a:pPr lvl="3"/>
            <a:endParaRPr lang="de-DE" dirty="0"/>
          </a:p>
          <a:p>
            <a:pPr lvl="3"/>
            <a:endParaRPr lang="de-DE" dirty="0"/>
          </a:p>
        </p:txBody>
      </p:sp>
    </p:spTree>
    <p:extLst>
      <p:ext uri="{BB962C8B-B14F-4D97-AF65-F5344CB8AC3E}">
        <p14:creationId xmlns:p14="http://schemas.microsoft.com/office/powerpoint/2010/main" val="3884923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40" y="1484785"/>
            <a:ext cx="3191992"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Keine effektive Magnetisierung</a:t>
            </a:r>
          </a:p>
          <a:p>
            <a:pPr lvl="2"/>
            <a:r>
              <a:rPr lang="de-DE" dirty="0"/>
              <a:t>Keine Zeitumkehrsymmetrie </a:t>
            </a:r>
          </a:p>
          <a:p>
            <a:pPr lvl="2"/>
            <a:r>
              <a:rPr lang="de-DE" dirty="0"/>
              <a:t>Spin-polarisation im k-Raum</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p:txBody>
      </p:sp>
      <p:sp>
        <p:nvSpPr>
          <p:cNvPr id="2" name="Titel 1"/>
          <p:cNvSpPr>
            <a:spLocks noGrp="1"/>
          </p:cNvSpPr>
          <p:nvPr>
            <p:ph type="title"/>
          </p:nvPr>
        </p:nvSpPr>
        <p:spPr/>
        <p:txBody>
          <a:bodyPr/>
          <a:lstStyle/>
          <a:p>
            <a:r>
              <a:rPr lang="de-DE" dirty="0"/>
              <a:t>Eigenschaften der Phasen</a:t>
            </a:r>
            <a:br>
              <a:rPr lang="de-DE" dirty="0"/>
            </a:br>
            <a:endParaRPr lang="de-DE" dirty="0"/>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Starke Magnetisierung</a:t>
            </a:r>
          </a:p>
          <a:p>
            <a:pPr lvl="2"/>
            <a:r>
              <a:rPr lang="de-DE" dirty="0"/>
              <a:t>Keine Zeitumkehrsymmetrie</a:t>
            </a:r>
          </a:p>
          <a:p>
            <a:pPr lvl="2"/>
            <a:r>
              <a:rPr lang="de-DE" dirty="0"/>
              <a:t>Magnetisierung als Ordnungsparameter</a:t>
            </a:r>
          </a:p>
          <a:p>
            <a:pPr lvl="2"/>
            <a:r>
              <a:rPr lang="de-DE" dirty="0"/>
              <a:t>Spin-polarisation im k-Raum</a:t>
            </a:r>
          </a:p>
          <a:p>
            <a:pPr lvl="3"/>
            <a:r>
              <a:rPr lang="de-DE" dirty="0"/>
              <a:t>Isotrop</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12" name="Textfeld 11">
            <a:extLst>
              <a:ext uri="{FF2B5EF4-FFF2-40B4-BE49-F238E27FC236}">
                <a16:creationId xmlns:a16="http://schemas.microsoft.com/office/drawing/2014/main" id="{8E0A2ABA-20E7-D7BC-F346-F8E2433E160E}"/>
              </a:ext>
            </a:extLst>
          </p:cNvPr>
          <p:cNvSpPr txBox="1"/>
          <p:nvPr/>
        </p:nvSpPr>
        <p:spPr>
          <a:xfrm>
            <a:off x="6072014" y="5959046"/>
            <a:ext cx="5519524" cy="369332"/>
          </a:xfrm>
          <a:prstGeom prst="rect">
            <a:avLst/>
          </a:prstGeom>
          <a:noFill/>
        </p:spPr>
        <p:txBody>
          <a:bodyPr wrap="none" rtlCol="0">
            <a:spAutoFit/>
          </a:bodyPr>
          <a:lstStyle/>
          <a:p>
            <a:r>
              <a:rPr lang="de-DE" dirty="0"/>
              <a:t>Zunächst als unkonventionelle AFM/FMs bezeichnet</a:t>
            </a:r>
          </a:p>
        </p:txBody>
      </p:sp>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sp>
        <p:nvSpPr>
          <p:cNvPr id="13" name="Rechteck 12">
            <a:extLst>
              <a:ext uri="{FF2B5EF4-FFF2-40B4-BE49-F238E27FC236}">
                <a16:creationId xmlns:a16="http://schemas.microsoft.com/office/drawing/2014/main" id="{F71530E5-1890-066C-7133-E54DE803597F}"/>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4D2CB20E-5A37-3642-47B1-0170E0F11A6C}"/>
              </a:ext>
            </a:extLst>
          </p:cNvPr>
          <p:cNvSpPr/>
          <p:nvPr/>
        </p:nvSpPr>
        <p:spPr>
          <a:xfrm>
            <a:off x="4427995" y="175373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F983BE47-84B3-1054-7C5D-403C89CA2F3B}"/>
              </a:ext>
            </a:extLst>
          </p:cNvPr>
          <p:cNvSpPr/>
          <p:nvPr/>
        </p:nvSpPr>
        <p:spPr>
          <a:xfrm>
            <a:off x="8448460" y="1708026"/>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Keine effektive Magnetisierung</a:t>
            </a:r>
          </a:p>
          <a:p>
            <a:pPr lvl="3"/>
            <a:r>
              <a:rPr lang="de-DE" dirty="0"/>
              <a:t>Kompensierende Ordnung</a:t>
            </a:r>
          </a:p>
          <a:p>
            <a:pPr lvl="2"/>
            <a:r>
              <a:rPr lang="de-DE" dirty="0"/>
              <a:t>Zeitumkehrsymmetrie </a:t>
            </a:r>
          </a:p>
          <a:p>
            <a:pPr lvl="2"/>
            <a:r>
              <a:rPr lang="de-DE" dirty="0"/>
              <a:t>Keine Spin-polarisation im k-Raum</a:t>
            </a:r>
          </a:p>
        </p:txBody>
      </p:sp>
    </p:spTree>
    <p:extLst>
      <p:ext uri="{BB962C8B-B14F-4D97-AF65-F5344CB8AC3E}">
        <p14:creationId xmlns:p14="http://schemas.microsoft.com/office/powerpoint/2010/main" val="3428681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Analogie</a:t>
            </a:r>
          </a:p>
          <a:p>
            <a:endParaRPr lang="de-DE" dirty="0"/>
          </a:p>
          <a:p>
            <a:pPr lvl="1"/>
            <a:r>
              <a:rPr lang="de-DE" dirty="0"/>
              <a:t>Bereits 2009 wurden d-wellen für Magnete aus einer Analogie zu Supraleitern vorhergesagt</a:t>
            </a:r>
          </a:p>
          <a:p>
            <a:endParaRPr lang="de-DE" dirty="0"/>
          </a:p>
          <a:p>
            <a:r>
              <a:rPr lang="de-DE" dirty="0"/>
              <a:t>Weitere Eigenschaften</a:t>
            </a:r>
          </a:p>
          <a:p>
            <a:pPr marL="0" lvl="2" indent="0">
              <a:buNone/>
            </a:pPr>
            <a:endParaRPr lang="de-DE" dirty="0"/>
          </a:p>
          <a:p>
            <a:pPr lvl="2"/>
            <a:r>
              <a:rPr lang="de-DE" dirty="0"/>
              <a:t>AHE, wegen aufgeteilter Bänder</a:t>
            </a:r>
          </a:p>
          <a:p>
            <a:pPr lvl="3"/>
            <a:r>
              <a:rPr lang="de-DE" dirty="0"/>
              <a:t>GMR, TMR</a:t>
            </a:r>
          </a:p>
          <a:p>
            <a:pPr lvl="2"/>
            <a:r>
              <a:rPr lang="de-DE" dirty="0"/>
              <a:t>(Beachtung der nichtmagnetischen Atome für die Symmetrien) </a:t>
            </a:r>
          </a:p>
          <a:p>
            <a:pPr lvl="2"/>
            <a:r>
              <a:rPr lang="de-DE" dirty="0"/>
              <a:t>Robuste Zustände</a:t>
            </a:r>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47</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pic>
        <p:nvPicPr>
          <p:cNvPr id="6" name="Grafik 5" descr="Ein Bild, das Screenshot, Farbigkeit, Diagramm, Kreis enthält.&#10;&#10;Automatisch generierte Beschreibung">
            <a:extLst>
              <a:ext uri="{FF2B5EF4-FFF2-40B4-BE49-F238E27FC236}">
                <a16:creationId xmlns:a16="http://schemas.microsoft.com/office/drawing/2014/main" id="{F76086D5-39AE-DCE1-4CEF-9412711C9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204" y="3284984"/>
            <a:ext cx="3355606" cy="2160238"/>
          </a:xfrm>
          <a:prstGeom prst="rect">
            <a:avLst/>
          </a:prstGeom>
        </p:spPr>
      </p:pic>
    </p:spTree>
    <p:extLst>
      <p:ext uri="{BB962C8B-B14F-4D97-AF65-F5344CB8AC3E}">
        <p14:creationId xmlns:p14="http://schemas.microsoft.com/office/powerpoint/2010/main" val="514531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Vorteile der Beschreibung</a:t>
            </a:r>
          </a:p>
          <a:p>
            <a:pPr marL="0" lvl="2" indent="0">
              <a:buNone/>
            </a:pPr>
            <a:endParaRPr lang="de-DE" dirty="0"/>
          </a:p>
          <a:p>
            <a:pPr lvl="2"/>
            <a:r>
              <a:rPr lang="de-DE" dirty="0" err="1"/>
              <a:t>Altermagnetische</a:t>
            </a:r>
            <a:r>
              <a:rPr lang="de-DE" dirty="0"/>
              <a:t> Spin Separation ist nur schwach von der relativistischen Spin-Orbit-Kopplung abhängig</a:t>
            </a:r>
          </a:p>
          <a:p>
            <a:pPr lvl="2"/>
            <a:endParaRPr lang="de-DE" dirty="0"/>
          </a:p>
          <a:p>
            <a:pPr lvl="2"/>
            <a:r>
              <a:rPr lang="de-DE" dirty="0"/>
              <a:t>Nicht relativistisch</a:t>
            </a:r>
          </a:p>
          <a:p>
            <a:pPr lvl="3"/>
            <a:r>
              <a:rPr lang="de-DE" dirty="0"/>
              <a:t>Spin bleibt eine gute Quantenzahl</a:t>
            </a:r>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48</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pic>
        <p:nvPicPr>
          <p:cNvPr id="10" name="Grafik 9">
            <a:extLst>
              <a:ext uri="{FF2B5EF4-FFF2-40B4-BE49-F238E27FC236}">
                <a16:creationId xmlns:a16="http://schemas.microsoft.com/office/drawing/2014/main" id="{6AB6F0DD-2C2B-1985-7A1E-A56F5333903D}"/>
              </a:ext>
            </a:extLst>
          </p:cNvPr>
          <p:cNvPicPr>
            <a:picLocks noChangeAspect="1"/>
          </p:cNvPicPr>
          <p:nvPr/>
        </p:nvPicPr>
        <p:blipFill>
          <a:blip r:embed="rId3"/>
          <a:stretch>
            <a:fillRect/>
          </a:stretch>
        </p:blipFill>
        <p:spPr>
          <a:xfrm>
            <a:off x="6744072" y="2874477"/>
            <a:ext cx="4363059" cy="1657581"/>
          </a:xfrm>
          <a:prstGeom prst="rect">
            <a:avLst/>
          </a:prstGeom>
        </p:spPr>
      </p:pic>
    </p:spTree>
    <p:extLst>
      <p:ext uri="{BB962C8B-B14F-4D97-AF65-F5344CB8AC3E}">
        <p14:creationId xmlns:p14="http://schemas.microsoft.com/office/powerpoint/2010/main" val="537714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Erkennungsmerkmale</a:t>
            </a:r>
          </a:p>
          <a:p>
            <a:pPr marL="0" lvl="2" indent="0">
              <a:buNone/>
            </a:pPr>
            <a:endParaRPr lang="de-DE" dirty="0"/>
          </a:p>
          <a:p>
            <a:pPr lvl="3"/>
            <a:endParaRPr lang="de-DE" dirty="0"/>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49</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0"/>
            <a:ext cx="3407872" cy="2238143"/>
          </a:xfrm>
          <a:prstGeom prst="rect">
            <a:avLst/>
          </a:prstGeom>
        </p:spPr>
      </p:pic>
      <p:pic>
        <p:nvPicPr>
          <p:cNvPr id="6" name="Grafik 5">
            <a:extLst>
              <a:ext uri="{FF2B5EF4-FFF2-40B4-BE49-F238E27FC236}">
                <a16:creationId xmlns:a16="http://schemas.microsoft.com/office/drawing/2014/main" id="{A6C49DD9-21EC-C445-12B0-4A611AADCC48}"/>
              </a:ext>
            </a:extLst>
          </p:cNvPr>
          <p:cNvPicPr>
            <a:picLocks noChangeAspect="1"/>
          </p:cNvPicPr>
          <p:nvPr/>
        </p:nvPicPr>
        <p:blipFill>
          <a:blip r:embed="rId3"/>
          <a:stretch>
            <a:fillRect/>
          </a:stretch>
        </p:blipFill>
        <p:spPr>
          <a:xfrm>
            <a:off x="707662" y="2492896"/>
            <a:ext cx="5210902" cy="1657581"/>
          </a:xfrm>
          <a:prstGeom prst="rect">
            <a:avLst/>
          </a:prstGeom>
        </p:spPr>
      </p:pic>
    </p:spTree>
    <p:extLst>
      <p:ext uri="{BB962C8B-B14F-4D97-AF65-F5344CB8AC3E}">
        <p14:creationId xmlns:p14="http://schemas.microsoft.com/office/powerpoint/2010/main" val="315208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4" name="Inhaltsplatzhalter 3"/>
          <p:cNvSpPr>
            <a:spLocks noGrp="1"/>
          </p:cNvSpPr>
          <p:nvPr>
            <p:ph sz="half" idx="2"/>
          </p:nvPr>
        </p:nvSpPr>
        <p:spPr>
          <a:xfrm>
            <a:off x="641021" y="1685992"/>
            <a:ext cx="4374860" cy="4366611"/>
          </a:xfrm>
        </p:spPr>
        <p:txBody>
          <a:bodyPr/>
          <a:lstStyle/>
          <a:p>
            <a:r>
              <a:rPr lang="de-DE" dirty="0"/>
              <a:t>Alles aber keine Neuheiten</a:t>
            </a:r>
          </a:p>
          <a:p>
            <a:endParaRPr lang="de-DE" dirty="0"/>
          </a:p>
          <a:p>
            <a:pPr lvl="2"/>
            <a:r>
              <a:rPr lang="de-DE" dirty="0"/>
              <a:t>IK2</a:t>
            </a:r>
          </a:p>
          <a:p>
            <a:pPr lvl="2"/>
            <a:r>
              <a:rPr lang="de-DE" dirty="0"/>
              <a:t>Festkörperphysik</a:t>
            </a:r>
          </a:p>
          <a:p>
            <a:pPr lvl="2"/>
            <a:endParaRPr lang="de-DE" dirty="0"/>
          </a:p>
          <a:p>
            <a:r>
              <a:rPr lang="de-DE" dirty="0"/>
              <a:t>Wechselwirkender Magnetismus</a:t>
            </a:r>
          </a:p>
          <a:p>
            <a:pPr lvl="2"/>
            <a:endParaRPr lang="de-DE" dirty="0"/>
          </a:p>
          <a:p>
            <a:pPr lvl="2"/>
            <a:r>
              <a:rPr lang="de-DE" dirty="0"/>
              <a:t>Quantenmechanischer Ursprung von Spins nicht relevant</a:t>
            </a:r>
          </a:p>
          <a:p>
            <a:pPr lvl="2"/>
            <a:r>
              <a:rPr lang="de-DE" dirty="0"/>
              <a:t>Vorstellung von </a:t>
            </a:r>
            <a:r>
              <a:rPr lang="de-DE" b="0" i="0" dirty="0" err="1">
                <a:solidFill>
                  <a:srgbClr val="202122"/>
                </a:solidFill>
                <a:effectLst/>
                <a:highlight>
                  <a:srgbClr val="FFFFFF"/>
                </a:highlight>
                <a:latin typeface="Arial" panose="020B0604020202020204" pitchFamily="34" charset="0"/>
              </a:rPr>
              <a:t>Ørsted</a:t>
            </a:r>
            <a:r>
              <a:rPr lang="de-DE" dirty="0"/>
              <a:t> (</a:t>
            </a:r>
            <a:r>
              <a:rPr lang="de-DE" dirty="0" err="1"/>
              <a:t>Uhlenbeck-Goudsmith</a:t>
            </a:r>
            <a:r>
              <a:rPr lang="de-DE" dirty="0"/>
              <a:t>)</a:t>
            </a:r>
          </a:p>
          <a:p>
            <a:pPr lvl="3"/>
            <a:r>
              <a:rPr lang="de-DE" dirty="0"/>
              <a:t>e</a:t>
            </a:r>
            <a:r>
              <a:rPr lang="de-DE" baseline="30000" dirty="0"/>
              <a:t>- </a:t>
            </a:r>
            <a:r>
              <a:rPr lang="de-DE" dirty="0"/>
              <a:t> rotieren um eigene Achse</a:t>
            </a:r>
          </a:p>
          <a:p>
            <a:pPr lvl="3"/>
            <a:r>
              <a:rPr lang="de-DE" dirty="0"/>
              <a:t>Begründet magnetisches Moment</a:t>
            </a:r>
          </a:p>
          <a:p>
            <a:pPr lvl="2"/>
            <a:r>
              <a:rPr lang="de-DE" dirty="0"/>
              <a:t>Noch einfacheres Bild, jeder Spin ein Stabmagnet mit dem magnetischen Moment </a:t>
            </a:r>
            <a:r>
              <a:rPr lang="el-GR" dirty="0"/>
              <a:t>μ</a:t>
            </a:r>
            <a:r>
              <a:rPr lang="de-DE" baseline="-25000" dirty="0"/>
              <a:t>Bohr</a:t>
            </a:r>
          </a:p>
          <a:p>
            <a:pPr lvl="2"/>
            <a:endParaRPr lang="de-DE" dirty="0"/>
          </a:p>
          <a:p>
            <a:pPr marL="0" lvl="2" indent="0">
              <a:buNone/>
            </a:pPr>
            <a:endParaRPr lang="de-DE" dirty="0"/>
          </a:p>
          <a:p>
            <a:pPr lvl="2"/>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abgerundete Ecken 7">
            <a:extLst>
              <a:ext uri="{FF2B5EF4-FFF2-40B4-BE49-F238E27FC236}">
                <a16:creationId xmlns:a16="http://schemas.microsoft.com/office/drawing/2014/main" id="{727F6B26-A6ED-9CC9-8AA4-9690D623329F}"/>
              </a:ext>
            </a:extLst>
          </p:cNvPr>
          <p:cNvSpPr/>
          <p:nvPr/>
        </p:nvSpPr>
        <p:spPr>
          <a:xfrm>
            <a:off x="6456040" y="2109038"/>
            <a:ext cx="2160240"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Lamor</a:t>
            </a:r>
            <a:r>
              <a:rPr lang="de-DE" dirty="0"/>
              <a:t> Diamagnetismus</a:t>
            </a:r>
          </a:p>
        </p:txBody>
      </p:sp>
      <p:sp>
        <p:nvSpPr>
          <p:cNvPr id="9" name="Rechteck: abgerundete Ecken 8">
            <a:extLst>
              <a:ext uri="{FF2B5EF4-FFF2-40B4-BE49-F238E27FC236}">
                <a16:creationId xmlns:a16="http://schemas.microsoft.com/office/drawing/2014/main" id="{D20BA94D-5759-DDE0-86C8-3208FA61B60C}"/>
              </a:ext>
            </a:extLst>
          </p:cNvPr>
          <p:cNvSpPr/>
          <p:nvPr/>
        </p:nvSpPr>
        <p:spPr>
          <a:xfrm>
            <a:off x="8768680" y="2132856"/>
            <a:ext cx="2160240"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Landau</a:t>
            </a:r>
          </a:p>
          <a:p>
            <a:pPr algn="ctr"/>
            <a:r>
              <a:rPr lang="de-DE" dirty="0"/>
              <a:t>Diamagnetismus</a:t>
            </a:r>
          </a:p>
        </p:txBody>
      </p:sp>
      <p:sp>
        <p:nvSpPr>
          <p:cNvPr id="10" name="Rechteck: abgerundete Ecken 9">
            <a:extLst>
              <a:ext uri="{FF2B5EF4-FFF2-40B4-BE49-F238E27FC236}">
                <a16:creationId xmlns:a16="http://schemas.microsoft.com/office/drawing/2014/main" id="{363FBCE6-D30B-E1B1-16EA-D8ECECD4C601}"/>
              </a:ext>
            </a:extLst>
          </p:cNvPr>
          <p:cNvSpPr/>
          <p:nvPr/>
        </p:nvSpPr>
        <p:spPr>
          <a:xfrm>
            <a:off x="8768680" y="3397170"/>
            <a:ext cx="2160240"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Pauli</a:t>
            </a:r>
          </a:p>
          <a:p>
            <a:pPr algn="ctr"/>
            <a:r>
              <a:rPr lang="de-DE" dirty="0"/>
              <a:t>Paramagnetismus</a:t>
            </a:r>
          </a:p>
        </p:txBody>
      </p:sp>
      <p:sp>
        <p:nvSpPr>
          <p:cNvPr id="11" name="Rechteck: abgerundete Ecken 10">
            <a:extLst>
              <a:ext uri="{FF2B5EF4-FFF2-40B4-BE49-F238E27FC236}">
                <a16:creationId xmlns:a16="http://schemas.microsoft.com/office/drawing/2014/main" id="{7E2A590E-A05D-8D60-3A67-AB950B80DC1D}"/>
              </a:ext>
            </a:extLst>
          </p:cNvPr>
          <p:cNvSpPr/>
          <p:nvPr/>
        </p:nvSpPr>
        <p:spPr>
          <a:xfrm>
            <a:off x="6456040" y="3397170"/>
            <a:ext cx="2160240"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Langevin</a:t>
            </a:r>
            <a:r>
              <a:rPr lang="de-DE" dirty="0"/>
              <a:t> Paramagnetismus</a:t>
            </a:r>
          </a:p>
        </p:txBody>
      </p:sp>
      <p:sp>
        <p:nvSpPr>
          <p:cNvPr id="12" name="Rechteck: abgerundete Ecken 11">
            <a:extLst>
              <a:ext uri="{FF2B5EF4-FFF2-40B4-BE49-F238E27FC236}">
                <a16:creationId xmlns:a16="http://schemas.microsoft.com/office/drawing/2014/main" id="{AE0FDB35-C9A5-9AD0-3453-9E9C250F6D42}"/>
              </a:ext>
            </a:extLst>
          </p:cNvPr>
          <p:cNvSpPr/>
          <p:nvPr/>
        </p:nvSpPr>
        <p:spPr>
          <a:xfrm>
            <a:off x="645604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Gebundende</a:t>
            </a:r>
            <a:r>
              <a:rPr lang="de-DE" dirty="0"/>
              <a:t> e</a:t>
            </a:r>
            <a:r>
              <a:rPr lang="de-DE" baseline="30000" dirty="0"/>
              <a:t>-</a:t>
            </a:r>
          </a:p>
        </p:txBody>
      </p:sp>
      <p:sp>
        <p:nvSpPr>
          <p:cNvPr id="13" name="Rechteck: abgerundete Ecken 12">
            <a:extLst>
              <a:ext uri="{FF2B5EF4-FFF2-40B4-BE49-F238E27FC236}">
                <a16:creationId xmlns:a16="http://schemas.microsoft.com/office/drawing/2014/main" id="{4AD83D1A-D151-1AFD-F125-A615532D59DB}"/>
              </a:ext>
            </a:extLst>
          </p:cNvPr>
          <p:cNvSpPr/>
          <p:nvPr/>
        </p:nvSpPr>
        <p:spPr>
          <a:xfrm>
            <a:off x="8768680" y="1381420"/>
            <a:ext cx="2160240" cy="57610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Quasi-freie e</a:t>
            </a:r>
            <a:r>
              <a:rPr lang="de-DE" baseline="30000" dirty="0"/>
              <a:t>-</a:t>
            </a:r>
            <a:endParaRPr lang="de-DE" dirty="0"/>
          </a:p>
        </p:txBody>
      </p:sp>
      <p:sp>
        <p:nvSpPr>
          <p:cNvPr id="14" name="Rechteck: abgerundete Ecken 13">
            <a:extLst>
              <a:ext uri="{FF2B5EF4-FFF2-40B4-BE49-F238E27FC236}">
                <a16:creationId xmlns:a16="http://schemas.microsoft.com/office/drawing/2014/main" id="{276D500D-9419-3715-F8AB-9B614E48DACC}"/>
              </a:ext>
            </a:extLst>
          </p:cNvPr>
          <p:cNvSpPr/>
          <p:nvPr/>
        </p:nvSpPr>
        <p:spPr>
          <a:xfrm>
            <a:off x="5318222" y="2109038"/>
            <a:ext cx="985418"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Dia</a:t>
            </a:r>
          </a:p>
        </p:txBody>
      </p:sp>
      <p:sp>
        <p:nvSpPr>
          <p:cNvPr id="16" name="Rechteck: abgerundete Ecken 15">
            <a:extLst>
              <a:ext uri="{FF2B5EF4-FFF2-40B4-BE49-F238E27FC236}">
                <a16:creationId xmlns:a16="http://schemas.microsoft.com/office/drawing/2014/main" id="{6C5894B8-5C23-F93C-6D0C-A90430DFB0FC}"/>
              </a:ext>
            </a:extLst>
          </p:cNvPr>
          <p:cNvSpPr/>
          <p:nvPr/>
        </p:nvSpPr>
        <p:spPr>
          <a:xfrm>
            <a:off x="5318222" y="3397170"/>
            <a:ext cx="985418"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Para</a:t>
            </a:r>
          </a:p>
        </p:txBody>
      </p:sp>
      <p:sp>
        <p:nvSpPr>
          <p:cNvPr id="17" name="Rechteck: abgerundete Ecken 16">
            <a:extLst>
              <a:ext uri="{FF2B5EF4-FFF2-40B4-BE49-F238E27FC236}">
                <a16:creationId xmlns:a16="http://schemas.microsoft.com/office/drawing/2014/main" id="{E234622B-6A75-0923-7DF3-C62EC388F409}"/>
              </a:ext>
            </a:extLst>
          </p:cNvPr>
          <p:cNvSpPr/>
          <p:nvPr/>
        </p:nvSpPr>
        <p:spPr>
          <a:xfrm>
            <a:off x="8768680" y="4900475"/>
            <a:ext cx="2160240" cy="115212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750" dirty="0"/>
              <a:t>Band Ferromagnetismus</a:t>
            </a:r>
          </a:p>
        </p:txBody>
      </p:sp>
      <p:sp>
        <p:nvSpPr>
          <p:cNvPr id="18" name="Rechteck: abgerundete Ecken 17">
            <a:extLst>
              <a:ext uri="{FF2B5EF4-FFF2-40B4-BE49-F238E27FC236}">
                <a16:creationId xmlns:a16="http://schemas.microsoft.com/office/drawing/2014/main" id="{64FD7CF6-0273-F048-BD54-BF53D58C8AF1}"/>
              </a:ext>
            </a:extLst>
          </p:cNvPr>
          <p:cNvSpPr/>
          <p:nvPr/>
        </p:nvSpPr>
        <p:spPr>
          <a:xfrm>
            <a:off x="645604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Kooperativer Magnetismus</a:t>
            </a:r>
          </a:p>
        </p:txBody>
      </p:sp>
      <p:sp>
        <p:nvSpPr>
          <p:cNvPr id="19" name="Rechteck: abgerundete Ecken 18">
            <a:extLst>
              <a:ext uri="{FF2B5EF4-FFF2-40B4-BE49-F238E27FC236}">
                <a16:creationId xmlns:a16="http://schemas.microsoft.com/office/drawing/2014/main" id="{0A2D6652-B74C-0A80-E5B6-1671FEEA90DA}"/>
              </a:ext>
            </a:extLst>
          </p:cNvPr>
          <p:cNvSpPr/>
          <p:nvPr/>
        </p:nvSpPr>
        <p:spPr>
          <a:xfrm>
            <a:off x="5318222" y="4900475"/>
            <a:ext cx="985418"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WWM</a:t>
            </a:r>
          </a:p>
        </p:txBody>
      </p:sp>
    </p:spTree>
    <p:extLst>
      <p:ext uri="{BB962C8B-B14F-4D97-AF65-F5344CB8AC3E}">
        <p14:creationId xmlns:p14="http://schemas.microsoft.com/office/powerpoint/2010/main" val="1785887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8112472" cy="4103985"/>
          </a:xfrm>
        </p:spPr>
        <p:txBody>
          <a:bodyPr/>
          <a:lstStyle/>
          <a:p>
            <a:r>
              <a:rPr lang="de-DE" dirty="0"/>
              <a:t>Vorteile/Einfluss</a:t>
            </a:r>
          </a:p>
          <a:p>
            <a:pPr marL="0" lvl="2" indent="0">
              <a:buNone/>
            </a:pPr>
            <a:endParaRPr lang="de-DE" dirty="0"/>
          </a:p>
          <a:p>
            <a:pPr lvl="2"/>
            <a:r>
              <a:rPr lang="de-DE" dirty="0"/>
              <a:t>Anomaler Hall Effekt/GMR/TMR</a:t>
            </a:r>
          </a:p>
          <a:p>
            <a:pPr lvl="2"/>
            <a:endParaRPr lang="de-DE" dirty="0"/>
          </a:p>
          <a:p>
            <a:pPr lvl="2"/>
            <a:r>
              <a:rPr lang="de-DE" dirty="0"/>
              <a:t>Robust, weil keine Magnetisierung</a:t>
            </a:r>
          </a:p>
          <a:p>
            <a:pPr lvl="3"/>
            <a:r>
              <a:rPr lang="de-DE" dirty="0"/>
              <a:t>keine </a:t>
            </a:r>
            <a:r>
              <a:rPr lang="de-DE" dirty="0" err="1"/>
              <a:t>Streumagentisierung</a:t>
            </a:r>
            <a:r>
              <a:rPr lang="de-DE" dirty="0"/>
              <a:t> (aufwendiges SAFS(GMR-Stacks) im Moment)</a:t>
            </a:r>
          </a:p>
          <a:p>
            <a:pPr lvl="3"/>
            <a:r>
              <a:rPr lang="de-DE" dirty="0"/>
              <a:t>Und deutlich besser!</a:t>
            </a:r>
          </a:p>
          <a:p>
            <a:pPr lvl="2"/>
            <a:endParaRPr lang="de-DE" dirty="0"/>
          </a:p>
          <a:p>
            <a:pPr lvl="2"/>
            <a:r>
              <a:rPr lang="de-DE" dirty="0" err="1"/>
              <a:t>Spinwellen</a:t>
            </a:r>
            <a:r>
              <a:rPr lang="de-DE" dirty="0"/>
              <a:t> im </a:t>
            </a:r>
            <a:r>
              <a:rPr lang="de-DE" dirty="0" err="1"/>
              <a:t>THz</a:t>
            </a:r>
            <a:r>
              <a:rPr lang="de-DE" dirty="0"/>
              <a:t> </a:t>
            </a:r>
            <a:r>
              <a:rPr lang="de-DE" dirty="0" err="1"/>
              <a:t>bereich</a:t>
            </a:r>
            <a:endParaRPr lang="de-DE" dirty="0"/>
          </a:p>
          <a:p>
            <a:pPr lvl="2"/>
            <a:endParaRPr lang="de-DE" dirty="0"/>
          </a:p>
          <a:p>
            <a:pPr lvl="2"/>
            <a:r>
              <a:rPr lang="de-DE" dirty="0"/>
              <a:t>Spin Dynamik im ps-Bereich (FM </a:t>
            </a:r>
            <a:r>
              <a:rPr lang="el-GR" dirty="0"/>
              <a:t>μ</a:t>
            </a:r>
            <a:r>
              <a:rPr lang="de-DE" dirty="0"/>
              <a:t>s-Bereich)</a:t>
            </a:r>
          </a:p>
          <a:p>
            <a:pPr lvl="2"/>
            <a:endParaRPr lang="de-DE" dirty="0"/>
          </a:p>
          <a:p>
            <a:pPr lvl="2"/>
            <a:r>
              <a:rPr lang="de-DE" dirty="0"/>
              <a:t>„einfache“ Symmetrie Klassifizierung erlaubt Folgerung der beobachteten Eigenschaften</a:t>
            </a:r>
          </a:p>
          <a:p>
            <a:pPr lvl="3"/>
            <a:r>
              <a:rPr lang="de-DE" dirty="0"/>
              <a:t>Relativistische Effekt nicht nötig aber addierbar.</a:t>
            </a:r>
          </a:p>
          <a:p>
            <a:pPr lvl="3"/>
            <a:endParaRPr lang="de-DE" dirty="0"/>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50</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6" name="Grafik 5">
            <a:extLst>
              <a:ext uri="{FF2B5EF4-FFF2-40B4-BE49-F238E27FC236}">
                <a16:creationId xmlns:a16="http://schemas.microsoft.com/office/drawing/2014/main" id="{DC984B49-3BB3-4B2C-4080-EA9145D9D577}"/>
              </a:ext>
            </a:extLst>
          </p:cNvPr>
          <p:cNvPicPr>
            <a:picLocks noChangeAspect="1"/>
          </p:cNvPicPr>
          <p:nvPr/>
        </p:nvPicPr>
        <p:blipFill>
          <a:blip r:embed="rId2"/>
          <a:stretch>
            <a:fillRect/>
          </a:stretch>
        </p:blipFill>
        <p:spPr>
          <a:xfrm>
            <a:off x="8375824" y="4119666"/>
            <a:ext cx="3384376" cy="2549694"/>
          </a:xfrm>
          <a:prstGeom prst="rect">
            <a:avLst/>
          </a:prstGeom>
        </p:spPr>
      </p:pic>
      <p:pic>
        <p:nvPicPr>
          <p:cNvPr id="5" name="Grafik 4" descr="Ein Bild, das Kreative Künste, Bastelei, Origami enthält.&#10;&#10;Automatisch generierte Beschreibung">
            <a:extLst>
              <a:ext uri="{FF2B5EF4-FFF2-40B4-BE49-F238E27FC236}">
                <a16:creationId xmlns:a16="http://schemas.microsoft.com/office/drawing/2014/main" id="{DAE382EB-3ED0-D0A1-3451-6BAF1F2AE0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6687" y="686800"/>
            <a:ext cx="3407872" cy="2238143"/>
          </a:xfrm>
          <a:prstGeom prst="rect">
            <a:avLst/>
          </a:prstGeom>
        </p:spPr>
      </p:pic>
    </p:spTree>
    <p:extLst>
      <p:ext uri="{BB962C8B-B14F-4D97-AF65-F5344CB8AC3E}">
        <p14:creationId xmlns:p14="http://schemas.microsoft.com/office/powerpoint/2010/main" val="3660473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idx="1"/>
          </p:nvPr>
        </p:nvSpPr>
        <p:spPr/>
        <p:txBody>
          <a:bodyPr/>
          <a:lstStyle/>
          <a:p>
            <a:r>
              <a:rPr lang="de-DE"/>
              <a:t>Subheadline in Arial Bold mit Akzentfarbe 1</a:t>
            </a:r>
          </a:p>
          <a:p>
            <a:endParaRPr lang="de-DE"/>
          </a:p>
          <a:p>
            <a:pPr lvl="1"/>
            <a:r>
              <a:rPr lang="de-DE"/>
              <a:t>Fließtext in Arial Regular. Illament ulluptatis desci dolent even ducit. Qui voluptas. Eni impor hacksy hiliqui tectem repeliq dello fugitis qui repera dolore cum. Enimpor ersperc hili aqui tectem repeliq dello fugitis. Enimpor ersperc hiliqui.</a:t>
            </a:r>
          </a:p>
          <a:p>
            <a:endParaRPr lang="de-DE"/>
          </a:p>
          <a:p>
            <a:r>
              <a:rPr lang="de-DE"/>
              <a:t>Subheadline in Arial Bold mit Akzentfarbe 1</a:t>
            </a:r>
          </a:p>
          <a:p>
            <a:endParaRPr lang="de-DE"/>
          </a:p>
          <a:p>
            <a:pPr lvl="2"/>
            <a:r>
              <a:rPr lang="de-DE"/>
              <a:t>Enimpor ersperc hiliqui tectem uatiuntum fugitis.</a:t>
            </a:r>
          </a:p>
          <a:p>
            <a:pPr lvl="2"/>
            <a:r>
              <a:rPr lang="de-DE"/>
              <a:t>Solupti undandae neso re ulpa impor ersperc. Iderae velenist et vent dolores magnis earumquam que consero inis aut et volo.</a:t>
            </a:r>
          </a:p>
          <a:p>
            <a:pPr lvl="3"/>
            <a:r>
              <a:rPr lang="de-DE"/>
              <a:t>Tur, tem rerita qui repera dolore cum qui voluptas et laborer.</a:t>
            </a:r>
          </a:p>
          <a:p>
            <a:pPr lvl="3"/>
            <a:r>
              <a:rPr lang="de-DE"/>
              <a:t>Vid ut eatiati onectem ventet dolore dolupta es volupta</a:t>
            </a:r>
          </a:p>
          <a:p>
            <a:pPr lvl="3"/>
            <a:r>
              <a:rPr lang="de-DE"/>
              <a:t>Tquisci endersped quas ullandi beat dit et quo omnis expelig</a:t>
            </a:r>
            <a:endParaRPr lang="de-DE" dirty="0"/>
          </a:p>
        </p:txBody>
      </p:sp>
      <p:sp>
        <p:nvSpPr>
          <p:cNvPr id="7" name="Fußzeilenplatzhalter 4"/>
          <p:cNvSpPr>
            <a:spLocks noGrp="1"/>
          </p:cNvSpPr>
          <p:nvPr>
            <p:ph type="ftr" sz="quarter" idx="3"/>
          </p:nvPr>
        </p:nvSpPr>
        <p:spPr>
          <a:xfrm>
            <a:off x="3326097"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52759" y="6453336"/>
            <a:ext cx="935038" cy="216024"/>
          </a:xfrm>
        </p:spPr>
        <p:txBody>
          <a:bodyPr/>
          <a:lstStyle/>
          <a:p>
            <a:fld id="{C05EE493-AD2E-4872-B2F6-8F12A747F0A5}" type="slidenum">
              <a:rPr lang="de-DE" sz="900"/>
              <a:pPr/>
              <a:t>51</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spTree>
    <p:extLst>
      <p:ext uri="{BB962C8B-B14F-4D97-AF65-F5344CB8AC3E}">
        <p14:creationId xmlns:p14="http://schemas.microsoft.com/office/powerpoint/2010/main" val="30268235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dirty="0"/>
              <a:t>Subheadline </a:t>
            </a:r>
            <a:r>
              <a:rPr lang="de-DE" dirty="0" err="1"/>
              <a:t>Bold</a:t>
            </a:r>
            <a:r>
              <a:rPr lang="de-DE" dirty="0"/>
              <a:t> Akzentfarbe 1</a:t>
            </a:r>
          </a:p>
          <a:p>
            <a:endParaRPr lang="de-DE" dirty="0"/>
          </a:p>
          <a:p>
            <a:pPr lvl="1"/>
            <a:r>
              <a:rPr lang="de-DE" dirty="0"/>
              <a:t>Fließtext in Arial Regular. </a:t>
            </a:r>
            <a:r>
              <a:rPr lang="de-DE" dirty="0" err="1"/>
              <a:t>Illament</a:t>
            </a:r>
            <a:r>
              <a:rPr lang="de-DE" dirty="0"/>
              <a:t> </a:t>
            </a:r>
            <a:r>
              <a:rPr lang="de-DE" dirty="0" err="1"/>
              <a:t>ulluptatis</a:t>
            </a:r>
            <a:r>
              <a:rPr lang="de-DE" dirty="0"/>
              <a:t> </a:t>
            </a:r>
            <a:r>
              <a:rPr lang="de-DE" dirty="0" err="1"/>
              <a:t>desci</a:t>
            </a:r>
            <a:r>
              <a:rPr lang="de-DE" dirty="0"/>
              <a:t> </a:t>
            </a:r>
            <a:r>
              <a:rPr lang="de-DE" dirty="0" err="1"/>
              <a:t>dolent</a:t>
            </a:r>
            <a:r>
              <a:rPr lang="de-DE" dirty="0"/>
              <a:t> </a:t>
            </a:r>
            <a:r>
              <a:rPr lang="de-DE" dirty="0" err="1"/>
              <a:t>even</a:t>
            </a:r>
            <a:r>
              <a:rPr lang="de-DE" dirty="0"/>
              <a:t> </a:t>
            </a:r>
            <a:r>
              <a:rPr lang="de-DE" dirty="0" err="1"/>
              <a:t>ducit</a:t>
            </a:r>
            <a:r>
              <a:rPr lang="de-DE" dirty="0"/>
              <a:t>. </a:t>
            </a:r>
            <a:r>
              <a:rPr lang="de-DE" dirty="0" err="1"/>
              <a:t>Qui</a:t>
            </a:r>
            <a:r>
              <a:rPr lang="de-DE" dirty="0"/>
              <a:t> </a:t>
            </a:r>
            <a:r>
              <a:rPr lang="de-DE" dirty="0" err="1"/>
              <a:t>voluptas</a:t>
            </a:r>
            <a:r>
              <a:rPr lang="de-DE" dirty="0"/>
              <a:t>. </a:t>
            </a:r>
          </a:p>
          <a:p>
            <a:endParaRPr lang="de-DE" dirty="0"/>
          </a:p>
          <a:p>
            <a:pPr lvl="2"/>
            <a:r>
              <a:rPr lang="de-DE" dirty="0" err="1"/>
              <a:t>Enimpor</a:t>
            </a:r>
            <a:r>
              <a:rPr lang="de-DE" dirty="0"/>
              <a:t> </a:t>
            </a:r>
            <a:r>
              <a:rPr lang="de-DE" dirty="0" err="1"/>
              <a:t>ersperc</a:t>
            </a:r>
            <a:r>
              <a:rPr lang="de-DE" dirty="0"/>
              <a:t> </a:t>
            </a:r>
            <a:r>
              <a:rPr lang="de-DE" dirty="0" err="1"/>
              <a:t>hiliqui</a:t>
            </a:r>
            <a:r>
              <a:rPr lang="de-DE" dirty="0"/>
              <a:t> </a:t>
            </a:r>
            <a:r>
              <a:rPr lang="de-DE" dirty="0" err="1"/>
              <a:t>tectem</a:t>
            </a:r>
            <a:r>
              <a:rPr lang="de-DE" dirty="0"/>
              <a:t> </a:t>
            </a:r>
            <a:r>
              <a:rPr lang="de-DE" dirty="0" err="1"/>
              <a:t>fugitis</a:t>
            </a:r>
            <a:r>
              <a:rPr lang="de-DE" dirty="0"/>
              <a:t>.</a:t>
            </a:r>
          </a:p>
          <a:p>
            <a:pPr lvl="2"/>
            <a:r>
              <a:rPr lang="de-DE" dirty="0" err="1"/>
              <a:t>Solupti</a:t>
            </a:r>
            <a:r>
              <a:rPr lang="de-DE" dirty="0"/>
              <a:t> </a:t>
            </a:r>
            <a:r>
              <a:rPr lang="de-DE" dirty="0" err="1"/>
              <a:t>undandae</a:t>
            </a:r>
            <a:r>
              <a:rPr lang="de-DE" dirty="0"/>
              <a:t> </a:t>
            </a:r>
            <a:r>
              <a:rPr lang="de-DE" dirty="0" err="1"/>
              <a:t>neso</a:t>
            </a:r>
            <a:r>
              <a:rPr lang="de-DE" dirty="0"/>
              <a:t> </a:t>
            </a:r>
            <a:r>
              <a:rPr lang="de-DE" dirty="0" err="1"/>
              <a:t>re</a:t>
            </a:r>
            <a:r>
              <a:rPr lang="de-DE" dirty="0"/>
              <a:t> </a:t>
            </a:r>
            <a:r>
              <a:rPr lang="de-DE" dirty="0" err="1"/>
              <a:t>ulpa</a:t>
            </a:r>
            <a:r>
              <a:rPr lang="de-DE" dirty="0"/>
              <a:t> </a:t>
            </a:r>
            <a:r>
              <a:rPr lang="de-DE" dirty="0" err="1"/>
              <a:t>impor</a:t>
            </a:r>
            <a:r>
              <a:rPr lang="de-DE" dirty="0"/>
              <a:t> </a:t>
            </a:r>
            <a:r>
              <a:rPr lang="de-DE" dirty="0" err="1"/>
              <a:t>ers</a:t>
            </a:r>
            <a:r>
              <a:rPr lang="de-DE" dirty="0"/>
              <a:t> </a:t>
            </a:r>
            <a:r>
              <a:rPr lang="de-DE" dirty="0" err="1"/>
              <a:t>percderae</a:t>
            </a:r>
            <a:r>
              <a:rPr lang="de-DE" dirty="0"/>
              <a:t> </a:t>
            </a:r>
            <a:r>
              <a:rPr lang="de-DE" dirty="0" err="1"/>
              <a:t>velenist</a:t>
            </a:r>
            <a:r>
              <a:rPr lang="de-DE" dirty="0"/>
              <a:t> et </a:t>
            </a:r>
            <a:r>
              <a:rPr lang="de-DE" dirty="0" err="1"/>
              <a:t>vent</a:t>
            </a:r>
            <a:r>
              <a:rPr lang="de-DE" dirty="0"/>
              <a:t> </a:t>
            </a:r>
            <a:r>
              <a:rPr lang="de-DE" dirty="0" err="1"/>
              <a:t>volo</a:t>
            </a:r>
            <a:r>
              <a:rPr lang="de-DE" dirty="0"/>
              <a:t>.</a:t>
            </a:r>
          </a:p>
          <a:p>
            <a:pPr lvl="3"/>
            <a:r>
              <a:rPr lang="de-DE" dirty="0" err="1"/>
              <a:t>Tur</a:t>
            </a:r>
            <a:r>
              <a:rPr lang="de-DE" dirty="0"/>
              <a:t> </a:t>
            </a:r>
            <a:r>
              <a:rPr lang="de-DE" dirty="0" err="1"/>
              <a:t>tem</a:t>
            </a:r>
            <a:r>
              <a:rPr lang="de-DE" dirty="0"/>
              <a:t> </a:t>
            </a:r>
            <a:r>
              <a:rPr lang="de-DE" dirty="0" err="1"/>
              <a:t>rerita</a:t>
            </a:r>
            <a:r>
              <a:rPr lang="de-DE" dirty="0"/>
              <a:t> </a:t>
            </a:r>
            <a:r>
              <a:rPr lang="de-DE" dirty="0" err="1"/>
              <a:t>qui</a:t>
            </a:r>
            <a:r>
              <a:rPr lang="de-DE" dirty="0"/>
              <a:t> </a:t>
            </a:r>
            <a:r>
              <a:rPr lang="de-DE" dirty="0" err="1"/>
              <a:t>repera</a:t>
            </a:r>
            <a:r>
              <a:rPr lang="de-DE" dirty="0"/>
              <a:t> </a:t>
            </a:r>
            <a:r>
              <a:rPr lang="de-DE" dirty="0" err="1"/>
              <a:t>dolore</a:t>
            </a:r>
            <a:r>
              <a:rPr lang="de-DE" dirty="0"/>
              <a:t> cum </a:t>
            </a:r>
            <a:r>
              <a:rPr lang="de-DE" dirty="0" err="1"/>
              <a:t>qui</a:t>
            </a:r>
            <a:r>
              <a:rPr lang="de-DE" dirty="0"/>
              <a:t> </a:t>
            </a:r>
            <a:r>
              <a:rPr lang="de-DE" dirty="0" err="1"/>
              <a:t>voluptas</a:t>
            </a:r>
            <a:r>
              <a:rPr lang="de-DE" dirty="0"/>
              <a:t> et </a:t>
            </a:r>
            <a:r>
              <a:rPr lang="de-DE" dirty="0" err="1"/>
              <a:t>laborer</a:t>
            </a:r>
            <a:r>
              <a:rPr lang="de-DE" dirty="0"/>
              <a:t> </a:t>
            </a:r>
            <a:r>
              <a:rPr lang="de-DE" dirty="0" err="1"/>
              <a:t>ventet</a:t>
            </a:r>
            <a:r>
              <a:rPr lang="de-DE" dirty="0"/>
              <a:t>.</a:t>
            </a:r>
          </a:p>
          <a:p>
            <a:pPr lvl="3"/>
            <a:r>
              <a:rPr lang="de-DE" dirty="0"/>
              <a:t>Vid </a:t>
            </a:r>
            <a:r>
              <a:rPr lang="de-DE" dirty="0" err="1"/>
              <a:t>ut</a:t>
            </a:r>
            <a:r>
              <a:rPr lang="de-DE" dirty="0"/>
              <a:t> </a:t>
            </a:r>
            <a:r>
              <a:rPr lang="de-DE" dirty="0" err="1"/>
              <a:t>eatiati</a:t>
            </a:r>
            <a:r>
              <a:rPr lang="de-DE" dirty="0"/>
              <a:t> </a:t>
            </a:r>
            <a:r>
              <a:rPr lang="de-DE" dirty="0" err="1"/>
              <a:t>onectem</a:t>
            </a:r>
            <a:r>
              <a:rPr lang="de-DE" dirty="0"/>
              <a:t> </a:t>
            </a:r>
            <a:r>
              <a:rPr lang="de-DE" dirty="0" err="1"/>
              <a:t>ventet</a:t>
            </a:r>
            <a:r>
              <a:rPr lang="de-DE" dirty="0"/>
              <a:t> </a:t>
            </a:r>
            <a:r>
              <a:rPr lang="de-DE" dirty="0" err="1"/>
              <a:t>dolore</a:t>
            </a:r>
            <a:r>
              <a:rPr lang="de-DE" dirty="0"/>
              <a:t> </a:t>
            </a:r>
            <a:r>
              <a:rPr lang="de-DE" dirty="0" err="1"/>
              <a:t>dolupta</a:t>
            </a:r>
            <a:r>
              <a:rPr lang="de-DE" dirty="0"/>
              <a:t> es </a:t>
            </a:r>
            <a:r>
              <a:rPr lang="de-DE" dirty="0" err="1"/>
              <a:t>volupta</a:t>
            </a:r>
            <a:r>
              <a:rPr lang="de-DE" dirty="0"/>
              <a:t> quas </a:t>
            </a:r>
            <a:r>
              <a:rPr lang="de-DE" dirty="0" err="1"/>
              <a:t>ullandi</a:t>
            </a:r>
            <a:r>
              <a:rPr lang="de-DE" dirty="0"/>
              <a:t>.</a:t>
            </a:r>
          </a:p>
          <a:p>
            <a:pPr lvl="3"/>
            <a:r>
              <a:rPr lang="de-DE" dirty="0" err="1"/>
              <a:t>Tquisci</a:t>
            </a:r>
            <a:r>
              <a:rPr lang="de-DE" dirty="0"/>
              <a:t> </a:t>
            </a:r>
            <a:r>
              <a:rPr lang="de-DE" dirty="0" err="1"/>
              <a:t>endersped</a:t>
            </a:r>
            <a:r>
              <a:rPr lang="de-DE" dirty="0"/>
              <a:t> </a:t>
            </a:r>
            <a:r>
              <a:rPr lang="de-DE" dirty="0" err="1"/>
              <a:t>beat</a:t>
            </a:r>
            <a:r>
              <a:rPr lang="de-DE" dirty="0"/>
              <a:t> </a:t>
            </a:r>
            <a:r>
              <a:rPr lang="de-DE" dirty="0" err="1"/>
              <a:t>dit</a:t>
            </a:r>
            <a:r>
              <a:rPr lang="de-DE" dirty="0"/>
              <a:t> et quo </a:t>
            </a:r>
            <a:r>
              <a:rPr lang="de-DE" dirty="0" err="1"/>
              <a:t>omnis</a:t>
            </a:r>
            <a:r>
              <a:rPr lang="de-DE" dirty="0"/>
              <a:t> </a:t>
            </a:r>
            <a:r>
              <a:rPr lang="de-DE" dirty="0" err="1"/>
              <a:t>expelig</a:t>
            </a:r>
            <a:r>
              <a:rPr lang="de-DE" dirty="0"/>
              <a:t> </a:t>
            </a:r>
            <a:r>
              <a:rPr lang="de-DE" dirty="0" err="1"/>
              <a:t>tem</a:t>
            </a:r>
            <a:r>
              <a:rPr lang="de-DE" dirty="0"/>
              <a:t> </a:t>
            </a:r>
            <a:r>
              <a:rPr lang="de-DE" dirty="0" err="1"/>
              <a:t>rerita</a:t>
            </a:r>
            <a:r>
              <a:rPr lang="de-DE" dirty="0"/>
              <a:t> </a:t>
            </a:r>
            <a:r>
              <a:rPr lang="de-DE" dirty="0" err="1"/>
              <a:t>qui</a:t>
            </a:r>
            <a:r>
              <a:rPr lang="de-DE" dirty="0"/>
              <a:t>.</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14" name="Fußzeilenplatzhalter 4"/>
          <p:cNvSpPr>
            <a:spLocks noGrp="1"/>
          </p:cNvSpPr>
          <p:nvPr>
            <p:ph type="ftr" sz="quarter" idx="3"/>
          </p:nvPr>
        </p:nvSpPr>
        <p:spPr>
          <a:xfrm>
            <a:off x="3338671" y="6453336"/>
            <a:ext cx="4247802" cy="216024"/>
          </a:xfrm>
        </p:spPr>
        <p:txBody>
          <a:bodyPr/>
          <a:lstStyle/>
          <a:p>
            <a:r>
              <a:rPr lang="de-DE" sz="900"/>
              <a:t>Magnetisum und Altermagnetismus</a:t>
            </a:r>
            <a:endParaRPr lang="de-DE" sz="900" dirty="0"/>
          </a:p>
        </p:txBody>
      </p:sp>
      <p:sp>
        <p:nvSpPr>
          <p:cNvPr id="15" name="Foliennummernplatzhalter 5"/>
          <p:cNvSpPr>
            <a:spLocks noGrp="1"/>
          </p:cNvSpPr>
          <p:nvPr>
            <p:ph type="sldNum" sz="quarter" idx="4"/>
          </p:nvPr>
        </p:nvSpPr>
        <p:spPr>
          <a:xfrm>
            <a:off x="431800" y="6453336"/>
            <a:ext cx="935038" cy="216024"/>
          </a:xfrm>
        </p:spPr>
        <p:txBody>
          <a:bodyPr/>
          <a:lstStyle/>
          <a:p>
            <a:fld id="{C05EE493-AD2E-4872-B2F6-8F12A747F0A5}" type="slidenum">
              <a:rPr lang="de-DE" sz="900"/>
              <a:pPr/>
              <a:t>52</a:t>
            </a:fld>
            <a:endParaRPr lang="de-DE" sz="900" dirty="0"/>
          </a:p>
        </p:txBody>
      </p:sp>
      <p:sp>
        <p:nvSpPr>
          <p:cNvPr id="16" name="Datumsplatzhalter 3"/>
          <p:cNvSpPr>
            <a:spLocks noGrp="1"/>
          </p:cNvSpPr>
          <p:nvPr>
            <p:ph type="dt" sz="half" idx="2"/>
          </p:nvPr>
        </p:nvSpPr>
        <p:spPr>
          <a:xfrm>
            <a:off x="1871663" y="6453336"/>
            <a:ext cx="936626" cy="216024"/>
          </a:xfrm>
        </p:spPr>
        <p:txBody>
          <a:bodyPr anchor="ctr" anchorCtr="0"/>
          <a:lstStyle/>
          <a:p>
            <a:r>
              <a:rPr lang="de-DE" sz="900">
                <a:solidFill>
                  <a:schemeClr val="tx1"/>
                </a:solidFill>
              </a:rPr>
              <a:t>07.06.2024</a:t>
            </a:r>
            <a:endParaRPr lang="de-DE" sz="900" dirty="0">
              <a:solidFill>
                <a:schemeClr val="tx1"/>
              </a:solidFill>
            </a:endParaRPr>
          </a:p>
        </p:txBody>
      </p:sp>
    </p:spTree>
    <p:extLst>
      <p:ext uri="{BB962C8B-B14F-4D97-AF65-F5344CB8AC3E}">
        <p14:creationId xmlns:p14="http://schemas.microsoft.com/office/powerpoint/2010/main" val="2505672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53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31362933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Headline für Bildfolie Arial Bold</a:t>
            </a:r>
            <a:br>
              <a:rPr lang="de-DE"/>
            </a:br>
            <a:r>
              <a:rPr lang="de-DE"/>
              <a:t>Headline maximal zwei Zeilen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54</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7" name="Textplatzhalter 6"/>
          <p:cNvSpPr>
            <a:spLocks noGrp="1"/>
          </p:cNvSpPr>
          <p:nvPr>
            <p:ph type="body" sz="quarter" idx="15"/>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12" name="Textplatzhalter 11"/>
          <p:cNvSpPr>
            <a:spLocks noGrp="1"/>
          </p:cNvSpPr>
          <p:nvPr>
            <p:ph type="body" sz="quarter" idx="17"/>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endParaRPr lang="de-DE" dirty="0"/>
          </a:p>
        </p:txBody>
      </p:sp>
    </p:spTree>
    <p:extLst>
      <p:ext uri="{BB962C8B-B14F-4D97-AF65-F5344CB8AC3E}">
        <p14:creationId xmlns:p14="http://schemas.microsoft.com/office/powerpoint/2010/main" val="514753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55</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7" name="Textplatzhalter 6"/>
          <p:cNvSpPr>
            <a:spLocks noGrp="1"/>
          </p:cNvSpPr>
          <p:nvPr>
            <p:ph type="body" sz="quarter" idx="15"/>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12" name="Textplatzhalter 11"/>
          <p:cNvSpPr>
            <a:spLocks noGrp="1"/>
          </p:cNvSpPr>
          <p:nvPr>
            <p:ph type="body" sz="quarter" idx="17"/>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endParaRPr lang="de-DE" dirty="0"/>
          </a:p>
        </p:txBody>
      </p:sp>
    </p:spTree>
    <p:extLst>
      <p:ext uri="{BB962C8B-B14F-4D97-AF65-F5344CB8AC3E}">
        <p14:creationId xmlns:p14="http://schemas.microsoft.com/office/powerpoint/2010/main" val="30469357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56</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pic>
        <p:nvPicPr>
          <p:cNvPr id="7" name="Bildplatzhalter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497" r="5497"/>
          <a:stretch>
            <a:fillRect/>
          </a:stretch>
        </p:blipFill>
        <p:spPr/>
      </p:pic>
      <p:sp>
        <p:nvSpPr>
          <p:cNvPr id="6" name="Textplatzhalter 5"/>
          <p:cNvSpPr>
            <a:spLocks noGrp="1"/>
          </p:cNvSpPr>
          <p:nvPr>
            <p:ph type="body" sz="quarter" idx="15"/>
          </p:nvPr>
        </p:nvSpPr>
        <p:spPr/>
        <p:txBody>
          <a:bodyPr/>
          <a:lstStyle/>
          <a:p>
            <a:r>
              <a:rPr lang="de-DE"/>
              <a:t>Headline Bildunterschrift [1. Ebene]</a:t>
            </a:r>
          </a:p>
          <a:p>
            <a:pPr lvl="1"/>
            <a:r>
              <a:rPr lang="de-DE"/>
              <a:t>Text Bildunterschrift Arial Regular [2. Ebene]. Zur Formatierung </a:t>
            </a:r>
            <a:br>
              <a:rPr lang="de-DE"/>
            </a:br>
            <a:r>
              <a:rPr lang="de-DE"/>
              <a:t>1 × „Einzug vergrößern“</a:t>
            </a:r>
            <a:endParaRPr lang="de-DE" dirty="0"/>
          </a:p>
        </p:txBody>
      </p:sp>
    </p:spTree>
    <p:extLst>
      <p:ext uri="{BB962C8B-B14F-4D97-AF65-F5344CB8AC3E}">
        <p14:creationId xmlns:p14="http://schemas.microsoft.com/office/powerpoint/2010/main" val="31713812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57</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sp>
        <p:nvSpPr>
          <p:cNvPr id="6" name="Textplatzhalter 5"/>
          <p:cNvSpPr>
            <a:spLocks noGrp="1"/>
          </p:cNvSpPr>
          <p:nvPr>
            <p:ph type="body" sz="quarter" idx="13"/>
          </p:nvPr>
        </p:nvSpPr>
        <p:spPr/>
        <p:txBody>
          <a:bodyPr/>
          <a:lstStyle/>
          <a:p>
            <a:r>
              <a:rPr lang="de-DE"/>
              <a:t>„Großes </a:t>
            </a:r>
          </a:p>
          <a:p>
            <a:r>
              <a:rPr lang="de-DE"/>
              <a:t>Zitat/Aussage. Typografie:</a:t>
            </a:r>
            <a:br>
              <a:rPr lang="de-DE"/>
            </a:br>
            <a:r>
              <a:rPr lang="de-DE"/>
              <a:t>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25915648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58</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sp>
        <p:nvSpPr>
          <p:cNvPr id="6" name="Textplatzhalter 5"/>
          <p:cNvSpPr>
            <a:spLocks noGrp="1"/>
          </p:cNvSpPr>
          <p:nvPr>
            <p:ph type="body" sz="quarter" idx="13"/>
          </p:nvPr>
        </p:nvSpPr>
        <p:spPr/>
        <p:txBody>
          <a:bodyPr/>
          <a:lstStyle/>
          <a:p>
            <a:r>
              <a:rPr lang="de-DE"/>
              <a:t>„Zitat/Aussage. </a:t>
            </a:r>
            <a:br>
              <a:rPr lang="de-DE"/>
            </a:br>
            <a:r>
              <a:rPr lang="de-DE"/>
              <a:t>Typografie: 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6342079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itel 14"/>
          <p:cNvSpPr>
            <a:spLocks noGrp="1"/>
          </p:cNvSpPr>
          <p:nvPr>
            <p:ph type="title"/>
          </p:nvPr>
        </p:nvSpPr>
        <p:spPr/>
        <p:txBody>
          <a:bodyPr/>
          <a:lstStyle/>
          <a:p>
            <a:r>
              <a:rPr lang="de-DE" dirty="0"/>
              <a:t>Merken-Element für die PowerPoint-Anwendung</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6" name="Foliennummernplatzhalter 5"/>
          <p:cNvSpPr>
            <a:spLocks noGrp="1"/>
          </p:cNvSpPr>
          <p:nvPr>
            <p:ph type="sldNum" sz="quarter" idx="11"/>
          </p:nvPr>
        </p:nvSpPr>
        <p:spPr/>
        <p:txBody>
          <a:bodyPr/>
          <a:lstStyle/>
          <a:p>
            <a:fld id="{C05EE493-AD2E-4872-B2F6-8F12A747F0A5}" type="slidenum">
              <a:rPr lang="de-DE" smtClean="0"/>
              <a:pPr/>
              <a:t>59</a:t>
            </a:fld>
            <a:endParaRPr lang="de-DE" dirty="0"/>
          </a:p>
        </p:txBody>
      </p:sp>
      <p:sp>
        <p:nvSpPr>
          <p:cNvPr id="2" name="Datumsplatzhalter 1"/>
          <p:cNvSpPr>
            <a:spLocks noGrp="1"/>
          </p:cNvSpPr>
          <p:nvPr>
            <p:ph type="dt" sz="half" idx="12"/>
          </p:nvPr>
        </p:nvSpPr>
        <p:spPr/>
        <p:txBody>
          <a:bodyPr/>
          <a:lstStyle/>
          <a:p>
            <a:r>
              <a:rPr lang="de-DE"/>
              <a:t>07.06.2024</a:t>
            </a:r>
            <a:endParaRPr lang="de-DE" dirty="0"/>
          </a:p>
        </p:txBody>
      </p:sp>
      <p:grpSp>
        <p:nvGrpSpPr>
          <p:cNvPr id="16" name="Gruppieren 15"/>
          <p:cNvGrpSpPr/>
          <p:nvPr/>
        </p:nvGrpSpPr>
        <p:grpSpPr>
          <a:xfrm>
            <a:off x="6504740" y="840029"/>
            <a:ext cx="2016263" cy="2016263"/>
            <a:chOff x="1403609" y="2081213"/>
            <a:chExt cx="2016263" cy="2016263"/>
          </a:xfrm>
        </p:grpSpPr>
        <p:sp>
          <p:nvSpPr>
            <p:cNvPr id="5" name="Rechteck 4"/>
            <p:cNvSpPr/>
            <p:nvPr/>
          </p:nvSpPr>
          <p:spPr>
            <a:xfrm>
              <a:off x="1403609" y="2081213"/>
              <a:ext cx="2016263" cy="2016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200" b="1" dirty="0"/>
                <a:t>Überschrift</a:t>
              </a:r>
              <a:br>
                <a:rPr lang="de-DE" sz="1200" b="1" dirty="0"/>
              </a:br>
              <a:r>
                <a:rPr lang="de-DE" sz="1200" b="1" dirty="0"/>
                <a:t>in Arial </a:t>
              </a:r>
              <a:r>
                <a:rPr lang="de-DE" sz="1200" b="1" dirty="0" err="1"/>
                <a:t>Bold</a:t>
              </a:r>
              <a:endParaRPr lang="de-DE" sz="1200" b="1" dirty="0"/>
            </a:p>
            <a:p>
              <a:pPr>
                <a:lnSpc>
                  <a:spcPct val="110000"/>
                </a:lnSpc>
              </a:pPr>
              <a:endParaRPr lang="de-DE" sz="1200" dirty="0"/>
            </a:p>
            <a:p>
              <a:pPr>
                <a:lnSpc>
                  <a:spcPct val="110000"/>
                </a:lnSpc>
              </a:pPr>
              <a:r>
                <a:rPr lang="de-DE" sz="1200" dirty="0"/>
                <a:t>Hinweise und </a:t>
              </a:r>
              <a:r>
                <a:rPr lang="de-DE" sz="1200" dirty="0" err="1"/>
                <a:t>Informa-tionen</a:t>
              </a:r>
              <a:r>
                <a:rPr lang="de-DE" sz="1200" dirty="0"/>
                <a:t> in Arial Regular.</a:t>
              </a:r>
            </a:p>
            <a:p>
              <a:pPr marL="92075" indent="-92075">
                <a:lnSpc>
                  <a:spcPct val="110000"/>
                </a:lnSpc>
                <a:buFont typeface="Symbol" panose="05050102010706020507" pitchFamily="18" charset="2"/>
                <a:buChar char="-"/>
              </a:pPr>
              <a:r>
                <a:rPr lang="de-DE" sz="1200" dirty="0"/>
                <a:t>Aufzählung eins</a:t>
              </a:r>
            </a:p>
            <a:p>
              <a:pPr marL="92075" indent="-92075">
                <a:lnSpc>
                  <a:spcPct val="110000"/>
                </a:lnSpc>
                <a:buFont typeface="Symbol" panose="05050102010706020507" pitchFamily="18" charset="2"/>
                <a:buChar char="-"/>
              </a:pPr>
              <a:r>
                <a:rPr lang="de-DE" sz="1200" dirty="0"/>
                <a:t>Aufzählung zwei</a:t>
              </a:r>
            </a:p>
            <a:p>
              <a:pPr marL="92075" indent="-92075">
                <a:lnSpc>
                  <a:spcPct val="110000"/>
                </a:lnSpc>
                <a:buFont typeface="Symbol" panose="05050102010706020507" pitchFamily="18" charset="2"/>
                <a:buChar char="-"/>
              </a:pPr>
              <a:r>
                <a:rPr lang="de-DE" sz="1200" dirty="0"/>
                <a:t>Aufzählung drei</a:t>
              </a:r>
            </a:p>
          </p:txBody>
        </p:sp>
        <p:grpSp>
          <p:nvGrpSpPr>
            <p:cNvPr id="14" name="Gruppieren 13"/>
            <p:cNvGrpSpPr/>
            <p:nvPr/>
          </p:nvGrpSpPr>
          <p:grpSpPr>
            <a:xfrm>
              <a:off x="3186112" y="2120373"/>
              <a:ext cx="190323" cy="190323"/>
              <a:chOff x="323850" y="5157788"/>
              <a:chExt cx="935038" cy="935038"/>
            </a:xfrm>
          </p:grpSpPr>
          <p:cxnSp>
            <p:nvCxnSpPr>
              <p:cNvPr id="10" name="Gerade Verbindung 9"/>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4" name="Gruppieren 33"/>
          <p:cNvGrpSpPr/>
          <p:nvPr/>
        </p:nvGrpSpPr>
        <p:grpSpPr>
          <a:xfrm>
            <a:off x="7248664" y="2348880"/>
            <a:ext cx="1549538" cy="1549538"/>
            <a:chOff x="1870335" y="2081213"/>
            <a:chExt cx="1549538" cy="1549538"/>
          </a:xfrm>
        </p:grpSpPr>
        <p:sp>
          <p:nvSpPr>
            <p:cNvPr id="35" name="Rechteck 34"/>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900" b="1" dirty="0"/>
                <a:t>Überschrift in Arial </a:t>
              </a:r>
              <a:r>
                <a:rPr lang="de-DE" sz="900" b="1" dirty="0" err="1"/>
                <a:t>Bold</a:t>
              </a:r>
              <a:endParaRPr lang="de-DE" sz="900" b="1" dirty="0"/>
            </a:p>
            <a:p>
              <a:pPr>
                <a:lnSpc>
                  <a:spcPct val="110000"/>
                </a:lnSpc>
              </a:pPr>
              <a:endParaRPr lang="de-DE" sz="900" b="1" dirty="0"/>
            </a:p>
            <a:p>
              <a:pPr>
                <a:lnSpc>
                  <a:spcPct val="110000"/>
                </a:lnSpc>
              </a:pPr>
              <a:r>
                <a:rPr lang="de-DE" sz="900" dirty="0"/>
                <a:t>Hinweise und </a:t>
              </a:r>
              <a:r>
                <a:rPr lang="de-DE" sz="900" dirty="0" err="1"/>
                <a:t>Informa-tionen</a:t>
              </a:r>
              <a:r>
                <a:rPr lang="de-DE" sz="900" dirty="0"/>
                <a:t> in Arial Regular.</a:t>
              </a:r>
            </a:p>
            <a:p>
              <a:pPr marL="88900" indent="-88900">
                <a:lnSpc>
                  <a:spcPct val="110000"/>
                </a:lnSpc>
                <a:buClr>
                  <a:schemeClr val="bg1"/>
                </a:buClr>
                <a:buFont typeface="Symbol" panose="05050102010706020507" pitchFamily="18" charset="2"/>
                <a:buChar char="-"/>
              </a:pPr>
              <a:r>
                <a:rPr lang="de-DE" sz="900" dirty="0"/>
                <a:t>Aufzählung eins</a:t>
              </a:r>
            </a:p>
            <a:p>
              <a:pPr marL="88900" indent="-88900">
                <a:lnSpc>
                  <a:spcPct val="110000"/>
                </a:lnSpc>
                <a:buClr>
                  <a:schemeClr val="bg1"/>
                </a:buClr>
                <a:buFont typeface="Symbol" panose="05050102010706020507" pitchFamily="18" charset="2"/>
                <a:buChar char="-"/>
              </a:pPr>
              <a:r>
                <a:rPr lang="de-DE" sz="900" dirty="0"/>
                <a:t>Aufzählung zwei</a:t>
              </a:r>
            </a:p>
            <a:p>
              <a:pPr marL="88900" indent="-88900">
                <a:lnSpc>
                  <a:spcPct val="110000"/>
                </a:lnSpc>
                <a:buClr>
                  <a:schemeClr val="bg1"/>
                </a:buClr>
                <a:buFont typeface="Symbol" panose="05050102010706020507" pitchFamily="18" charset="2"/>
                <a:buChar char="-"/>
              </a:pPr>
              <a:r>
                <a:rPr lang="de-DE" sz="900" dirty="0"/>
                <a:t>Aufzählung drei</a:t>
              </a:r>
            </a:p>
          </p:txBody>
        </p:sp>
        <p:grpSp>
          <p:nvGrpSpPr>
            <p:cNvPr id="36" name="Gruppieren 35"/>
            <p:cNvGrpSpPr/>
            <p:nvPr/>
          </p:nvGrpSpPr>
          <p:grpSpPr>
            <a:xfrm>
              <a:off x="3186112" y="2120373"/>
              <a:ext cx="190323" cy="190323"/>
              <a:chOff x="323850" y="5157788"/>
              <a:chExt cx="935038" cy="935038"/>
            </a:xfrm>
          </p:grpSpPr>
          <p:cxnSp>
            <p:nvCxnSpPr>
              <p:cNvPr id="37" name="Gerade Verbindung 3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9" name="Gruppieren 38"/>
          <p:cNvGrpSpPr/>
          <p:nvPr/>
        </p:nvGrpSpPr>
        <p:grpSpPr>
          <a:xfrm>
            <a:off x="8932020" y="2348881"/>
            <a:ext cx="936104" cy="936104"/>
            <a:chOff x="1870335" y="2081213"/>
            <a:chExt cx="1549538" cy="1549538"/>
          </a:xfrm>
        </p:grpSpPr>
        <p:sp>
          <p:nvSpPr>
            <p:cNvPr id="40" name="Rechteck 3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72000" bIns="90000" rtlCol="0" anchor="b"/>
            <a:lstStyle/>
            <a:p>
              <a:pPr>
                <a:lnSpc>
                  <a:spcPct val="110000"/>
                </a:lnSpc>
              </a:pPr>
              <a:r>
                <a:rPr lang="de-DE" sz="900" b="1" dirty="0"/>
                <a:t>Fachbereichs-bezeichnung oder Hinweise </a:t>
              </a:r>
              <a:br>
                <a:rPr lang="de-DE" sz="900" b="1" dirty="0"/>
              </a:br>
              <a:r>
                <a:rPr lang="de-DE" sz="900" b="1" dirty="0"/>
                <a:t>in Arial </a:t>
              </a:r>
              <a:r>
                <a:rPr lang="de-DE" sz="900" b="1" dirty="0" err="1"/>
                <a:t>Bold</a:t>
              </a:r>
              <a:endParaRPr lang="de-DE" sz="900" b="1" dirty="0"/>
            </a:p>
          </p:txBody>
        </p:sp>
        <p:grpSp>
          <p:nvGrpSpPr>
            <p:cNvPr id="41" name="Gruppieren 40"/>
            <p:cNvGrpSpPr/>
            <p:nvPr/>
          </p:nvGrpSpPr>
          <p:grpSpPr>
            <a:xfrm>
              <a:off x="3161132" y="2140357"/>
              <a:ext cx="190323" cy="190323"/>
              <a:chOff x="201135" y="5255960"/>
              <a:chExt cx="935038" cy="935038"/>
            </a:xfrm>
          </p:grpSpPr>
          <p:cxnSp>
            <p:nvCxnSpPr>
              <p:cNvPr id="42" name="Gerade Verbindung 41"/>
              <p:cNvCxnSpPr/>
              <p:nvPr/>
            </p:nvCxnSpPr>
            <p:spPr>
              <a:xfrm>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nvCxnSpPr>
            <p:spPr>
              <a:xfrm flipH="1">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4" name="Gruppieren 43"/>
          <p:cNvGrpSpPr/>
          <p:nvPr/>
        </p:nvGrpSpPr>
        <p:grpSpPr>
          <a:xfrm>
            <a:off x="1840461" y="2348881"/>
            <a:ext cx="3103015" cy="3103015"/>
            <a:chOff x="316857" y="2081213"/>
            <a:chExt cx="3103015" cy="3103015"/>
          </a:xfrm>
        </p:grpSpPr>
        <p:sp>
          <p:nvSpPr>
            <p:cNvPr id="45" name="Rechteck 44"/>
            <p:cNvSpPr/>
            <p:nvPr/>
          </p:nvSpPr>
          <p:spPr>
            <a:xfrm>
              <a:off x="316857" y="2081213"/>
              <a:ext cx="3103015" cy="3103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Überschrift und </a:t>
              </a:r>
              <a:br>
                <a:rPr lang="de-DE" sz="1600" b="1" dirty="0"/>
              </a:br>
              <a:r>
                <a:rPr lang="de-DE" sz="1600" b="1" dirty="0"/>
                <a:t>Hervorhebungen</a:t>
              </a:r>
              <a:br>
                <a:rPr lang="de-DE" sz="1600" b="1" dirty="0"/>
              </a:br>
              <a:r>
                <a:rPr lang="de-DE" sz="1600" b="1" dirty="0"/>
                <a:t>in Arial </a:t>
              </a:r>
              <a:r>
                <a:rPr lang="de-DE" sz="1600" b="1" dirty="0" err="1"/>
                <a:t>Bold</a:t>
              </a:r>
              <a:endParaRPr lang="de-DE" sz="1600" b="1" dirty="0"/>
            </a:p>
            <a:p>
              <a:pPr>
                <a:lnSpc>
                  <a:spcPct val="110000"/>
                </a:lnSpc>
              </a:pPr>
              <a:endParaRPr lang="de-DE" sz="1600" dirty="0"/>
            </a:p>
            <a:p>
              <a:pPr>
                <a:lnSpc>
                  <a:spcPct val="110000"/>
                </a:lnSpc>
              </a:pPr>
              <a:r>
                <a:rPr lang="de-DE" sz="1600" dirty="0"/>
                <a:t>Hinweise und Informationen </a:t>
              </a:r>
              <a:br>
                <a:rPr lang="de-DE" sz="1600" dirty="0"/>
              </a:br>
              <a:r>
                <a:rPr lang="de-DE" sz="1600" dirty="0"/>
                <a:t>in Arial Regular. Zur besseren Darstellung mit Aufzählung</a:t>
              </a:r>
            </a:p>
            <a:p>
              <a:pPr marL="176213" indent="-176213">
                <a:lnSpc>
                  <a:spcPct val="110000"/>
                </a:lnSpc>
                <a:buFont typeface="Symbol" panose="05050102010706020507" pitchFamily="18" charset="2"/>
                <a:buChar char="-"/>
              </a:pPr>
              <a:r>
                <a:rPr lang="de-DE" sz="1600" dirty="0"/>
                <a:t>Aufzählung eins</a:t>
              </a:r>
            </a:p>
            <a:p>
              <a:pPr marL="176213" indent="-176213">
                <a:lnSpc>
                  <a:spcPct val="110000"/>
                </a:lnSpc>
                <a:buFont typeface="Symbol" panose="05050102010706020507" pitchFamily="18" charset="2"/>
                <a:buChar char="-"/>
              </a:pPr>
              <a:r>
                <a:rPr lang="de-DE" sz="1600" dirty="0"/>
                <a:t>Aufzählung zwei</a:t>
              </a:r>
            </a:p>
            <a:p>
              <a:pPr marL="176213" indent="-176213">
                <a:lnSpc>
                  <a:spcPct val="110000"/>
                </a:lnSpc>
                <a:buFont typeface="Symbol" panose="05050102010706020507" pitchFamily="18" charset="2"/>
                <a:buChar char="-"/>
              </a:pPr>
              <a:r>
                <a:rPr lang="de-DE" sz="1600" dirty="0"/>
                <a:t>Aufzählung drei</a:t>
              </a:r>
            </a:p>
          </p:txBody>
        </p:sp>
        <p:grpSp>
          <p:nvGrpSpPr>
            <p:cNvPr id="46" name="Gruppieren 45"/>
            <p:cNvGrpSpPr/>
            <p:nvPr/>
          </p:nvGrpSpPr>
          <p:grpSpPr>
            <a:xfrm>
              <a:off x="3186112" y="2120373"/>
              <a:ext cx="190323" cy="190323"/>
              <a:chOff x="323850" y="5157788"/>
              <a:chExt cx="935038" cy="935038"/>
            </a:xfrm>
          </p:grpSpPr>
          <p:cxnSp>
            <p:nvCxnSpPr>
              <p:cNvPr id="47" name="Gerade Verbindung 4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9" name="Gruppieren 48"/>
          <p:cNvGrpSpPr/>
          <p:nvPr/>
        </p:nvGrpSpPr>
        <p:grpSpPr>
          <a:xfrm>
            <a:off x="7248664" y="4039702"/>
            <a:ext cx="1549538" cy="1549538"/>
            <a:chOff x="1870335" y="2081213"/>
            <a:chExt cx="1549538" cy="1549538"/>
          </a:xfrm>
        </p:grpSpPr>
        <p:sp>
          <p:nvSpPr>
            <p:cNvPr id="50" name="Rechteck 4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Fachbereichs-bezeichnung</a:t>
              </a:r>
              <a:br>
                <a:rPr lang="de-DE" sz="1600" b="1" dirty="0"/>
              </a:br>
              <a:r>
                <a:rPr lang="de-DE" sz="1600" b="1" dirty="0"/>
                <a:t>oder Hinweis </a:t>
              </a:r>
              <a:br>
                <a:rPr lang="de-DE" sz="1600" b="1" dirty="0"/>
              </a:br>
              <a:r>
                <a:rPr lang="de-DE" sz="1600" b="1" dirty="0"/>
                <a:t>in Arial </a:t>
              </a:r>
              <a:r>
                <a:rPr lang="de-DE" sz="1600" b="1" dirty="0" err="1"/>
                <a:t>Bold</a:t>
              </a:r>
              <a:endParaRPr lang="de-DE" sz="1600" b="1" dirty="0"/>
            </a:p>
          </p:txBody>
        </p:sp>
        <p:grpSp>
          <p:nvGrpSpPr>
            <p:cNvPr id="51" name="Gruppieren 50"/>
            <p:cNvGrpSpPr/>
            <p:nvPr/>
          </p:nvGrpSpPr>
          <p:grpSpPr>
            <a:xfrm>
              <a:off x="3186112" y="2120373"/>
              <a:ext cx="190323" cy="190323"/>
              <a:chOff x="323850" y="5157788"/>
              <a:chExt cx="935038" cy="935038"/>
            </a:xfrm>
          </p:grpSpPr>
          <p:cxnSp>
            <p:nvCxnSpPr>
              <p:cNvPr id="52" name="Gerade Verbindung 51"/>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829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feil: nach rechts 10">
            <a:extLst>
              <a:ext uri="{FF2B5EF4-FFF2-40B4-BE49-F238E27FC236}">
                <a16:creationId xmlns:a16="http://schemas.microsoft.com/office/drawing/2014/main" id="{4530668C-2941-0EC0-1BA1-7E9903B5A93A}"/>
              </a:ext>
            </a:extLst>
          </p:cNvPr>
          <p:cNvSpPr/>
          <p:nvPr/>
        </p:nvSpPr>
        <p:spPr>
          <a:xfrm rot="16431019">
            <a:off x="5811522" y="2096853"/>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Pfeil: nach rechts 23">
            <a:extLst>
              <a:ext uri="{FF2B5EF4-FFF2-40B4-BE49-F238E27FC236}">
                <a16:creationId xmlns:a16="http://schemas.microsoft.com/office/drawing/2014/main" id="{BECBA91A-6F14-AD6F-F761-DA4DAF1BCCCB}"/>
              </a:ext>
            </a:extLst>
          </p:cNvPr>
          <p:cNvSpPr/>
          <p:nvPr/>
        </p:nvSpPr>
        <p:spPr>
          <a:xfrm rot="16431019">
            <a:off x="7112884"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rechts 25">
            <a:extLst>
              <a:ext uri="{FF2B5EF4-FFF2-40B4-BE49-F238E27FC236}">
                <a16:creationId xmlns:a16="http://schemas.microsoft.com/office/drawing/2014/main" id="{6A6D4D9A-A8EB-7494-B87D-C47BB7891113}"/>
              </a:ext>
            </a:extLst>
          </p:cNvPr>
          <p:cNvSpPr/>
          <p:nvPr/>
        </p:nvSpPr>
        <p:spPr>
          <a:xfrm rot="16431019">
            <a:off x="6667833"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Pfeil: nach rechts 26">
            <a:extLst>
              <a:ext uri="{FF2B5EF4-FFF2-40B4-BE49-F238E27FC236}">
                <a16:creationId xmlns:a16="http://schemas.microsoft.com/office/drawing/2014/main" id="{D3A6F9E8-6B07-48C3-5F61-533611078A2F}"/>
              </a:ext>
            </a:extLst>
          </p:cNvPr>
          <p:cNvSpPr/>
          <p:nvPr/>
        </p:nvSpPr>
        <p:spPr>
          <a:xfrm rot="16431019">
            <a:off x="6238900" y="2096851"/>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Pfeil: nach rechts 27">
            <a:extLst>
              <a:ext uri="{FF2B5EF4-FFF2-40B4-BE49-F238E27FC236}">
                <a16:creationId xmlns:a16="http://schemas.microsoft.com/office/drawing/2014/main" id="{F5735DB9-1604-4268-B2F0-89382579EB21}"/>
              </a:ext>
            </a:extLst>
          </p:cNvPr>
          <p:cNvSpPr/>
          <p:nvPr/>
        </p:nvSpPr>
        <p:spPr>
          <a:xfrm rot="16431019">
            <a:off x="7559922"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Pfeil: nach rechts 28">
            <a:extLst>
              <a:ext uri="{FF2B5EF4-FFF2-40B4-BE49-F238E27FC236}">
                <a16:creationId xmlns:a16="http://schemas.microsoft.com/office/drawing/2014/main" id="{95726897-8BF3-0464-E322-5F18562C546F}"/>
              </a:ext>
            </a:extLst>
          </p:cNvPr>
          <p:cNvSpPr/>
          <p:nvPr/>
        </p:nvSpPr>
        <p:spPr>
          <a:xfrm rot="16431019">
            <a:off x="7988855"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Pfeil: nach rechts 29">
            <a:extLst>
              <a:ext uri="{FF2B5EF4-FFF2-40B4-BE49-F238E27FC236}">
                <a16:creationId xmlns:a16="http://schemas.microsoft.com/office/drawing/2014/main" id="{404BB2E8-C71C-CA14-4AFA-3AED6795EA41}"/>
              </a:ext>
            </a:extLst>
          </p:cNvPr>
          <p:cNvSpPr/>
          <p:nvPr/>
        </p:nvSpPr>
        <p:spPr>
          <a:xfrm rot="16431019">
            <a:off x="8417788" y="2099554"/>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 Verbindung mit Pfeil 12">
            <a:extLst>
              <a:ext uri="{FF2B5EF4-FFF2-40B4-BE49-F238E27FC236}">
                <a16:creationId xmlns:a16="http://schemas.microsoft.com/office/drawing/2014/main" id="{5807C006-E079-9E9B-5A34-F9737DAC9C17}"/>
              </a:ext>
            </a:extLst>
          </p:cNvPr>
          <p:cNvCxnSpPr>
            <a:cxnSpLocks/>
          </p:cNvCxnSpPr>
          <p:nvPr/>
        </p:nvCxnSpPr>
        <p:spPr>
          <a:xfrm>
            <a:off x="8035138" y="1880828"/>
            <a:ext cx="559892" cy="5760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8CD54457-2692-0D61-8823-4C64A727A555}"/>
              </a:ext>
            </a:extLst>
          </p:cNvPr>
          <p:cNvCxnSpPr>
            <a:cxnSpLocks/>
          </p:cNvCxnSpPr>
          <p:nvPr/>
        </p:nvCxnSpPr>
        <p:spPr>
          <a:xfrm flipH="1" flipV="1">
            <a:off x="8985996" y="1628775"/>
            <a:ext cx="19495" cy="10801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0054E7F9-FE1A-7412-3EE8-E1A503927971}"/>
              </a:ext>
            </a:extLst>
          </p:cNvPr>
          <p:cNvCxnSpPr>
            <a:cxnSpLocks/>
          </p:cNvCxnSpPr>
          <p:nvPr/>
        </p:nvCxnSpPr>
        <p:spPr>
          <a:xfrm>
            <a:off x="9590783" y="1718810"/>
            <a:ext cx="132250" cy="9001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6A9F2C00-B2B7-BE3A-3072-2A171D6525FB}"/>
              </a:ext>
            </a:extLst>
          </p:cNvPr>
          <p:cNvCxnSpPr>
            <a:cxnSpLocks/>
          </p:cNvCxnSpPr>
          <p:nvPr/>
        </p:nvCxnSpPr>
        <p:spPr>
          <a:xfrm flipV="1">
            <a:off x="10151965" y="1772816"/>
            <a:ext cx="393101" cy="7380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C11C8D29-FA37-BE5B-8216-EB4E46AD06DA}"/>
              </a:ext>
            </a:extLst>
          </p:cNvPr>
          <p:cNvCxnSpPr/>
          <p:nvPr/>
        </p:nvCxnSpPr>
        <p:spPr>
          <a:xfrm flipH="1">
            <a:off x="7444700" y="1664804"/>
            <a:ext cx="432048" cy="10081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Aufgabe</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25" name="Inhaltsplatzhalter 2">
            <a:extLst>
              <a:ext uri="{FF2B5EF4-FFF2-40B4-BE49-F238E27FC236}">
                <a16:creationId xmlns:a16="http://schemas.microsoft.com/office/drawing/2014/main" id="{0951F8D4-F9CF-70E6-7A12-CEC0EB8753C3}"/>
              </a:ext>
            </a:extLst>
          </p:cNvPr>
          <p:cNvSpPr>
            <a:spLocks noGrp="1"/>
          </p:cNvSpPr>
          <p:nvPr>
            <p:ph idx="1"/>
          </p:nvPr>
        </p:nvSpPr>
        <p:spPr>
          <a:xfrm>
            <a:off x="431800" y="1772816"/>
            <a:ext cx="11328400" cy="5472608"/>
          </a:xfrm>
        </p:spPr>
        <p:txBody>
          <a:bodyPr/>
          <a:lstStyle/>
          <a:p>
            <a:pPr lvl="1"/>
            <a:r>
              <a:rPr lang="de-DE" sz="2000" dirty="0"/>
              <a:t>Wie groß müsste ein magnetisches Feld sein</a:t>
            </a:r>
          </a:p>
          <a:p>
            <a:pPr lvl="1"/>
            <a:r>
              <a:rPr lang="de-DE" sz="2000" dirty="0"/>
              <a:t>um einen Spin bei Raumtemperatur auszurichten?</a:t>
            </a:r>
          </a:p>
          <a:p>
            <a:pPr lvl="1"/>
            <a:endParaRPr lang="de-DE" sz="2000" dirty="0"/>
          </a:p>
          <a:p>
            <a:pPr lvl="1"/>
            <a:endParaRPr lang="de-DE" dirty="0"/>
          </a:p>
          <a:p>
            <a:endParaRPr lang="de-DE" dirty="0"/>
          </a:p>
          <a:p>
            <a:endParaRPr lang="de-DE" dirty="0"/>
          </a:p>
          <a:p>
            <a:pPr marL="0" lvl="2" indent="0">
              <a:buNone/>
            </a:pPr>
            <a:r>
              <a:rPr lang="de-DE" sz="2000" dirty="0"/>
              <a:t>		</a:t>
            </a:r>
          </a:p>
          <a:p>
            <a:pPr lvl="4"/>
            <a:endParaRPr lang="de-DE" dirty="0"/>
          </a:p>
        </p:txBody>
      </p:sp>
      <p:sp>
        <p:nvSpPr>
          <p:cNvPr id="3" name="Ellipse 2">
            <a:extLst>
              <a:ext uri="{FF2B5EF4-FFF2-40B4-BE49-F238E27FC236}">
                <a16:creationId xmlns:a16="http://schemas.microsoft.com/office/drawing/2014/main" id="{764FE7C1-B171-47F8-0976-88B973E49855}"/>
              </a:ext>
            </a:extLst>
          </p:cNvPr>
          <p:cNvSpPr/>
          <p:nvPr/>
        </p:nvSpPr>
        <p:spPr>
          <a:xfrm>
            <a:off x="7464152" y="198884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Ellipse 3">
            <a:extLst>
              <a:ext uri="{FF2B5EF4-FFF2-40B4-BE49-F238E27FC236}">
                <a16:creationId xmlns:a16="http://schemas.microsoft.com/office/drawing/2014/main" id="{B2CAEE36-405D-FF7D-A9EF-723D7ED7ADF9}"/>
              </a:ext>
            </a:extLst>
          </p:cNvPr>
          <p:cNvSpPr/>
          <p:nvPr/>
        </p:nvSpPr>
        <p:spPr>
          <a:xfrm>
            <a:off x="8135064" y="196122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5FBBEBCA-E0FB-CD8E-22F8-F6A4309E81FB}"/>
              </a:ext>
            </a:extLst>
          </p:cNvPr>
          <p:cNvSpPr/>
          <p:nvPr/>
        </p:nvSpPr>
        <p:spPr>
          <a:xfrm>
            <a:off x="8805976" y="196122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2E022556-7E65-6DA5-6167-669C42D9202F}"/>
              </a:ext>
            </a:extLst>
          </p:cNvPr>
          <p:cNvSpPr/>
          <p:nvPr/>
        </p:nvSpPr>
        <p:spPr>
          <a:xfrm>
            <a:off x="9476888" y="198884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a:extLst>
              <a:ext uri="{FF2B5EF4-FFF2-40B4-BE49-F238E27FC236}">
                <a16:creationId xmlns:a16="http://schemas.microsoft.com/office/drawing/2014/main" id="{799E1360-DF72-AADD-CDB8-9EC69C3D2891}"/>
              </a:ext>
            </a:extLst>
          </p:cNvPr>
          <p:cNvSpPr/>
          <p:nvPr/>
        </p:nvSpPr>
        <p:spPr>
          <a:xfrm>
            <a:off x="10147800" y="198884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Textfeld 30">
            <a:extLst>
              <a:ext uri="{FF2B5EF4-FFF2-40B4-BE49-F238E27FC236}">
                <a16:creationId xmlns:a16="http://schemas.microsoft.com/office/drawing/2014/main" id="{AF6589D7-94C9-0628-2D42-7350A8120F14}"/>
              </a:ext>
            </a:extLst>
          </p:cNvPr>
          <p:cNvSpPr txBox="1"/>
          <p:nvPr/>
        </p:nvSpPr>
        <p:spPr>
          <a:xfrm>
            <a:off x="10385407" y="526342"/>
            <a:ext cx="393056" cy="523220"/>
          </a:xfrm>
          <a:prstGeom prst="rect">
            <a:avLst/>
          </a:prstGeom>
          <a:noFill/>
        </p:spPr>
        <p:txBody>
          <a:bodyPr wrap="none" rtlCol="0">
            <a:spAutoFit/>
          </a:bodyPr>
          <a:lstStyle/>
          <a:p>
            <a:r>
              <a:rPr lang="de-DE" sz="2800" dirty="0">
                <a:solidFill>
                  <a:srgbClr val="00B050"/>
                </a:solidFill>
                <a:latin typeface="Amiri" panose="00000500000000000000" pitchFamily="2" charset="-78"/>
                <a:ea typeface="Amiri" panose="00000500000000000000" pitchFamily="2" charset="-78"/>
                <a:cs typeface="Amiri" panose="00000500000000000000" pitchFamily="2" charset="-78"/>
              </a:rPr>
              <a:t>B</a:t>
            </a:r>
          </a:p>
        </p:txBody>
      </p:sp>
    </p:spTree>
    <p:extLst>
      <p:ext uri="{BB962C8B-B14F-4D97-AF65-F5344CB8AC3E}">
        <p14:creationId xmlns:p14="http://schemas.microsoft.com/office/powerpoint/2010/main" val="3247316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Untertitel 6"/>
          <p:cNvSpPr txBox="1">
            <a:spLocks/>
          </p:cNvSpPr>
          <p:nvPr/>
        </p:nvSpPr>
        <p:spPr>
          <a:xfrm>
            <a:off x="1847851" y="3717032"/>
            <a:ext cx="5256213" cy="2448818"/>
          </a:xfrm>
          <a:prstGeom prst="rect">
            <a:avLst/>
          </a:prstGeom>
        </p:spPr>
        <p:txBody>
          <a:bodyPr vert="horz" lIns="0" tIns="0" rIns="0" bIns="0" rtlCol="0" anchor="t" anchorCtr="0">
            <a:noAutofit/>
          </a:bodyPr>
          <a:lstStyle>
            <a:lvl1pPr indent="0">
              <a:lnSpc>
                <a:spcPct val="110000"/>
              </a:lnSpc>
              <a:spcBef>
                <a:spcPts val="0"/>
              </a:spcBef>
              <a:buFont typeface="Arial" pitchFamily="34" charset="0"/>
              <a:buNone/>
              <a:defRPr sz="2000" b="1" u="none"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Prof. Dr. Maximilian Mustermann</a:t>
            </a:r>
          </a:p>
          <a:p>
            <a:r>
              <a:rPr lang="de-DE" b="0" dirty="0"/>
              <a:t>Funktionsbezeichnung · Fachbereich</a:t>
            </a:r>
          </a:p>
          <a:p>
            <a:endParaRPr lang="de-DE" b="0" dirty="0"/>
          </a:p>
          <a:p>
            <a:r>
              <a:rPr lang="de-DE" b="0" dirty="0"/>
              <a:t>Tel.: +49 (0) 75 31/88 - ####</a:t>
            </a:r>
          </a:p>
          <a:p>
            <a:r>
              <a:rPr lang="de-DE" b="0" dirty="0"/>
              <a:t>Fax: +49 (0) 75 31/88 - ####</a:t>
            </a:r>
          </a:p>
          <a:p>
            <a:r>
              <a:rPr lang="de-DE" b="0" dirty="0"/>
              <a:t>maximilian.mustermann@uni-konstanz.de</a:t>
            </a:r>
          </a:p>
        </p:txBody>
      </p:sp>
      <p:sp>
        <p:nvSpPr>
          <p:cNvPr id="10" name="Rechteck 9"/>
          <p:cNvSpPr>
            <a:spLocks/>
          </p:cNvSpPr>
          <p:nvPr/>
        </p:nvSpPr>
        <p:spPr>
          <a:xfrm>
            <a:off x="1823834" y="2540435"/>
            <a:ext cx="1319839"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Dank!</a:t>
            </a:r>
          </a:p>
        </p:txBody>
      </p:sp>
      <p:sp>
        <p:nvSpPr>
          <p:cNvPr id="11" name="Rechteck 10"/>
          <p:cNvSpPr>
            <a:spLocks/>
          </p:cNvSpPr>
          <p:nvPr/>
        </p:nvSpPr>
        <p:spPr>
          <a:xfrm>
            <a:off x="1823835" y="1970909"/>
            <a:ext cx="2344159"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Herzlichen</a:t>
            </a:r>
          </a:p>
        </p:txBody>
      </p:sp>
    </p:spTree>
    <p:extLst>
      <p:ext uri="{BB962C8B-B14F-4D97-AF65-F5344CB8AC3E}">
        <p14:creationId xmlns:p14="http://schemas.microsoft.com/office/powerpoint/2010/main" val="347676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feil: nach rechts 10">
            <a:extLst>
              <a:ext uri="{FF2B5EF4-FFF2-40B4-BE49-F238E27FC236}">
                <a16:creationId xmlns:a16="http://schemas.microsoft.com/office/drawing/2014/main" id="{4530668C-2941-0EC0-1BA1-7E9903B5A93A}"/>
              </a:ext>
            </a:extLst>
          </p:cNvPr>
          <p:cNvSpPr/>
          <p:nvPr/>
        </p:nvSpPr>
        <p:spPr>
          <a:xfrm rot="16431019">
            <a:off x="5811522" y="2096853"/>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Pfeil: nach rechts 23">
            <a:extLst>
              <a:ext uri="{FF2B5EF4-FFF2-40B4-BE49-F238E27FC236}">
                <a16:creationId xmlns:a16="http://schemas.microsoft.com/office/drawing/2014/main" id="{BECBA91A-6F14-AD6F-F761-DA4DAF1BCCCB}"/>
              </a:ext>
            </a:extLst>
          </p:cNvPr>
          <p:cNvSpPr/>
          <p:nvPr/>
        </p:nvSpPr>
        <p:spPr>
          <a:xfrm rot="16431019">
            <a:off x="7112884"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rechts 25">
            <a:extLst>
              <a:ext uri="{FF2B5EF4-FFF2-40B4-BE49-F238E27FC236}">
                <a16:creationId xmlns:a16="http://schemas.microsoft.com/office/drawing/2014/main" id="{6A6D4D9A-A8EB-7494-B87D-C47BB7891113}"/>
              </a:ext>
            </a:extLst>
          </p:cNvPr>
          <p:cNvSpPr/>
          <p:nvPr/>
        </p:nvSpPr>
        <p:spPr>
          <a:xfrm rot="16431019">
            <a:off x="6667833"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Pfeil: nach rechts 26">
            <a:extLst>
              <a:ext uri="{FF2B5EF4-FFF2-40B4-BE49-F238E27FC236}">
                <a16:creationId xmlns:a16="http://schemas.microsoft.com/office/drawing/2014/main" id="{D3A6F9E8-6B07-48C3-5F61-533611078A2F}"/>
              </a:ext>
            </a:extLst>
          </p:cNvPr>
          <p:cNvSpPr/>
          <p:nvPr/>
        </p:nvSpPr>
        <p:spPr>
          <a:xfrm rot="16431019">
            <a:off x="6238900" y="2096851"/>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Pfeil: nach rechts 27">
            <a:extLst>
              <a:ext uri="{FF2B5EF4-FFF2-40B4-BE49-F238E27FC236}">
                <a16:creationId xmlns:a16="http://schemas.microsoft.com/office/drawing/2014/main" id="{F5735DB9-1604-4268-B2F0-89382579EB21}"/>
              </a:ext>
            </a:extLst>
          </p:cNvPr>
          <p:cNvSpPr/>
          <p:nvPr/>
        </p:nvSpPr>
        <p:spPr>
          <a:xfrm rot="16431019">
            <a:off x="7559922"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Pfeil: nach rechts 28">
            <a:extLst>
              <a:ext uri="{FF2B5EF4-FFF2-40B4-BE49-F238E27FC236}">
                <a16:creationId xmlns:a16="http://schemas.microsoft.com/office/drawing/2014/main" id="{95726897-8BF3-0464-E322-5F18562C546F}"/>
              </a:ext>
            </a:extLst>
          </p:cNvPr>
          <p:cNvSpPr/>
          <p:nvPr/>
        </p:nvSpPr>
        <p:spPr>
          <a:xfrm rot="16431019">
            <a:off x="7988855"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Pfeil: nach rechts 29">
            <a:extLst>
              <a:ext uri="{FF2B5EF4-FFF2-40B4-BE49-F238E27FC236}">
                <a16:creationId xmlns:a16="http://schemas.microsoft.com/office/drawing/2014/main" id="{404BB2E8-C71C-CA14-4AFA-3AED6795EA41}"/>
              </a:ext>
            </a:extLst>
          </p:cNvPr>
          <p:cNvSpPr/>
          <p:nvPr/>
        </p:nvSpPr>
        <p:spPr>
          <a:xfrm rot="16431019">
            <a:off x="8417788" y="2099554"/>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 Verbindung mit Pfeil 12">
            <a:extLst>
              <a:ext uri="{FF2B5EF4-FFF2-40B4-BE49-F238E27FC236}">
                <a16:creationId xmlns:a16="http://schemas.microsoft.com/office/drawing/2014/main" id="{5807C006-E079-9E9B-5A34-F9737DAC9C17}"/>
              </a:ext>
            </a:extLst>
          </p:cNvPr>
          <p:cNvCxnSpPr>
            <a:cxnSpLocks/>
          </p:cNvCxnSpPr>
          <p:nvPr/>
        </p:nvCxnSpPr>
        <p:spPr>
          <a:xfrm>
            <a:off x="8035138" y="1880828"/>
            <a:ext cx="559892" cy="5760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8CD54457-2692-0D61-8823-4C64A727A555}"/>
              </a:ext>
            </a:extLst>
          </p:cNvPr>
          <p:cNvCxnSpPr>
            <a:cxnSpLocks/>
          </p:cNvCxnSpPr>
          <p:nvPr/>
        </p:nvCxnSpPr>
        <p:spPr>
          <a:xfrm flipH="1" flipV="1">
            <a:off x="8985996" y="1628775"/>
            <a:ext cx="19495" cy="10801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0054E7F9-FE1A-7412-3EE8-E1A503927971}"/>
              </a:ext>
            </a:extLst>
          </p:cNvPr>
          <p:cNvCxnSpPr>
            <a:cxnSpLocks/>
          </p:cNvCxnSpPr>
          <p:nvPr/>
        </p:nvCxnSpPr>
        <p:spPr>
          <a:xfrm>
            <a:off x="9590783" y="1718810"/>
            <a:ext cx="132250" cy="9001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6A9F2C00-B2B7-BE3A-3072-2A171D6525FB}"/>
              </a:ext>
            </a:extLst>
          </p:cNvPr>
          <p:cNvCxnSpPr>
            <a:cxnSpLocks/>
          </p:cNvCxnSpPr>
          <p:nvPr/>
        </p:nvCxnSpPr>
        <p:spPr>
          <a:xfrm flipV="1">
            <a:off x="10151965" y="1772816"/>
            <a:ext cx="393101" cy="7380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C11C8D29-FA37-BE5B-8216-EB4E46AD06DA}"/>
              </a:ext>
            </a:extLst>
          </p:cNvPr>
          <p:cNvCxnSpPr/>
          <p:nvPr/>
        </p:nvCxnSpPr>
        <p:spPr>
          <a:xfrm flipH="1">
            <a:off x="7444700" y="1664804"/>
            <a:ext cx="432048" cy="10081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Aufgabe</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25" name="Inhaltsplatzhalter 2">
            <a:extLst>
              <a:ext uri="{FF2B5EF4-FFF2-40B4-BE49-F238E27FC236}">
                <a16:creationId xmlns:a16="http://schemas.microsoft.com/office/drawing/2014/main" id="{0951F8D4-F9CF-70E6-7A12-CEC0EB8753C3}"/>
              </a:ext>
            </a:extLst>
          </p:cNvPr>
          <p:cNvSpPr>
            <a:spLocks noGrp="1"/>
          </p:cNvSpPr>
          <p:nvPr>
            <p:ph idx="1"/>
          </p:nvPr>
        </p:nvSpPr>
        <p:spPr>
          <a:xfrm>
            <a:off x="431800" y="1772816"/>
            <a:ext cx="11328400" cy="5472608"/>
          </a:xfrm>
        </p:spPr>
        <p:txBody>
          <a:bodyPr/>
          <a:lstStyle/>
          <a:p>
            <a:pPr lvl="1"/>
            <a:r>
              <a:rPr lang="de-DE" sz="2000" dirty="0"/>
              <a:t>Wie groß müsste ein magnetisches Feld sein</a:t>
            </a:r>
          </a:p>
          <a:p>
            <a:pPr lvl="1"/>
            <a:r>
              <a:rPr lang="de-DE" sz="2000" dirty="0"/>
              <a:t>um einen Spin bei Raumtemperatur auszurichten?</a:t>
            </a:r>
          </a:p>
          <a:p>
            <a:pPr lvl="1"/>
            <a:endParaRPr lang="de-DE" sz="2000" dirty="0"/>
          </a:p>
          <a:p>
            <a:pPr lvl="1"/>
            <a:endParaRPr lang="de-DE" dirty="0"/>
          </a:p>
          <a:p>
            <a:endParaRPr lang="de-DE" dirty="0"/>
          </a:p>
          <a:p>
            <a:endParaRPr lang="de-DE" dirty="0"/>
          </a:p>
          <a:p>
            <a:endParaRPr lang="de-DE" dirty="0"/>
          </a:p>
          <a:p>
            <a:pPr lvl="2"/>
            <a:r>
              <a:rPr lang="de-DE" sz="2000" dirty="0"/>
              <a:t>Ergebnis:	~10</a:t>
            </a:r>
            <a:r>
              <a:rPr lang="de-DE" sz="2000" baseline="30000" dirty="0"/>
              <a:t>3 </a:t>
            </a:r>
            <a:r>
              <a:rPr lang="de-DE" sz="2000" dirty="0"/>
              <a:t>T</a:t>
            </a:r>
          </a:p>
          <a:p>
            <a:pPr lvl="2"/>
            <a:r>
              <a:rPr lang="de-DE" sz="2000" dirty="0"/>
              <a:t>Würdigung:	Sehr groß und nicht physikalisch!</a:t>
            </a:r>
          </a:p>
          <a:p>
            <a:pPr lvl="2"/>
            <a:r>
              <a:rPr lang="de-DE" sz="2000" dirty="0"/>
              <a:t>„Beweis“: 	Simulation</a:t>
            </a:r>
          </a:p>
          <a:p>
            <a:pPr marL="0" lvl="2" indent="0">
              <a:buNone/>
            </a:pPr>
            <a:r>
              <a:rPr lang="de-DE" sz="2000" dirty="0"/>
              <a:t>		</a:t>
            </a:r>
          </a:p>
          <a:p>
            <a:pPr lvl="4"/>
            <a:endParaRPr lang="de-DE" dirty="0"/>
          </a:p>
        </p:txBody>
      </p:sp>
      <p:sp>
        <p:nvSpPr>
          <p:cNvPr id="3" name="Ellipse 2">
            <a:extLst>
              <a:ext uri="{FF2B5EF4-FFF2-40B4-BE49-F238E27FC236}">
                <a16:creationId xmlns:a16="http://schemas.microsoft.com/office/drawing/2014/main" id="{764FE7C1-B171-47F8-0976-88B973E49855}"/>
              </a:ext>
            </a:extLst>
          </p:cNvPr>
          <p:cNvSpPr/>
          <p:nvPr/>
        </p:nvSpPr>
        <p:spPr>
          <a:xfrm>
            <a:off x="7464152" y="198884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Ellipse 3">
            <a:extLst>
              <a:ext uri="{FF2B5EF4-FFF2-40B4-BE49-F238E27FC236}">
                <a16:creationId xmlns:a16="http://schemas.microsoft.com/office/drawing/2014/main" id="{B2CAEE36-405D-FF7D-A9EF-723D7ED7ADF9}"/>
              </a:ext>
            </a:extLst>
          </p:cNvPr>
          <p:cNvSpPr/>
          <p:nvPr/>
        </p:nvSpPr>
        <p:spPr>
          <a:xfrm>
            <a:off x="8135064" y="196122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5FBBEBCA-E0FB-CD8E-22F8-F6A4309E81FB}"/>
              </a:ext>
            </a:extLst>
          </p:cNvPr>
          <p:cNvSpPr/>
          <p:nvPr/>
        </p:nvSpPr>
        <p:spPr>
          <a:xfrm>
            <a:off x="8805976" y="196122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2E022556-7E65-6DA5-6167-669C42D9202F}"/>
              </a:ext>
            </a:extLst>
          </p:cNvPr>
          <p:cNvSpPr/>
          <p:nvPr/>
        </p:nvSpPr>
        <p:spPr>
          <a:xfrm>
            <a:off x="9476888" y="198884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a:extLst>
              <a:ext uri="{FF2B5EF4-FFF2-40B4-BE49-F238E27FC236}">
                <a16:creationId xmlns:a16="http://schemas.microsoft.com/office/drawing/2014/main" id="{799E1360-DF72-AADD-CDB8-9EC69C3D2891}"/>
              </a:ext>
            </a:extLst>
          </p:cNvPr>
          <p:cNvSpPr/>
          <p:nvPr/>
        </p:nvSpPr>
        <p:spPr>
          <a:xfrm>
            <a:off x="10147800" y="198884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Textfeld 30">
            <a:extLst>
              <a:ext uri="{FF2B5EF4-FFF2-40B4-BE49-F238E27FC236}">
                <a16:creationId xmlns:a16="http://schemas.microsoft.com/office/drawing/2014/main" id="{AF6589D7-94C9-0628-2D42-7350A8120F14}"/>
              </a:ext>
            </a:extLst>
          </p:cNvPr>
          <p:cNvSpPr txBox="1"/>
          <p:nvPr/>
        </p:nvSpPr>
        <p:spPr>
          <a:xfrm>
            <a:off x="10385407" y="526342"/>
            <a:ext cx="393056" cy="523220"/>
          </a:xfrm>
          <a:prstGeom prst="rect">
            <a:avLst/>
          </a:prstGeom>
          <a:noFill/>
        </p:spPr>
        <p:txBody>
          <a:bodyPr wrap="none" rtlCol="0">
            <a:spAutoFit/>
          </a:bodyPr>
          <a:lstStyle/>
          <a:p>
            <a:r>
              <a:rPr lang="de-DE" sz="2800" dirty="0">
                <a:solidFill>
                  <a:srgbClr val="00B050"/>
                </a:solidFill>
                <a:latin typeface="Amiri" panose="00000500000000000000" pitchFamily="2" charset="-78"/>
                <a:ea typeface="Amiri" panose="00000500000000000000" pitchFamily="2" charset="-78"/>
                <a:cs typeface="Amiri" panose="00000500000000000000" pitchFamily="2" charset="-78"/>
              </a:rPr>
              <a:t>B</a:t>
            </a:r>
          </a:p>
        </p:txBody>
      </p:sp>
    </p:spTree>
    <p:extLst>
      <p:ext uri="{BB962C8B-B14F-4D97-AF65-F5344CB8AC3E}">
        <p14:creationId xmlns:p14="http://schemas.microsoft.com/office/powerpoint/2010/main" val="7826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87347E09-9F50-5ACF-0FE8-B52A6137E14D}"/>
              </a:ext>
            </a:extLst>
          </p:cNvPr>
          <p:cNvPicPr>
            <a:picLocks noChangeAspect="1"/>
          </p:cNvPicPr>
          <p:nvPr/>
        </p:nvPicPr>
        <p:blipFill>
          <a:blip r:embed="rId2"/>
          <a:stretch>
            <a:fillRect/>
          </a:stretch>
        </p:blipFill>
        <p:spPr>
          <a:xfrm>
            <a:off x="6191252" y="2228858"/>
            <a:ext cx="5475355" cy="3164098"/>
          </a:xfrm>
          <a:prstGeom prst="rect">
            <a:avLst/>
          </a:prstGeom>
        </p:spPr>
      </p:pic>
      <p:sp>
        <p:nvSpPr>
          <p:cNvPr id="2" name="Titel 1"/>
          <p:cNvSpPr>
            <a:spLocks noGrp="1"/>
          </p:cNvSpPr>
          <p:nvPr>
            <p:ph type="title"/>
          </p:nvPr>
        </p:nvSpPr>
        <p:spPr/>
        <p:txBody>
          <a:bodyPr/>
          <a:lstStyle/>
          <a:p>
            <a:r>
              <a:rPr lang="de-DE" dirty="0" err="1"/>
              <a:t>Weiss</a:t>
            </a:r>
            <a:r>
              <a:rPr lang="de-DE" dirty="0"/>
              <a:t>-Model eines Ferromagneten</a:t>
            </a:r>
          </a:p>
        </p:txBody>
      </p:sp>
      <p:sp>
        <p:nvSpPr>
          <p:cNvPr id="3" name="Inhaltsplatzhalter 2"/>
          <p:cNvSpPr>
            <a:spLocks noGrp="1"/>
          </p:cNvSpPr>
          <p:nvPr>
            <p:ph sz="half" idx="1"/>
          </p:nvPr>
        </p:nvSpPr>
        <p:spPr>
          <a:xfrm>
            <a:off x="431799" y="1399628"/>
            <a:ext cx="5448177" cy="4103687"/>
          </a:xfrm>
        </p:spPr>
        <p:txBody>
          <a:bodyPr/>
          <a:lstStyle/>
          <a:p>
            <a:r>
              <a:rPr lang="de-DE" dirty="0"/>
              <a:t>Oder das Modell gegenseitiger Wirkung</a:t>
            </a:r>
          </a:p>
          <a:p>
            <a:endParaRPr lang="de-DE" dirty="0"/>
          </a:p>
          <a:p>
            <a:pPr lvl="1"/>
            <a:r>
              <a:rPr lang="de-DE" dirty="0"/>
              <a:t>Jeder magnetischer Korpus erfährt eine Wirkung von allen umgebenden </a:t>
            </a:r>
            <a:r>
              <a:rPr lang="de-DE" dirty="0" err="1"/>
              <a:t>Korpi</a:t>
            </a:r>
            <a:endParaRPr lang="de-DE" dirty="0"/>
          </a:p>
          <a:p>
            <a:endParaRPr lang="de-DE" dirty="0"/>
          </a:p>
          <a:p>
            <a:pPr lvl="2"/>
            <a:r>
              <a:rPr lang="de-DE" dirty="0"/>
              <a:t>Dies entspricht einem effektiven Feld welches additiv zum äußeren Feld ist</a:t>
            </a:r>
          </a:p>
          <a:p>
            <a:pPr lvl="2"/>
            <a:endParaRPr lang="de-DE" dirty="0"/>
          </a:p>
          <a:p>
            <a:pPr lvl="2"/>
            <a:r>
              <a:rPr lang="de-DE" dirty="0"/>
              <a:t>Kommt selbst zu dem Ergebnis</a:t>
            </a:r>
          </a:p>
          <a:p>
            <a:pPr lvl="2"/>
            <a:endParaRPr lang="de-DE" dirty="0"/>
          </a:p>
          <a:p>
            <a:pPr lvl="2"/>
            <a:endParaRPr lang="de-DE" dirty="0"/>
          </a:p>
          <a:p>
            <a:pPr lvl="2"/>
            <a:endParaRPr lang="de-DE" dirty="0"/>
          </a:p>
          <a:p>
            <a:pPr lvl="2"/>
            <a:r>
              <a:rPr lang="de-DE" dirty="0"/>
              <a:t>NI bezeichnet das Molekular Feld </a:t>
            </a:r>
          </a:p>
          <a:p>
            <a:endParaRPr lang="de-DE" dirty="0"/>
          </a:p>
        </p:txBody>
      </p:sp>
      <p:sp>
        <p:nvSpPr>
          <p:cNvPr id="4" name="Inhaltsplatzhalter 3"/>
          <p:cNvSpPr>
            <a:spLocks noGrp="1"/>
          </p:cNvSpPr>
          <p:nvPr>
            <p:ph sz="half" idx="2"/>
          </p:nvPr>
        </p:nvSpPr>
        <p:spPr>
          <a:xfrm>
            <a:off x="6170107" y="1377144"/>
            <a:ext cx="5568949" cy="4103687"/>
          </a:xfrm>
        </p:spPr>
        <p:txBody>
          <a:bodyPr/>
          <a:lstStyle/>
          <a:p>
            <a:r>
              <a:rPr lang="de-DE" dirty="0"/>
              <a:t>Modell trotzdem brauchbar</a:t>
            </a:r>
          </a:p>
          <a:p>
            <a:endParaRPr lang="de-DE" dirty="0"/>
          </a:p>
          <a:p>
            <a:pPr lvl="1"/>
            <a:r>
              <a:rPr lang="de-DE" dirty="0"/>
              <a:t>Magnetisierung für einen Paramagneten bei Feld B und Temperatur T</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AA549CBE-5967-DA3C-FFE7-4905FB7A11C4}"/>
              </a:ext>
            </a:extLst>
          </p:cNvPr>
          <p:cNvPicPr>
            <a:picLocks noChangeAspect="1"/>
          </p:cNvPicPr>
          <p:nvPr/>
        </p:nvPicPr>
        <p:blipFill>
          <a:blip r:embed="rId3"/>
          <a:stretch>
            <a:fillRect/>
          </a:stretch>
        </p:blipFill>
        <p:spPr>
          <a:xfrm>
            <a:off x="1477331" y="3933018"/>
            <a:ext cx="1872308" cy="324052"/>
          </a:xfrm>
          <a:prstGeom prst="rect">
            <a:avLst/>
          </a:prstGeom>
        </p:spPr>
      </p:pic>
      <p:pic>
        <p:nvPicPr>
          <p:cNvPr id="10" name="Grafik 9">
            <a:extLst>
              <a:ext uri="{FF2B5EF4-FFF2-40B4-BE49-F238E27FC236}">
                <a16:creationId xmlns:a16="http://schemas.microsoft.com/office/drawing/2014/main" id="{9C7DCAB4-7697-5172-F9EB-F86AC16405F3}"/>
              </a:ext>
            </a:extLst>
          </p:cNvPr>
          <p:cNvPicPr>
            <a:picLocks noChangeAspect="1"/>
          </p:cNvPicPr>
          <p:nvPr/>
        </p:nvPicPr>
        <p:blipFill>
          <a:blip r:embed="rId4"/>
          <a:stretch>
            <a:fillRect/>
          </a:stretch>
        </p:blipFill>
        <p:spPr>
          <a:xfrm>
            <a:off x="3482982" y="4005063"/>
            <a:ext cx="833080" cy="260336"/>
          </a:xfrm>
          <a:prstGeom prst="rect">
            <a:avLst/>
          </a:prstGeom>
        </p:spPr>
      </p:pic>
      <p:pic>
        <p:nvPicPr>
          <p:cNvPr id="13" name="Grafik 12">
            <a:extLst>
              <a:ext uri="{FF2B5EF4-FFF2-40B4-BE49-F238E27FC236}">
                <a16:creationId xmlns:a16="http://schemas.microsoft.com/office/drawing/2014/main" id="{3A745C75-7C17-6309-1892-73508A48E6F1}"/>
              </a:ext>
            </a:extLst>
          </p:cNvPr>
          <p:cNvPicPr>
            <a:picLocks noChangeAspect="1"/>
          </p:cNvPicPr>
          <p:nvPr/>
        </p:nvPicPr>
        <p:blipFill>
          <a:blip r:embed="rId5"/>
          <a:stretch>
            <a:fillRect/>
          </a:stretch>
        </p:blipFill>
        <p:spPr>
          <a:xfrm>
            <a:off x="3899522" y="4576303"/>
            <a:ext cx="1808232" cy="355772"/>
          </a:xfrm>
          <a:prstGeom prst="rect">
            <a:avLst/>
          </a:prstGeom>
        </p:spPr>
      </p:pic>
      <p:sp>
        <p:nvSpPr>
          <p:cNvPr id="8" name="Textfeld 7">
            <a:extLst>
              <a:ext uri="{FF2B5EF4-FFF2-40B4-BE49-F238E27FC236}">
                <a16:creationId xmlns:a16="http://schemas.microsoft.com/office/drawing/2014/main" id="{AACCCB38-D7E4-96AA-CCD4-21EBFEC1C254}"/>
              </a:ext>
            </a:extLst>
          </p:cNvPr>
          <p:cNvSpPr txBox="1"/>
          <p:nvPr/>
        </p:nvSpPr>
        <p:spPr>
          <a:xfrm>
            <a:off x="7608168" y="5610877"/>
            <a:ext cx="1005403" cy="369332"/>
          </a:xfrm>
          <a:prstGeom prst="rect">
            <a:avLst/>
          </a:prstGeom>
          <a:noFill/>
        </p:spPr>
        <p:txBody>
          <a:bodyPr wrap="none" rtlCol="0">
            <a:spAutoFit/>
          </a:bodyPr>
          <a:lstStyle/>
          <a:p>
            <a:r>
              <a:rPr lang="de-DE" dirty="0"/>
              <a:t>Blundell</a:t>
            </a:r>
          </a:p>
        </p:txBody>
      </p:sp>
    </p:spTree>
    <p:extLst>
      <p:ext uri="{BB962C8B-B14F-4D97-AF65-F5344CB8AC3E}">
        <p14:creationId xmlns:p14="http://schemas.microsoft.com/office/powerpoint/2010/main" val="240098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C95FBAE7-D8CF-68D2-77B2-CF4E0A595814}"/>
              </a:ext>
            </a:extLst>
          </p:cNvPr>
          <p:cNvPicPr>
            <a:picLocks noChangeAspect="1"/>
          </p:cNvPicPr>
          <p:nvPr/>
        </p:nvPicPr>
        <p:blipFill>
          <a:blip r:embed="rId3"/>
          <a:stretch>
            <a:fillRect/>
          </a:stretch>
        </p:blipFill>
        <p:spPr>
          <a:xfrm>
            <a:off x="312885" y="2516923"/>
            <a:ext cx="5221908" cy="3250150"/>
          </a:xfrm>
          <a:prstGeom prst="rect">
            <a:avLst/>
          </a:prstGeom>
        </p:spPr>
      </p:pic>
      <p:sp>
        <p:nvSpPr>
          <p:cNvPr id="2" name="Titel 1"/>
          <p:cNvSpPr>
            <a:spLocks noGrp="1"/>
          </p:cNvSpPr>
          <p:nvPr>
            <p:ph type="title"/>
          </p:nvPr>
        </p:nvSpPr>
        <p:spPr/>
        <p:txBody>
          <a:bodyPr/>
          <a:lstStyle/>
          <a:p>
            <a:r>
              <a:rPr lang="de-DE" dirty="0" err="1"/>
              <a:t>Weiss</a:t>
            </a:r>
            <a:r>
              <a:rPr lang="de-DE" dirty="0"/>
              <a:t>-Model eines Ferromagneten</a:t>
            </a:r>
          </a:p>
        </p:txBody>
      </p:sp>
      <p:sp>
        <p:nvSpPr>
          <p:cNvPr id="4" name="Inhaltsplatzhalter 3"/>
          <p:cNvSpPr>
            <a:spLocks noGrp="1"/>
          </p:cNvSpPr>
          <p:nvPr>
            <p:ph sz="half" idx="2"/>
          </p:nvPr>
        </p:nvSpPr>
        <p:spPr>
          <a:xfrm>
            <a:off x="431800" y="1484784"/>
            <a:ext cx="5568949" cy="4103687"/>
          </a:xfrm>
        </p:spPr>
        <p:txBody>
          <a:bodyPr/>
          <a:lstStyle/>
          <a:p>
            <a:r>
              <a:rPr lang="de-DE" dirty="0"/>
              <a:t>Modell trotzdem brauchbar</a:t>
            </a:r>
          </a:p>
          <a:p>
            <a:endParaRPr lang="de-DE" dirty="0"/>
          </a:p>
          <a:p>
            <a:pPr lvl="1"/>
            <a:r>
              <a:rPr lang="de-DE" dirty="0"/>
              <a:t>Magnetisierung für einen Paramagneten bei Feld B und Temperatur T</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10" name="Inhaltsplatzhalter 9">
            <a:extLst>
              <a:ext uri="{FF2B5EF4-FFF2-40B4-BE49-F238E27FC236}">
                <a16:creationId xmlns:a16="http://schemas.microsoft.com/office/drawing/2014/main" id="{37D888DC-129F-B86B-2B37-DB9B4104AB5E}"/>
              </a:ext>
            </a:extLst>
          </p:cNvPr>
          <p:cNvSpPr>
            <a:spLocks noGrp="1"/>
          </p:cNvSpPr>
          <p:nvPr>
            <p:ph sz="half" idx="1"/>
          </p:nvPr>
        </p:nvSpPr>
        <p:spPr>
          <a:xfrm>
            <a:off x="6119664" y="1554584"/>
            <a:ext cx="5568951" cy="4103687"/>
          </a:xfrm>
        </p:spPr>
        <p:txBody>
          <a:bodyPr/>
          <a:lstStyle/>
          <a:p>
            <a:r>
              <a:rPr lang="de-DE" dirty="0"/>
              <a:t>Annahmen</a:t>
            </a:r>
          </a:p>
          <a:p>
            <a:endParaRPr lang="de-DE" dirty="0"/>
          </a:p>
          <a:p>
            <a:pPr lvl="1"/>
            <a:r>
              <a:rPr lang="de-DE" dirty="0"/>
              <a:t>Ferromagnet ist wie ein Paramagnet, welcher durch das Molekular Feld geordnet wird</a:t>
            </a:r>
          </a:p>
          <a:p>
            <a:pPr lvl="1"/>
            <a:endParaRPr lang="de-DE" dirty="0"/>
          </a:p>
          <a:p>
            <a:pPr lvl="1"/>
            <a:r>
              <a:rPr lang="de-DE" dirty="0"/>
              <a:t>Aus dem Molekular Feld Ansatz kommt die Bedingung</a:t>
            </a:r>
          </a:p>
          <a:p>
            <a:pPr lvl="1"/>
            <a:endParaRPr lang="de-DE" dirty="0"/>
          </a:p>
          <a:p>
            <a:pPr lvl="1"/>
            <a:endParaRPr lang="de-DE" dirty="0"/>
          </a:p>
          <a:p>
            <a:pPr lvl="1"/>
            <a:endParaRPr lang="de-DE" dirty="0"/>
          </a:p>
          <a:p>
            <a:pPr lvl="1"/>
            <a:endParaRPr lang="de-DE" dirty="0"/>
          </a:p>
          <a:p>
            <a:pPr lvl="1"/>
            <a:r>
              <a:rPr lang="de-DE" dirty="0"/>
              <a:t>Grafisches Lösen gibt die Kombination(en) von T und B und M die physikalisch sind </a:t>
            </a:r>
          </a:p>
        </p:txBody>
      </p:sp>
      <p:pic>
        <p:nvPicPr>
          <p:cNvPr id="14" name="Grafik 13">
            <a:extLst>
              <a:ext uri="{FF2B5EF4-FFF2-40B4-BE49-F238E27FC236}">
                <a16:creationId xmlns:a16="http://schemas.microsoft.com/office/drawing/2014/main" id="{264E640F-E9BD-D552-565B-00AE24976822}"/>
              </a:ext>
            </a:extLst>
          </p:cNvPr>
          <p:cNvPicPr>
            <a:picLocks noChangeAspect="1"/>
          </p:cNvPicPr>
          <p:nvPr/>
        </p:nvPicPr>
        <p:blipFill>
          <a:blip r:embed="rId4"/>
          <a:stretch>
            <a:fillRect/>
          </a:stretch>
        </p:blipFill>
        <p:spPr>
          <a:xfrm>
            <a:off x="6456040" y="3327596"/>
            <a:ext cx="2114845" cy="562053"/>
          </a:xfrm>
          <a:prstGeom prst="rect">
            <a:avLst/>
          </a:prstGeom>
        </p:spPr>
      </p:pic>
      <p:sp>
        <p:nvSpPr>
          <p:cNvPr id="3" name="Textfeld 2">
            <a:extLst>
              <a:ext uri="{FF2B5EF4-FFF2-40B4-BE49-F238E27FC236}">
                <a16:creationId xmlns:a16="http://schemas.microsoft.com/office/drawing/2014/main" id="{2823B70D-A845-E97A-E08B-1200418D5E6C}"/>
              </a:ext>
            </a:extLst>
          </p:cNvPr>
          <p:cNvSpPr txBox="1"/>
          <p:nvPr/>
        </p:nvSpPr>
        <p:spPr>
          <a:xfrm>
            <a:off x="839416" y="5861008"/>
            <a:ext cx="1005403" cy="369332"/>
          </a:xfrm>
          <a:prstGeom prst="rect">
            <a:avLst/>
          </a:prstGeom>
          <a:noFill/>
        </p:spPr>
        <p:txBody>
          <a:bodyPr wrap="none" rtlCol="0">
            <a:spAutoFit/>
          </a:bodyPr>
          <a:lstStyle/>
          <a:p>
            <a:r>
              <a:rPr lang="de-DE" dirty="0"/>
              <a:t>Blundell</a:t>
            </a:r>
          </a:p>
        </p:txBody>
      </p:sp>
    </p:spTree>
    <p:extLst>
      <p:ext uri="{BB962C8B-B14F-4D97-AF65-F5344CB8AC3E}">
        <p14:creationId xmlns:p14="http://schemas.microsoft.com/office/powerpoint/2010/main" val="558516523"/>
      </p:ext>
    </p:extLst>
  </p:cSld>
  <p:clrMapOvr>
    <a:masterClrMapping/>
  </p:clrMapOvr>
</p:sld>
</file>

<file path=ppt/theme/theme1.xml><?xml version="1.0" encoding="utf-8"?>
<a:theme xmlns:a="http://schemas.openxmlformats.org/drawingml/2006/main" name="PPT_UniKN">
  <a:themeElements>
    <a:clrScheme name="UNIK Farben PowerPoint">
      <a:dk1>
        <a:sysClr val="windowText" lastClr="000000"/>
      </a:dk1>
      <a:lt1>
        <a:sysClr val="window" lastClr="FFFFFF"/>
      </a:lt1>
      <a:dk2>
        <a:srgbClr val="000000"/>
      </a:dk2>
      <a:lt2>
        <a:srgbClr val="F8F8F8"/>
      </a:lt2>
      <a:accent1>
        <a:srgbClr val="009AD1"/>
      </a:accent1>
      <a:accent2>
        <a:srgbClr val="59B6DC"/>
      </a:accent2>
      <a:accent3>
        <a:srgbClr val="A0D3E6"/>
      </a:accent3>
      <a:accent4>
        <a:srgbClr val="C8E5EF"/>
      </a:accent4>
      <a:accent5>
        <a:srgbClr val="B2B2B2"/>
      </a:accent5>
      <a:accent6>
        <a:srgbClr val="808080"/>
      </a:accent6>
      <a:hlink>
        <a:srgbClr val="5F5F5F"/>
      </a:hlink>
      <a:folHlink>
        <a:srgbClr val="919191"/>
      </a:folHlink>
    </a:clrScheme>
    <a:fontScheme name="UNIK Schrift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äsentation7" id="{C2ACFBF1-D273-2A45-BA74-4F502F60B375}" vid="{0EE5357B-5458-6C42-B046-B27BD377E1CB}"/>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Präsentation_16-9</Template>
  <TotalTime>0</TotalTime>
  <Words>3576</Words>
  <Application>Microsoft Office PowerPoint</Application>
  <PresentationFormat>Breitbild</PresentationFormat>
  <Paragraphs>1415</Paragraphs>
  <Slides>60</Slides>
  <Notes>22</Notes>
  <HiddenSlides>20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60</vt:i4>
      </vt:variant>
    </vt:vector>
  </HeadingPairs>
  <TitlesOfParts>
    <vt:vector size="66" baseType="lpstr">
      <vt:lpstr>Amiri</vt:lpstr>
      <vt:lpstr>Arial</vt:lpstr>
      <vt:lpstr>Calibri</vt:lpstr>
      <vt:lpstr>Cambria Math</vt:lpstr>
      <vt:lpstr>Symbol</vt:lpstr>
      <vt:lpstr>PPT_UniKN</vt:lpstr>
      <vt:lpstr>PowerPoint-Präsentation</vt:lpstr>
      <vt:lpstr>Motivation</vt:lpstr>
      <vt:lpstr>Motivation</vt:lpstr>
      <vt:lpstr>Motivation</vt:lpstr>
      <vt:lpstr>Motivation</vt:lpstr>
      <vt:lpstr>Aufgabe</vt:lpstr>
      <vt:lpstr>Aufgabe</vt:lpstr>
      <vt:lpstr>Weiss-Model eines Ferromagneten</vt:lpstr>
      <vt:lpstr>Weiss-Model eines Ferromagneten</vt:lpstr>
      <vt:lpstr>Weiss-Model eines Ferromagneten</vt:lpstr>
      <vt:lpstr>Weiss-Model eines Ferromagneten</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Weitere Arten von magnetischer Ordnung</vt:lpstr>
      <vt:lpstr>NEWSFLASH</vt:lpstr>
      <vt:lpstr>Woher kommt die Auffuhr?</vt:lpstr>
      <vt:lpstr>Woher kommt die Auffuhr?</vt:lpstr>
      <vt:lpstr>Woher kommt die Auffuhr?</vt:lpstr>
      <vt:lpstr>Woher kommt die Auffuhr?</vt:lpstr>
      <vt:lpstr>Woher kommt die Auffuhr?</vt:lpstr>
      <vt:lpstr>Symmetrien</vt:lpstr>
      <vt:lpstr>Symmetrien</vt:lpstr>
      <vt:lpstr>Symmetrien</vt:lpstr>
      <vt:lpstr>Phasen des Magnetismus</vt:lpstr>
      <vt:lpstr>Phasen des Magnetismus</vt:lpstr>
      <vt:lpstr>Phasen des Magnetismus</vt:lpstr>
      <vt:lpstr>Phasen des Magnetismus</vt:lpstr>
      <vt:lpstr>Phasen des Magnetismus</vt:lpstr>
      <vt:lpstr>Phasen des Magnetismus</vt:lpstr>
      <vt:lpstr>Phasen des Magnetismus</vt:lpstr>
      <vt:lpstr>Phasen des Magnetismus</vt:lpstr>
      <vt:lpstr>Phasen des Magnetismus</vt:lpstr>
      <vt:lpstr>Symmetrie Beschreibung der Phasen</vt:lpstr>
      <vt:lpstr>Symmetrie Beschreibung der Phasen</vt:lpstr>
      <vt:lpstr>Symmetrie Beschreibung der Phasen</vt:lpstr>
      <vt:lpstr>Eigenschaften der Phasen </vt:lpstr>
      <vt:lpstr>Altermagnetismus</vt:lpstr>
      <vt:lpstr>Altermagnetismus</vt:lpstr>
      <vt:lpstr>Altermagnetismus</vt:lpstr>
      <vt:lpstr>Altermagnetismus</vt:lpstr>
      <vt:lpstr>Headline für Textfolie Arial Bold Headline maximal zwei Zeilen</vt:lpstr>
      <vt:lpstr>Headline für Textfolie Arial Bold Headline maximal zwei Zeilen</vt:lpstr>
      <vt:lpstr>Große Headline für Textfolie Headline maximal zwei Zeilen</vt:lpstr>
      <vt:lpstr>Headline für Bildfolie Arial Bold Headline maximal zwei Zeilen</vt:lpstr>
      <vt:lpstr>Große Headline für Textfolie Headline maximal zwei Zeilen</vt:lpstr>
      <vt:lpstr>PowerPoint-Präsentation</vt:lpstr>
      <vt:lpstr>PowerPoint-Präsentation</vt:lpstr>
      <vt:lpstr>PowerPoint-Präsentation</vt:lpstr>
      <vt:lpstr>Merken-Element für die PowerPoint-Anwendung</vt:lpstr>
      <vt:lpstr>PowerPoint-Präsentation</vt:lpstr>
    </vt:vector>
  </TitlesOfParts>
  <Company>Universität Konstanz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 mit Bild, Typografie: Arial Bold, maximal  über vier Zeilen</dc:title>
  <dc:creator>Annalena.Kampermann</dc:creator>
  <dc:description>Vorlage Praesentation – Office 2010;_x000d_
Version 010;_x000d_
2015-03-03;</dc:description>
  <cp:lastModifiedBy>Julian Beisch</cp:lastModifiedBy>
  <cp:revision>48</cp:revision>
  <dcterms:created xsi:type="dcterms:W3CDTF">2022-11-02T07:03:49Z</dcterms:created>
  <dcterms:modified xsi:type="dcterms:W3CDTF">2024-06-05T12:59:32Z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rstellt von">
    <vt:lpwstr>STRICHPUNKT</vt:lpwstr>
  </property>
  <property fmtid="{D5CDD505-2E9C-101B-9397-08002B2CF9AE}" pid="3" name="Erstellt am">
    <vt:lpwstr>10.10.2014</vt:lpwstr>
  </property>
  <property fmtid="{D5CDD505-2E9C-101B-9397-08002B2CF9AE}" pid="4" name="Bearbeiter">
    <vt:lpwstr>gadamovich | office implementation</vt:lpwstr>
  </property>
  <property fmtid="{D5CDD505-2E9C-101B-9397-08002B2CF9AE}" pid="5" name="Version">
    <vt:lpwstr>010</vt:lpwstr>
  </property>
  <property fmtid="{D5CDD505-2E9C-101B-9397-08002B2CF9AE}" pid="6" name="Version vom">
    <vt:lpwstr>03.03.2015</vt:lpwstr>
  </property>
</Properties>
</file>