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8"/>
  </p:notesMasterIdLst>
  <p:handoutMasterIdLst>
    <p:handoutMasterId r:id="rId29"/>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57" r:id="rId17"/>
    <p:sldId id="269" r:id="rId18"/>
    <p:sldId id="258" r:id="rId19"/>
    <p:sldId id="270" r:id="rId20"/>
    <p:sldId id="264" r:id="rId21"/>
    <p:sldId id="271" r:id="rId22"/>
    <p:sldId id="265" r:id="rId23"/>
    <p:sldId id="262" r:id="rId24"/>
    <p:sldId id="267" r:id="rId25"/>
    <p:sldId id="268" r:id="rId26"/>
    <p:sldId id="277"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6327" autoAdjust="0"/>
  </p:normalViewPr>
  <p:slideViewPr>
    <p:cSldViewPr showGuides="1">
      <p:cViewPr varScale="1">
        <p:scale>
          <a:sx n="107" d="100"/>
          <a:sy n="107" d="100"/>
        </p:scale>
        <p:origin x="1518" y="11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31.05.2024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31.05.2024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125834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568951"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1" name="Grafik 10">
            <a:extLst>
              <a:ext uri="{FF2B5EF4-FFF2-40B4-BE49-F238E27FC236}">
                <a16:creationId xmlns:a16="http://schemas.microsoft.com/office/drawing/2014/main" id="{49292022-4F40-1E78-CB35-22EB80F3AA4C}"/>
              </a:ext>
            </a:extLst>
          </p:cNvPr>
          <p:cNvPicPr>
            <a:picLocks noChangeAspect="1"/>
          </p:cNvPicPr>
          <p:nvPr/>
        </p:nvPicPr>
        <p:blipFill>
          <a:blip r:embed="rId4"/>
          <a:stretch>
            <a:fillRect/>
          </a:stretch>
        </p:blipFill>
        <p:spPr>
          <a:xfrm>
            <a:off x="3985584" y="4634035"/>
            <a:ext cx="1333686" cy="257211"/>
          </a:xfrm>
          <a:prstGeom prst="rect">
            <a:avLst/>
          </a:prstGeom>
        </p:spPr>
      </p:pic>
      <p:pic>
        <p:nvPicPr>
          <p:cNvPr id="15" name="Grafik 14">
            <a:extLst>
              <a:ext uri="{FF2B5EF4-FFF2-40B4-BE49-F238E27FC236}">
                <a16:creationId xmlns:a16="http://schemas.microsoft.com/office/drawing/2014/main" id="{BF3439B6-F3FE-A26F-B76F-A2BE6499A62B}"/>
              </a:ext>
            </a:extLst>
          </p:cNvPr>
          <p:cNvPicPr>
            <a:picLocks noChangeAspect="1"/>
          </p:cNvPicPr>
          <p:nvPr/>
        </p:nvPicPr>
        <p:blipFill>
          <a:blip r:embed="rId5"/>
          <a:stretch>
            <a:fillRect/>
          </a:stretch>
        </p:blipFill>
        <p:spPr>
          <a:xfrm>
            <a:off x="3477935" y="3993389"/>
            <a:ext cx="771633" cy="285790"/>
          </a:xfrm>
          <a:prstGeom prst="rect">
            <a:avLst/>
          </a:prstGeom>
        </p:spPr>
      </p:pic>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dirty="0"/>
              <a:t>„Das Feld [der Atome] ist jedoch mehr als tausendmal schwächer als das Molekularfeld[…] </a:t>
            </a:r>
            <a:r>
              <a:rPr lang="de-DE" b="0" i="0" dirty="0">
                <a:effectLst/>
                <a:highlight>
                  <a:srgbClr val="FFFFFF"/>
                </a:highlight>
                <a:latin typeface="Arial" panose="020B0604020202020204" pitchFamily="34" charset="0"/>
              </a:rPr>
              <a:t>und dass diese Interpretationsschwierigkeit weniger als Einwand denn als Hinweis für die Suche nach neuen Hypothesen über den Aufbau des Atoms angesehen werden sollte.</a:t>
            </a:r>
            <a:r>
              <a:rPr lang="de-DE" dirty="0"/>
              <a:t>“ </a:t>
            </a:r>
          </a:p>
          <a:p>
            <a:endParaRPr lang="de-DE" dirty="0"/>
          </a:p>
          <a:p>
            <a:pPr lvl="2"/>
            <a:r>
              <a:rPr lang="de-DE" dirty="0"/>
              <a:t>Model war dennoch auf den Prinzipien der statistischen Physik begründet und „formal befriedigend“.(Heisenberg)</a:t>
            </a:r>
          </a:p>
          <a:p>
            <a:pPr lvl="2"/>
            <a:r>
              <a:rPr lang="de-DE" dirty="0"/>
              <a:t>Model war erfolgreich, nur die großen Felder sorgten für Unmut. ( bei wem )</a:t>
            </a:r>
          </a:p>
          <a:p>
            <a:endParaRPr lang="de-DE" dirty="0"/>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 i =1,2</a:t>
            </a:r>
          </a:p>
          <a:p>
            <a:pPr lvl="2"/>
            <a:endParaRPr lang="de-DE" dirty="0"/>
          </a:p>
          <a:p>
            <a:pPr lvl="2"/>
            <a:r>
              <a:rPr lang="de-DE" dirty="0"/>
              <a:t>Kombinierte Wellenfunktion genähert als Produkt der zwei ein Teilchen Wellenfunktionen</a:t>
            </a:r>
          </a:p>
          <a:p>
            <a:pPr lvl="2"/>
            <a:endParaRPr lang="de-DE" dirty="0"/>
          </a:p>
          <a:p>
            <a:pPr lvl="2"/>
            <a:r>
              <a:rPr lang="de-DE" dirty="0"/>
              <a:t>Psi(q_1,q_2)  = psi_1(q_1) * psi_2(q_2)</a:t>
            </a:r>
          </a:p>
          <a:p>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7E7049A1-D960-09F7-E0D1-0E98B9CAF4C9}"/>
              </a:ext>
            </a:extLst>
          </p:cNvPr>
          <p:cNvSpPr txBox="1"/>
          <p:nvPr/>
        </p:nvSpPr>
        <p:spPr>
          <a:xfrm>
            <a:off x="8879418" y="4002579"/>
            <a:ext cx="505267" cy="369332"/>
          </a:xfrm>
          <a:prstGeom prst="rect">
            <a:avLst/>
          </a:prstGeom>
          <a:noFill/>
        </p:spPr>
        <p:txBody>
          <a:bodyPr wrap="none" rtlCol="0">
            <a:spAutoFit/>
          </a:bodyPr>
          <a:lstStyle/>
          <a:p>
            <a:r>
              <a:rPr lang="de-DE" dirty="0"/>
              <a:t>Psi</a:t>
            </a:r>
          </a:p>
        </p:txBody>
      </p:sp>
      <p:sp>
        <p:nvSpPr>
          <p:cNvPr id="24" name="Textfeld 23">
            <a:extLst>
              <a:ext uri="{FF2B5EF4-FFF2-40B4-BE49-F238E27FC236}">
                <a16:creationId xmlns:a16="http://schemas.microsoft.com/office/drawing/2014/main" id="{CA36417E-1902-9400-94E4-3FFCF122E439}"/>
              </a:ext>
            </a:extLst>
          </p:cNvPr>
          <p:cNvSpPr txBox="1"/>
          <p:nvPr/>
        </p:nvSpPr>
        <p:spPr>
          <a:xfrm>
            <a:off x="10010442" y="2168824"/>
            <a:ext cx="761747" cy="369332"/>
          </a:xfrm>
          <a:prstGeom prst="rect">
            <a:avLst/>
          </a:prstGeom>
          <a:noFill/>
        </p:spPr>
        <p:txBody>
          <a:bodyPr wrap="none" rtlCol="0">
            <a:spAutoFit/>
          </a:bodyPr>
          <a:lstStyle/>
          <a:p>
            <a:r>
              <a:rPr lang="de-DE" dirty="0"/>
              <a:t>Psi_2</a:t>
            </a:r>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Textfeld 25">
            <a:extLst>
              <a:ext uri="{FF2B5EF4-FFF2-40B4-BE49-F238E27FC236}">
                <a16:creationId xmlns:a16="http://schemas.microsoft.com/office/drawing/2014/main" id="{7BEFA4F4-3F18-A6C4-9E22-1C0BCD17433C}"/>
              </a:ext>
            </a:extLst>
          </p:cNvPr>
          <p:cNvSpPr txBox="1"/>
          <p:nvPr/>
        </p:nvSpPr>
        <p:spPr>
          <a:xfrm>
            <a:off x="7760568" y="1997224"/>
            <a:ext cx="761747" cy="369332"/>
          </a:xfrm>
          <a:prstGeom prst="rect">
            <a:avLst/>
          </a:prstGeom>
          <a:noFill/>
        </p:spPr>
        <p:txBody>
          <a:bodyPr wrap="none" rtlCol="0">
            <a:spAutoFit/>
          </a:bodyPr>
          <a:lstStyle/>
          <a:p>
            <a:r>
              <a:rPr lang="de-DE" dirty="0"/>
              <a:t>Psi_1</a:t>
            </a:r>
          </a:p>
        </p:txBody>
      </p:sp>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a:t>
            </a:r>
            <a:r>
              <a:rPr lang="de-DE" dirty="0" err="1"/>
              <a:t>physikalsicher</a:t>
            </a:r>
            <a:r>
              <a:rPr lang="de-DE" dirty="0"/>
              <a:t>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7E7049A1-D960-09F7-E0D1-0E98B9CAF4C9}"/>
              </a:ext>
            </a:extLst>
          </p:cNvPr>
          <p:cNvSpPr txBox="1"/>
          <p:nvPr/>
        </p:nvSpPr>
        <p:spPr>
          <a:xfrm>
            <a:off x="8879418" y="4002579"/>
            <a:ext cx="505267" cy="369332"/>
          </a:xfrm>
          <a:prstGeom prst="rect">
            <a:avLst/>
          </a:prstGeom>
          <a:noFill/>
        </p:spPr>
        <p:txBody>
          <a:bodyPr wrap="none" rtlCol="0">
            <a:spAutoFit/>
          </a:bodyPr>
          <a:lstStyle/>
          <a:p>
            <a:r>
              <a:rPr lang="de-DE" dirty="0"/>
              <a:t>Psi</a:t>
            </a:r>
          </a:p>
        </p:txBody>
      </p:sp>
      <p:sp>
        <p:nvSpPr>
          <p:cNvPr id="24" name="Textfeld 23">
            <a:extLst>
              <a:ext uri="{FF2B5EF4-FFF2-40B4-BE49-F238E27FC236}">
                <a16:creationId xmlns:a16="http://schemas.microsoft.com/office/drawing/2014/main" id="{CA36417E-1902-9400-94E4-3FFCF122E439}"/>
              </a:ext>
            </a:extLst>
          </p:cNvPr>
          <p:cNvSpPr txBox="1"/>
          <p:nvPr/>
        </p:nvSpPr>
        <p:spPr>
          <a:xfrm>
            <a:off x="10010442" y="2168824"/>
            <a:ext cx="761747" cy="369332"/>
          </a:xfrm>
          <a:prstGeom prst="rect">
            <a:avLst/>
          </a:prstGeom>
          <a:noFill/>
        </p:spPr>
        <p:txBody>
          <a:bodyPr wrap="none" rtlCol="0">
            <a:spAutoFit/>
          </a:bodyPr>
          <a:lstStyle/>
          <a:p>
            <a:r>
              <a:rPr lang="de-DE" dirty="0"/>
              <a:t>Psi_2</a:t>
            </a:r>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Textfeld 25">
            <a:extLst>
              <a:ext uri="{FF2B5EF4-FFF2-40B4-BE49-F238E27FC236}">
                <a16:creationId xmlns:a16="http://schemas.microsoft.com/office/drawing/2014/main" id="{7BEFA4F4-3F18-A6C4-9E22-1C0BCD17433C}"/>
              </a:ext>
            </a:extLst>
          </p:cNvPr>
          <p:cNvSpPr txBox="1"/>
          <p:nvPr/>
        </p:nvSpPr>
        <p:spPr>
          <a:xfrm>
            <a:off x="7760568" y="1997224"/>
            <a:ext cx="761747" cy="369332"/>
          </a:xfrm>
          <a:prstGeom prst="rect">
            <a:avLst/>
          </a:prstGeom>
          <a:noFill/>
        </p:spPr>
        <p:txBody>
          <a:bodyPr wrap="none" rtlCol="0">
            <a:spAutoFit/>
          </a:bodyPr>
          <a:lstStyle/>
          <a:p>
            <a:r>
              <a:rPr lang="de-DE" dirty="0"/>
              <a:t>Psi_1</a:t>
            </a:r>
          </a:p>
        </p:txBody>
      </p:sp>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16</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17</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18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51453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87177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20</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21</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22</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23</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24</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25</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5087939" y="2348881"/>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endParaRPr lang="de-DE" dirty="0"/>
          </a:p>
          <a:p>
            <a:pPr lvl="2"/>
            <a:r>
              <a:rPr lang="de-DE" dirty="0"/>
              <a:t>Ausrichtung auch ohne externes Feld</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1785</Words>
  <Application>Microsoft Office PowerPoint</Application>
  <PresentationFormat>Breitbild</PresentationFormat>
  <Paragraphs>393</Paragraphs>
  <Slides>26</Slides>
  <Notes>2</Notes>
  <HiddenSlides>4</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26</vt:i4>
      </vt:variant>
    </vt:vector>
  </HeadingPairs>
  <TitlesOfParts>
    <vt:vector size="30" baseType="lpstr">
      <vt:lpstr>Arial</vt:lpstr>
      <vt:lpstr>Calibri</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Headline für Textfolie Arial Bold Headline maximal zwei Zeilen</vt:lpstr>
      <vt:lpstr>Headline für Textfolie Arial Bold Headline maximal zwei Zeilen</vt:lpstr>
      <vt:lpstr>Große Headline für Textfolie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13</cp:revision>
  <dcterms:created xsi:type="dcterms:W3CDTF">2022-11-02T07:03:49Z</dcterms:created>
  <dcterms:modified xsi:type="dcterms:W3CDTF">2024-05-31T22:51:40Z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