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3" r:id="rId1"/>
  </p:sldMasterIdLst>
  <p:notesMasterIdLst>
    <p:notesMasterId r:id="rId24"/>
  </p:notesMasterIdLst>
  <p:handoutMasterIdLst>
    <p:handoutMasterId r:id="rId25"/>
  </p:handoutMasterIdLst>
  <p:sldIdLst>
    <p:sldId id="295" r:id="rId2"/>
    <p:sldId id="289" r:id="rId3"/>
    <p:sldId id="354" r:id="rId4"/>
    <p:sldId id="290" r:id="rId5"/>
    <p:sldId id="292" r:id="rId6"/>
    <p:sldId id="328" r:id="rId7"/>
    <p:sldId id="294" r:id="rId8"/>
    <p:sldId id="326" r:id="rId9"/>
    <p:sldId id="327" r:id="rId10"/>
    <p:sldId id="281" r:id="rId11"/>
    <p:sldId id="278" r:id="rId12"/>
    <p:sldId id="266" r:id="rId13"/>
    <p:sldId id="257" r:id="rId14"/>
    <p:sldId id="269" r:id="rId15"/>
    <p:sldId id="258" r:id="rId16"/>
    <p:sldId id="270" r:id="rId17"/>
    <p:sldId id="264" r:id="rId18"/>
    <p:sldId id="271" r:id="rId19"/>
    <p:sldId id="300" r:id="rId20"/>
    <p:sldId id="262" r:id="rId21"/>
    <p:sldId id="267" r:id="rId22"/>
    <p:sldId id="268"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7B4"/>
    <a:srgbClr val="FF7F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0" autoAdjust="0"/>
    <p:restoredTop sz="82915" autoAdjust="0"/>
  </p:normalViewPr>
  <p:slideViewPr>
    <p:cSldViewPr showGuides="1">
      <p:cViewPr varScale="1">
        <p:scale>
          <a:sx n="87" d="100"/>
          <a:sy n="87" d="100"/>
        </p:scale>
        <p:origin x="60" y="84"/>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de-DE"/>
              <a:t>test - Test - Test</a:t>
            </a: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29.05.2024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3:47:08.910"/>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1T13:47:08.910"/>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de-DE"/>
              <a:t>test - Test - Test</a:t>
            </a:r>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28.05.2024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a:t>Computer simulations of spin transport in hematite</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en-US"/>
              <a:t>19.10.2023</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a:t>Computer simulations of spin transport in hematite</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en-US"/>
              <a:t>19.10.2023</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en-US"/>
              <a:t>Computer simulations of spin transport in hematite</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en-US"/>
              <a:t>19.10.2023</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a:t>Computer simulations of spin transport in hematite</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en-US"/>
              <a:t>19.10.2023</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a:t>Computer simulations of spin transport in hematite</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en-US"/>
              <a:t>19.10.2023</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a:t>Computer simulations of spin transport in hematite</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en-US"/>
              <a:t>19.10.2023</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a:t>Computer simulations of spin transport in hematite</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en-US"/>
              <a:t>19.10.2023</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en-US"/>
              <a:t>Computer simulations of spin transport in hematite</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en-US"/>
              <a:t>19.10.2023</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en-US"/>
              <a:t>Computer simulations of spin transport in hematite</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en-US"/>
              <a:t>19.10.2023</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en-US"/>
              <a:t>Computer simulations of spin transport in hematite</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en-US"/>
              <a:t>19.10.2023</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a:t>Computer simulations of spin transport in hematite</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en-US"/>
              <a:t>19.10.2023</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en-US"/>
              <a:t>Computer simulations of spin transport in hematite</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en-US"/>
              <a:t>19.10.2023</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sv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uppieren 29">
            <a:extLst>
              <a:ext uri="{FF2B5EF4-FFF2-40B4-BE49-F238E27FC236}">
                <a16:creationId xmlns:a16="http://schemas.microsoft.com/office/drawing/2014/main" id="{A2CD5FD2-73D1-7821-AEF9-0E83DC1CD7A3}"/>
              </a:ext>
            </a:extLst>
          </p:cNvPr>
          <p:cNvGrpSpPr/>
          <p:nvPr/>
        </p:nvGrpSpPr>
        <p:grpSpPr>
          <a:xfrm>
            <a:off x="7248128" y="2043676"/>
            <a:ext cx="2958648" cy="3888978"/>
            <a:chOff x="7248128" y="2043676"/>
            <a:chExt cx="2958648" cy="3888978"/>
          </a:xfrm>
        </p:grpSpPr>
        <p:sp>
          <p:nvSpPr>
            <p:cNvPr id="20" name="Parallelogramm 19">
              <a:extLst>
                <a:ext uri="{FF2B5EF4-FFF2-40B4-BE49-F238E27FC236}">
                  <a16:creationId xmlns:a16="http://schemas.microsoft.com/office/drawing/2014/main" id="{6A8DE488-3043-200F-902D-58BA2E3CE9EF}"/>
                </a:ext>
              </a:extLst>
            </p:cNvPr>
            <p:cNvSpPr/>
            <p:nvPr/>
          </p:nvSpPr>
          <p:spPr>
            <a:xfrm>
              <a:off x="7254448" y="2043676"/>
              <a:ext cx="2952328" cy="3888977"/>
            </a:xfrm>
            <a:prstGeom prst="parallelogram">
              <a:avLst>
                <a:gd name="adj" fmla="val 394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Parallelogramm 5">
              <a:extLst>
                <a:ext uri="{FF2B5EF4-FFF2-40B4-BE49-F238E27FC236}">
                  <a16:creationId xmlns:a16="http://schemas.microsoft.com/office/drawing/2014/main" id="{1878581D-81BF-EDBA-950B-A9D4579FA07F}"/>
                </a:ext>
              </a:extLst>
            </p:cNvPr>
            <p:cNvSpPr/>
            <p:nvPr/>
          </p:nvSpPr>
          <p:spPr>
            <a:xfrm>
              <a:off x="7248128" y="2043677"/>
              <a:ext cx="2952328" cy="3888977"/>
            </a:xfrm>
            <a:prstGeom prst="parallelogram">
              <a:avLst>
                <a:gd name="adj" fmla="val 39454"/>
              </a:avLst>
            </a:prstGeom>
            <a:blipFill dpi="0" rotWithShape="0">
              <a:blip r:embed="rId2">
                <a:extLst>
                  <a:ext uri="{BEBA8EAE-BF5A-486C-A8C5-ECC9F3942E4B}">
                    <a14:imgProps xmlns:a14="http://schemas.microsoft.com/office/drawing/2010/main">
                      <a14:imgLayer r:embed="rId3">
                        <a14:imgEffect>
                          <a14:backgroundRemoval t="6194" b="97935" l="1887" r="97170">
                            <a14:foregroundMark x1="40094" y1="28903" x2="40094" y2="28903"/>
                            <a14:foregroundMark x1="62830" y1="19613" x2="62830" y2="19613"/>
                            <a14:foregroundMark x1="73208" y1="6452" x2="73208" y2="6452"/>
                            <a14:foregroundMark x1="84528" y1="96903" x2="84528" y2="96903"/>
                            <a14:foregroundMark x1="94528" y1="6194" x2="94528" y2="6194"/>
                            <a14:foregroundMark x1="97264" y1="7484" x2="97264" y2="7484"/>
                            <a14:foregroundMark x1="1887" y1="97935" x2="1887" y2="97935"/>
                            <a14:backgroundMark x1="48774" y1="27097" x2="48774" y2="27097"/>
                            <a14:backgroundMark x1="45660" y1="19871" x2="45660" y2="19871"/>
                            <a14:backgroundMark x1="51792" y1="84129" x2="51792" y2="84129"/>
                            <a14:backgroundMark x1="48396" y1="97419" x2="48396" y2="97419"/>
                            <a14:backgroundMark x1="41887" y1="98710" x2="41887" y2="98710"/>
                            <a14:backgroundMark x1="46981" y1="96387" x2="46981" y2="96387"/>
                            <a14:backgroundMark x1="19434" y1="98968" x2="19434" y2="98968"/>
                          </a14:backgroundRemoval>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 name="Untertitel 2"/>
          <p:cNvSpPr txBox="1">
            <a:spLocks/>
          </p:cNvSpPr>
          <p:nvPr/>
        </p:nvSpPr>
        <p:spPr>
          <a:xfrm>
            <a:off x="499572" y="5373687"/>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a:t>
            </a:r>
            <a:r>
              <a:rPr lang="de-DE" dirty="0" err="1"/>
              <a:t>Beisch</a:t>
            </a:r>
            <a:endParaRPr lang="de-DE" dirty="0"/>
          </a:p>
          <a:p>
            <a:r>
              <a:rPr lang="de-DE" b="0" u="none" dirty="0"/>
              <a:t>Konstanz, 23.10.2023</a:t>
            </a:r>
          </a:p>
        </p:txBody>
      </p:sp>
      <p:sp>
        <p:nvSpPr>
          <p:cNvPr id="9" name="Rechteck 8"/>
          <p:cNvSpPr>
            <a:spLocks/>
          </p:cNvSpPr>
          <p:nvPr/>
        </p:nvSpPr>
        <p:spPr>
          <a:xfrm>
            <a:off x="465336" y="2548686"/>
            <a:ext cx="2261123"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Final Talk:</a:t>
            </a:r>
          </a:p>
        </p:txBody>
      </p:sp>
      <p:sp>
        <p:nvSpPr>
          <p:cNvPr id="10" name="Rechteck 9"/>
          <p:cNvSpPr>
            <a:spLocks/>
          </p:cNvSpPr>
          <p:nvPr/>
        </p:nvSpPr>
        <p:spPr>
          <a:xfrm>
            <a:off x="465336" y="3124686"/>
            <a:ext cx="4812783"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Computer </a:t>
            </a:r>
            <a:r>
              <a:rPr lang="de-DE" sz="3500" b="1" dirty="0" err="1">
                <a:solidFill>
                  <a:schemeClr val="tx1"/>
                </a:solidFill>
              </a:rPr>
              <a:t>simulations</a:t>
            </a:r>
            <a:endParaRPr lang="de-DE" sz="3500" b="1" dirty="0">
              <a:solidFill>
                <a:schemeClr val="tx1"/>
              </a:solidFill>
            </a:endParaRPr>
          </a:p>
        </p:txBody>
      </p:sp>
      <p:sp>
        <p:nvSpPr>
          <p:cNvPr id="11" name="Rechteck 10"/>
          <p:cNvSpPr>
            <a:spLocks/>
          </p:cNvSpPr>
          <p:nvPr/>
        </p:nvSpPr>
        <p:spPr>
          <a:xfrm>
            <a:off x="465336" y="4276167"/>
            <a:ext cx="244354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in </a:t>
            </a:r>
            <a:r>
              <a:rPr lang="de-DE" sz="3500" b="1" dirty="0" err="1">
                <a:solidFill>
                  <a:schemeClr val="tx1"/>
                </a:solidFill>
              </a:rPr>
              <a:t>hematite</a:t>
            </a:r>
            <a:endParaRPr lang="de-DE" sz="3500" b="1" dirty="0">
              <a:solidFill>
                <a:schemeClr val="tx1"/>
              </a:solidFill>
            </a:endParaRPr>
          </a:p>
        </p:txBody>
      </p:sp>
      <p:sp>
        <p:nvSpPr>
          <p:cNvPr id="12" name="Rechteck 11"/>
          <p:cNvSpPr>
            <a:spLocks/>
          </p:cNvSpPr>
          <p:nvPr/>
        </p:nvSpPr>
        <p:spPr>
          <a:xfrm>
            <a:off x="465336" y="3700686"/>
            <a:ext cx="376441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err="1">
                <a:solidFill>
                  <a:schemeClr val="tx1"/>
                </a:solidFill>
              </a:rPr>
              <a:t>of</a:t>
            </a:r>
            <a:r>
              <a:rPr lang="de-DE" sz="3500" b="1" dirty="0">
                <a:solidFill>
                  <a:schemeClr val="tx1"/>
                </a:solidFill>
              </a:rPr>
              <a:t> </a:t>
            </a:r>
            <a:r>
              <a:rPr lang="de-DE" sz="3500" b="1" dirty="0" err="1">
                <a:solidFill>
                  <a:schemeClr val="tx1"/>
                </a:solidFill>
              </a:rPr>
              <a:t>spin</a:t>
            </a:r>
            <a:r>
              <a:rPr lang="de-DE" sz="3500" b="1" dirty="0">
                <a:solidFill>
                  <a:schemeClr val="tx1"/>
                </a:solidFill>
              </a:rPr>
              <a:t> </a:t>
            </a:r>
            <a:r>
              <a:rPr lang="de-DE" sz="3500" b="1" dirty="0" err="1">
                <a:solidFill>
                  <a:schemeClr val="tx1"/>
                </a:solidFill>
              </a:rPr>
              <a:t>transport</a:t>
            </a:r>
            <a:endParaRPr lang="de-DE" sz="3500" b="1" dirty="0">
              <a:solidFill>
                <a:schemeClr val="tx1"/>
              </a:solidFill>
            </a:endParaRPr>
          </a:p>
        </p:txBody>
      </p:sp>
      <p:sp>
        <p:nvSpPr>
          <p:cNvPr id="16" name="Parallelogramm 15">
            <a:extLst>
              <a:ext uri="{FF2B5EF4-FFF2-40B4-BE49-F238E27FC236}">
                <a16:creationId xmlns:a16="http://schemas.microsoft.com/office/drawing/2014/main" id="{01A20B03-D40F-F0A8-E045-802AEF42A2B5}"/>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9" name="Gruppieren 28">
            <a:extLst>
              <a:ext uri="{FF2B5EF4-FFF2-40B4-BE49-F238E27FC236}">
                <a16:creationId xmlns:a16="http://schemas.microsoft.com/office/drawing/2014/main" id="{15407009-8773-6521-C663-72800DCA9549}"/>
              </a:ext>
            </a:extLst>
          </p:cNvPr>
          <p:cNvGrpSpPr/>
          <p:nvPr/>
        </p:nvGrpSpPr>
        <p:grpSpPr>
          <a:xfrm>
            <a:off x="9052167" y="2814133"/>
            <a:ext cx="2952328" cy="3888977"/>
            <a:chOff x="9052167" y="2814133"/>
            <a:chExt cx="2952328" cy="3888977"/>
          </a:xfrm>
        </p:grpSpPr>
        <p:sp>
          <p:nvSpPr>
            <p:cNvPr id="8" name="Parallelogramm 7">
              <a:extLst>
                <a:ext uri="{FF2B5EF4-FFF2-40B4-BE49-F238E27FC236}">
                  <a16:creationId xmlns:a16="http://schemas.microsoft.com/office/drawing/2014/main" id="{7E5202BD-2F31-9B85-EA76-2B6B695B7FA3}"/>
                </a:ext>
              </a:extLst>
            </p:cNvPr>
            <p:cNvSpPr/>
            <p:nvPr/>
          </p:nvSpPr>
          <p:spPr>
            <a:xfrm>
              <a:off x="9052167" y="2814133"/>
              <a:ext cx="2952328" cy="3888977"/>
            </a:xfrm>
            <a:prstGeom prst="parallelogram">
              <a:avLst>
                <a:gd name="adj" fmla="val 394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arallelogramm 18">
              <a:extLst>
                <a:ext uri="{FF2B5EF4-FFF2-40B4-BE49-F238E27FC236}">
                  <a16:creationId xmlns:a16="http://schemas.microsoft.com/office/drawing/2014/main" id="{77C704EC-36D2-37AC-E6A1-29A510020371}"/>
                </a:ext>
              </a:extLst>
            </p:cNvPr>
            <p:cNvSpPr>
              <a:spLocks/>
            </p:cNvSpPr>
            <p:nvPr/>
          </p:nvSpPr>
          <p:spPr>
            <a:xfrm>
              <a:off x="9062687" y="3202356"/>
              <a:ext cx="2844000" cy="3297543"/>
            </a:xfrm>
            <a:prstGeom prst="parallelogram">
              <a:avLst>
                <a:gd name="adj" fmla="val 37045"/>
              </a:avLst>
            </a:prstGeom>
            <a:blipFill dpi="0" rotWithShape="0">
              <a:blip r:embed="rId4">
                <a:extLst>
                  <a:ext uri="{BEBA8EAE-BF5A-486C-A8C5-ECC9F3942E4B}">
                    <a14:imgProps xmlns:a14="http://schemas.microsoft.com/office/drawing/2010/main">
                      <a14:imgLayer r:embed="rId5">
                        <a14:imgEffect>
                          <a14:backgroundRemoval t="1840" b="97746" l="9989" r="90501">
                            <a14:foregroundMark x1="56125" y1="78887" x2="56125" y2="78887"/>
                            <a14:foregroundMark x1="21711" y1="93284" x2="21711" y2="93284"/>
                            <a14:foregroundMark x1="20656" y1="97976" x2="20656" y2="97976"/>
                            <a14:foregroundMark x1="47493" y1="11224" x2="47493" y2="11224"/>
                            <a14:foregroundMark x1="38899" y1="7038" x2="38899" y2="7038"/>
                            <a14:foregroundMark x1="53336" y1="6532" x2="53336" y2="6532"/>
                            <a14:foregroundMark x1="65737" y1="5244" x2="65737" y2="5244"/>
                            <a14:foregroundMark x1="70901" y1="11776" x2="70901" y2="11776"/>
                            <a14:foregroundMark x1="80211" y1="9660" x2="80211" y2="9660"/>
                            <a14:foregroundMark x1="90539" y1="10994" x2="90539" y2="10994"/>
                            <a14:foregroundMark x1="66076" y1="1840" x2="66076" y2="1840"/>
                            <a14:foregroundMark x1="40633" y1="5244" x2="40633" y2="5244"/>
                            <a14:backgroundMark x1="76065" y1="10442" x2="76065" y2="10442"/>
                            <a14:backgroundMark x1="81229" y1="17755" x2="81229" y2="17755"/>
                            <a14:backgroundMark x1="88805" y1="35787" x2="88805" y2="35787"/>
                            <a14:backgroundMark x1="81907" y1="40248" x2="81907" y2="40248"/>
                            <a14:backgroundMark x1="68149" y1="41030" x2="68149" y2="41030"/>
                            <a14:backgroundMark x1="67132" y1="51748" x2="67132" y2="51748"/>
                            <a14:backgroundMark x1="73652" y1="47286" x2="73652" y2="47286"/>
                            <a14:backgroundMark x1="69883" y1="60074" x2="69883" y2="60074"/>
                            <a14:backgroundMark x1="68149" y1="20883" x2="68149" y2="20883"/>
                            <a14:backgroundMark x1="71956" y1="26127" x2="71956" y2="26127"/>
                            <a14:backgroundMark x1="77083" y1="33717" x2="77083" y2="33717"/>
                            <a14:backgroundMark x1="67132" y1="30819" x2="67132" y2="30819"/>
                            <a14:backgroundMark x1="81907" y1="28473" x2="81907" y2="28473"/>
                            <a14:backgroundMark x1="77459" y1="44434" x2="77459" y2="44434"/>
                            <a14:backgroundMark x1="47154" y1="66881" x2="47154" y2="66881"/>
                            <a14:backgroundMark x1="50245" y1="64259" x2="50245" y2="64259"/>
                            <a14:backgroundMark x1="49906" y1="51978" x2="49906" y2="51978"/>
                            <a14:backgroundMark x1="72635" y1="37351" x2="72635" y2="37351"/>
                            <a14:backgroundMark x1="76065" y1="22493" x2="76065" y2="22493"/>
                            <a14:backgroundMark x1="85375" y1="12557" x2="85375" y2="12557"/>
                            <a14:backgroundMark x1="71579" y1="15961" x2="71579" y2="15961"/>
                            <a14:backgroundMark x1="73313" y1="58004" x2="73313" y2="58004"/>
                            <a14:backgroundMark x1="66792" y1="10718" x2="66792" y2="10718"/>
                            <a14:backgroundMark x1="52997" y1="36063" x2="52997" y2="36063"/>
                          </a14:backgroundRemoval>
                        </a14:imgEffect>
                      </a14:imgLayer>
                    </a14:imgProps>
                  </a:ext>
                </a:extLst>
              </a:blip>
              <a:srcRect/>
              <a:stretch>
                <a:fillRect l="1266" r="126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8" name="Gruppieren 27">
            <a:extLst>
              <a:ext uri="{FF2B5EF4-FFF2-40B4-BE49-F238E27FC236}">
                <a16:creationId xmlns:a16="http://schemas.microsoft.com/office/drawing/2014/main" id="{C8D4C140-F130-4FD6-E063-4C0E9265969F}"/>
              </a:ext>
            </a:extLst>
          </p:cNvPr>
          <p:cNvGrpSpPr/>
          <p:nvPr/>
        </p:nvGrpSpPr>
        <p:grpSpPr>
          <a:xfrm>
            <a:off x="5381353" y="1475582"/>
            <a:ext cx="2958648" cy="3888977"/>
            <a:chOff x="5381353" y="1475582"/>
            <a:chExt cx="2958648" cy="3888977"/>
          </a:xfrm>
        </p:grpSpPr>
        <p:sp>
          <p:nvSpPr>
            <p:cNvPr id="3" name="Parallelogramm 2">
              <a:extLst>
                <a:ext uri="{FF2B5EF4-FFF2-40B4-BE49-F238E27FC236}">
                  <a16:creationId xmlns:a16="http://schemas.microsoft.com/office/drawing/2014/main" id="{C5D7F5CE-0C21-D916-D255-A548EF032CAE}"/>
                </a:ext>
              </a:extLst>
            </p:cNvPr>
            <p:cNvSpPr/>
            <p:nvPr/>
          </p:nvSpPr>
          <p:spPr>
            <a:xfrm>
              <a:off x="5387673" y="1475582"/>
              <a:ext cx="2952328" cy="3888977"/>
            </a:xfrm>
            <a:prstGeom prst="parallelogram">
              <a:avLst>
                <a:gd name="adj" fmla="val 394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arallelogramm 20">
              <a:extLst>
                <a:ext uri="{FF2B5EF4-FFF2-40B4-BE49-F238E27FC236}">
                  <a16:creationId xmlns:a16="http://schemas.microsoft.com/office/drawing/2014/main" id="{4EBD8842-51FA-E359-088F-7DE36EE37DC9}"/>
                </a:ext>
              </a:extLst>
            </p:cNvPr>
            <p:cNvSpPr/>
            <p:nvPr/>
          </p:nvSpPr>
          <p:spPr>
            <a:xfrm>
              <a:off x="5381353" y="1926974"/>
              <a:ext cx="2808000" cy="3428456"/>
            </a:xfrm>
            <a:prstGeom prst="parallelogram">
              <a:avLst>
                <a:gd name="adj" fmla="val 36013"/>
              </a:avLst>
            </a:prstGeom>
            <a:blipFill>
              <a:blip r:embed="rId6">
                <a:extLst>
                  <a:ext uri="{BEBA8EAE-BF5A-486C-A8C5-ECC9F3942E4B}">
                    <a14:imgProps xmlns:a14="http://schemas.microsoft.com/office/drawing/2010/main">
                      <a14:imgLayer r:embed="rId7">
                        <a14:imgEffect>
                          <a14:backgroundRemoval t="4595" b="90000" l="9862" r="89941">
                            <a14:foregroundMark x1="50690" y1="53243" x2="50690" y2="53243"/>
                            <a14:foregroundMark x1="50099" y1="51081" x2="50099" y2="51081"/>
                            <a14:foregroundMark x1="50296" y1="44865" x2="50296" y2="44865"/>
                            <a14:foregroundMark x1="50690" y1="41892" x2="50690" y2="41892"/>
                            <a14:foregroundMark x1="40434" y1="32973" x2="40434" y2="32973"/>
                            <a14:foregroundMark x1="35306" y1="54324" x2="35306" y2="54324"/>
                            <a14:foregroundMark x1="30375" y1="49730" x2="30375" y2="49730"/>
                            <a14:foregroundMark x1="41420" y1="42162" x2="41420" y2="42162"/>
                            <a14:foregroundMark x1="45168" y1="28919" x2="45168" y2="28919"/>
                            <a14:foregroundMark x1="50296" y1="22432" x2="50296" y2="22432"/>
                            <a14:foregroundMark x1="45168" y1="17568" x2="45168" y2="17568"/>
                            <a14:foregroundMark x1="54438" y1="16486" x2="54438" y2="16486"/>
                            <a14:foregroundMark x1="59961" y1="16216" x2="59961" y2="16216"/>
                            <a14:foregroundMark x1="64892" y1="31892" x2="64892" y2="31892"/>
                            <a14:foregroundMark x1="70611" y1="10811" x2="70611" y2="10811"/>
                            <a14:foregroundMark x1="74753" y1="12703" x2="74753" y2="12703"/>
                            <a14:foregroundMark x1="79882" y1="4595" x2="79882" y2="4595"/>
                            <a14:foregroundMark x1="89941" y1="10811" x2="89941" y2="10811"/>
                            <a14:foregroundMark x1="84024" y1="19459" x2="84024" y2="19459"/>
                            <a14:foregroundMark x1="45957" y1="74054" x2="45957" y2="74054"/>
                            <a14:foregroundMark x1="44773" y1="64595" x2="44773" y2="64595"/>
                            <a14:foregroundMark x1="50296" y1="64054" x2="50296" y2="64054"/>
                            <a14:foregroundMark x1="49310" y1="54324" x2="49310" y2="54324"/>
                            <a14:foregroundMark x1="50296" y1="58919" x2="50296" y2="58919"/>
                            <a14:foregroundMark x1="48915" y1="58649" x2="48915" y2="58649"/>
                            <a14:foregroundMark x1="55424" y1="58649" x2="55424" y2="58649"/>
                            <a14:foregroundMark x1="55424" y1="47568" x2="55424" y2="47568"/>
                            <a14:foregroundMark x1="55424" y1="45405" x2="55424" y2="45405"/>
                            <a14:foregroundMark x1="25641" y1="51892" x2="25641" y2="51892"/>
                            <a14:foregroundMark x1="20118" y1="61622" x2="20118" y2="61622"/>
                          </a14:backgroundRemoval>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2" name="Rechteck 21">
            <a:extLst>
              <a:ext uri="{FF2B5EF4-FFF2-40B4-BE49-F238E27FC236}">
                <a16:creationId xmlns:a16="http://schemas.microsoft.com/office/drawing/2014/main" id="{6A346A6D-6D95-D220-A16E-9D9938FCC3C4}"/>
              </a:ext>
            </a:extLst>
          </p:cNvPr>
          <p:cNvSpPr/>
          <p:nvPr/>
        </p:nvSpPr>
        <p:spPr>
          <a:xfrm>
            <a:off x="11280576" y="-1755576"/>
            <a:ext cx="2854520" cy="1296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 name="Gruppieren 22">
            <a:extLst>
              <a:ext uri="{FF2B5EF4-FFF2-40B4-BE49-F238E27FC236}">
                <a16:creationId xmlns:a16="http://schemas.microsoft.com/office/drawing/2014/main" id="{253886AF-A4BF-8CD3-7179-BDE6D635E8AF}"/>
              </a:ext>
            </a:extLst>
          </p:cNvPr>
          <p:cNvGrpSpPr/>
          <p:nvPr/>
        </p:nvGrpSpPr>
        <p:grpSpPr>
          <a:xfrm>
            <a:off x="13272564" y="2834864"/>
            <a:ext cx="2016263" cy="2016263"/>
            <a:chOff x="1403609" y="2081213"/>
            <a:chExt cx="2016263" cy="2016263"/>
          </a:xfrm>
        </p:grpSpPr>
        <p:sp>
          <p:nvSpPr>
            <p:cNvPr id="24" name="Rechteck 23">
              <a:extLst>
                <a:ext uri="{FF2B5EF4-FFF2-40B4-BE49-F238E27FC236}">
                  <a16:creationId xmlns:a16="http://schemas.microsoft.com/office/drawing/2014/main" id="{2AC0B2CE-BF16-217A-16C4-83AEA879CD3E}"/>
                </a:ext>
              </a:extLst>
            </p:cNvPr>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Disclaimer</a:t>
              </a:r>
            </a:p>
            <a:p>
              <a:pPr>
                <a:lnSpc>
                  <a:spcPct val="110000"/>
                </a:lnSpc>
              </a:pPr>
              <a:endParaRPr lang="de-DE" sz="1200" dirty="0"/>
            </a:p>
            <a:p>
              <a:pPr>
                <a:lnSpc>
                  <a:spcPct val="110000"/>
                </a:lnSpc>
              </a:pPr>
              <a:r>
                <a:rPr lang="de-DE" sz="1200" dirty="0"/>
                <a:t>This Talk will </a:t>
              </a:r>
              <a:r>
                <a:rPr lang="de-DE" sz="1200" dirty="0" err="1"/>
                <a:t>only</a:t>
              </a:r>
              <a:r>
                <a:rPr lang="de-DE" sz="1200" dirty="0"/>
                <a:t> </a:t>
              </a:r>
              <a:r>
                <a:rPr lang="de-DE" sz="1200" dirty="0" err="1"/>
                <a:t>cover</a:t>
              </a:r>
              <a:r>
                <a:rPr lang="de-DE" sz="1200" dirty="0"/>
                <a:t> </a:t>
              </a:r>
              <a:r>
                <a:rPr lang="de-DE" sz="1200" dirty="0" err="1"/>
                <a:t>the</a:t>
              </a:r>
              <a:r>
                <a:rPr lang="de-DE" sz="1200" dirty="0"/>
                <a:t> fundamental </a:t>
              </a:r>
              <a:r>
                <a:rPr lang="de-DE" sz="1200" dirty="0" err="1"/>
                <a:t>concepts</a:t>
              </a:r>
              <a:r>
                <a:rPr lang="de-DE" sz="1200" dirty="0"/>
                <a:t>. Further </a:t>
              </a:r>
              <a:r>
                <a:rPr lang="de-DE" sz="1200" dirty="0" err="1"/>
                <a:t>details</a:t>
              </a:r>
              <a:r>
                <a:rPr lang="de-DE" sz="1200" dirty="0"/>
                <a:t> </a:t>
              </a:r>
              <a:r>
                <a:rPr lang="de-DE" sz="1200" dirty="0" err="1"/>
                <a:t>can</a:t>
              </a:r>
              <a:r>
                <a:rPr lang="de-DE" sz="1200" dirty="0"/>
                <a:t> </a:t>
              </a:r>
              <a:r>
                <a:rPr lang="de-DE" sz="1200" dirty="0" err="1"/>
                <a:t>be</a:t>
              </a:r>
              <a:r>
                <a:rPr lang="de-DE" sz="1200" dirty="0"/>
                <a:t> </a:t>
              </a:r>
              <a:r>
                <a:rPr lang="de-DE" sz="1200" dirty="0" err="1"/>
                <a:t>found</a:t>
              </a:r>
              <a:r>
                <a:rPr lang="de-DE" sz="1200" dirty="0"/>
                <a:t> in </a:t>
              </a:r>
              <a:r>
                <a:rPr lang="de-DE" sz="1200" dirty="0" err="1"/>
                <a:t>my</a:t>
              </a:r>
              <a:r>
                <a:rPr lang="de-DE" sz="1200" dirty="0"/>
                <a:t> Thesis </a:t>
              </a:r>
              <a:r>
                <a:rPr lang="de-DE" sz="1200" dirty="0" err="1"/>
                <a:t>or</a:t>
              </a:r>
              <a:r>
                <a:rPr lang="de-DE" sz="1200" dirty="0"/>
                <a:t> </a:t>
              </a:r>
              <a:r>
                <a:rPr lang="de-DE" sz="1200" dirty="0" err="1"/>
                <a:t>can</a:t>
              </a:r>
              <a:r>
                <a:rPr lang="de-DE" sz="1200" dirty="0"/>
                <a:t> </a:t>
              </a:r>
              <a:r>
                <a:rPr lang="de-DE" sz="1200" dirty="0" err="1"/>
                <a:t>be</a:t>
              </a:r>
              <a:r>
                <a:rPr lang="de-DE" sz="1200" dirty="0"/>
                <a:t> </a:t>
              </a:r>
              <a:r>
                <a:rPr lang="de-DE" sz="1200" dirty="0" err="1"/>
                <a:t>asked</a:t>
              </a:r>
              <a:endParaRPr lang="de-DE" sz="1200" dirty="0"/>
            </a:p>
          </p:txBody>
        </p:sp>
        <p:grpSp>
          <p:nvGrpSpPr>
            <p:cNvPr id="25" name="Gruppieren 24">
              <a:extLst>
                <a:ext uri="{FF2B5EF4-FFF2-40B4-BE49-F238E27FC236}">
                  <a16:creationId xmlns:a16="http://schemas.microsoft.com/office/drawing/2014/main" id="{092A3542-600B-BD51-767F-9B1F7758AAFA}"/>
                </a:ext>
              </a:extLst>
            </p:cNvPr>
            <p:cNvGrpSpPr/>
            <p:nvPr/>
          </p:nvGrpSpPr>
          <p:grpSpPr>
            <a:xfrm>
              <a:off x="3186112" y="2120373"/>
              <a:ext cx="190323" cy="190323"/>
              <a:chOff x="323850" y="5157788"/>
              <a:chExt cx="935038" cy="935038"/>
            </a:xfrm>
          </p:grpSpPr>
          <p:cxnSp>
            <p:nvCxnSpPr>
              <p:cNvPr id="26" name="Gerade Verbindung 18">
                <a:extLst>
                  <a:ext uri="{FF2B5EF4-FFF2-40B4-BE49-F238E27FC236}">
                    <a16:creationId xmlns:a16="http://schemas.microsoft.com/office/drawing/2014/main" id="{B14E3702-CB72-DB61-1F1C-AD521B670A8A}"/>
                  </a:ext>
                </a:extLst>
              </p:cNvPr>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 Verbindung 19">
                <a:extLst>
                  <a:ext uri="{FF2B5EF4-FFF2-40B4-BE49-F238E27FC236}">
                    <a16:creationId xmlns:a16="http://schemas.microsoft.com/office/drawing/2014/main" id="{89178F7E-209A-1A82-7193-522D04296B94}"/>
                  </a:ext>
                </a:extLst>
              </p:cNvPr>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2" name="Gruppieren 31">
            <a:extLst>
              <a:ext uri="{FF2B5EF4-FFF2-40B4-BE49-F238E27FC236}">
                <a16:creationId xmlns:a16="http://schemas.microsoft.com/office/drawing/2014/main" id="{497A6D3E-FED1-B99E-45D9-A111C3212F75}"/>
              </a:ext>
            </a:extLst>
          </p:cNvPr>
          <p:cNvGrpSpPr/>
          <p:nvPr/>
        </p:nvGrpSpPr>
        <p:grpSpPr>
          <a:xfrm>
            <a:off x="1651514" y="-1962003"/>
            <a:ext cx="3337924" cy="4266182"/>
            <a:chOff x="1651514" y="-1962003"/>
            <a:chExt cx="3337924" cy="4266182"/>
          </a:xfrm>
        </p:grpSpPr>
        <p:sp>
          <p:nvSpPr>
            <p:cNvPr id="18" name="Parallelogramm 17">
              <a:extLst>
                <a:ext uri="{FF2B5EF4-FFF2-40B4-BE49-F238E27FC236}">
                  <a16:creationId xmlns:a16="http://schemas.microsoft.com/office/drawing/2014/main" id="{C66B7FAF-16CE-0DF4-8693-22B15539BD4E}"/>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Parallelogramm 30">
              <a:extLst>
                <a:ext uri="{FF2B5EF4-FFF2-40B4-BE49-F238E27FC236}">
                  <a16:creationId xmlns:a16="http://schemas.microsoft.com/office/drawing/2014/main" id="{DB2476B2-25EC-3820-EA01-E5A64475774C}"/>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60920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2"/>
          <p:cNvSpPr txBox="1">
            <a:spLocks/>
          </p:cNvSpPr>
          <p:nvPr/>
        </p:nvSpPr>
        <p:spPr>
          <a:xfrm>
            <a:off x="431800" y="2349500"/>
            <a:ext cx="6335713" cy="2592388"/>
          </a:xfrm>
          <a:prstGeom prst="rect">
            <a:avLst/>
          </a:prstGeom>
        </p:spPr>
        <p:txBody>
          <a:bodyPr vert="horz" lIns="0" tIns="0" rIns="0" bIns="82800" rtlCol="0" anchor="b" anchorCtr="0">
            <a:noAutofit/>
          </a:bodyPr>
          <a:lstStyle>
            <a:lvl1pPr>
              <a:lnSpc>
                <a:spcPct val="105000"/>
              </a:lnSpc>
              <a:spcBef>
                <a:spcPct val="0"/>
              </a:spcBef>
              <a:buNone/>
              <a:defRPr sz="5200" b="1" u="none" baseline="0">
                <a:uFill>
                  <a:solidFill>
                    <a:schemeClr val="accent1"/>
                  </a:solidFill>
                </a:uFill>
                <a:latin typeface="+mj-lt"/>
                <a:ea typeface="+mj-ea"/>
                <a:cs typeface="+mj-cs"/>
              </a:defRPr>
            </a:lvl1pPr>
          </a:lstStyle>
          <a:p>
            <a:r>
              <a:rPr lang="de-DE" dirty="0"/>
              <a:t>Titelfolie ohne</a:t>
            </a:r>
          </a:p>
          <a:p>
            <a:r>
              <a:rPr lang="de-DE" dirty="0"/>
              <a:t>Bild mit</a:t>
            </a:r>
          </a:p>
          <a:p>
            <a:r>
              <a:rPr lang="de-DE" dirty="0"/>
              <a:t>großer </a:t>
            </a:r>
            <a:r>
              <a:rPr lang="de-DE" dirty="0" err="1"/>
              <a:t>Typo</a:t>
            </a:r>
            <a:endParaRPr lang="de-DE" dirty="0"/>
          </a:p>
        </p:txBody>
      </p:sp>
      <p:sp>
        <p:nvSpPr>
          <p:cNvPr id="5" name="Untertitel 1"/>
          <p:cNvSpPr txBox="1">
            <a:spLocks/>
          </p:cNvSpPr>
          <p:nvPr/>
        </p:nvSpPr>
        <p:spPr>
          <a:xfrm>
            <a:off x="431800" y="5373688"/>
            <a:ext cx="63357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none" baseline="0">
                <a:solidFill>
                  <a:schemeClr val="accent1"/>
                </a:solidFill>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r>
              <a:rPr lang="de-DE" dirty="0"/>
              <a:t> Akzentfarbe 1</a:t>
            </a:r>
          </a:p>
          <a:p>
            <a:r>
              <a:rPr lang="de-DE" b="0" dirty="0"/>
              <a:t>Ort, Datum, Arial Regular Akzentfarbe 1</a:t>
            </a:r>
          </a:p>
        </p:txBody>
      </p:sp>
    </p:spTree>
    <p:extLst>
      <p:ext uri="{BB962C8B-B14F-4D97-AF65-F5344CB8AC3E}">
        <p14:creationId xmlns:p14="http://schemas.microsoft.com/office/powerpoint/2010/main" val="9278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a:extLst>
              <a:ext uri="{28A0092B-C50C-407E-A947-70E740481C1C}">
                <a14:useLocalDpi xmlns:a14="http://schemas.microsoft.com/office/drawing/2010/main" val="0"/>
              </a:ext>
            </a:extLst>
          </a:blip>
          <a:srcRect t="762" b="762"/>
          <a:stretch/>
        </p:blipFill>
        <p:spPr>
          <a:xfrm>
            <a:off x="4819159" y="1989138"/>
            <a:ext cx="4500184" cy="3240087"/>
          </a:xfrm>
          <a:prstGeom prst="rect">
            <a:avLst/>
          </a:prstGeom>
        </p:spPr>
      </p:pic>
      <p:sp>
        <p:nvSpPr>
          <p:cNvPr id="7" name="Untertitel 2"/>
          <p:cNvSpPr txBox="1">
            <a:spLocks/>
          </p:cNvSpPr>
          <p:nvPr/>
        </p:nvSpPr>
        <p:spPr>
          <a:xfrm>
            <a:off x="499572" y="5373687"/>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a:t>
            </a:r>
            <a:r>
              <a:rPr lang="de-DE" dirty="0" err="1"/>
              <a:t>Beisch</a:t>
            </a:r>
            <a:endParaRPr lang="de-DE" dirty="0"/>
          </a:p>
          <a:p>
            <a:r>
              <a:rPr lang="de-DE" b="0" u="none" dirty="0"/>
              <a:t>Konstanz, 23.10.2023</a:t>
            </a:r>
          </a:p>
        </p:txBody>
      </p:sp>
      <p:sp>
        <p:nvSpPr>
          <p:cNvPr id="9" name="Rechteck 8"/>
          <p:cNvSpPr>
            <a:spLocks/>
          </p:cNvSpPr>
          <p:nvPr/>
        </p:nvSpPr>
        <p:spPr>
          <a:xfrm>
            <a:off x="465336" y="2548686"/>
            <a:ext cx="2261123"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Final Talk:</a:t>
            </a:r>
          </a:p>
        </p:txBody>
      </p:sp>
      <p:sp>
        <p:nvSpPr>
          <p:cNvPr id="10" name="Rechteck 9"/>
          <p:cNvSpPr>
            <a:spLocks/>
          </p:cNvSpPr>
          <p:nvPr/>
        </p:nvSpPr>
        <p:spPr>
          <a:xfrm>
            <a:off x="465336" y="3124686"/>
            <a:ext cx="4812783"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Computer </a:t>
            </a:r>
            <a:r>
              <a:rPr lang="de-DE" sz="3500" b="1" dirty="0" err="1">
                <a:solidFill>
                  <a:schemeClr val="tx1"/>
                </a:solidFill>
              </a:rPr>
              <a:t>simulations</a:t>
            </a:r>
            <a:endParaRPr lang="de-DE" sz="3500" b="1" dirty="0">
              <a:solidFill>
                <a:schemeClr val="tx1"/>
              </a:solidFill>
            </a:endParaRPr>
          </a:p>
        </p:txBody>
      </p:sp>
      <p:sp>
        <p:nvSpPr>
          <p:cNvPr id="11" name="Rechteck 10"/>
          <p:cNvSpPr>
            <a:spLocks/>
          </p:cNvSpPr>
          <p:nvPr/>
        </p:nvSpPr>
        <p:spPr>
          <a:xfrm>
            <a:off x="465336" y="4276167"/>
            <a:ext cx="244354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in </a:t>
            </a:r>
            <a:r>
              <a:rPr lang="de-DE" sz="3500" b="1" dirty="0" err="1">
                <a:solidFill>
                  <a:schemeClr val="tx1"/>
                </a:solidFill>
              </a:rPr>
              <a:t>hematite</a:t>
            </a:r>
            <a:endParaRPr lang="de-DE" sz="3500" b="1" dirty="0">
              <a:solidFill>
                <a:schemeClr val="tx1"/>
              </a:solidFill>
            </a:endParaRPr>
          </a:p>
        </p:txBody>
      </p:sp>
      <p:sp>
        <p:nvSpPr>
          <p:cNvPr id="12" name="Rechteck 11"/>
          <p:cNvSpPr>
            <a:spLocks/>
          </p:cNvSpPr>
          <p:nvPr/>
        </p:nvSpPr>
        <p:spPr>
          <a:xfrm>
            <a:off x="465336" y="3700686"/>
            <a:ext cx="376441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err="1">
                <a:solidFill>
                  <a:schemeClr val="tx1"/>
                </a:solidFill>
              </a:rPr>
              <a:t>of</a:t>
            </a:r>
            <a:r>
              <a:rPr lang="de-DE" sz="3500" b="1" dirty="0">
                <a:solidFill>
                  <a:schemeClr val="tx1"/>
                </a:solidFill>
              </a:rPr>
              <a:t> </a:t>
            </a:r>
            <a:r>
              <a:rPr lang="de-DE" sz="3500" b="1" dirty="0" err="1">
                <a:solidFill>
                  <a:schemeClr val="tx1"/>
                </a:solidFill>
              </a:rPr>
              <a:t>spin</a:t>
            </a:r>
            <a:r>
              <a:rPr lang="de-DE" sz="3500" b="1" dirty="0">
                <a:solidFill>
                  <a:schemeClr val="tx1"/>
                </a:solidFill>
              </a:rPr>
              <a:t> </a:t>
            </a:r>
            <a:r>
              <a:rPr lang="de-DE" sz="3500" b="1" dirty="0" err="1">
                <a:solidFill>
                  <a:schemeClr val="tx1"/>
                </a:solidFill>
              </a:rPr>
              <a:t>transport</a:t>
            </a:r>
            <a:endParaRPr lang="de-DE" sz="3500" b="1" dirty="0">
              <a:solidFill>
                <a:schemeClr val="tx1"/>
              </a:solidFill>
            </a:endParaRPr>
          </a:p>
        </p:txBody>
      </p:sp>
    </p:spTree>
    <p:extLst>
      <p:ext uri="{BB962C8B-B14F-4D97-AF65-F5344CB8AC3E}">
        <p14:creationId xmlns:p14="http://schemas.microsoft.com/office/powerpoint/2010/main" val="216236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Textformatierungen mit Hilfe der Listenebenen</a:t>
            </a:r>
          </a:p>
        </p:txBody>
      </p:sp>
      <p:sp>
        <p:nvSpPr>
          <p:cNvPr id="3" name="Inhaltsplatzhalter 2"/>
          <p:cNvSpPr>
            <a:spLocks noGrp="1"/>
          </p:cNvSpPr>
          <p:nvPr>
            <p:ph idx="1"/>
          </p:nvPr>
        </p:nvSpPr>
        <p:spPr/>
        <p:txBody>
          <a:bodyPr/>
          <a:lstStyle/>
          <a:p>
            <a:r>
              <a:rPr lang="de-DE" dirty="0"/>
              <a:t>Subheadline in Arial </a:t>
            </a:r>
            <a:r>
              <a:rPr lang="de-DE" dirty="0" err="1"/>
              <a:t>Bold</a:t>
            </a:r>
            <a:r>
              <a:rPr lang="de-DE" dirty="0"/>
              <a:t> [1. Ebene]</a:t>
            </a:r>
          </a:p>
          <a:p>
            <a:endParaRPr lang="de-DE" dirty="0"/>
          </a:p>
          <a:p>
            <a:pPr lvl="1"/>
            <a:r>
              <a:rPr lang="de-DE" dirty="0"/>
              <a:t>Fließtext: Arial Regular [2. Ebene – Formatierung der Ebenen:</a:t>
            </a:r>
            <a:br>
              <a:rPr lang="de-DE" dirty="0"/>
            </a:br>
            <a:r>
              <a:rPr lang="de-DE" dirty="0"/>
              <a:t>In der Registerkarte „Start“, in der Gruppe „Absatz“ die Funktion „Listenebene erhöhen“</a:t>
            </a:r>
            <a:br>
              <a:rPr lang="de-DE" dirty="0"/>
            </a:br>
            <a:r>
              <a:rPr lang="de-DE" dirty="0"/>
              <a:t>(Den Einzug vergrößern) anwenden] – Fließtext = 1 × „Einzug vergrößern“</a:t>
            </a:r>
          </a:p>
          <a:p>
            <a:pPr lvl="1"/>
            <a:endParaRPr lang="de-DE" dirty="0"/>
          </a:p>
          <a:p>
            <a:endParaRPr lang="de-DE" dirty="0"/>
          </a:p>
          <a:p>
            <a:r>
              <a:rPr lang="de-DE" dirty="0"/>
              <a:t>Abstände zwischen Subheadline und Texten mit Leerzeilen</a:t>
            </a:r>
          </a:p>
          <a:p>
            <a:endParaRPr lang="de-DE" dirty="0"/>
          </a:p>
          <a:p>
            <a:pPr lvl="2"/>
            <a:r>
              <a:rPr lang="de-DE" dirty="0"/>
              <a:t>Aufzählung erste Hierarchie [3. Ebene – 2 × „Einzug vergrößern“]</a:t>
            </a:r>
          </a:p>
          <a:p>
            <a:pPr lvl="2"/>
            <a:r>
              <a:rPr lang="de-DE" dirty="0"/>
              <a:t>Aufzählung erste Hierarchie [3. Ebene – 2 × „Einzug vergrößern“]</a:t>
            </a:r>
          </a:p>
          <a:p>
            <a:pPr lvl="3"/>
            <a:r>
              <a:rPr lang="de-DE" dirty="0"/>
              <a:t>Zweite Hierarchie [4. Ebene – 3 × „Einzug vergrößern“]</a:t>
            </a:r>
          </a:p>
          <a:p>
            <a:pPr lvl="3"/>
            <a:r>
              <a:rPr lang="de-DE" dirty="0"/>
              <a:t>Zweite Hierarchie [4. Ebene – 3 × „Einzug vergrößern“]</a:t>
            </a:r>
          </a:p>
          <a:p>
            <a:endParaRPr lang="de-DE" dirty="0"/>
          </a:p>
          <a:p>
            <a:pPr lvl="4"/>
            <a:r>
              <a:rPr lang="de-DE" dirty="0"/>
              <a:t>Fließtext Arial Regular mit Unterstreichung [5. Ebene – 4 × „Einzug vergrößern“]</a:t>
            </a:r>
          </a:p>
        </p:txBody>
      </p:sp>
      <p:sp>
        <p:nvSpPr>
          <p:cNvPr id="5" name="Fußzeilenplatzhalter 4"/>
          <p:cNvSpPr>
            <a:spLocks noGrp="1"/>
          </p:cNvSpPr>
          <p:nvPr>
            <p:ph type="ftr" sz="quarter" idx="3"/>
          </p:nvPr>
        </p:nvSpPr>
        <p:spPr>
          <a:xfrm>
            <a:off x="4008438" y="6453336"/>
            <a:ext cx="4247802" cy="216024"/>
          </a:xfrm>
        </p:spPr>
        <p:txBody>
          <a:bodyPr/>
          <a:lstStyle/>
          <a:p>
            <a:r>
              <a:rPr lang="en-US" sz="900"/>
              <a:t>Computer simulations of spin transport in hematite</a:t>
            </a:r>
            <a:endParaRPr lang="de-DE" sz="900" dirty="0"/>
          </a:p>
        </p:txBody>
      </p:sp>
      <p:sp>
        <p:nvSpPr>
          <p:cNvPr id="6" name="Foliennummernplatzhalter 5"/>
          <p:cNvSpPr>
            <a:spLocks noGrp="1"/>
          </p:cNvSpPr>
          <p:nvPr>
            <p:ph type="sldNum" sz="quarter" idx="4"/>
          </p:nvPr>
        </p:nvSpPr>
        <p:spPr/>
        <p:txBody>
          <a:bodyPr/>
          <a:lstStyle/>
          <a:p>
            <a:fld id="{C05EE493-AD2E-4872-B2F6-8F12A747F0A5}" type="slidenum">
              <a:rPr lang="de-DE" sz="900"/>
              <a:pPr/>
              <a:t>12</a:t>
            </a:fld>
            <a:endParaRPr lang="de-DE" sz="900" dirty="0"/>
          </a:p>
        </p:txBody>
      </p:sp>
      <p:sp>
        <p:nvSpPr>
          <p:cNvPr id="4" name="Datumsplatzhalter 3"/>
          <p:cNvSpPr>
            <a:spLocks noGrp="1"/>
          </p:cNvSpPr>
          <p:nvPr>
            <p:ph type="dt" sz="half" idx="2"/>
          </p:nvPr>
        </p:nvSpPr>
        <p:spPr/>
        <p:txBody>
          <a:bodyPr/>
          <a:lstStyle/>
          <a:p>
            <a:r>
              <a:rPr lang="en-US" sz="900"/>
              <a:t>19.10.2023</a:t>
            </a:r>
            <a:endParaRPr lang="de-DE" sz="900" dirty="0"/>
          </a:p>
        </p:txBody>
      </p:sp>
    </p:spTree>
    <p:extLst>
      <p:ext uri="{BB962C8B-B14F-4D97-AF65-F5344CB8AC3E}">
        <p14:creationId xmlns:p14="http://schemas.microsoft.com/office/powerpoint/2010/main" val="417808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dirty="0"/>
              <a:t>Subheadline in Arial </a:t>
            </a:r>
            <a:r>
              <a:rPr lang="de-DE" dirty="0" err="1"/>
              <a:t>Bold</a:t>
            </a:r>
            <a:r>
              <a:rPr lang="de-DE" dirty="0"/>
              <a:t> mit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dolent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Eni </a:t>
            </a:r>
            <a:r>
              <a:rPr lang="de-DE" dirty="0" err="1"/>
              <a:t>impor</a:t>
            </a:r>
            <a:r>
              <a:rPr lang="de-DE" dirty="0"/>
              <a:t> </a:t>
            </a:r>
            <a:r>
              <a:rPr lang="de-DE" dirty="0" err="1"/>
              <a:t>hacksy</a:t>
            </a:r>
            <a:r>
              <a:rPr lang="de-DE" dirty="0"/>
              <a:t> </a:t>
            </a:r>
            <a:r>
              <a:rPr lang="de-DE" dirty="0" err="1"/>
              <a:t>hiliqui</a:t>
            </a:r>
            <a:r>
              <a:rPr lang="de-DE" dirty="0"/>
              <a:t> </a:t>
            </a:r>
            <a:r>
              <a:rPr lang="de-DE" dirty="0" err="1"/>
              <a:t>tectem</a:t>
            </a:r>
            <a:r>
              <a:rPr lang="de-DE" dirty="0"/>
              <a:t> </a:t>
            </a:r>
            <a:r>
              <a:rPr lang="de-DE" dirty="0" err="1"/>
              <a:t>repeliq</a:t>
            </a:r>
            <a:r>
              <a:rPr lang="de-DE" dirty="0"/>
              <a:t> </a:t>
            </a:r>
            <a:r>
              <a:rPr lang="de-DE" dirty="0" err="1"/>
              <a:t>dello</a:t>
            </a:r>
            <a:r>
              <a:rPr lang="de-DE" dirty="0"/>
              <a:t> </a:t>
            </a:r>
            <a:r>
              <a:rPr lang="de-DE" dirty="0" err="1"/>
              <a:t>fugitis</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Enimpor</a:t>
            </a:r>
            <a:r>
              <a:rPr lang="de-DE" dirty="0"/>
              <a:t> </a:t>
            </a:r>
            <a:r>
              <a:rPr lang="de-DE" dirty="0" err="1"/>
              <a:t>ersperc</a:t>
            </a:r>
            <a:r>
              <a:rPr lang="de-DE" dirty="0"/>
              <a:t> </a:t>
            </a:r>
            <a:r>
              <a:rPr lang="de-DE" dirty="0" err="1"/>
              <a:t>hili</a:t>
            </a:r>
            <a:r>
              <a:rPr lang="de-DE" dirty="0"/>
              <a:t> </a:t>
            </a:r>
            <a:r>
              <a:rPr lang="de-DE" dirty="0" err="1"/>
              <a:t>aqui</a:t>
            </a:r>
            <a:r>
              <a:rPr lang="de-DE" dirty="0"/>
              <a:t> </a:t>
            </a:r>
            <a:r>
              <a:rPr lang="de-DE" dirty="0" err="1"/>
              <a:t>tectem</a:t>
            </a:r>
            <a:r>
              <a:rPr lang="de-DE" dirty="0"/>
              <a:t> </a:t>
            </a:r>
            <a:r>
              <a:rPr lang="de-DE" dirty="0" err="1"/>
              <a:t>repeliq</a:t>
            </a:r>
            <a:r>
              <a:rPr lang="de-DE" dirty="0"/>
              <a:t> </a:t>
            </a:r>
            <a:r>
              <a:rPr lang="de-DE" dirty="0" err="1"/>
              <a:t>dello</a:t>
            </a:r>
            <a:r>
              <a:rPr lang="de-DE" dirty="0"/>
              <a:t> </a:t>
            </a:r>
            <a:r>
              <a:rPr lang="de-DE" dirty="0" err="1"/>
              <a:t>fugitis</a:t>
            </a:r>
            <a:r>
              <a:rPr lang="de-DE" dirty="0"/>
              <a:t>. </a:t>
            </a:r>
            <a:r>
              <a:rPr lang="de-DE" dirty="0" err="1"/>
              <a:t>Enimpor</a:t>
            </a:r>
            <a:r>
              <a:rPr lang="de-DE" dirty="0"/>
              <a:t> </a:t>
            </a:r>
            <a:r>
              <a:rPr lang="de-DE" dirty="0" err="1"/>
              <a:t>ersperc</a:t>
            </a:r>
            <a:r>
              <a:rPr lang="de-DE" dirty="0"/>
              <a:t> </a:t>
            </a:r>
            <a:r>
              <a:rPr lang="de-DE" dirty="0" err="1"/>
              <a:t>hiliqui</a:t>
            </a:r>
            <a:r>
              <a:rPr lang="de-DE" dirty="0"/>
              <a:t>.</a:t>
            </a:r>
          </a:p>
          <a:p>
            <a:endParaRPr lang="de-DE" dirty="0"/>
          </a:p>
          <a:p>
            <a:r>
              <a:rPr lang="de-DE" dirty="0"/>
              <a:t>Subheadline in Arial </a:t>
            </a:r>
            <a:r>
              <a:rPr lang="de-DE" dirty="0" err="1"/>
              <a:t>Bold</a:t>
            </a:r>
            <a:r>
              <a:rPr lang="de-DE" dirty="0"/>
              <a:t> mit Akzentfarbe 1</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uatiuntum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ersperc</a:t>
            </a:r>
            <a:r>
              <a:rPr lang="de-DE" dirty="0"/>
              <a:t>. </a:t>
            </a:r>
            <a:r>
              <a:rPr lang="de-DE" dirty="0" err="1"/>
              <a:t>Iderae</a:t>
            </a:r>
            <a:r>
              <a:rPr lang="de-DE" dirty="0"/>
              <a:t> </a:t>
            </a:r>
            <a:r>
              <a:rPr lang="de-DE" dirty="0" err="1"/>
              <a:t>velenist</a:t>
            </a:r>
            <a:r>
              <a:rPr lang="de-DE" dirty="0"/>
              <a:t> et </a:t>
            </a:r>
            <a:r>
              <a:rPr lang="de-DE" dirty="0" err="1"/>
              <a:t>vent</a:t>
            </a:r>
            <a:r>
              <a:rPr lang="de-DE" dirty="0"/>
              <a:t> </a:t>
            </a:r>
            <a:r>
              <a:rPr lang="de-DE" dirty="0" err="1"/>
              <a:t>dolores</a:t>
            </a:r>
            <a:r>
              <a:rPr lang="de-DE" dirty="0"/>
              <a:t> </a:t>
            </a:r>
            <a:r>
              <a:rPr lang="de-DE" dirty="0" err="1"/>
              <a:t>magnis</a:t>
            </a:r>
            <a:r>
              <a:rPr lang="de-DE" dirty="0"/>
              <a:t> </a:t>
            </a:r>
            <a:r>
              <a:rPr lang="de-DE" dirty="0" err="1"/>
              <a:t>earumquam</a:t>
            </a:r>
            <a:r>
              <a:rPr lang="de-DE" dirty="0"/>
              <a:t> </a:t>
            </a:r>
            <a:r>
              <a:rPr lang="de-DE" dirty="0" err="1"/>
              <a:t>que</a:t>
            </a:r>
            <a:r>
              <a:rPr lang="de-DE" dirty="0"/>
              <a:t> </a:t>
            </a:r>
            <a:r>
              <a:rPr lang="de-DE" dirty="0" err="1"/>
              <a:t>consero</a:t>
            </a:r>
            <a:r>
              <a:rPr lang="de-DE" dirty="0"/>
              <a:t> </a:t>
            </a:r>
            <a:r>
              <a:rPr lang="de-DE" dirty="0" err="1"/>
              <a:t>inis</a:t>
            </a:r>
            <a:r>
              <a:rPr lang="de-DE" dirty="0"/>
              <a:t> </a:t>
            </a:r>
            <a:r>
              <a:rPr lang="de-DE" dirty="0" err="1"/>
              <a:t>aut</a:t>
            </a:r>
            <a:r>
              <a:rPr lang="de-DE" dirty="0"/>
              <a:t> et </a:t>
            </a:r>
            <a:r>
              <a:rPr lang="de-DE" dirty="0" err="1"/>
              <a:t>volo</a:t>
            </a:r>
            <a:r>
              <a:rPr lang="de-DE" dirty="0"/>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endParaRPr lang="de-DE" dirty="0"/>
          </a:p>
          <a:p>
            <a:pPr lvl="3"/>
            <a:r>
              <a:rPr lang="de-DE" dirty="0" err="1"/>
              <a:t>Tquisci</a:t>
            </a:r>
            <a:r>
              <a:rPr lang="de-DE" dirty="0"/>
              <a:t> </a:t>
            </a:r>
            <a:r>
              <a:rPr lang="de-DE" dirty="0" err="1"/>
              <a:t>endersped</a:t>
            </a:r>
            <a:r>
              <a:rPr lang="de-DE" dirty="0"/>
              <a:t> quas </a:t>
            </a:r>
            <a:r>
              <a:rPr lang="de-DE" dirty="0" err="1"/>
              <a:t>ullandi</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en-US" sz="900"/>
              <a:t>Computer simulations of spin transport in hematite</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13</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en-US" sz="900"/>
              <a:t>19.10.2023</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dirty="0"/>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en-US" sz="900"/>
              <a:t>Computer simulations of spin transport in hematite</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14</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en-US" sz="900">
                <a:solidFill>
                  <a:schemeClr val="tx1"/>
                </a:solidFill>
              </a:rPr>
              <a:t>19.10.2023</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en-US" sz="900"/>
              <a:t>Computer simulations of spin transport in hematite</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15</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en-US" sz="900"/>
              <a:t>19.10.2023</a:t>
            </a:r>
            <a:endParaRPr lang="de-DE" sz="900" dirty="0"/>
          </a:p>
        </p:txBody>
      </p:sp>
    </p:spTree>
    <p:extLst>
      <p:ext uri="{BB962C8B-B14F-4D97-AF65-F5344CB8AC3E}">
        <p14:creationId xmlns:p14="http://schemas.microsoft.com/office/powerpoint/2010/main" val="51453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en-US"/>
              <a:t>Computer simulations of spin transport in hematite</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16</a:t>
            </a:fld>
            <a:endParaRPr lang="de-DE" dirty="0"/>
          </a:p>
        </p:txBody>
      </p:sp>
      <p:sp>
        <p:nvSpPr>
          <p:cNvPr id="7" name="Datumsplatzhalter 6"/>
          <p:cNvSpPr>
            <a:spLocks noGrp="1"/>
          </p:cNvSpPr>
          <p:nvPr>
            <p:ph type="dt" sz="half" idx="10"/>
          </p:nvPr>
        </p:nvSpPr>
        <p:spPr/>
        <p:txBody>
          <a:bodyPr/>
          <a:lstStyle/>
          <a:p>
            <a:r>
              <a:rPr lang="en-US"/>
              <a:t>19.10.2023</a:t>
            </a:r>
            <a:endParaRPr lang="de-DE" dirty="0"/>
          </a:p>
        </p:txBody>
      </p:sp>
    </p:spTree>
    <p:extLst>
      <p:ext uri="{BB962C8B-B14F-4D97-AF65-F5344CB8AC3E}">
        <p14:creationId xmlns:p14="http://schemas.microsoft.com/office/powerpoint/2010/main" val="287177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dirty="0"/>
              <a:t>Headline für Bildfolie Arial </a:t>
            </a:r>
            <a:r>
              <a:rPr lang="de-DE" dirty="0" err="1"/>
              <a:t>Bold</a:t>
            </a:r>
            <a:endParaRPr lang="de-DE" dirty="0"/>
          </a:p>
        </p:txBody>
      </p:sp>
      <p:sp>
        <p:nvSpPr>
          <p:cNvPr id="3" name="Fußzeilenplatzhalter 2"/>
          <p:cNvSpPr>
            <a:spLocks noGrp="1"/>
          </p:cNvSpPr>
          <p:nvPr>
            <p:ph type="ftr" sz="quarter" idx="10"/>
          </p:nvPr>
        </p:nvSpPr>
        <p:spPr/>
        <p:txBody>
          <a:bodyPr/>
          <a:lstStyle/>
          <a:p>
            <a:r>
              <a:rPr lang="en-US"/>
              <a:t>Computer simulations of spin transport in hematite</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17</a:t>
            </a:fld>
            <a:endParaRPr lang="de-DE" dirty="0"/>
          </a:p>
        </p:txBody>
      </p:sp>
      <p:sp>
        <p:nvSpPr>
          <p:cNvPr id="5" name="Datumsplatzhalter 4"/>
          <p:cNvSpPr>
            <a:spLocks noGrp="1"/>
          </p:cNvSpPr>
          <p:nvPr>
            <p:ph type="dt" sz="half" idx="12"/>
          </p:nvPr>
        </p:nvSpPr>
        <p:spPr/>
        <p:txBody>
          <a:bodyPr/>
          <a:lstStyle/>
          <a:p>
            <a:r>
              <a:rPr lang="en-US"/>
              <a:t>19.10.2023</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a:xfrm>
            <a:off x="431371" y="1196752"/>
            <a:ext cx="5569380" cy="3528393"/>
          </a:xfrm>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a:xfrm>
            <a:off x="6191250" y="1196752"/>
            <a:ext cx="5569380" cy="3528393"/>
          </a:xfrm>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a:xfrm>
            <a:off x="431801" y="404664"/>
            <a:ext cx="8447617" cy="1224111"/>
          </a:xfrm>
        </p:spPr>
        <p:txBody>
          <a:bodyPr/>
          <a:lstStyle/>
          <a:p>
            <a:r>
              <a:rPr lang="de-DE" dirty="0"/>
              <a:t>Große Headline für Textfolie</a:t>
            </a:r>
            <a:br>
              <a:rPr lang="de-DE" dirty="0"/>
            </a:br>
            <a:r>
              <a:rPr lang="de-DE" dirty="0"/>
              <a:t>Headline maximal zwei Zeilen</a:t>
            </a:r>
          </a:p>
        </p:txBody>
      </p:sp>
      <p:sp>
        <p:nvSpPr>
          <p:cNvPr id="3" name="Fußzeilenplatzhalter 2"/>
          <p:cNvSpPr>
            <a:spLocks noGrp="1"/>
          </p:cNvSpPr>
          <p:nvPr>
            <p:ph type="ftr" sz="quarter" idx="10"/>
          </p:nvPr>
        </p:nvSpPr>
        <p:spPr>
          <a:xfrm>
            <a:off x="3312584" y="6453336"/>
            <a:ext cx="5279693" cy="216024"/>
          </a:xfrm>
        </p:spPr>
        <p:txBody>
          <a:bodyPr/>
          <a:lstStyle/>
          <a:p>
            <a:r>
              <a:rPr lang="en-US"/>
              <a:t>Computer simulations of spin transport in hematite</a:t>
            </a:r>
            <a:endParaRPr lang="de-DE" dirty="0"/>
          </a:p>
        </p:txBody>
      </p:sp>
      <p:sp>
        <p:nvSpPr>
          <p:cNvPr id="4" name="Foliennummernplatzhalter 3"/>
          <p:cNvSpPr>
            <a:spLocks noGrp="1"/>
          </p:cNvSpPr>
          <p:nvPr>
            <p:ph type="sldNum" sz="quarter" idx="11"/>
          </p:nvPr>
        </p:nvSpPr>
        <p:spPr>
          <a:xfrm>
            <a:off x="431800" y="6453336"/>
            <a:ext cx="1246717" cy="216024"/>
          </a:xfrm>
        </p:spPr>
        <p:txBody>
          <a:bodyPr/>
          <a:lstStyle/>
          <a:p>
            <a:fld id="{C05EE493-AD2E-4872-B2F6-8F12A747F0A5}" type="slidenum">
              <a:rPr lang="de-DE" smtClean="0"/>
              <a:pPr/>
              <a:t>18</a:t>
            </a:fld>
            <a:endParaRPr lang="de-DE" dirty="0"/>
          </a:p>
        </p:txBody>
      </p:sp>
      <p:sp>
        <p:nvSpPr>
          <p:cNvPr id="5" name="Datumsplatzhalter 4"/>
          <p:cNvSpPr>
            <a:spLocks noGrp="1"/>
          </p:cNvSpPr>
          <p:nvPr>
            <p:ph type="dt" sz="half" idx="12"/>
          </p:nvPr>
        </p:nvSpPr>
        <p:spPr>
          <a:xfrm>
            <a:off x="1871133" y="6453336"/>
            <a:ext cx="1248835" cy="216024"/>
          </a:xfrm>
        </p:spPr>
        <p:txBody>
          <a:bodyPr/>
          <a:lstStyle/>
          <a:p>
            <a:r>
              <a:rPr lang="en-US"/>
              <a:t>19.10.2023</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869" b="3869"/>
          <a:stretch/>
        </p:blipFill>
        <p:spPr>
          <a:xfrm>
            <a:off x="431371" y="1989139"/>
            <a:ext cx="5569380" cy="2736006"/>
          </a:xfrm>
        </p:spPr>
      </p:pic>
      <p:sp>
        <p:nvSpPr>
          <p:cNvPr id="7" name="Textplatzhalter 6"/>
          <p:cNvSpPr>
            <a:spLocks noGrp="1"/>
          </p:cNvSpPr>
          <p:nvPr>
            <p:ph type="body" sz="quarter" idx="15"/>
          </p:nvPr>
        </p:nvSpPr>
        <p:spPr>
          <a:xfrm>
            <a:off x="431801" y="4869161"/>
            <a:ext cx="5568951" cy="1223665"/>
          </a:xfrm>
        </p:spPr>
        <p:txBody>
          <a:bodyPr/>
          <a:lstStyle/>
          <a:p>
            <a:r>
              <a:rPr lang="de-DE" dirty="0"/>
              <a:t>Headline Bildunterschrift [1. Ebene]</a:t>
            </a:r>
          </a:p>
          <a:p>
            <a:pPr lvl="1"/>
            <a:r>
              <a:rPr lang="de-DE" dirty="0"/>
              <a:t>Text Bildunterschrift Arial Regular [2. Ebene]. </a:t>
            </a:r>
            <a:br>
              <a:rPr lang="de-DE" dirty="0"/>
            </a:br>
            <a:r>
              <a:rPr lang="de-DE" dirty="0"/>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t="3869" b="3869"/>
          <a:stretch/>
        </p:blipFill>
        <p:spPr>
          <a:xfrm>
            <a:off x="6191250" y="1989139"/>
            <a:ext cx="5569380" cy="2736006"/>
          </a:xfrm>
        </p:spPr>
      </p:pic>
      <p:sp>
        <p:nvSpPr>
          <p:cNvPr id="12" name="Textplatzhalter 11"/>
          <p:cNvSpPr>
            <a:spLocks noGrp="1"/>
          </p:cNvSpPr>
          <p:nvPr>
            <p:ph type="body" sz="quarter" idx="17"/>
          </p:nvPr>
        </p:nvSpPr>
        <p:spPr>
          <a:xfrm>
            <a:off x="6191679" y="4869161"/>
            <a:ext cx="5568951" cy="1223665"/>
          </a:xfrm>
        </p:spPr>
        <p:txBody>
          <a:bodyPr/>
          <a:lstStyle/>
          <a:p>
            <a:r>
              <a:rPr lang="de-DE" dirty="0"/>
              <a:t>Headline Bildunterschrift [1. Ebene]</a:t>
            </a:r>
          </a:p>
          <a:p>
            <a:pPr lvl="1"/>
            <a:r>
              <a:rPr lang="de-DE" dirty="0"/>
              <a:t>Text Bildunterschrift Arial Regular [2. Ebene]. </a:t>
            </a:r>
            <a:br>
              <a:rPr lang="de-DE" dirty="0"/>
            </a:br>
            <a:r>
              <a:rPr lang="de-DE" dirty="0"/>
              <a:t>Zur Formatierung 1 × „Einzug vergrößern“</a:t>
            </a:r>
          </a:p>
        </p:txBody>
      </p:sp>
    </p:spTree>
    <p:extLst>
      <p:ext uri="{BB962C8B-B14F-4D97-AF65-F5344CB8AC3E}">
        <p14:creationId xmlns:p14="http://schemas.microsoft.com/office/powerpoint/2010/main" val="304693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Computer simulations of spin transport in hematite</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19</a:t>
            </a:fld>
            <a:endParaRPr lang="de-DE" dirty="0"/>
          </a:p>
        </p:txBody>
      </p:sp>
      <p:sp>
        <p:nvSpPr>
          <p:cNvPr id="4" name="Datumsplatzhalter 3"/>
          <p:cNvSpPr>
            <a:spLocks noGrp="1"/>
          </p:cNvSpPr>
          <p:nvPr>
            <p:ph type="dt" sz="half" idx="12"/>
          </p:nvPr>
        </p:nvSpPr>
        <p:spPr/>
        <p:txBody>
          <a:bodyPr/>
          <a:lstStyle/>
          <a:p>
            <a:r>
              <a:rPr lang="en-US"/>
              <a:t>19.10.2023</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15086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Basics</a:t>
            </a:r>
          </a:p>
        </p:txBody>
      </p:sp>
      <p:sp>
        <p:nvSpPr>
          <p:cNvPr id="7" name="Fußzeilenplatzhalter 4"/>
          <p:cNvSpPr>
            <a:spLocks noGrp="1"/>
          </p:cNvSpPr>
          <p:nvPr>
            <p:ph type="ftr" sz="quarter" idx="3"/>
          </p:nvPr>
        </p:nvSpPr>
        <p:spPr>
          <a:xfrm>
            <a:off x="3313113" y="6453336"/>
            <a:ext cx="4247802" cy="216024"/>
          </a:xfrm>
        </p:spPr>
        <p:txBody>
          <a:bodyPr/>
          <a:lstStyle/>
          <a:p>
            <a:r>
              <a:rPr lang="en-US" sz="900"/>
              <a:t>Computer simulations of spin transport in hematite</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2</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en-US" sz="900"/>
              <a:t>19.10.2023</a:t>
            </a:r>
            <a:endParaRPr lang="de-DE" sz="900" dirty="0"/>
          </a:p>
        </p:txBody>
      </p:sp>
      <p:sp>
        <p:nvSpPr>
          <p:cNvPr id="10" name="Rechteck 9"/>
          <p:cNvSpPr>
            <a:spLocks/>
          </p:cNvSpPr>
          <p:nvPr/>
        </p:nvSpPr>
        <p:spPr>
          <a:xfrm>
            <a:off x="465336" y="3124686"/>
            <a:ext cx="4812783"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Computer </a:t>
            </a:r>
            <a:r>
              <a:rPr lang="de-DE" sz="3500" b="1" dirty="0" err="1">
                <a:solidFill>
                  <a:schemeClr val="tx1"/>
                </a:solidFill>
              </a:rPr>
              <a:t>simulations</a:t>
            </a:r>
            <a:endParaRPr lang="de-DE" sz="3500" b="1" dirty="0">
              <a:solidFill>
                <a:schemeClr val="tx1"/>
              </a:solidFill>
            </a:endParaRPr>
          </a:p>
        </p:txBody>
      </p:sp>
      <p:sp>
        <p:nvSpPr>
          <p:cNvPr id="11" name="Rechteck 10"/>
          <p:cNvSpPr>
            <a:spLocks/>
          </p:cNvSpPr>
          <p:nvPr/>
        </p:nvSpPr>
        <p:spPr>
          <a:xfrm>
            <a:off x="465336" y="4276167"/>
            <a:ext cx="197737"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 </a:t>
            </a:r>
          </a:p>
        </p:txBody>
      </p:sp>
      <p:sp>
        <p:nvSpPr>
          <p:cNvPr id="12" name="Rechteck 11"/>
          <p:cNvSpPr>
            <a:spLocks/>
          </p:cNvSpPr>
          <p:nvPr/>
        </p:nvSpPr>
        <p:spPr>
          <a:xfrm>
            <a:off x="465336" y="3700686"/>
            <a:ext cx="197737"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 </a:t>
            </a:r>
          </a:p>
        </p:txBody>
      </p:sp>
      <p:sp>
        <p:nvSpPr>
          <p:cNvPr id="14" name="Rechteck 13"/>
          <p:cNvSpPr>
            <a:spLocks/>
          </p:cNvSpPr>
          <p:nvPr/>
        </p:nvSpPr>
        <p:spPr>
          <a:xfrm>
            <a:off x="465336" y="4276167"/>
            <a:ext cx="244354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bg1">
                    <a:lumMod val="75000"/>
                  </a:schemeClr>
                </a:solidFill>
              </a:rPr>
              <a:t>in </a:t>
            </a:r>
            <a:r>
              <a:rPr lang="de-DE" sz="3500" b="1" dirty="0" err="1">
                <a:solidFill>
                  <a:schemeClr val="bg1">
                    <a:lumMod val="75000"/>
                  </a:schemeClr>
                </a:solidFill>
              </a:rPr>
              <a:t>hematite</a:t>
            </a:r>
            <a:endParaRPr lang="de-DE" sz="3500" b="1" dirty="0">
              <a:solidFill>
                <a:schemeClr val="bg1">
                  <a:lumMod val="75000"/>
                </a:schemeClr>
              </a:solidFill>
            </a:endParaRPr>
          </a:p>
        </p:txBody>
      </p:sp>
      <p:sp>
        <p:nvSpPr>
          <p:cNvPr id="15" name="Rechteck 14"/>
          <p:cNvSpPr>
            <a:spLocks/>
          </p:cNvSpPr>
          <p:nvPr/>
        </p:nvSpPr>
        <p:spPr>
          <a:xfrm>
            <a:off x="465336" y="3700686"/>
            <a:ext cx="376441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err="1">
                <a:solidFill>
                  <a:schemeClr val="bg1">
                    <a:lumMod val="75000"/>
                  </a:schemeClr>
                </a:solidFill>
              </a:rPr>
              <a:t>of</a:t>
            </a:r>
            <a:r>
              <a:rPr lang="de-DE" sz="3500" b="1" dirty="0">
                <a:solidFill>
                  <a:schemeClr val="bg1">
                    <a:lumMod val="75000"/>
                  </a:schemeClr>
                </a:solidFill>
              </a:rPr>
              <a:t> </a:t>
            </a:r>
            <a:r>
              <a:rPr lang="de-DE" sz="3500" b="1" dirty="0" err="1">
                <a:solidFill>
                  <a:schemeClr val="bg1">
                    <a:lumMod val="75000"/>
                  </a:schemeClr>
                </a:solidFill>
              </a:rPr>
              <a:t>spin</a:t>
            </a:r>
            <a:r>
              <a:rPr lang="de-DE" sz="3500" b="1" dirty="0">
                <a:solidFill>
                  <a:schemeClr val="bg1">
                    <a:lumMod val="75000"/>
                  </a:schemeClr>
                </a:solidFill>
              </a:rPr>
              <a:t> </a:t>
            </a:r>
            <a:r>
              <a:rPr lang="de-DE" sz="3500" b="1" dirty="0" err="1">
                <a:solidFill>
                  <a:schemeClr val="bg1">
                    <a:lumMod val="75000"/>
                  </a:schemeClr>
                </a:solidFill>
              </a:rPr>
              <a:t>transport</a:t>
            </a:r>
            <a:endParaRPr lang="de-DE" sz="3500" b="1" dirty="0">
              <a:solidFill>
                <a:schemeClr val="bg1">
                  <a:lumMod val="75000"/>
                </a:schemeClr>
              </a:solidFill>
            </a:endParaRPr>
          </a:p>
        </p:txBody>
      </p:sp>
      <p:grpSp>
        <p:nvGrpSpPr>
          <p:cNvPr id="3" name="Gruppieren 2">
            <a:extLst>
              <a:ext uri="{FF2B5EF4-FFF2-40B4-BE49-F238E27FC236}">
                <a16:creationId xmlns:a16="http://schemas.microsoft.com/office/drawing/2014/main" id="{72865BE9-8984-431F-1089-B66BA50FC673}"/>
              </a:ext>
            </a:extLst>
          </p:cNvPr>
          <p:cNvGrpSpPr/>
          <p:nvPr/>
        </p:nvGrpSpPr>
        <p:grpSpPr>
          <a:xfrm>
            <a:off x="9171349" y="-4347866"/>
            <a:ext cx="2958648" cy="3888978"/>
            <a:chOff x="7248128" y="2043676"/>
            <a:chExt cx="2958648" cy="3888978"/>
          </a:xfrm>
        </p:grpSpPr>
        <p:sp>
          <p:nvSpPr>
            <p:cNvPr id="4" name="Parallelogramm 3">
              <a:extLst>
                <a:ext uri="{FF2B5EF4-FFF2-40B4-BE49-F238E27FC236}">
                  <a16:creationId xmlns:a16="http://schemas.microsoft.com/office/drawing/2014/main" id="{2C36891A-0562-7DAF-DAED-752EE7B3D619}"/>
                </a:ext>
              </a:extLst>
            </p:cNvPr>
            <p:cNvSpPr/>
            <p:nvPr/>
          </p:nvSpPr>
          <p:spPr>
            <a:xfrm>
              <a:off x="7254448" y="2043676"/>
              <a:ext cx="2952328" cy="3888977"/>
            </a:xfrm>
            <a:prstGeom prst="parallelogram">
              <a:avLst>
                <a:gd name="adj" fmla="val 394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63025613-2CD6-4AD4-B207-1B8202F25F23}"/>
                </a:ext>
              </a:extLst>
            </p:cNvPr>
            <p:cNvSpPr/>
            <p:nvPr/>
          </p:nvSpPr>
          <p:spPr>
            <a:xfrm>
              <a:off x="7248128" y="2043677"/>
              <a:ext cx="2952328" cy="3888977"/>
            </a:xfrm>
            <a:prstGeom prst="parallelogram">
              <a:avLst>
                <a:gd name="adj" fmla="val 39454"/>
              </a:avLst>
            </a:prstGeom>
            <a:blipFill dpi="0" rotWithShape="0">
              <a:blip r:embed="rId2">
                <a:extLst>
                  <a:ext uri="{BEBA8EAE-BF5A-486C-A8C5-ECC9F3942E4B}">
                    <a14:imgProps xmlns:a14="http://schemas.microsoft.com/office/drawing/2010/main">
                      <a14:imgLayer r:embed="rId3">
                        <a14:imgEffect>
                          <a14:backgroundRemoval t="6194" b="97935" l="1887" r="97170">
                            <a14:foregroundMark x1="40094" y1="28903" x2="40094" y2="28903"/>
                            <a14:foregroundMark x1="62830" y1="19613" x2="62830" y2="19613"/>
                            <a14:foregroundMark x1="73208" y1="6452" x2="73208" y2="6452"/>
                            <a14:foregroundMark x1="84528" y1="96903" x2="84528" y2="96903"/>
                            <a14:foregroundMark x1="94528" y1="6194" x2="94528" y2="6194"/>
                            <a14:foregroundMark x1="97264" y1="7484" x2="97264" y2="7484"/>
                            <a14:foregroundMark x1="1887" y1="97935" x2="1887" y2="97935"/>
                            <a14:backgroundMark x1="48774" y1="27097" x2="48774" y2="27097"/>
                            <a14:backgroundMark x1="45660" y1="19871" x2="45660" y2="19871"/>
                            <a14:backgroundMark x1="51792" y1="84129" x2="51792" y2="84129"/>
                            <a14:backgroundMark x1="48396" y1="97419" x2="48396" y2="97419"/>
                            <a14:backgroundMark x1="41887" y1="98710" x2="41887" y2="98710"/>
                            <a14:backgroundMark x1="46981" y1="96387" x2="46981" y2="96387"/>
                            <a14:backgroundMark x1="19434" y1="98968" x2="19434" y2="98968"/>
                          </a14:backgroundRemoval>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Untertitel 2">
            <a:extLst>
              <a:ext uri="{FF2B5EF4-FFF2-40B4-BE49-F238E27FC236}">
                <a16:creationId xmlns:a16="http://schemas.microsoft.com/office/drawing/2014/main" id="{F1C11018-7DDA-AC73-1DA2-F8CBDA39E336}"/>
              </a:ext>
            </a:extLst>
          </p:cNvPr>
          <p:cNvSpPr txBox="1">
            <a:spLocks/>
          </p:cNvSpPr>
          <p:nvPr/>
        </p:nvSpPr>
        <p:spPr>
          <a:xfrm>
            <a:off x="-4978610" y="7379212"/>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a:t>
            </a:r>
            <a:r>
              <a:rPr lang="de-DE" dirty="0" err="1"/>
              <a:t>Beisch</a:t>
            </a:r>
            <a:endParaRPr lang="de-DE" dirty="0"/>
          </a:p>
          <a:p>
            <a:r>
              <a:rPr lang="de-DE" b="0" u="none" dirty="0"/>
              <a:t>Konstanz, 23.10.2023</a:t>
            </a:r>
          </a:p>
        </p:txBody>
      </p:sp>
      <p:sp>
        <p:nvSpPr>
          <p:cNvPr id="21" name="Rechteck 20">
            <a:extLst>
              <a:ext uri="{FF2B5EF4-FFF2-40B4-BE49-F238E27FC236}">
                <a16:creationId xmlns:a16="http://schemas.microsoft.com/office/drawing/2014/main" id="{E50B56D5-7BD2-1DA5-7B0E-C778AF002730}"/>
              </a:ext>
            </a:extLst>
          </p:cNvPr>
          <p:cNvSpPr>
            <a:spLocks/>
          </p:cNvSpPr>
          <p:nvPr/>
        </p:nvSpPr>
        <p:spPr>
          <a:xfrm>
            <a:off x="-3481064" y="-746368"/>
            <a:ext cx="2261123"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Final Talk:</a:t>
            </a:r>
          </a:p>
        </p:txBody>
      </p:sp>
      <p:sp>
        <p:nvSpPr>
          <p:cNvPr id="22" name="Parallelogramm 21">
            <a:extLst>
              <a:ext uri="{FF2B5EF4-FFF2-40B4-BE49-F238E27FC236}">
                <a16:creationId xmlns:a16="http://schemas.microsoft.com/office/drawing/2014/main" id="{EDD5F0B9-A412-5699-3E45-76FCA215E323}"/>
              </a:ext>
            </a:extLst>
          </p:cNvPr>
          <p:cNvSpPr/>
          <p:nvPr/>
        </p:nvSpPr>
        <p:spPr>
          <a:xfrm>
            <a:off x="610107" y="7839889"/>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4" name="Gruppieren 23">
            <a:extLst>
              <a:ext uri="{FF2B5EF4-FFF2-40B4-BE49-F238E27FC236}">
                <a16:creationId xmlns:a16="http://schemas.microsoft.com/office/drawing/2014/main" id="{2D51EF5D-221B-951A-3774-571094713A64}"/>
              </a:ext>
            </a:extLst>
          </p:cNvPr>
          <p:cNvGrpSpPr/>
          <p:nvPr/>
        </p:nvGrpSpPr>
        <p:grpSpPr>
          <a:xfrm>
            <a:off x="8112224" y="7757328"/>
            <a:ext cx="2952328" cy="3888977"/>
            <a:chOff x="9052167" y="2814133"/>
            <a:chExt cx="2952328" cy="3888977"/>
          </a:xfrm>
        </p:grpSpPr>
        <p:sp>
          <p:nvSpPr>
            <p:cNvPr id="25" name="Parallelogramm 24">
              <a:extLst>
                <a:ext uri="{FF2B5EF4-FFF2-40B4-BE49-F238E27FC236}">
                  <a16:creationId xmlns:a16="http://schemas.microsoft.com/office/drawing/2014/main" id="{F7613E0F-F62C-7886-41CD-1F28FAD70E44}"/>
                </a:ext>
              </a:extLst>
            </p:cNvPr>
            <p:cNvSpPr/>
            <p:nvPr/>
          </p:nvSpPr>
          <p:spPr>
            <a:xfrm>
              <a:off x="9052167" y="2814133"/>
              <a:ext cx="2952328" cy="3888977"/>
            </a:xfrm>
            <a:prstGeom prst="parallelogram">
              <a:avLst>
                <a:gd name="adj" fmla="val 394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arallelogramm 25">
              <a:extLst>
                <a:ext uri="{FF2B5EF4-FFF2-40B4-BE49-F238E27FC236}">
                  <a16:creationId xmlns:a16="http://schemas.microsoft.com/office/drawing/2014/main" id="{E8DE0101-D28C-973D-A883-3F7B21B7CEC4}"/>
                </a:ext>
              </a:extLst>
            </p:cNvPr>
            <p:cNvSpPr>
              <a:spLocks/>
            </p:cNvSpPr>
            <p:nvPr/>
          </p:nvSpPr>
          <p:spPr>
            <a:xfrm>
              <a:off x="9062687" y="3202356"/>
              <a:ext cx="2844000" cy="3297543"/>
            </a:xfrm>
            <a:prstGeom prst="parallelogram">
              <a:avLst>
                <a:gd name="adj" fmla="val 37045"/>
              </a:avLst>
            </a:prstGeom>
            <a:blipFill dpi="0" rotWithShape="0">
              <a:blip r:embed="rId4">
                <a:extLst>
                  <a:ext uri="{BEBA8EAE-BF5A-486C-A8C5-ECC9F3942E4B}">
                    <a14:imgProps xmlns:a14="http://schemas.microsoft.com/office/drawing/2010/main">
                      <a14:imgLayer r:embed="rId5">
                        <a14:imgEffect>
                          <a14:backgroundRemoval t="1840" b="97746" l="9989" r="90501">
                            <a14:foregroundMark x1="56125" y1="78887" x2="56125" y2="78887"/>
                            <a14:foregroundMark x1="21711" y1="93284" x2="21711" y2="93284"/>
                            <a14:foregroundMark x1="20656" y1="97976" x2="20656" y2="97976"/>
                            <a14:foregroundMark x1="47493" y1="11224" x2="47493" y2="11224"/>
                            <a14:foregroundMark x1="38899" y1="7038" x2="38899" y2="7038"/>
                            <a14:foregroundMark x1="53336" y1="6532" x2="53336" y2="6532"/>
                            <a14:foregroundMark x1="65737" y1="5244" x2="65737" y2="5244"/>
                            <a14:foregroundMark x1="70901" y1="11776" x2="70901" y2="11776"/>
                            <a14:foregroundMark x1="80211" y1="9660" x2="80211" y2="9660"/>
                            <a14:foregroundMark x1="90539" y1="10994" x2="90539" y2="10994"/>
                            <a14:foregroundMark x1="66076" y1="1840" x2="66076" y2="1840"/>
                            <a14:foregroundMark x1="40633" y1="5244" x2="40633" y2="5244"/>
                            <a14:backgroundMark x1="76065" y1="10442" x2="76065" y2="10442"/>
                            <a14:backgroundMark x1="81229" y1="17755" x2="81229" y2="17755"/>
                            <a14:backgroundMark x1="88805" y1="35787" x2="88805" y2="35787"/>
                            <a14:backgroundMark x1="81907" y1="40248" x2="81907" y2="40248"/>
                            <a14:backgroundMark x1="68149" y1="41030" x2="68149" y2="41030"/>
                            <a14:backgroundMark x1="67132" y1="51748" x2="67132" y2="51748"/>
                            <a14:backgroundMark x1="73652" y1="47286" x2="73652" y2="47286"/>
                            <a14:backgroundMark x1="69883" y1="60074" x2="69883" y2="60074"/>
                            <a14:backgroundMark x1="68149" y1="20883" x2="68149" y2="20883"/>
                            <a14:backgroundMark x1="71956" y1="26127" x2="71956" y2="26127"/>
                            <a14:backgroundMark x1="77083" y1="33717" x2="77083" y2="33717"/>
                            <a14:backgroundMark x1="67132" y1="30819" x2="67132" y2="30819"/>
                            <a14:backgroundMark x1="81907" y1="28473" x2="81907" y2="28473"/>
                            <a14:backgroundMark x1="77459" y1="44434" x2="77459" y2="44434"/>
                            <a14:backgroundMark x1="47154" y1="66881" x2="47154" y2="66881"/>
                            <a14:backgroundMark x1="50245" y1="64259" x2="50245" y2="64259"/>
                            <a14:backgroundMark x1="49906" y1="51978" x2="49906" y2="51978"/>
                            <a14:backgroundMark x1="72635" y1="37351" x2="72635" y2="37351"/>
                            <a14:backgroundMark x1="76065" y1="22493" x2="76065" y2="22493"/>
                            <a14:backgroundMark x1="85375" y1="12557" x2="85375" y2="12557"/>
                            <a14:backgroundMark x1="71579" y1="15961" x2="71579" y2="15961"/>
                            <a14:backgroundMark x1="73313" y1="58004" x2="73313" y2="58004"/>
                            <a14:backgroundMark x1="66792" y1="10718" x2="66792" y2="10718"/>
                            <a14:backgroundMark x1="52997" y1="36063" x2="52997" y2="36063"/>
                          </a14:backgroundRemoval>
                        </a14:imgEffect>
                      </a14:imgLayer>
                    </a14:imgProps>
                  </a:ext>
                </a:extLst>
              </a:blip>
              <a:srcRect/>
              <a:stretch>
                <a:fillRect l="1266" r="126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 name="Gruppieren 26">
            <a:extLst>
              <a:ext uri="{FF2B5EF4-FFF2-40B4-BE49-F238E27FC236}">
                <a16:creationId xmlns:a16="http://schemas.microsoft.com/office/drawing/2014/main" id="{32954621-5082-8B1C-884E-DB43F36C6274}"/>
              </a:ext>
            </a:extLst>
          </p:cNvPr>
          <p:cNvGrpSpPr/>
          <p:nvPr/>
        </p:nvGrpSpPr>
        <p:grpSpPr>
          <a:xfrm>
            <a:off x="3836665" y="7305936"/>
            <a:ext cx="2958648" cy="3888977"/>
            <a:chOff x="5381353" y="1475582"/>
            <a:chExt cx="2958648" cy="3888977"/>
          </a:xfrm>
        </p:grpSpPr>
        <p:sp>
          <p:nvSpPr>
            <p:cNvPr id="28" name="Parallelogramm 27">
              <a:extLst>
                <a:ext uri="{FF2B5EF4-FFF2-40B4-BE49-F238E27FC236}">
                  <a16:creationId xmlns:a16="http://schemas.microsoft.com/office/drawing/2014/main" id="{B058F732-F44D-4B79-5B67-C75C60220285}"/>
                </a:ext>
              </a:extLst>
            </p:cNvPr>
            <p:cNvSpPr/>
            <p:nvPr/>
          </p:nvSpPr>
          <p:spPr>
            <a:xfrm>
              <a:off x="5387673" y="1475582"/>
              <a:ext cx="2952328" cy="3888977"/>
            </a:xfrm>
            <a:prstGeom prst="parallelogram">
              <a:avLst>
                <a:gd name="adj" fmla="val 394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arallelogramm 28">
              <a:extLst>
                <a:ext uri="{FF2B5EF4-FFF2-40B4-BE49-F238E27FC236}">
                  <a16:creationId xmlns:a16="http://schemas.microsoft.com/office/drawing/2014/main" id="{8BA98D8D-CD11-C33A-29BD-C8904908FCF8}"/>
                </a:ext>
              </a:extLst>
            </p:cNvPr>
            <p:cNvSpPr/>
            <p:nvPr/>
          </p:nvSpPr>
          <p:spPr>
            <a:xfrm>
              <a:off x="5381353" y="1926974"/>
              <a:ext cx="2808000" cy="3428456"/>
            </a:xfrm>
            <a:prstGeom prst="parallelogram">
              <a:avLst>
                <a:gd name="adj" fmla="val 36013"/>
              </a:avLst>
            </a:prstGeom>
            <a:blipFill>
              <a:blip r:embed="rId6">
                <a:extLst>
                  <a:ext uri="{BEBA8EAE-BF5A-486C-A8C5-ECC9F3942E4B}">
                    <a14:imgProps xmlns:a14="http://schemas.microsoft.com/office/drawing/2010/main">
                      <a14:imgLayer r:embed="rId7">
                        <a14:imgEffect>
                          <a14:backgroundRemoval t="4595" b="90000" l="9862" r="89941">
                            <a14:foregroundMark x1="50690" y1="53243" x2="50690" y2="53243"/>
                            <a14:foregroundMark x1="50099" y1="51081" x2="50099" y2="51081"/>
                            <a14:foregroundMark x1="50296" y1="44865" x2="50296" y2="44865"/>
                            <a14:foregroundMark x1="50690" y1="41892" x2="50690" y2="41892"/>
                            <a14:foregroundMark x1="40434" y1="32973" x2="40434" y2="32973"/>
                            <a14:foregroundMark x1="35306" y1="54324" x2="35306" y2="54324"/>
                            <a14:foregroundMark x1="30375" y1="49730" x2="30375" y2="49730"/>
                            <a14:foregroundMark x1="41420" y1="42162" x2="41420" y2="42162"/>
                            <a14:foregroundMark x1="45168" y1="28919" x2="45168" y2="28919"/>
                            <a14:foregroundMark x1="50296" y1="22432" x2="50296" y2="22432"/>
                            <a14:foregroundMark x1="45168" y1="17568" x2="45168" y2="17568"/>
                            <a14:foregroundMark x1="54438" y1="16486" x2="54438" y2="16486"/>
                            <a14:foregroundMark x1="59961" y1="16216" x2="59961" y2="16216"/>
                            <a14:foregroundMark x1="64892" y1="31892" x2="64892" y2="31892"/>
                            <a14:foregroundMark x1="70611" y1="10811" x2="70611" y2="10811"/>
                            <a14:foregroundMark x1="74753" y1="12703" x2="74753" y2="12703"/>
                            <a14:foregroundMark x1="79882" y1="4595" x2="79882" y2="4595"/>
                            <a14:foregroundMark x1="89941" y1="10811" x2="89941" y2="10811"/>
                            <a14:foregroundMark x1="84024" y1="19459" x2="84024" y2="19459"/>
                            <a14:foregroundMark x1="45957" y1="74054" x2="45957" y2="74054"/>
                            <a14:foregroundMark x1="44773" y1="64595" x2="44773" y2="64595"/>
                            <a14:foregroundMark x1="50296" y1="64054" x2="50296" y2="64054"/>
                            <a14:foregroundMark x1="49310" y1="54324" x2="49310" y2="54324"/>
                            <a14:foregroundMark x1="50296" y1="58919" x2="50296" y2="58919"/>
                            <a14:foregroundMark x1="48915" y1="58649" x2="48915" y2="58649"/>
                            <a14:foregroundMark x1="55424" y1="58649" x2="55424" y2="58649"/>
                            <a14:foregroundMark x1="55424" y1="47568" x2="55424" y2="47568"/>
                            <a14:foregroundMark x1="55424" y1="45405" x2="55424" y2="45405"/>
                            <a14:foregroundMark x1="25641" y1="51892" x2="25641" y2="51892"/>
                            <a14:foregroundMark x1="20118" y1="61622" x2="20118" y2="61622"/>
                          </a14:backgroundRemoval>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0" name="Rechteck 29">
            <a:extLst>
              <a:ext uri="{FF2B5EF4-FFF2-40B4-BE49-F238E27FC236}">
                <a16:creationId xmlns:a16="http://schemas.microsoft.com/office/drawing/2014/main" id="{A6BB44CC-5F66-8F2F-D442-B12111CB9A37}"/>
              </a:ext>
            </a:extLst>
          </p:cNvPr>
          <p:cNvSpPr/>
          <p:nvPr/>
        </p:nvSpPr>
        <p:spPr>
          <a:xfrm>
            <a:off x="9052167" y="332656"/>
            <a:ext cx="2854520" cy="1296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3" name="Gruppieren 32">
            <a:extLst>
              <a:ext uri="{FF2B5EF4-FFF2-40B4-BE49-F238E27FC236}">
                <a16:creationId xmlns:a16="http://schemas.microsoft.com/office/drawing/2014/main" id="{D001FF4F-E6EC-AAE5-FED9-A2F49171CBED}"/>
              </a:ext>
            </a:extLst>
          </p:cNvPr>
          <p:cNvGrpSpPr/>
          <p:nvPr/>
        </p:nvGrpSpPr>
        <p:grpSpPr>
          <a:xfrm>
            <a:off x="2908881" y="-4535374"/>
            <a:ext cx="3337924" cy="4266182"/>
            <a:chOff x="1651514" y="-1962003"/>
            <a:chExt cx="3337924" cy="4266182"/>
          </a:xfrm>
        </p:grpSpPr>
        <p:sp>
          <p:nvSpPr>
            <p:cNvPr id="34" name="Parallelogramm 33">
              <a:extLst>
                <a:ext uri="{FF2B5EF4-FFF2-40B4-BE49-F238E27FC236}">
                  <a16:creationId xmlns:a16="http://schemas.microsoft.com/office/drawing/2014/main" id="{8A152936-B749-383D-FC47-C91122DF35D7}"/>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Parallelogramm 34">
              <a:extLst>
                <a:ext uri="{FF2B5EF4-FFF2-40B4-BE49-F238E27FC236}">
                  <a16:creationId xmlns:a16="http://schemas.microsoft.com/office/drawing/2014/main" id="{E4B23158-A44D-B438-A7F7-8E4B6822131F}"/>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588487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Computer simulations of spin transport in hematite</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20</a:t>
            </a:fld>
            <a:endParaRPr lang="de-DE" dirty="0"/>
          </a:p>
        </p:txBody>
      </p:sp>
      <p:sp>
        <p:nvSpPr>
          <p:cNvPr id="4" name="Datumsplatzhalter 3"/>
          <p:cNvSpPr>
            <a:spLocks noGrp="1"/>
          </p:cNvSpPr>
          <p:nvPr>
            <p:ph type="dt" sz="half" idx="12"/>
          </p:nvPr>
        </p:nvSpPr>
        <p:spPr/>
        <p:txBody>
          <a:bodyPr/>
          <a:lstStyle/>
          <a:p>
            <a:r>
              <a:rPr lang="en-US"/>
              <a:t>19.10.2023</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Computer simulations of spin transport in hematite</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21</a:t>
            </a:fld>
            <a:endParaRPr lang="de-DE" dirty="0"/>
          </a:p>
        </p:txBody>
      </p:sp>
      <p:sp>
        <p:nvSpPr>
          <p:cNvPr id="4" name="Datumsplatzhalter 3"/>
          <p:cNvSpPr>
            <a:spLocks noGrp="1"/>
          </p:cNvSpPr>
          <p:nvPr>
            <p:ph type="dt" sz="half" idx="12"/>
          </p:nvPr>
        </p:nvSpPr>
        <p:spPr/>
        <p:txBody>
          <a:bodyPr/>
          <a:lstStyle/>
          <a:p>
            <a:r>
              <a:rPr lang="en-US"/>
              <a:t>19.10.2023</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en-US"/>
              <a:t>Computer simulations of spin transport in hematite</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22</a:t>
            </a:fld>
            <a:endParaRPr lang="de-DE" dirty="0"/>
          </a:p>
        </p:txBody>
      </p:sp>
      <p:sp>
        <p:nvSpPr>
          <p:cNvPr id="2" name="Datumsplatzhalter 1"/>
          <p:cNvSpPr>
            <a:spLocks noGrp="1"/>
          </p:cNvSpPr>
          <p:nvPr>
            <p:ph type="dt" sz="half" idx="12"/>
          </p:nvPr>
        </p:nvSpPr>
        <p:spPr/>
        <p:txBody>
          <a:bodyPr/>
          <a:lstStyle/>
          <a:p>
            <a:r>
              <a:rPr lang="en-US"/>
              <a:t>19.10.2023</a:t>
            </a:r>
            <a:endParaRPr lang="de-DE" dirty="0"/>
          </a:p>
        </p:txBody>
      </p:sp>
      <p:grpSp>
        <p:nvGrpSpPr>
          <p:cNvPr id="16" name="Gruppieren 15"/>
          <p:cNvGrpSpPr/>
          <p:nvPr/>
        </p:nvGrpSpPr>
        <p:grpSpPr>
          <a:xfrm>
            <a:off x="5087939" y="2348881"/>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Basics: -Computer </a:t>
            </a:r>
            <a:r>
              <a:rPr lang="de-DE" dirty="0" err="1"/>
              <a:t>simulations</a:t>
            </a:r>
            <a:endParaRPr lang="de-DE" dirty="0"/>
          </a:p>
        </p:txBody>
      </p:sp>
      <p:sp>
        <p:nvSpPr>
          <p:cNvPr id="3" name="Inhaltsplatzhalter 2"/>
          <p:cNvSpPr>
            <a:spLocks noGrp="1"/>
          </p:cNvSpPr>
          <p:nvPr>
            <p:ph idx="1"/>
          </p:nvPr>
        </p:nvSpPr>
        <p:spPr>
          <a:xfrm>
            <a:off x="1130112" y="1334303"/>
            <a:ext cx="10585176" cy="4103985"/>
          </a:xfrm>
        </p:spPr>
        <p:txBody>
          <a:bodyPr/>
          <a:lstStyle/>
          <a:p>
            <a:r>
              <a:rPr lang="de-DE" sz="1800" dirty="0" err="1"/>
              <a:t>Atomistic</a:t>
            </a:r>
            <a:r>
              <a:rPr lang="de-DE" sz="1800" dirty="0"/>
              <a:t> </a:t>
            </a:r>
            <a:r>
              <a:rPr lang="de-DE" sz="1800" dirty="0" err="1"/>
              <a:t>spin</a:t>
            </a:r>
            <a:r>
              <a:rPr lang="de-DE" sz="1800" dirty="0"/>
              <a:t> </a:t>
            </a:r>
            <a:r>
              <a:rPr lang="de-DE" sz="1800" dirty="0" err="1"/>
              <a:t>simulations</a:t>
            </a:r>
            <a:endParaRPr lang="de-DE" sz="1800" dirty="0"/>
          </a:p>
          <a:p>
            <a:endParaRPr lang="de-DE" sz="1800" dirty="0"/>
          </a:p>
          <a:p>
            <a:pPr lvl="1"/>
            <a:r>
              <a:rPr lang="de-DE" sz="1800" dirty="0" err="1"/>
              <a:t>Localised</a:t>
            </a:r>
            <a:r>
              <a:rPr lang="de-DE" sz="1800" dirty="0"/>
              <a:t> Heisenberg </a:t>
            </a:r>
            <a:r>
              <a:rPr lang="en-GB" sz="1800" dirty="0"/>
              <a:t>spin</a:t>
            </a:r>
            <a:r>
              <a:rPr lang="de-DE" sz="1800" dirty="0"/>
              <a:t> </a:t>
            </a:r>
            <a:r>
              <a:rPr lang="de-DE" sz="1800" dirty="0" err="1"/>
              <a:t>model</a:t>
            </a:r>
            <a:r>
              <a:rPr lang="de-DE" sz="1800" dirty="0"/>
              <a:t>, </a:t>
            </a:r>
            <a:r>
              <a:rPr lang="de-DE" sz="1800" dirty="0" err="1"/>
              <a:t>with</a:t>
            </a:r>
            <a:r>
              <a:rPr lang="de-DE" sz="1800" dirty="0"/>
              <a:t> </a:t>
            </a:r>
            <a:r>
              <a:rPr lang="en-US" sz="1800" dirty="0" err="1"/>
              <a:t>normalised</a:t>
            </a:r>
            <a:r>
              <a:rPr lang="de-DE" sz="1800" dirty="0"/>
              <a:t> </a:t>
            </a:r>
            <a:r>
              <a:rPr lang="de-DE" sz="1800" dirty="0" err="1"/>
              <a:t>magnetic</a:t>
            </a:r>
            <a:r>
              <a:rPr lang="de-DE" sz="1800" dirty="0"/>
              <a:t> </a:t>
            </a:r>
            <a:r>
              <a:rPr lang="de-DE" sz="1800" dirty="0" err="1"/>
              <a:t>moments</a:t>
            </a:r>
            <a:endParaRPr lang="de-DE" sz="1800" dirty="0"/>
          </a:p>
        </p:txBody>
      </p:sp>
      <p:sp>
        <p:nvSpPr>
          <p:cNvPr id="7" name="Fußzeilenplatzhalter 4"/>
          <p:cNvSpPr>
            <a:spLocks noGrp="1"/>
          </p:cNvSpPr>
          <p:nvPr>
            <p:ph type="ftr" sz="quarter" idx="3"/>
          </p:nvPr>
        </p:nvSpPr>
        <p:spPr>
          <a:xfrm>
            <a:off x="3313113" y="6453336"/>
            <a:ext cx="4247802" cy="216024"/>
          </a:xfrm>
        </p:spPr>
        <p:txBody>
          <a:bodyPr/>
          <a:lstStyle/>
          <a:p>
            <a:r>
              <a:rPr lang="en-US" sz="900"/>
              <a:t>Computer simulations of spin transport in hematite</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en-US" sz="900"/>
              <a:t>19.10.2023</a:t>
            </a:r>
            <a:endParaRPr lang="de-DE" sz="900" dirty="0"/>
          </a:p>
        </p:txBody>
      </p:sp>
      <p:sp>
        <p:nvSpPr>
          <p:cNvPr id="10" name="Rechteck 9"/>
          <p:cNvSpPr>
            <a:spLocks/>
          </p:cNvSpPr>
          <p:nvPr/>
        </p:nvSpPr>
        <p:spPr>
          <a:xfrm>
            <a:off x="465336" y="3124686"/>
            <a:ext cx="32277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accent3"/>
                </a:solidFill>
              </a:rPr>
              <a:t>. </a:t>
            </a:r>
          </a:p>
        </p:txBody>
      </p:sp>
      <p:sp>
        <p:nvSpPr>
          <p:cNvPr id="11" name="Rechteck 10"/>
          <p:cNvSpPr>
            <a:spLocks/>
          </p:cNvSpPr>
          <p:nvPr/>
        </p:nvSpPr>
        <p:spPr>
          <a:xfrm>
            <a:off x="465336" y="4276167"/>
            <a:ext cx="197737"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 </a:t>
            </a:r>
          </a:p>
        </p:txBody>
      </p:sp>
      <p:sp>
        <p:nvSpPr>
          <p:cNvPr id="12" name="Rechteck 11"/>
          <p:cNvSpPr>
            <a:spLocks/>
          </p:cNvSpPr>
          <p:nvPr/>
        </p:nvSpPr>
        <p:spPr>
          <a:xfrm>
            <a:off x="465336" y="3700686"/>
            <a:ext cx="197737"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 </a:t>
            </a:r>
          </a:p>
        </p:txBody>
      </p:sp>
      <p:pic>
        <p:nvPicPr>
          <p:cNvPr id="5" name="Grafik 4" descr="Prozessor Silhouette">
            <a:extLst>
              <a:ext uri="{FF2B5EF4-FFF2-40B4-BE49-F238E27FC236}">
                <a16:creationId xmlns:a16="http://schemas.microsoft.com/office/drawing/2014/main" id="{5EB02784-283D-7521-778D-0C6B9B4599B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1801" y="3231008"/>
            <a:ext cx="372372" cy="372372"/>
          </a:xfrm>
          <a:prstGeom prst="rect">
            <a:avLst/>
          </a:prstGeom>
        </p:spPr>
      </p:pic>
      <p:sp>
        <p:nvSpPr>
          <p:cNvPr id="4" name="Rechteck 3">
            <a:extLst>
              <a:ext uri="{FF2B5EF4-FFF2-40B4-BE49-F238E27FC236}">
                <a16:creationId xmlns:a16="http://schemas.microsoft.com/office/drawing/2014/main" id="{7444F34A-404A-2681-D151-A78EE2B7CD9A}"/>
              </a:ext>
            </a:extLst>
          </p:cNvPr>
          <p:cNvSpPr>
            <a:spLocks/>
          </p:cNvSpPr>
          <p:nvPr/>
        </p:nvSpPr>
        <p:spPr>
          <a:xfrm>
            <a:off x="465336" y="3386296"/>
            <a:ext cx="205753" cy="517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100" b="1" dirty="0">
                <a:solidFill>
                  <a:schemeClr val="tx1"/>
                </a:solidFill>
              </a:rPr>
              <a:t>Computer </a:t>
            </a:r>
            <a:r>
              <a:rPr lang="de-DE" sz="100" b="1" dirty="0" err="1">
                <a:solidFill>
                  <a:schemeClr val="tx1"/>
                </a:solidFill>
              </a:rPr>
              <a:t>simulations</a:t>
            </a:r>
            <a:endParaRPr lang="de-DE" sz="100" b="1" dirty="0">
              <a:solidFill>
                <a:schemeClr val="tx1"/>
              </a:solidFill>
            </a:endParaRPr>
          </a:p>
        </p:txBody>
      </p:sp>
      <p:sp>
        <p:nvSpPr>
          <p:cNvPr id="6" name="Rechteck 5">
            <a:extLst>
              <a:ext uri="{FF2B5EF4-FFF2-40B4-BE49-F238E27FC236}">
                <a16:creationId xmlns:a16="http://schemas.microsoft.com/office/drawing/2014/main" id="{F3C4DEED-0370-8076-FA87-DAC9FBAAAF02}"/>
              </a:ext>
            </a:extLst>
          </p:cNvPr>
          <p:cNvSpPr>
            <a:spLocks/>
          </p:cNvSpPr>
          <p:nvPr/>
        </p:nvSpPr>
        <p:spPr>
          <a:xfrm>
            <a:off x="465336" y="4537777"/>
            <a:ext cx="138427" cy="517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100" b="1" dirty="0">
                <a:solidFill>
                  <a:schemeClr val="accent1"/>
                </a:solidFill>
              </a:rPr>
              <a:t>in </a:t>
            </a:r>
            <a:r>
              <a:rPr lang="de-DE" sz="100" b="1" dirty="0" err="1">
                <a:solidFill>
                  <a:schemeClr val="accent1"/>
                </a:solidFill>
              </a:rPr>
              <a:t>hematite</a:t>
            </a:r>
            <a:endParaRPr lang="de-DE" sz="100" b="1" dirty="0">
              <a:solidFill>
                <a:schemeClr val="accent1"/>
              </a:solidFill>
            </a:endParaRPr>
          </a:p>
        </p:txBody>
      </p:sp>
      <p:sp>
        <p:nvSpPr>
          <p:cNvPr id="13" name="Rechteck 12">
            <a:extLst>
              <a:ext uri="{FF2B5EF4-FFF2-40B4-BE49-F238E27FC236}">
                <a16:creationId xmlns:a16="http://schemas.microsoft.com/office/drawing/2014/main" id="{13ACCB78-9CA1-FB32-0FD8-0CE25CF90F38}"/>
              </a:ext>
            </a:extLst>
          </p:cNvPr>
          <p:cNvSpPr>
            <a:spLocks/>
          </p:cNvSpPr>
          <p:nvPr/>
        </p:nvSpPr>
        <p:spPr>
          <a:xfrm>
            <a:off x="465336" y="3962296"/>
            <a:ext cx="173693" cy="51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100" b="1" dirty="0" err="1">
                <a:solidFill>
                  <a:schemeClr val="accent2"/>
                </a:solidFill>
              </a:rPr>
              <a:t>of</a:t>
            </a:r>
            <a:r>
              <a:rPr lang="de-DE" sz="100" b="1" dirty="0">
                <a:solidFill>
                  <a:schemeClr val="accent2"/>
                </a:solidFill>
              </a:rPr>
              <a:t> </a:t>
            </a:r>
            <a:r>
              <a:rPr lang="de-DE" sz="100" b="1" dirty="0" err="1">
                <a:solidFill>
                  <a:schemeClr val="accent2"/>
                </a:solidFill>
              </a:rPr>
              <a:t>spin</a:t>
            </a:r>
            <a:r>
              <a:rPr lang="de-DE" sz="100" b="1" dirty="0">
                <a:solidFill>
                  <a:schemeClr val="accent2"/>
                </a:solidFill>
              </a:rPr>
              <a:t> </a:t>
            </a:r>
            <a:r>
              <a:rPr lang="de-DE" sz="100" b="1" dirty="0" err="1">
                <a:solidFill>
                  <a:schemeClr val="accent2"/>
                </a:solidFill>
              </a:rPr>
              <a:t>transport</a:t>
            </a:r>
            <a:endParaRPr lang="de-DE" sz="100" b="1" dirty="0">
              <a:solidFill>
                <a:schemeClr val="accent2"/>
              </a:solidFill>
            </a:endParaRP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Freihand 14">
                <a:extLst>
                  <a:ext uri="{FF2B5EF4-FFF2-40B4-BE49-F238E27FC236}">
                    <a16:creationId xmlns:a16="http://schemas.microsoft.com/office/drawing/2014/main" id="{36246459-96BF-A8BA-56E8-0A780B124F1B}"/>
                  </a:ext>
                </a:extLst>
              </p14:cNvPr>
              <p14:cNvContentPartPr/>
              <p14:nvPr/>
            </p14:nvContentPartPr>
            <p14:xfrm>
              <a:off x="1930120" y="-376400"/>
              <a:ext cx="360" cy="360"/>
            </p14:xfrm>
          </p:contentPart>
        </mc:Choice>
        <mc:Fallback xmlns="">
          <p:pic>
            <p:nvPicPr>
              <p:cNvPr id="15" name="Freihand 14">
                <a:extLst>
                  <a:ext uri="{FF2B5EF4-FFF2-40B4-BE49-F238E27FC236}">
                    <a16:creationId xmlns:a16="http://schemas.microsoft.com/office/drawing/2014/main" id="{36246459-96BF-A8BA-56E8-0A780B124F1B}"/>
                  </a:ext>
                </a:extLst>
              </p:cNvPr>
              <p:cNvPicPr/>
              <p:nvPr/>
            </p:nvPicPr>
            <p:blipFill>
              <a:blip r:embed="rId5"/>
              <a:stretch>
                <a:fillRect/>
              </a:stretch>
            </p:blipFill>
            <p:spPr>
              <a:xfrm>
                <a:off x="1921120" y="-430400"/>
                <a:ext cx="18000" cy="108000"/>
              </a:xfrm>
              <a:prstGeom prst="rect">
                <a:avLst/>
              </a:prstGeom>
            </p:spPr>
          </p:pic>
        </mc:Fallback>
      </mc:AlternateContent>
      <p:sp>
        <p:nvSpPr>
          <p:cNvPr id="20" name="Textfeld 19">
            <a:extLst>
              <a:ext uri="{FF2B5EF4-FFF2-40B4-BE49-F238E27FC236}">
                <a16:creationId xmlns:a16="http://schemas.microsoft.com/office/drawing/2014/main" id="{77A980EF-82A0-52E6-3D9C-3AC5442DAD3E}"/>
              </a:ext>
            </a:extLst>
          </p:cNvPr>
          <p:cNvSpPr txBox="1"/>
          <p:nvPr/>
        </p:nvSpPr>
        <p:spPr>
          <a:xfrm>
            <a:off x="5638800" y="2717800"/>
            <a:ext cx="65" cy="276999"/>
          </a:xfrm>
          <a:prstGeom prst="rect">
            <a:avLst/>
          </a:prstGeom>
          <a:noFill/>
        </p:spPr>
        <p:txBody>
          <a:bodyPr wrap="none" lIns="0" tIns="0" rIns="0" bIns="0" rtlCol="0">
            <a:spAutoFit/>
          </a:bodyPr>
          <a:lstStyle/>
          <a:p>
            <a:endParaRPr lang="de-DE" dirty="0"/>
          </a:p>
        </p:txBody>
      </p:sp>
      <p:pic>
        <p:nvPicPr>
          <p:cNvPr id="17" name="Grafik 16">
            <a:extLst>
              <a:ext uri="{FF2B5EF4-FFF2-40B4-BE49-F238E27FC236}">
                <a16:creationId xmlns:a16="http://schemas.microsoft.com/office/drawing/2014/main" id="{77CA50A4-E1BA-EE45-6903-7A2BBF520D8A}"/>
              </a:ext>
            </a:extLst>
          </p:cNvPr>
          <p:cNvPicPr>
            <a:picLocks noChangeAspect="1"/>
          </p:cNvPicPr>
          <p:nvPr/>
        </p:nvPicPr>
        <p:blipFill>
          <a:blip r:embed="rId6"/>
          <a:stretch>
            <a:fillRect/>
          </a:stretch>
        </p:blipFill>
        <p:spPr>
          <a:xfrm>
            <a:off x="5202360" y="2389312"/>
            <a:ext cx="6336706" cy="3361726"/>
          </a:xfrm>
          <a:prstGeom prst="rect">
            <a:avLst/>
          </a:prstGeom>
          <a:ln w="25400">
            <a:solidFill>
              <a:schemeClr val="accent1"/>
            </a:solidFill>
          </a:ln>
        </p:spPr>
      </p:pic>
      <p:pic>
        <p:nvPicPr>
          <p:cNvPr id="19" name="Grafik 18">
            <a:extLst>
              <a:ext uri="{FF2B5EF4-FFF2-40B4-BE49-F238E27FC236}">
                <a16:creationId xmlns:a16="http://schemas.microsoft.com/office/drawing/2014/main" id="{9B78DFFD-AFCF-32EA-3649-CA05DDDC88E3}"/>
              </a:ext>
            </a:extLst>
          </p:cNvPr>
          <p:cNvPicPr>
            <a:picLocks noChangeAspect="1"/>
          </p:cNvPicPr>
          <p:nvPr/>
        </p:nvPicPr>
        <p:blipFill>
          <a:blip r:embed="rId7"/>
          <a:stretch>
            <a:fillRect/>
          </a:stretch>
        </p:blipFill>
        <p:spPr>
          <a:xfrm>
            <a:off x="964968" y="2389312"/>
            <a:ext cx="4058548" cy="2353558"/>
          </a:xfrm>
          <a:prstGeom prst="rect">
            <a:avLst/>
          </a:prstGeom>
          <a:ln w="25400">
            <a:solidFill>
              <a:schemeClr val="accent1"/>
            </a:solidFill>
          </a:ln>
        </p:spPr>
      </p:pic>
      <p:sp>
        <p:nvSpPr>
          <p:cNvPr id="22" name="Textfeld 21">
            <a:extLst>
              <a:ext uri="{FF2B5EF4-FFF2-40B4-BE49-F238E27FC236}">
                <a16:creationId xmlns:a16="http://schemas.microsoft.com/office/drawing/2014/main" id="{6C465D1E-1108-83A1-47E2-AFB92E8189CD}"/>
              </a:ext>
            </a:extLst>
          </p:cNvPr>
          <p:cNvSpPr txBox="1"/>
          <p:nvPr/>
        </p:nvSpPr>
        <p:spPr>
          <a:xfrm>
            <a:off x="1073212" y="4995160"/>
            <a:ext cx="3978904" cy="369332"/>
          </a:xfrm>
          <a:prstGeom prst="rect">
            <a:avLst/>
          </a:prstGeom>
          <a:noFill/>
        </p:spPr>
        <p:txBody>
          <a:bodyPr wrap="square" rtlCol="0">
            <a:spAutoFit/>
          </a:bodyPr>
          <a:lstStyle/>
          <a:p>
            <a:r>
              <a:rPr lang="en-GB" dirty="0"/>
              <a:t>Using the </a:t>
            </a:r>
            <a:r>
              <a:rPr lang="en-GB" dirty="0" err="1"/>
              <a:t>cu</a:t>
            </a:r>
            <a:r>
              <a:rPr lang="en-GB" sz="1800" b="1" dirty="0" err="1">
                <a:solidFill>
                  <a:schemeClr val="accent1"/>
                </a:solidFill>
              </a:rPr>
              <a:t>LLG</a:t>
            </a:r>
            <a:r>
              <a:rPr lang="en-GB" dirty="0"/>
              <a:t> implementation</a:t>
            </a:r>
          </a:p>
        </p:txBody>
      </p:sp>
      <p:sp>
        <p:nvSpPr>
          <p:cNvPr id="24" name="Textfeld 23">
            <a:extLst>
              <a:ext uri="{FF2B5EF4-FFF2-40B4-BE49-F238E27FC236}">
                <a16:creationId xmlns:a16="http://schemas.microsoft.com/office/drawing/2014/main" id="{8EE252C8-81BA-CEF4-92B6-71838D9367D5}"/>
              </a:ext>
            </a:extLst>
          </p:cNvPr>
          <p:cNvSpPr txBox="1"/>
          <p:nvPr/>
        </p:nvSpPr>
        <p:spPr>
          <a:xfrm>
            <a:off x="5303912" y="5877272"/>
            <a:ext cx="5472608" cy="430887"/>
          </a:xfrm>
          <a:prstGeom prst="rect">
            <a:avLst/>
          </a:prstGeom>
          <a:noFill/>
        </p:spPr>
        <p:txBody>
          <a:bodyPr wrap="square" rtlCol="0">
            <a:spAutoFit/>
          </a:bodyPr>
          <a:lstStyle/>
          <a:p>
            <a:r>
              <a:rPr lang="en-GB" sz="1100" dirty="0"/>
              <a:t>T. </a:t>
            </a:r>
            <a:r>
              <a:rPr lang="en-GB" sz="1100" dirty="0" err="1"/>
              <a:t>Dannegger</a:t>
            </a:r>
            <a:r>
              <a:rPr lang="en-GB" sz="1100" dirty="0"/>
              <a:t> et al., “Magnetic properties of hematite revealed by an ab initio</a:t>
            </a:r>
          </a:p>
          <a:p>
            <a:r>
              <a:rPr lang="en-GB" sz="1100" dirty="0"/>
              <a:t>parameterized spin model”, </a:t>
            </a:r>
            <a:r>
              <a:rPr lang="en-GB" sz="1100" i="1" dirty="0"/>
              <a:t>Phys. Rev. B</a:t>
            </a:r>
            <a:r>
              <a:rPr lang="en-GB" sz="1100" dirty="0"/>
              <a:t>, 2023.</a:t>
            </a:r>
          </a:p>
        </p:txBody>
      </p:sp>
      <p:sp>
        <p:nvSpPr>
          <p:cNvPr id="28" name="Textfeld 27">
            <a:extLst>
              <a:ext uri="{FF2B5EF4-FFF2-40B4-BE49-F238E27FC236}">
                <a16:creationId xmlns:a16="http://schemas.microsoft.com/office/drawing/2014/main" id="{7A7CC5EF-A416-E5F0-EA06-724AFCB274D9}"/>
              </a:ext>
            </a:extLst>
          </p:cNvPr>
          <p:cNvSpPr txBox="1"/>
          <p:nvPr/>
        </p:nvSpPr>
        <p:spPr>
          <a:xfrm>
            <a:off x="1044906" y="5559494"/>
            <a:ext cx="3749830" cy="430887"/>
          </a:xfrm>
          <a:prstGeom prst="rect">
            <a:avLst/>
          </a:prstGeom>
          <a:noFill/>
        </p:spPr>
        <p:txBody>
          <a:bodyPr wrap="square" rtlCol="0">
            <a:spAutoFit/>
          </a:bodyPr>
          <a:lstStyle/>
          <a:p>
            <a:r>
              <a:rPr lang="en-GB" sz="1100" dirty="0"/>
              <a:t>A. Donges. “Computer Simulations of Ultrafast Magnetic Phenomena”. </a:t>
            </a:r>
            <a:r>
              <a:rPr lang="en-GB" sz="1100" i="1" dirty="0"/>
              <a:t>PhD thesis</a:t>
            </a:r>
            <a:r>
              <a:rPr lang="en-GB" sz="1100" dirty="0"/>
              <a:t>. Universität Konstanz, 2018</a:t>
            </a:r>
          </a:p>
        </p:txBody>
      </p:sp>
      <p:sp>
        <p:nvSpPr>
          <p:cNvPr id="29" name="Gleich 28">
            <a:extLst>
              <a:ext uri="{FF2B5EF4-FFF2-40B4-BE49-F238E27FC236}">
                <a16:creationId xmlns:a16="http://schemas.microsoft.com/office/drawing/2014/main" id="{37F6D457-2983-5F34-1CD6-0C3E03466971}"/>
              </a:ext>
            </a:extLst>
          </p:cNvPr>
          <p:cNvSpPr/>
          <p:nvPr/>
        </p:nvSpPr>
        <p:spPr>
          <a:xfrm>
            <a:off x="4876154" y="3885509"/>
            <a:ext cx="487268" cy="369332"/>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973143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Basics: -Computer </a:t>
            </a:r>
            <a:r>
              <a:rPr lang="de-DE" dirty="0" err="1"/>
              <a:t>simulations</a:t>
            </a:r>
            <a:endParaRPr lang="de-DE" dirty="0"/>
          </a:p>
        </p:txBody>
      </p:sp>
      <p:sp>
        <p:nvSpPr>
          <p:cNvPr id="3" name="Inhaltsplatzhalter 2"/>
          <p:cNvSpPr>
            <a:spLocks noGrp="1"/>
          </p:cNvSpPr>
          <p:nvPr>
            <p:ph idx="1"/>
          </p:nvPr>
        </p:nvSpPr>
        <p:spPr>
          <a:xfrm>
            <a:off x="1130112" y="1334303"/>
            <a:ext cx="10585176" cy="4103985"/>
          </a:xfrm>
        </p:spPr>
        <p:txBody>
          <a:bodyPr/>
          <a:lstStyle/>
          <a:p>
            <a:r>
              <a:rPr lang="de-DE" sz="1800" dirty="0" err="1"/>
              <a:t>Atomistic</a:t>
            </a:r>
            <a:r>
              <a:rPr lang="de-DE" sz="1800" dirty="0"/>
              <a:t> </a:t>
            </a:r>
            <a:r>
              <a:rPr lang="de-DE" sz="1800" dirty="0" err="1"/>
              <a:t>spin</a:t>
            </a:r>
            <a:r>
              <a:rPr lang="de-DE" sz="1800" dirty="0"/>
              <a:t> </a:t>
            </a:r>
            <a:r>
              <a:rPr lang="de-DE" sz="1800" dirty="0" err="1"/>
              <a:t>simulations</a:t>
            </a:r>
            <a:endParaRPr lang="de-DE" sz="1800" dirty="0"/>
          </a:p>
          <a:p>
            <a:endParaRPr lang="de-DE" sz="1800" dirty="0"/>
          </a:p>
          <a:p>
            <a:pPr lvl="1"/>
            <a:r>
              <a:rPr lang="de-DE" sz="1800" dirty="0" err="1"/>
              <a:t>Localised</a:t>
            </a:r>
            <a:r>
              <a:rPr lang="de-DE" sz="1800" dirty="0"/>
              <a:t> Heisenberg </a:t>
            </a:r>
            <a:r>
              <a:rPr lang="en-GB" sz="1800" dirty="0"/>
              <a:t>spin</a:t>
            </a:r>
            <a:r>
              <a:rPr lang="de-DE" sz="1800" dirty="0"/>
              <a:t> </a:t>
            </a:r>
            <a:r>
              <a:rPr lang="de-DE" sz="1800" dirty="0" err="1"/>
              <a:t>model</a:t>
            </a:r>
            <a:r>
              <a:rPr lang="de-DE" sz="1800" dirty="0"/>
              <a:t>, </a:t>
            </a:r>
            <a:r>
              <a:rPr lang="de-DE" sz="1800" dirty="0" err="1"/>
              <a:t>with</a:t>
            </a:r>
            <a:r>
              <a:rPr lang="de-DE" sz="1800" dirty="0"/>
              <a:t> </a:t>
            </a:r>
            <a:r>
              <a:rPr lang="en-US" sz="1800" dirty="0" err="1"/>
              <a:t>normalised</a:t>
            </a:r>
            <a:r>
              <a:rPr lang="de-DE" sz="1800" dirty="0"/>
              <a:t> </a:t>
            </a:r>
            <a:r>
              <a:rPr lang="de-DE" sz="1800" dirty="0" err="1"/>
              <a:t>magnetic</a:t>
            </a:r>
            <a:r>
              <a:rPr lang="de-DE" sz="1800" dirty="0"/>
              <a:t> </a:t>
            </a:r>
            <a:r>
              <a:rPr lang="de-DE" sz="1800" dirty="0" err="1"/>
              <a:t>moments</a:t>
            </a:r>
            <a:endParaRPr lang="de-DE" sz="1800" dirty="0"/>
          </a:p>
        </p:txBody>
      </p:sp>
      <p:sp>
        <p:nvSpPr>
          <p:cNvPr id="7" name="Fußzeilenplatzhalter 4"/>
          <p:cNvSpPr>
            <a:spLocks noGrp="1"/>
          </p:cNvSpPr>
          <p:nvPr>
            <p:ph type="ftr" sz="quarter" idx="3"/>
          </p:nvPr>
        </p:nvSpPr>
        <p:spPr>
          <a:xfrm>
            <a:off x="3313113" y="6453336"/>
            <a:ext cx="4247802" cy="216024"/>
          </a:xfrm>
        </p:spPr>
        <p:txBody>
          <a:bodyPr/>
          <a:lstStyle/>
          <a:p>
            <a:r>
              <a:rPr lang="en-US" sz="900"/>
              <a:t>Computer simulations of spin transport in hematite</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en-US" sz="900"/>
              <a:t>19.10.2023</a:t>
            </a:r>
            <a:endParaRPr lang="de-DE" sz="900" dirty="0"/>
          </a:p>
        </p:txBody>
      </p:sp>
      <p:sp>
        <p:nvSpPr>
          <p:cNvPr id="10" name="Rechteck 9"/>
          <p:cNvSpPr>
            <a:spLocks/>
          </p:cNvSpPr>
          <p:nvPr/>
        </p:nvSpPr>
        <p:spPr>
          <a:xfrm>
            <a:off x="465336" y="3124686"/>
            <a:ext cx="32277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accent3"/>
                </a:solidFill>
              </a:rPr>
              <a:t>. </a:t>
            </a:r>
          </a:p>
        </p:txBody>
      </p:sp>
      <p:sp>
        <p:nvSpPr>
          <p:cNvPr id="11" name="Rechteck 10"/>
          <p:cNvSpPr>
            <a:spLocks/>
          </p:cNvSpPr>
          <p:nvPr/>
        </p:nvSpPr>
        <p:spPr>
          <a:xfrm>
            <a:off x="465336" y="4276167"/>
            <a:ext cx="197737"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 </a:t>
            </a:r>
          </a:p>
        </p:txBody>
      </p:sp>
      <p:sp>
        <p:nvSpPr>
          <p:cNvPr id="12" name="Rechteck 11"/>
          <p:cNvSpPr>
            <a:spLocks/>
          </p:cNvSpPr>
          <p:nvPr/>
        </p:nvSpPr>
        <p:spPr>
          <a:xfrm>
            <a:off x="465336" y="3700686"/>
            <a:ext cx="197737"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 </a:t>
            </a:r>
          </a:p>
        </p:txBody>
      </p:sp>
      <p:pic>
        <p:nvPicPr>
          <p:cNvPr id="5" name="Grafik 4" descr="Prozessor Silhouette">
            <a:extLst>
              <a:ext uri="{FF2B5EF4-FFF2-40B4-BE49-F238E27FC236}">
                <a16:creationId xmlns:a16="http://schemas.microsoft.com/office/drawing/2014/main" id="{5EB02784-283D-7521-778D-0C6B9B4599B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1801" y="3231008"/>
            <a:ext cx="372372" cy="372372"/>
          </a:xfrm>
          <a:prstGeom prst="rect">
            <a:avLst/>
          </a:prstGeom>
        </p:spPr>
      </p:pic>
      <p:sp>
        <p:nvSpPr>
          <p:cNvPr id="4" name="Rechteck 3">
            <a:extLst>
              <a:ext uri="{FF2B5EF4-FFF2-40B4-BE49-F238E27FC236}">
                <a16:creationId xmlns:a16="http://schemas.microsoft.com/office/drawing/2014/main" id="{7444F34A-404A-2681-D151-A78EE2B7CD9A}"/>
              </a:ext>
            </a:extLst>
          </p:cNvPr>
          <p:cNvSpPr>
            <a:spLocks/>
          </p:cNvSpPr>
          <p:nvPr/>
        </p:nvSpPr>
        <p:spPr>
          <a:xfrm>
            <a:off x="465336" y="3386296"/>
            <a:ext cx="205753" cy="517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100" b="1" dirty="0">
                <a:solidFill>
                  <a:schemeClr val="tx1"/>
                </a:solidFill>
              </a:rPr>
              <a:t>Computer </a:t>
            </a:r>
            <a:r>
              <a:rPr lang="de-DE" sz="100" b="1" dirty="0" err="1">
                <a:solidFill>
                  <a:schemeClr val="tx1"/>
                </a:solidFill>
              </a:rPr>
              <a:t>simulations</a:t>
            </a:r>
            <a:endParaRPr lang="de-DE" sz="100" b="1" dirty="0">
              <a:solidFill>
                <a:schemeClr val="tx1"/>
              </a:solidFill>
            </a:endParaRPr>
          </a:p>
        </p:txBody>
      </p:sp>
      <p:sp>
        <p:nvSpPr>
          <p:cNvPr id="6" name="Rechteck 5">
            <a:extLst>
              <a:ext uri="{FF2B5EF4-FFF2-40B4-BE49-F238E27FC236}">
                <a16:creationId xmlns:a16="http://schemas.microsoft.com/office/drawing/2014/main" id="{F3C4DEED-0370-8076-FA87-DAC9FBAAAF02}"/>
              </a:ext>
            </a:extLst>
          </p:cNvPr>
          <p:cNvSpPr>
            <a:spLocks/>
          </p:cNvSpPr>
          <p:nvPr/>
        </p:nvSpPr>
        <p:spPr>
          <a:xfrm>
            <a:off x="465336" y="4537777"/>
            <a:ext cx="138427" cy="517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100" b="1" dirty="0">
                <a:solidFill>
                  <a:schemeClr val="accent1"/>
                </a:solidFill>
              </a:rPr>
              <a:t>in </a:t>
            </a:r>
            <a:r>
              <a:rPr lang="de-DE" sz="100" b="1" dirty="0" err="1">
                <a:solidFill>
                  <a:schemeClr val="accent1"/>
                </a:solidFill>
              </a:rPr>
              <a:t>hematite</a:t>
            </a:r>
            <a:endParaRPr lang="de-DE" sz="100" b="1" dirty="0">
              <a:solidFill>
                <a:schemeClr val="accent1"/>
              </a:solidFill>
            </a:endParaRPr>
          </a:p>
        </p:txBody>
      </p:sp>
      <p:sp>
        <p:nvSpPr>
          <p:cNvPr id="13" name="Rechteck 12">
            <a:extLst>
              <a:ext uri="{FF2B5EF4-FFF2-40B4-BE49-F238E27FC236}">
                <a16:creationId xmlns:a16="http://schemas.microsoft.com/office/drawing/2014/main" id="{13ACCB78-9CA1-FB32-0FD8-0CE25CF90F38}"/>
              </a:ext>
            </a:extLst>
          </p:cNvPr>
          <p:cNvSpPr>
            <a:spLocks/>
          </p:cNvSpPr>
          <p:nvPr/>
        </p:nvSpPr>
        <p:spPr>
          <a:xfrm>
            <a:off x="465336" y="3962296"/>
            <a:ext cx="173693" cy="51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100" b="1" dirty="0" err="1">
                <a:solidFill>
                  <a:schemeClr val="accent2"/>
                </a:solidFill>
              </a:rPr>
              <a:t>of</a:t>
            </a:r>
            <a:r>
              <a:rPr lang="de-DE" sz="100" b="1" dirty="0">
                <a:solidFill>
                  <a:schemeClr val="accent2"/>
                </a:solidFill>
              </a:rPr>
              <a:t> </a:t>
            </a:r>
            <a:r>
              <a:rPr lang="de-DE" sz="100" b="1" dirty="0" err="1">
                <a:solidFill>
                  <a:schemeClr val="accent2"/>
                </a:solidFill>
              </a:rPr>
              <a:t>spin</a:t>
            </a:r>
            <a:r>
              <a:rPr lang="de-DE" sz="100" b="1" dirty="0">
                <a:solidFill>
                  <a:schemeClr val="accent2"/>
                </a:solidFill>
              </a:rPr>
              <a:t> </a:t>
            </a:r>
            <a:r>
              <a:rPr lang="de-DE" sz="100" b="1" dirty="0" err="1">
                <a:solidFill>
                  <a:schemeClr val="accent2"/>
                </a:solidFill>
              </a:rPr>
              <a:t>transport</a:t>
            </a:r>
            <a:endParaRPr lang="de-DE" sz="100" b="1" dirty="0">
              <a:solidFill>
                <a:schemeClr val="accent2"/>
              </a:solidFill>
            </a:endParaRP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Freihand 14">
                <a:extLst>
                  <a:ext uri="{FF2B5EF4-FFF2-40B4-BE49-F238E27FC236}">
                    <a16:creationId xmlns:a16="http://schemas.microsoft.com/office/drawing/2014/main" id="{36246459-96BF-A8BA-56E8-0A780B124F1B}"/>
                  </a:ext>
                </a:extLst>
              </p14:cNvPr>
              <p14:cNvContentPartPr/>
              <p14:nvPr/>
            </p14:nvContentPartPr>
            <p14:xfrm>
              <a:off x="1930120" y="-376400"/>
              <a:ext cx="360" cy="360"/>
            </p14:xfrm>
          </p:contentPart>
        </mc:Choice>
        <mc:Fallback xmlns="">
          <p:pic>
            <p:nvPicPr>
              <p:cNvPr id="15" name="Freihand 14">
                <a:extLst>
                  <a:ext uri="{FF2B5EF4-FFF2-40B4-BE49-F238E27FC236}">
                    <a16:creationId xmlns:a16="http://schemas.microsoft.com/office/drawing/2014/main" id="{36246459-96BF-A8BA-56E8-0A780B124F1B}"/>
                  </a:ext>
                </a:extLst>
              </p:cNvPr>
              <p:cNvPicPr/>
              <p:nvPr/>
            </p:nvPicPr>
            <p:blipFill>
              <a:blip r:embed="rId5"/>
              <a:stretch>
                <a:fillRect/>
              </a:stretch>
            </p:blipFill>
            <p:spPr>
              <a:xfrm>
                <a:off x="1921120" y="-430040"/>
                <a:ext cx="18000" cy="108000"/>
              </a:xfrm>
              <a:prstGeom prst="rect">
                <a:avLst/>
              </a:prstGeom>
            </p:spPr>
          </p:pic>
        </mc:Fallback>
      </mc:AlternateContent>
      <p:sp>
        <p:nvSpPr>
          <p:cNvPr id="20" name="Textfeld 19">
            <a:extLst>
              <a:ext uri="{FF2B5EF4-FFF2-40B4-BE49-F238E27FC236}">
                <a16:creationId xmlns:a16="http://schemas.microsoft.com/office/drawing/2014/main" id="{77A980EF-82A0-52E6-3D9C-3AC5442DAD3E}"/>
              </a:ext>
            </a:extLst>
          </p:cNvPr>
          <p:cNvSpPr txBox="1"/>
          <p:nvPr/>
        </p:nvSpPr>
        <p:spPr>
          <a:xfrm>
            <a:off x="5638800" y="2717800"/>
            <a:ext cx="65" cy="276999"/>
          </a:xfrm>
          <a:prstGeom prst="rect">
            <a:avLst/>
          </a:prstGeom>
          <a:noFill/>
        </p:spPr>
        <p:txBody>
          <a:bodyPr wrap="none" lIns="0" tIns="0" rIns="0" bIns="0" rtlCol="0">
            <a:spAutoFit/>
          </a:bodyPr>
          <a:lstStyle/>
          <a:p>
            <a:endParaRPr lang="de-DE" dirty="0"/>
          </a:p>
        </p:txBody>
      </p:sp>
      <p:pic>
        <p:nvPicPr>
          <p:cNvPr id="18" name="Grafik 17">
            <a:extLst>
              <a:ext uri="{FF2B5EF4-FFF2-40B4-BE49-F238E27FC236}">
                <a16:creationId xmlns:a16="http://schemas.microsoft.com/office/drawing/2014/main" id="{D1CEB17C-FDFB-42BE-948D-DF797A469F4D}"/>
              </a:ext>
            </a:extLst>
          </p:cNvPr>
          <p:cNvPicPr>
            <a:picLocks noChangeAspect="1"/>
          </p:cNvPicPr>
          <p:nvPr/>
        </p:nvPicPr>
        <p:blipFill>
          <a:blip r:embed="rId6"/>
          <a:stretch>
            <a:fillRect/>
          </a:stretch>
        </p:blipFill>
        <p:spPr>
          <a:xfrm>
            <a:off x="1031848" y="4948623"/>
            <a:ext cx="7945350" cy="1150148"/>
          </a:xfrm>
          <a:prstGeom prst="rect">
            <a:avLst/>
          </a:prstGeom>
          <a:ln w="25400">
            <a:solidFill>
              <a:schemeClr val="accent1"/>
            </a:solidFill>
          </a:ln>
        </p:spPr>
      </p:pic>
      <p:pic>
        <p:nvPicPr>
          <p:cNvPr id="21" name="Grafik 20">
            <a:extLst>
              <a:ext uri="{FF2B5EF4-FFF2-40B4-BE49-F238E27FC236}">
                <a16:creationId xmlns:a16="http://schemas.microsoft.com/office/drawing/2014/main" id="{D2CD2841-C455-EC57-3528-CD537776B0B4}"/>
              </a:ext>
            </a:extLst>
          </p:cNvPr>
          <p:cNvPicPr>
            <a:picLocks noChangeAspect="1"/>
          </p:cNvPicPr>
          <p:nvPr/>
        </p:nvPicPr>
        <p:blipFill>
          <a:blip r:embed="rId7"/>
          <a:stretch>
            <a:fillRect/>
          </a:stretch>
        </p:blipFill>
        <p:spPr>
          <a:xfrm>
            <a:off x="5865650" y="3459411"/>
            <a:ext cx="3170928" cy="991990"/>
          </a:xfrm>
          <a:prstGeom prst="rect">
            <a:avLst/>
          </a:prstGeom>
          <a:ln w="25400">
            <a:solidFill>
              <a:schemeClr val="accent1"/>
            </a:solidFill>
          </a:ln>
        </p:spPr>
      </p:pic>
      <p:sp>
        <p:nvSpPr>
          <p:cNvPr id="24" name="Textfeld 23">
            <a:extLst>
              <a:ext uri="{FF2B5EF4-FFF2-40B4-BE49-F238E27FC236}">
                <a16:creationId xmlns:a16="http://schemas.microsoft.com/office/drawing/2014/main" id="{7B86DD46-7DF8-A23E-7451-840241FB7C2B}"/>
              </a:ext>
            </a:extLst>
          </p:cNvPr>
          <p:cNvSpPr txBox="1"/>
          <p:nvPr/>
        </p:nvSpPr>
        <p:spPr>
          <a:xfrm>
            <a:off x="5865650" y="4453378"/>
            <a:ext cx="3013768" cy="523220"/>
          </a:xfrm>
          <a:prstGeom prst="rect">
            <a:avLst/>
          </a:prstGeom>
          <a:noFill/>
        </p:spPr>
        <p:txBody>
          <a:bodyPr wrap="square" rtlCol="0">
            <a:spAutoFit/>
          </a:bodyPr>
          <a:lstStyle/>
          <a:p>
            <a:r>
              <a:rPr lang="en-GB" sz="2800" dirty="0">
                <a:solidFill>
                  <a:schemeClr val="accent1"/>
                </a:solidFill>
              </a:rPr>
              <a:t>stochastic</a:t>
            </a:r>
            <a:r>
              <a:rPr lang="en-GB" sz="2800" b="1" dirty="0">
                <a:solidFill>
                  <a:schemeClr val="accent1"/>
                </a:solidFill>
              </a:rPr>
              <a:t> LLG</a:t>
            </a:r>
          </a:p>
        </p:txBody>
      </p:sp>
      <p:sp>
        <p:nvSpPr>
          <p:cNvPr id="25" name="Textfeld 24">
            <a:extLst>
              <a:ext uri="{FF2B5EF4-FFF2-40B4-BE49-F238E27FC236}">
                <a16:creationId xmlns:a16="http://schemas.microsoft.com/office/drawing/2014/main" id="{1A2DF6BD-841D-FCC0-D3B3-3FC69A62CD2F}"/>
              </a:ext>
            </a:extLst>
          </p:cNvPr>
          <p:cNvSpPr txBox="1"/>
          <p:nvPr/>
        </p:nvSpPr>
        <p:spPr>
          <a:xfrm>
            <a:off x="9194216" y="5549201"/>
            <a:ext cx="2549200" cy="600164"/>
          </a:xfrm>
          <a:prstGeom prst="rect">
            <a:avLst/>
          </a:prstGeom>
          <a:noFill/>
        </p:spPr>
        <p:txBody>
          <a:bodyPr wrap="square" rtlCol="0">
            <a:spAutoFit/>
          </a:bodyPr>
          <a:lstStyle/>
          <a:p>
            <a:r>
              <a:rPr lang="en-GB" sz="1100" dirty="0"/>
              <a:t>T. L. Gilbert. “A phenomenological theory of damping in ferromagnetic materials</a:t>
            </a:r>
            <a:r>
              <a:rPr lang="en-GB" sz="1100" i="1" dirty="0"/>
              <a:t>” IEEE Trans. </a:t>
            </a:r>
            <a:r>
              <a:rPr lang="en-GB" sz="1100" i="1" dirty="0" err="1"/>
              <a:t>Magn</a:t>
            </a:r>
            <a:r>
              <a:rPr lang="en-GB" sz="1100" i="1" dirty="0"/>
              <a:t>. </a:t>
            </a:r>
            <a:r>
              <a:rPr lang="en-GB" sz="1100" dirty="0"/>
              <a:t>2004.</a:t>
            </a:r>
          </a:p>
        </p:txBody>
      </p:sp>
      <p:sp>
        <p:nvSpPr>
          <p:cNvPr id="26" name="Textfeld 25">
            <a:extLst>
              <a:ext uri="{FF2B5EF4-FFF2-40B4-BE49-F238E27FC236}">
                <a16:creationId xmlns:a16="http://schemas.microsoft.com/office/drawing/2014/main" id="{B33AD68F-A19D-276B-C44B-83D965E7F9C4}"/>
              </a:ext>
            </a:extLst>
          </p:cNvPr>
          <p:cNvSpPr txBox="1"/>
          <p:nvPr/>
        </p:nvSpPr>
        <p:spPr>
          <a:xfrm>
            <a:off x="9166088" y="4653335"/>
            <a:ext cx="2549200" cy="769441"/>
          </a:xfrm>
          <a:prstGeom prst="rect">
            <a:avLst/>
          </a:prstGeom>
          <a:noFill/>
        </p:spPr>
        <p:txBody>
          <a:bodyPr wrap="square" rtlCol="0">
            <a:spAutoFit/>
          </a:bodyPr>
          <a:lstStyle/>
          <a:p>
            <a:r>
              <a:rPr lang="en-GB" sz="1100" dirty="0"/>
              <a:t>E. </a:t>
            </a:r>
            <a:r>
              <a:rPr lang="en-GB" sz="1100" dirty="0" err="1"/>
              <a:t>Lifshitz</a:t>
            </a:r>
            <a:r>
              <a:rPr lang="en-GB" sz="1100" dirty="0"/>
              <a:t> and L. Landau. “On the theory of the dispersion of magnetic permeability in ferromagnetic bodies”.  </a:t>
            </a:r>
            <a:r>
              <a:rPr lang="en-GB" sz="1100" i="1" dirty="0"/>
              <a:t>Phys. Z. </a:t>
            </a:r>
            <a:r>
              <a:rPr lang="en-GB" sz="1100" i="1" dirty="0" err="1"/>
              <a:t>Sowjetunion</a:t>
            </a:r>
            <a:r>
              <a:rPr lang="en-GB" sz="1100" i="1" dirty="0"/>
              <a:t> , </a:t>
            </a:r>
            <a:r>
              <a:rPr lang="en-GB" sz="1100" dirty="0"/>
              <a:t>1935.</a:t>
            </a:r>
          </a:p>
        </p:txBody>
      </p:sp>
      <p:pic>
        <p:nvPicPr>
          <p:cNvPr id="16" name="Grafik 15">
            <a:extLst>
              <a:ext uri="{FF2B5EF4-FFF2-40B4-BE49-F238E27FC236}">
                <a16:creationId xmlns:a16="http://schemas.microsoft.com/office/drawing/2014/main" id="{2DCF7E2B-A1D2-08ED-AF2A-4C61EB24ABB5}"/>
              </a:ext>
            </a:extLst>
          </p:cNvPr>
          <p:cNvPicPr>
            <a:picLocks noChangeAspect="1"/>
          </p:cNvPicPr>
          <p:nvPr/>
        </p:nvPicPr>
        <p:blipFill>
          <a:blip r:embed="rId8"/>
          <a:stretch>
            <a:fillRect/>
          </a:stretch>
        </p:blipFill>
        <p:spPr>
          <a:xfrm>
            <a:off x="964968" y="2389312"/>
            <a:ext cx="4058548" cy="2353558"/>
          </a:xfrm>
          <a:prstGeom prst="rect">
            <a:avLst/>
          </a:prstGeom>
          <a:ln w="25400">
            <a:solidFill>
              <a:schemeClr val="accent1"/>
            </a:solidFill>
          </a:ln>
        </p:spPr>
      </p:pic>
    </p:spTree>
    <p:extLst>
      <p:ext uri="{BB962C8B-B14F-4D97-AF65-F5344CB8AC3E}">
        <p14:creationId xmlns:p14="http://schemas.microsoft.com/office/powerpoint/2010/main" val="1498777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Basics</a:t>
            </a:r>
          </a:p>
        </p:txBody>
      </p:sp>
      <p:sp>
        <p:nvSpPr>
          <p:cNvPr id="7" name="Fußzeilenplatzhalter 4"/>
          <p:cNvSpPr>
            <a:spLocks noGrp="1"/>
          </p:cNvSpPr>
          <p:nvPr>
            <p:ph type="ftr" sz="quarter" idx="3"/>
          </p:nvPr>
        </p:nvSpPr>
        <p:spPr>
          <a:xfrm>
            <a:off x="3313113" y="6453336"/>
            <a:ext cx="4247802" cy="216024"/>
          </a:xfrm>
        </p:spPr>
        <p:txBody>
          <a:bodyPr/>
          <a:lstStyle/>
          <a:p>
            <a:r>
              <a:rPr lang="en-US" sz="900"/>
              <a:t>Computer simulations of spin transport in hematite</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5</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en-US" sz="900"/>
              <a:t>19.10.2023</a:t>
            </a:r>
            <a:endParaRPr lang="de-DE" sz="900" dirty="0"/>
          </a:p>
        </p:txBody>
      </p:sp>
      <p:sp>
        <p:nvSpPr>
          <p:cNvPr id="10" name="Rechteck 9"/>
          <p:cNvSpPr>
            <a:spLocks/>
          </p:cNvSpPr>
          <p:nvPr/>
        </p:nvSpPr>
        <p:spPr>
          <a:xfrm>
            <a:off x="465336" y="3124686"/>
            <a:ext cx="32277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  </a:t>
            </a:r>
          </a:p>
        </p:txBody>
      </p:sp>
      <p:sp>
        <p:nvSpPr>
          <p:cNvPr id="11" name="Rechteck 10"/>
          <p:cNvSpPr>
            <a:spLocks/>
          </p:cNvSpPr>
          <p:nvPr/>
        </p:nvSpPr>
        <p:spPr>
          <a:xfrm>
            <a:off x="465336" y="4276167"/>
            <a:ext cx="197737"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 </a:t>
            </a:r>
          </a:p>
        </p:txBody>
      </p:sp>
      <p:sp>
        <p:nvSpPr>
          <p:cNvPr id="12" name="Rechteck 11"/>
          <p:cNvSpPr>
            <a:spLocks/>
          </p:cNvSpPr>
          <p:nvPr/>
        </p:nvSpPr>
        <p:spPr>
          <a:xfrm>
            <a:off x="465336" y="3700686"/>
            <a:ext cx="197737"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 </a:t>
            </a:r>
          </a:p>
        </p:txBody>
      </p:sp>
      <p:sp>
        <p:nvSpPr>
          <p:cNvPr id="13" name="Rechteck 12"/>
          <p:cNvSpPr>
            <a:spLocks/>
          </p:cNvSpPr>
          <p:nvPr/>
        </p:nvSpPr>
        <p:spPr>
          <a:xfrm>
            <a:off x="465336" y="3124686"/>
            <a:ext cx="4812783"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bg1">
                    <a:lumMod val="75000"/>
                  </a:schemeClr>
                </a:solidFill>
              </a:rPr>
              <a:t>Computer </a:t>
            </a:r>
            <a:r>
              <a:rPr lang="de-DE" sz="3500" b="1" dirty="0" err="1">
                <a:solidFill>
                  <a:schemeClr val="bg1">
                    <a:lumMod val="75000"/>
                  </a:schemeClr>
                </a:solidFill>
              </a:rPr>
              <a:t>simulations</a:t>
            </a:r>
            <a:endParaRPr lang="de-DE" sz="3500" b="1" dirty="0">
              <a:solidFill>
                <a:schemeClr val="bg1">
                  <a:lumMod val="75000"/>
                </a:schemeClr>
              </a:solidFill>
            </a:endParaRPr>
          </a:p>
        </p:txBody>
      </p:sp>
      <p:sp>
        <p:nvSpPr>
          <p:cNvPr id="14" name="Rechteck 13"/>
          <p:cNvSpPr>
            <a:spLocks/>
          </p:cNvSpPr>
          <p:nvPr/>
        </p:nvSpPr>
        <p:spPr>
          <a:xfrm>
            <a:off x="465336" y="4276167"/>
            <a:ext cx="244354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bg1">
                    <a:lumMod val="75000"/>
                  </a:schemeClr>
                </a:solidFill>
              </a:rPr>
              <a:t>in </a:t>
            </a:r>
            <a:r>
              <a:rPr lang="de-DE" sz="3500" b="1" dirty="0" err="1">
                <a:solidFill>
                  <a:schemeClr val="bg1">
                    <a:lumMod val="75000"/>
                  </a:schemeClr>
                </a:solidFill>
              </a:rPr>
              <a:t>hematite</a:t>
            </a:r>
            <a:endParaRPr lang="de-DE" sz="3500" b="1" dirty="0">
              <a:solidFill>
                <a:schemeClr val="bg1">
                  <a:lumMod val="75000"/>
                </a:schemeClr>
              </a:solidFill>
            </a:endParaRPr>
          </a:p>
        </p:txBody>
      </p:sp>
      <p:sp>
        <p:nvSpPr>
          <p:cNvPr id="15" name="Rechteck 14"/>
          <p:cNvSpPr>
            <a:spLocks/>
          </p:cNvSpPr>
          <p:nvPr/>
        </p:nvSpPr>
        <p:spPr>
          <a:xfrm>
            <a:off x="465336" y="3700686"/>
            <a:ext cx="376441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err="1">
                <a:solidFill>
                  <a:schemeClr val="tx1"/>
                </a:solidFill>
              </a:rPr>
              <a:t>of</a:t>
            </a:r>
            <a:r>
              <a:rPr lang="de-DE" sz="3500" b="1" dirty="0">
                <a:solidFill>
                  <a:schemeClr val="tx1"/>
                </a:solidFill>
              </a:rPr>
              <a:t> </a:t>
            </a:r>
            <a:r>
              <a:rPr lang="de-DE" sz="3500" b="1" dirty="0" err="1">
                <a:solidFill>
                  <a:schemeClr val="tx1"/>
                </a:solidFill>
              </a:rPr>
              <a:t>spin</a:t>
            </a:r>
            <a:r>
              <a:rPr lang="de-DE" sz="3500" b="1" dirty="0">
                <a:solidFill>
                  <a:schemeClr val="tx1"/>
                </a:solidFill>
              </a:rPr>
              <a:t> </a:t>
            </a:r>
            <a:r>
              <a:rPr lang="de-DE" sz="3500" b="1" dirty="0" err="1">
                <a:solidFill>
                  <a:schemeClr val="tx1"/>
                </a:solidFill>
              </a:rPr>
              <a:t>transport</a:t>
            </a:r>
            <a:endParaRPr lang="de-DE" sz="3500" b="1" dirty="0">
              <a:solidFill>
                <a:schemeClr val="tx1"/>
              </a:solidFill>
            </a:endParaRPr>
          </a:p>
        </p:txBody>
      </p:sp>
    </p:spTree>
    <p:extLst>
      <p:ext uri="{BB962C8B-B14F-4D97-AF65-F5344CB8AC3E}">
        <p14:creationId xmlns:p14="http://schemas.microsoft.com/office/powerpoint/2010/main" val="7720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Basics: -Spin </a:t>
            </a:r>
            <a:r>
              <a:rPr lang="de-DE" dirty="0" err="1"/>
              <a:t>transport</a:t>
            </a:r>
            <a:endParaRPr lang="de-DE" dirty="0"/>
          </a:p>
        </p:txBody>
      </p:sp>
      <p:sp>
        <p:nvSpPr>
          <p:cNvPr id="3" name="Inhaltsplatzhalter 2"/>
          <p:cNvSpPr>
            <a:spLocks noGrp="1"/>
          </p:cNvSpPr>
          <p:nvPr>
            <p:ph sz="half" idx="1"/>
          </p:nvPr>
        </p:nvSpPr>
        <p:spPr>
          <a:xfrm>
            <a:off x="1648392" y="1958166"/>
            <a:ext cx="2880000" cy="3960000"/>
          </a:xfrm>
          <a:solidFill>
            <a:schemeClr val="accent1">
              <a:alpha val="10000"/>
            </a:schemeClr>
          </a:solidFill>
          <a:ln w="19050">
            <a:noFill/>
          </a:ln>
        </p:spPr>
        <p:txBody>
          <a:bodyPr/>
          <a:lstStyle/>
          <a:p>
            <a:r>
              <a:rPr lang="de-DE" sz="1800" dirty="0" err="1"/>
              <a:t>Monochromatic</a:t>
            </a:r>
            <a:r>
              <a:rPr lang="de-DE" sz="1800" dirty="0"/>
              <a:t> </a:t>
            </a:r>
            <a:r>
              <a:rPr lang="de-DE" sz="1800" dirty="0" err="1"/>
              <a:t>excitation</a:t>
            </a:r>
            <a:endParaRPr lang="de-DE" sz="1800" dirty="0"/>
          </a:p>
          <a:p>
            <a:endParaRPr lang="de-DE" sz="1800" dirty="0"/>
          </a:p>
          <a:p>
            <a:pPr lvl="1"/>
            <a:r>
              <a:rPr lang="de-DE" sz="1800" dirty="0" err="1"/>
              <a:t>Rotating</a:t>
            </a:r>
            <a:r>
              <a:rPr lang="de-DE" sz="1800" dirty="0"/>
              <a:t> </a:t>
            </a:r>
            <a:r>
              <a:rPr lang="de-DE" sz="1800" dirty="0" err="1"/>
              <a:t>magnetic</a:t>
            </a:r>
            <a:r>
              <a:rPr lang="de-DE" sz="1800" dirty="0"/>
              <a:t> </a:t>
            </a:r>
            <a:r>
              <a:rPr lang="de-DE" sz="1800" dirty="0" err="1"/>
              <a:t>field</a:t>
            </a:r>
            <a:r>
              <a:rPr lang="de-DE" sz="1800" dirty="0"/>
              <a:t> </a:t>
            </a:r>
            <a:r>
              <a:rPr lang="de-DE" sz="1800" dirty="0" err="1"/>
              <a:t>effecting</a:t>
            </a:r>
            <a:r>
              <a:rPr lang="de-DE" sz="1800" dirty="0"/>
              <a:t> </a:t>
            </a:r>
            <a:r>
              <a:rPr lang="de-DE" sz="1800" dirty="0" err="1"/>
              <a:t>one</a:t>
            </a:r>
            <a:r>
              <a:rPr lang="de-DE" sz="1800" dirty="0"/>
              <a:t> end </a:t>
            </a:r>
            <a:r>
              <a:rPr lang="de-DE" sz="1800" dirty="0" err="1"/>
              <a:t>of</a:t>
            </a:r>
            <a:r>
              <a:rPr lang="de-DE" sz="1800" dirty="0"/>
              <a:t> </a:t>
            </a:r>
            <a:r>
              <a:rPr lang="de-DE" sz="1800" dirty="0" err="1"/>
              <a:t>the</a:t>
            </a:r>
            <a:r>
              <a:rPr lang="de-DE" sz="1800" dirty="0"/>
              <a:t> </a:t>
            </a:r>
            <a:r>
              <a:rPr lang="de-DE" sz="1800" dirty="0" err="1"/>
              <a:t>structure</a:t>
            </a:r>
            <a:endParaRPr lang="de-DE" sz="1800" dirty="0"/>
          </a:p>
          <a:p>
            <a:endParaRPr lang="de-DE" sz="1800" dirty="0"/>
          </a:p>
          <a:p>
            <a:pPr lvl="2"/>
            <a:r>
              <a:rPr lang="de-DE" sz="1800" dirty="0"/>
              <a:t>B-Field</a:t>
            </a:r>
          </a:p>
          <a:p>
            <a:pPr lvl="2"/>
            <a:endParaRPr lang="de-DE" sz="1800" dirty="0"/>
          </a:p>
          <a:p>
            <a:pPr lvl="2"/>
            <a:endParaRPr lang="de-DE" sz="1800" dirty="0"/>
          </a:p>
          <a:p>
            <a:pPr lvl="2"/>
            <a:r>
              <a:rPr lang="de-DE" sz="1800" dirty="0"/>
              <a:t>Propagation </a:t>
            </a:r>
            <a:r>
              <a:rPr lang="de-DE" sz="1800" dirty="0" err="1"/>
              <a:t>through</a:t>
            </a:r>
            <a:r>
              <a:rPr lang="de-DE" sz="1800" dirty="0"/>
              <a:t> </a:t>
            </a:r>
            <a:r>
              <a:rPr lang="de-DE" sz="1800" dirty="0" err="1"/>
              <a:t>the</a:t>
            </a:r>
            <a:r>
              <a:rPr lang="de-DE" sz="1800" dirty="0"/>
              <a:t> </a:t>
            </a:r>
            <a:r>
              <a:rPr lang="de-DE" sz="1800" dirty="0" err="1"/>
              <a:t>rest</a:t>
            </a:r>
            <a:r>
              <a:rPr lang="de-DE" sz="1800" dirty="0"/>
              <a:t> </a:t>
            </a:r>
            <a:r>
              <a:rPr lang="de-DE" sz="1800" dirty="0" err="1"/>
              <a:t>of</a:t>
            </a:r>
            <a:r>
              <a:rPr lang="de-DE" sz="1800" dirty="0"/>
              <a:t> </a:t>
            </a:r>
            <a:r>
              <a:rPr lang="de-DE" sz="1800" dirty="0" err="1"/>
              <a:t>the</a:t>
            </a:r>
            <a:r>
              <a:rPr lang="de-DE" sz="1800" dirty="0"/>
              <a:t> </a:t>
            </a:r>
            <a:r>
              <a:rPr lang="de-DE" sz="1800" dirty="0" err="1"/>
              <a:t>structure</a:t>
            </a:r>
            <a:r>
              <a:rPr lang="de-DE" sz="1800" dirty="0"/>
              <a:t> </a:t>
            </a:r>
          </a:p>
        </p:txBody>
      </p:sp>
      <p:sp>
        <p:nvSpPr>
          <p:cNvPr id="4" name="Inhaltsplatzhalter 3"/>
          <p:cNvSpPr>
            <a:spLocks noGrp="1"/>
          </p:cNvSpPr>
          <p:nvPr>
            <p:ph sz="half" idx="2"/>
          </p:nvPr>
        </p:nvSpPr>
        <p:spPr>
          <a:xfrm>
            <a:off x="5015880" y="1958166"/>
            <a:ext cx="2880000" cy="3960000"/>
          </a:xfrm>
          <a:solidFill>
            <a:schemeClr val="accent1">
              <a:alpha val="10000"/>
            </a:schemeClr>
          </a:solidFill>
          <a:ln w="19050">
            <a:noFill/>
          </a:ln>
        </p:spPr>
        <p:txBody>
          <a:bodyPr/>
          <a:lstStyle/>
          <a:p>
            <a:r>
              <a:rPr lang="de-DE" sz="1800" dirty="0"/>
              <a:t>Thermal </a:t>
            </a:r>
            <a:r>
              <a:rPr lang="de-DE" sz="1800" dirty="0" err="1"/>
              <a:t>excitation</a:t>
            </a:r>
            <a:endParaRPr lang="de-DE" sz="1800" dirty="0"/>
          </a:p>
          <a:p>
            <a:endParaRPr lang="de-DE" sz="1800" dirty="0"/>
          </a:p>
          <a:p>
            <a:pPr lvl="1"/>
            <a:r>
              <a:rPr lang="de-DE" sz="1800" dirty="0" err="1"/>
              <a:t>Dividing</a:t>
            </a:r>
            <a:r>
              <a:rPr lang="de-DE" sz="1800" dirty="0"/>
              <a:t> </a:t>
            </a:r>
            <a:r>
              <a:rPr lang="de-DE" sz="1800" dirty="0" err="1"/>
              <a:t>the</a:t>
            </a:r>
            <a:r>
              <a:rPr lang="de-DE" sz="1800" dirty="0"/>
              <a:t> </a:t>
            </a:r>
            <a:r>
              <a:rPr lang="de-DE" sz="1800" dirty="0" err="1"/>
              <a:t>stucture</a:t>
            </a:r>
            <a:r>
              <a:rPr lang="de-DE" sz="1800" dirty="0"/>
              <a:t> in a </a:t>
            </a:r>
            <a:r>
              <a:rPr lang="de-DE" sz="1800" dirty="0" err="1"/>
              <a:t>hot</a:t>
            </a:r>
            <a:r>
              <a:rPr lang="de-DE" sz="1800" dirty="0"/>
              <a:t> and </a:t>
            </a:r>
            <a:r>
              <a:rPr lang="de-DE" sz="1800" dirty="0" err="1"/>
              <a:t>cold</a:t>
            </a:r>
            <a:r>
              <a:rPr lang="de-DE" sz="1800" dirty="0"/>
              <a:t> </a:t>
            </a:r>
            <a:r>
              <a:rPr lang="de-DE" sz="1800" dirty="0" err="1"/>
              <a:t>area</a:t>
            </a:r>
            <a:endParaRPr lang="de-DE" sz="1800" dirty="0"/>
          </a:p>
          <a:p>
            <a:endParaRPr lang="de-DE" sz="1800" dirty="0"/>
          </a:p>
          <a:p>
            <a:pPr lvl="2"/>
            <a:r>
              <a:rPr lang="de-DE" sz="1800" dirty="0"/>
              <a:t>T</a:t>
            </a:r>
          </a:p>
          <a:p>
            <a:pPr lvl="2"/>
            <a:endParaRPr lang="de-DE" sz="1800" dirty="0"/>
          </a:p>
          <a:p>
            <a:pPr lvl="2"/>
            <a:endParaRPr lang="de-DE" sz="1800" dirty="0"/>
          </a:p>
          <a:p>
            <a:pPr lvl="2"/>
            <a:r>
              <a:rPr lang="de-DE" sz="1800" dirty="0" err="1"/>
              <a:t>Magnons</a:t>
            </a:r>
            <a:r>
              <a:rPr lang="de-DE" sz="1800" dirty="0"/>
              <a:t> </a:t>
            </a:r>
            <a:r>
              <a:rPr lang="de-DE" sz="1800" dirty="0" err="1"/>
              <a:t>created</a:t>
            </a:r>
            <a:r>
              <a:rPr lang="de-DE" sz="1800" dirty="0"/>
              <a:t> in </a:t>
            </a:r>
            <a:r>
              <a:rPr lang="de-DE" sz="1800" dirty="0" err="1"/>
              <a:t>the</a:t>
            </a:r>
            <a:r>
              <a:rPr lang="de-DE" sz="1800" dirty="0"/>
              <a:t> </a:t>
            </a:r>
            <a:r>
              <a:rPr lang="de-DE" sz="1800" dirty="0" err="1"/>
              <a:t>hot</a:t>
            </a:r>
            <a:r>
              <a:rPr lang="de-DE" sz="1800" dirty="0"/>
              <a:t> </a:t>
            </a:r>
            <a:r>
              <a:rPr lang="de-DE" sz="1800" dirty="0" err="1"/>
              <a:t>area</a:t>
            </a:r>
            <a:r>
              <a:rPr lang="de-DE" sz="1800" dirty="0"/>
              <a:t> and </a:t>
            </a:r>
            <a:r>
              <a:rPr lang="de-DE" sz="1800" dirty="0" err="1"/>
              <a:t>propagating</a:t>
            </a:r>
            <a:r>
              <a:rPr lang="de-DE" sz="1800" dirty="0"/>
              <a:t> </a:t>
            </a:r>
            <a:r>
              <a:rPr lang="de-DE" sz="1800" dirty="0" err="1"/>
              <a:t>into</a:t>
            </a:r>
            <a:r>
              <a:rPr lang="de-DE" sz="1800" dirty="0"/>
              <a:t> </a:t>
            </a:r>
            <a:r>
              <a:rPr lang="de-DE" sz="1800" dirty="0" err="1"/>
              <a:t>the</a:t>
            </a:r>
            <a:r>
              <a:rPr lang="de-DE" sz="1800" dirty="0"/>
              <a:t> </a:t>
            </a:r>
            <a:r>
              <a:rPr lang="de-DE" sz="1800" dirty="0" err="1"/>
              <a:t>cold</a:t>
            </a:r>
            <a:r>
              <a:rPr lang="de-DE" sz="1800" dirty="0"/>
              <a:t> </a:t>
            </a:r>
            <a:r>
              <a:rPr lang="de-DE" sz="1800" dirty="0" err="1"/>
              <a:t>area</a:t>
            </a:r>
            <a:endParaRPr lang="de-DE" sz="1800" dirty="0"/>
          </a:p>
        </p:txBody>
      </p:sp>
      <p:sp>
        <p:nvSpPr>
          <p:cNvPr id="5" name="Fußzeilenplatzhalter 4"/>
          <p:cNvSpPr>
            <a:spLocks noGrp="1"/>
          </p:cNvSpPr>
          <p:nvPr>
            <p:ph type="ftr" sz="quarter" idx="3"/>
          </p:nvPr>
        </p:nvSpPr>
        <p:spPr/>
        <p:txBody>
          <a:bodyPr/>
          <a:lstStyle/>
          <a:p>
            <a:r>
              <a:rPr lang="en-US"/>
              <a:t>Computer simulations of spin transport in hematite</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en-US"/>
              <a:t>19.10.2023</a:t>
            </a:r>
            <a:endParaRPr lang="de-DE" dirty="0"/>
          </a:p>
        </p:txBody>
      </p:sp>
      <p:sp>
        <p:nvSpPr>
          <p:cNvPr id="8" name="Inhaltsplatzhalter 3">
            <a:extLst>
              <a:ext uri="{FF2B5EF4-FFF2-40B4-BE49-F238E27FC236}">
                <a16:creationId xmlns:a16="http://schemas.microsoft.com/office/drawing/2014/main" id="{CA6F4F1D-917B-804E-C780-1AEA7F16AD18}"/>
              </a:ext>
            </a:extLst>
          </p:cNvPr>
          <p:cNvSpPr txBox="1">
            <a:spLocks/>
          </p:cNvSpPr>
          <p:nvPr/>
        </p:nvSpPr>
        <p:spPr>
          <a:xfrm>
            <a:off x="8472264" y="1958167"/>
            <a:ext cx="2880000" cy="3960000"/>
          </a:xfrm>
          <a:prstGeom prst="rect">
            <a:avLst/>
          </a:prstGeom>
          <a:solidFill>
            <a:schemeClr val="accent1">
              <a:alpha val="10000"/>
            </a:schemeClr>
          </a:solidFill>
          <a:ln w="19050">
            <a:noFill/>
          </a:ln>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sz="1800" dirty="0"/>
              <a:t>Laser </a:t>
            </a:r>
            <a:r>
              <a:rPr lang="de-DE" sz="1800" dirty="0" err="1"/>
              <a:t>excitation</a:t>
            </a:r>
            <a:endParaRPr lang="de-DE" sz="1800" dirty="0"/>
          </a:p>
          <a:p>
            <a:endParaRPr lang="de-DE" sz="1800" dirty="0"/>
          </a:p>
          <a:p>
            <a:pPr lvl="1"/>
            <a:r>
              <a:rPr lang="de-DE" sz="1800" dirty="0" err="1"/>
              <a:t>Could</a:t>
            </a:r>
            <a:r>
              <a:rPr lang="de-DE" sz="1800" dirty="0"/>
              <a:t> </a:t>
            </a:r>
            <a:r>
              <a:rPr lang="de-DE" sz="1800" dirty="0" err="1"/>
              <a:t>be</a:t>
            </a:r>
            <a:r>
              <a:rPr lang="de-DE" sz="1800" dirty="0"/>
              <a:t> </a:t>
            </a:r>
            <a:r>
              <a:rPr lang="de-DE" sz="1800" dirty="0" err="1"/>
              <a:t>done</a:t>
            </a:r>
            <a:r>
              <a:rPr lang="de-DE" sz="1800" dirty="0"/>
              <a:t> </a:t>
            </a:r>
            <a:r>
              <a:rPr lang="de-DE" sz="1800" dirty="0" err="1"/>
              <a:t>with</a:t>
            </a:r>
            <a:r>
              <a:rPr lang="de-DE" sz="1800" dirty="0"/>
              <a:t> </a:t>
            </a:r>
            <a:r>
              <a:rPr lang="de-DE" sz="1800" dirty="0" err="1"/>
              <a:t>this</a:t>
            </a:r>
            <a:r>
              <a:rPr lang="de-DE" sz="1800" dirty="0"/>
              <a:t> </a:t>
            </a:r>
            <a:r>
              <a:rPr lang="de-DE" sz="1800" dirty="0" err="1"/>
              <a:t>model</a:t>
            </a:r>
            <a:r>
              <a:rPr lang="de-DE" sz="1800" dirty="0"/>
              <a:t>, but not </a:t>
            </a:r>
            <a:r>
              <a:rPr lang="de-DE" sz="1800" dirty="0" err="1"/>
              <a:t>included</a:t>
            </a:r>
            <a:r>
              <a:rPr lang="de-DE" sz="1800" dirty="0"/>
              <a:t> in </a:t>
            </a:r>
            <a:r>
              <a:rPr lang="de-DE" sz="1800" dirty="0" err="1"/>
              <a:t>this</a:t>
            </a:r>
            <a:r>
              <a:rPr lang="de-DE" sz="1800" dirty="0"/>
              <a:t> Thesis</a:t>
            </a:r>
          </a:p>
        </p:txBody>
      </p:sp>
      <p:pic>
        <p:nvPicPr>
          <p:cNvPr id="15" name="Grafik 14" descr="Ein Bild, das Text, Schrift, Handschrift, weiß enthält.&#10;&#10;Automatisch generierte Beschreibung">
            <a:extLst>
              <a:ext uri="{FF2B5EF4-FFF2-40B4-BE49-F238E27FC236}">
                <a16:creationId xmlns:a16="http://schemas.microsoft.com/office/drawing/2014/main" id="{ADD363EA-2E1D-209D-FF7F-33C6A9C07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177" y="3533989"/>
            <a:ext cx="2520429" cy="808354"/>
          </a:xfrm>
          <a:prstGeom prst="rect">
            <a:avLst/>
          </a:prstGeom>
          <a:solidFill>
            <a:schemeClr val="accent1"/>
          </a:solidFill>
        </p:spPr>
      </p:pic>
      <p:sp>
        <p:nvSpPr>
          <p:cNvPr id="16" name="Rechteck 15">
            <a:extLst>
              <a:ext uri="{FF2B5EF4-FFF2-40B4-BE49-F238E27FC236}">
                <a16:creationId xmlns:a16="http://schemas.microsoft.com/office/drawing/2014/main" id="{C93678B5-A984-E7D4-2167-EFE296ED5CC2}"/>
              </a:ext>
            </a:extLst>
          </p:cNvPr>
          <p:cNvSpPr>
            <a:spLocks/>
          </p:cNvSpPr>
          <p:nvPr/>
        </p:nvSpPr>
        <p:spPr>
          <a:xfrm>
            <a:off x="465336" y="3124686"/>
            <a:ext cx="197737"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 </a:t>
            </a:r>
          </a:p>
        </p:txBody>
      </p:sp>
      <p:sp>
        <p:nvSpPr>
          <p:cNvPr id="17" name="Rechteck 16">
            <a:extLst>
              <a:ext uri="{FF2B5EF4-FFF2-40B4-BE49-F238E27FC236}">
                <a16:creationId xmlns:a16="http://schemas.microsoft.com/office/drawing/2014/main" id="{29787110-E2B8-80AE-7A46-1F36ACFE3342}"/>
              </a:ext>
            </a:extLst>
          </p:cNvPr>
          <p:cNvSpPr>
            <a:spLocks/>
          </p:cNvSpPr>
          <p:nvPr/>
        </p:nvSpPr>
        <p:spPr>
          <a:xfrm>
            <a:off x="465336" y="4276167"/>
            <a:ext cx="197737"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 </a:t>
            </a:r>
          </a:p>
        </p:txBody>
      </p:sp>
      <p:sp>
        <p:nvSpPr>
          <p:cNvPr id="18" name="Rechteck 17">
            <a:extLst>
              <a:ext uri="{FF2B5EF4-FFF2-40B4-BE49-F238E27FC236}">
                <a16:creationId xmlns:a16="http://schemas.microsoft.com/office/drawing/2014/main" id="{20DF89EB-E690-7DB8-B510-D8968E1C181D}"/>
              </a:ext>
            </a:extLst>
          </p:cNvPr>
          <p:cNvSpPr>
            <a:spLocks/>
          </p:cNvSpPr>
          <p:nvPr/>
        </p:nvSpPr>
        <p:spPr>
          <a:xfrm>
            <a:off x="465336" y="3700686"/>
            <a:ext cx="32277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  </a:t>
            </a:r>
          </a:p>
        </p:txBody>
      </p:sp>
      <p:pic>
        <p:nvPicPr>
          <p:cNvPr id="19" name="Grafik 18" descr="LKW mit einfarbiger Füllung">
            <a:extLst>
              <a:ext uri="{FF2B5EF4-FFF2-40B4-BE49-F238E27FC236}">
                <a16:creationId xmlns:a16="http://schemas.microsoft.com/office/drawing/2014/main" id="{2C037F2C-517C-5CF8-96A7-8AC73E99F66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3620" y="3818908"/>
            <a:ext cx="322772" cy="322772"/>
          </a:xfrm>
          <a:prstGeom prst="rect">
            <a:avLst/>
          </a:prstGeom>
        </p:spPr>
      </p:pic>
      <p:pic>
        <p:nvPicPr>
          <p:cNvPr id="21" name="Grafik 20">
            <a:extLst>
              <a:ext uri="{FF2B5EF4-FFF2-40B4-BE49-F238E27FC236}">
                <a16:creationId xmlns:a16="http://schemas.microsoft.com/office/drawing/2014/main" id="{84E4799E-D5A2-4755-42E8-83A9BF39A34B}"/>
              </a:ext>
            </a:extLst>
          </p:cNvPr>
          <p:cNvPicPr>
            <a:picLocks noChangeAspect="1"/>
          </p:cNvPicPr>
          <p:nvPr/>
        </p:nvPicPr>
        <p:blipFill>
          <a:blip r:embed="rId5"/>
          <a:stretch>
            <a:fillRect/>
          </a:stretch>
        </p:blipFill>
        <p:spPr>
          <a:xfrm>
            <a:off x="5231904" y="3281589"/>
            <a:ext cx="1070710" cy="649041"/>
          </a:xfrm>
          <a:prstGeom prst="rect">
            <a:avLst/>
          </a:prstGeom>
        </p:spPr>
      </p:pic>
    </p:spTree>
    <p:extLst>
      <p:ext uri="{BB962C8B-B14F-4D97-AF65-F5344CB8AC3E}">
        <p14:creationId xmlns:p14="http://schemas.microsoft.com/office/powerpoint/2010/main" val="109712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Basics</a:t>
            </a:r>
          </a:p>
        </p:txBody>
      </p:sp>
      <p:sp>
        <p:nvSpPr>
          <p:cNvPr id="7" name="Fußzeilenplatzhalter 4"/>
          <p:cNvSpPr>
            <a:spLocks noGrp="1"/>
          </p:cNvSpPr>
          <p:nvPr>
            <p:ph type="ftr" sz="quarter" idx="3"/>
          </p:nvPr>
        </p:nvSpPr>
        <p:spPr>
          <a:xfrm>
            <a:off x="3313113" y="6453336"/>
            <a:ext cx="4247802" cy="216024"/>
          </a:xfrm>
        </p:spPr>
        <p:txBody>
          <a:bodyPr/>
          <a:lstStyle/>
          <a:p>
            <a:r>
              <a:rPr lang="en-US" sz="900"/>
              <a:t>Computer simulations of spin transport in hematite</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7</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en-US" sz="900"/>
              <a:t>19.10.2023</a:t>
            </a:r>
            <a:endParaRPr lang="de-DE" sz="900" dirty="0"/>
          </a:p>
        </p:txBody>
      </p:sp>
      <p:sp>
        <p:nvSpPr>
          <p:cNvPr id="10" name="Rechteck 9"/>
          <p:cNvSpPr>
            <a:spLocks/>
          </p:cNvSpPr>
          <p:nvPr/>
        </p:nvSpPr>
        <p:spPr>
          <a:xfrm>
            <a:off x="465336" y="3124686"/>
            <a:ext cx="32277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  </a:t>
            </a:r>
          </a:p>
        </p:txBody>
      </p:sp>
      <p:sp>
        <p:nvSpPr>
          <p:cNvPr id="11" name="Rechteck 10"/>
          <p:cNvSpPr>
            <a:spLocks/>
          </p:cNvSpPr>
          <p:nvPr/>
        </p:nvSpPr>
        <p:spPr>
          <a:xfrm>
            <a:off x="465336" y="4276167"/>
            <a:ext cx="197737"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 </a:t>
            </a:r>
          </a:p>
        </p:txBody>
      </p:sp>
      <p:sp>
        <p:nvSpPr>
          <p:cNvPr id="12" name="Rechteck 11"/>
          <p:cNvSpPr>
            <a:spLocks/>
          </p:cNvSpPr>
          <p:nvPr/>
        </p:nvSpPr>
        <p:spPr>
          <a:xfrm>
            <a:off x="465336" y="3700686"/>
            <a:ext cx="197737"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 </a:t>
            </a:r>
          </a:p>
        </p:txBody>
      </p:sp>
      <p:sp>
        <p:nvSpPr>
          <p:cNvPr id="13" name="Rechteck 12"/>
          <p:cNvSpPr>
            <a:spLocks/>
          </p:cNvSpPr>
          <p:nvPr/>
        </p:nvSpPr>
        <p:spPr>
          <a:xfrm>
            <a:off x="465336" y="3124686"/>
            <a:ext cx="4812783"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bg1">
                    <a:lumMod val="75000"/>
                  </a:schemeClr>
                </a:solidFill>
              </a:rPr>
              <a:t>Computer </a:t>
            </a:r>
            <a:r>
              <a:rPr lang="de-DE" sz="3500" b="1" dirty="0" err="1">
                <a:solidFill>
                  <a:schemeClr val="bg1">
                    <a:lumMod val="75000"/>
                  </a:schemeClr>
                </a:solidFill>
              </a:rPr>
              <a:t>simulations</a:t>
            </a:r>
            <a:endParaRPr lang="de-DE" sz="3500" b="1" dirty="0">
              <a:solidFill>
                <a:schemeClr val="bg1">
                  <a:lumMod val="75000"/>
                </a:schemeClr>
              </a:solidFill>
            </a:endParaRPr>
          </a:p>
        </p:txBody>
      </p:sp>
      <p:sp>
        <p:nvSpPr>
          <p:cNvPr id="14" name="Rechteck 13"/>
          <p:cNvSpPr>
            <a:spLocks/>
          </p:cNvSpPr>
          <p:nvPr/>
        </p:nvSpPr>
        <p:spPr>
          <a:xfrm>
            <a:off x="465336" y="4276167"/>
            <a:ext cx="244354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in </a:t>
            </a:r>
            <a:r>
              <a:rPr lang="de-DE" sz="3500" b="1" dirty="0" err="1">
                <a:solidFill>
                  <a:schemeClr val="tx1"/>
                </a:solidFill>
              </a:rPr>
              <a:t>hematite</a:t>
            </a:r>
            <a:endParaRPr lang="de-DE" sz="3500" b="1" dirty="0">
              <a:solidFill>
                <a:schemeClr val="tx1"/>
              </a:solidFill>
            </a:endParaRPr>
          </a:p>
        </p:txBody>
      </p:sp>
      <p:sp>
        <p:nvSpPr>
          <p:cNvPr id="15" name="Rechteck 14"/>
          <p:cNvSpPr>
            <a:spLocks/>
          </p:cNvSpPr>
          <p:nvPr/>
        </p:nvSpPr>
        <p:spPr>
          <a:xfrm>
            <a:off x="465336" y="3700686"/>
            <a:ext cx="376441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err="1">
                <a:solidFill>
                  <a:schemeClr val="bg1">
                    <a:lumMod val="75000"/>
                  </a:schemeClr>
                </a:solidFill>
              </a:rPr>
              <a:t>of</a:t>
            </a:r>
            <a:r>
              <a:rPr lang="de-DE" sz="3500" b="1" dirty="0">
                <a:solidFill>
                  <a:schemeClr val="bg1">
                    <a:lumMod val="75000"/>
                  </a:schemeClr>
                </a:solidFill>
              </a:rPr>
              <a:t> </a:t>
            </a:r>
            <a:r>
              <a:rPr lang="de-DE" sz="3500" b="1" dirty="0" err="1">
                <a:solidFill>
                  <a:schemeClr val="bg1">
                    <a:lumMod val="75000"/>
                  </a:schemeClr>
                </a:solidFill>
              </a:rPr>
              <a:t>spin</a:t>
            </a:r>
            <a:r>
              <a:rPr lang="de-DE" sz="3500" b="1" dirty="0">
                <a:solidFill>
                  <a:schemeClr val="bg1">
                    <a:lumMod val="75000"/>
                  </a:schemeClr>
                </a:solidFill>
              </a:rPr>
              <a:t> </a:t>
            </a:r>
            <a:r>
              <a:rPr lang="de-DE" sz="3500" b="1" dirty="0" err="1">
                <a:solidFill>
                  <a:schemeClr val="bg1">
                    <a:lumMod val="75000"/>
                  </a:schemeClr>
                </a:solidFill>
              </a:rPr>
              <a:t>transport</a:t>
            </a:r>
            <a:endParaRPr lang="de-DE" sz="3500" b="1" dirty="0">
              <a:solidFill>
                <a:schemeClr val="bg1">
                  <a:lumMod val="75000"/>
                </a:schemeClr>
              </a:solidFill>
            </a:endParaRPr>
          </a:p>
        </p:txBody>
      </p:sp>
      <p:grpSp>
        <p:nvGrpSpPr>
          <p:cNvPr id="18" name="Gruppieren 17"/>
          <p:cNvGrpSpPr/>
          <p:nvPr/>
        </p:nvGrpSpPr>
        <p:grpSpPr>
          <a:xfrm>
            <a:off x="11478903" y="2874025"/>
            <a:ext cx="190323" cy="190323"/>
            <a:chOff x="323850" y="5157788"/>
            <a:chExt cx="935038" cy="935038"/>
          </a:xfrm>
        </p:grpSpPr>
        <p:cxnSp>
          <p:nvCxnSpPr>
            <p:cNvPr id="19" name="Gerade Verbindung 18"/>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966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Time </a:t>
            </a:r>
            <a:r>
              <a:rPr lang="de-DE" dirty="0" err="1"/>
              <a:t>for</a:t>
            </a:r>
            <a:r>
              <a:rPr lang="de-DE" dirty="0"/>
              <a:t> a </a:t>
            </a:r>
            <a:r>
              <a:rPr lang="de-DE" dirty="0" err="1"/>
              <a:t>comparison</a:t>
            </a:r>
            <a:endParaRPr lang="de-DE" dirty="0"/>
          </a:p>
        </p:txBody>
      </p:sp>
      <p:sp>
        <p:nvSpPr>
          <p:cNvPr id="3" name="Inhaltsplatzhalter 2"/>
          <p:cNvSpPr>
            <a:spLocks noGrp="1"/>
          </p:cNvSpPr>
          <p:nvPr>
            <p:ph sz="half" idx="1"/>
          </p:nvPr>
        </p:nvSpPr>
        <p:spPr>
          <a:xfrm>
            <a:off x="431799" y="1989139"/>
            <a:ext cx="5160145" cy="4103687"/>
          </a:xfrm>
          <a:solidFill>
            <a:schemeClr val="accent1">
              <a:alpha val="10000"/>
            </a:schemeClr>
          </a:solidFill>
          <a:ln w="19050">
            <a:noFill/>
          </a:ln>
        </p:spPr>
        <p:txBody>
          <a:bodyPr/>
          <a:lstStyle/>
          <a:p>
            <a:r>
              <a:rPr lang="de-DE" dirty="0"/>
              <a:t>Approach </a:t>
            </a:r>
            <a:r>
              <a:rPr lang="de-DE" dirty="0" err="1"/>
              <a:t>tilting</a:t>
            </a:r>
            <a:r>
              <a:rPr lang="de-DE" dirty="0"/>
              <a:t> and </a:t>
            </a:r>
            <a:r>
              <a:rPr lang="de-DE" dirty="0" err="1"/>
              <a:t>cutting</a:t>
            </a:r>
            <a:endParaRPr lang="de-DE" dirty="0"/>
          </a:p>
          <a:p>
            <a:endParaRPr lang="de-DE" dirty="0"/>
          </a:p>
          <a:p>
            <a:pPr lvl="1"/>
            <a:r>
              <a:rPr lang="de-DE" dirty="0" err="1"/>
              <a:t>Tilting</a:t>
            </a:r>
            <a:r>
              <a:rPr lang="de-DE" dirty="0"/>
              <a:t> </a:t>
            </a:r>
            <a:r>
              <a:rPr lang="de-DE" dirty="0" err="1"/>
              <a:t>the</a:t>
            </a:r>
            <a:r>
              <a:rPr lang="de-DE" dirty="0"/>
              <a:t> </a:t>
            </a:r>
            <a:r>
              <a:rPr lang="de-DE" dirty="0" err="1"/>
              <a:t>whole</a:t>
            </a:r>
            <a:r>
              <a:rPr lang="de-DE" dirty="0"/>
              <a:t> </a:t>
            </a:r>
            <a:r>
              <a:rPr lang="de-DE" dirty="0" err="1"/>
              <a:t>system</a:t>
            </a:r>
            <a:r>
              <a:rPr lang="de-DE" dirty="0"/>
              <a:t> and </a:t>
            </a:r>
            <a:r>
              <a:rPr lang="de-DE" dirty="0" err="1"/>
              <a:t>cutting</a:t>
            </a:r>
            <a:r>
              <a:rPr lang="de-DE" dirty="0"/>
              <a:t> a </a:t>
            </a:r>
            <a:r>
              <a:rPr lang="de-DE" dirty="0" err="1"/>
              <a:t>cube</a:t>
            </a:r>
            <a:r>
              <a:rPr lang="de-DE" dirty="0"/>
              <a:t> out </a:t>
            </a:r>
            <a:r>
              <a:rPr lang="de-DE" dirty="0" err="1"/>
              <a:t>of</a:t>
            </a:r>
            <a:r>
              <a:rPr lang="de-DE" dirty="0"/>
              <a:t> </a:t>
            </a:r>
            <a:r>
              <a:rPr lang="de-DE" dirty="0" err="1"/>
              <a:t>it</a:t>
            </a:r>
            <a:endParaRPr lang="de-DE" dirty="0"/>
          </a:p>
          <a:p>
            <a:endParaRPr lang="de-DE" dirty="0"/>
          </a:p>
          <a:p>
            <a:pPr lvl="2"/>
            <a:r>
              <a:rPr lang="de-DE" dirty="0">
                <a:solidFill>
                  <a:srgbClr val="00B050"/>
                </a:solidFill>
              </a:rPr>
              <a:t>More </a:t>
            </a:r>
            <a:r>
              <a:rPr lang="de-DE" dirty="0" err="1">
                <a:solidFill>
                  <a:srgbClr val="00B050"/>
                </a:solidFill>
              </a:rPr>
              <a:t>interactions</a:t>
            </a:r>
            <a:endParaRPr lang="de-DE" dirty="0">
              <a:solidFill>
                <a:srgbClr val="00B050"/>
              </a:solidFill>
            </a:endParaRPr>
          </a:p>
          <a:p>
            <a:pPr lvl="2"/>
            <a:r>
              <a:rPr lang="de-DE" dirty="0" err="1">
                <a:solidFill>
                  <a:srgbClr val="FF0000"/>
                </a:solidFill>
              </a:rPr>
              <a:t>Only</a:t>
            </a:r>
            <a:r>
              <a:rPr lang="de-DE" dirty="0">
                <a:solidFill>
                  <a:srgbClr val="FF0000"/>
                </a:solidFill>
              </a:rPr>
              <a:t> </a:t>
            </a:r>
            <a:r>
              <a:rPr lang="de-DE" dirty="0" err="1">
                <a:solidFill>
                  <a:srgbClr val="FF0000"/>
                </a:solidFill>
              </a:rPr>
              <a:t>allows</a:t>
            </a:r>
            <a:r>
              <a:rPr lang="de-DE" dirty="0">
                <a:solidFill>
                  <a:srgbClr val="FF0000"/>
                </a:solidFill>
              </a:rPr>
              <a:t> </a:t>
            </a:r>
            <a:r>
              <a:rPr lang="de-DE" dirty="0" err="1">
                <a:solidFill>
                  <a:srgbClr val="FF0000"/>
                </a:solidFill>
              </a:rPr>
              <a:t>small</a:t>
            </a:r>
            <a:r>
              <a:rPr lang="de-DE" dirty="0">
                <a:solidFill>
                  <a:srgbClr val="FF0000"/>
                </a:solidFill>
              </a:rPr>
              <a:t> </a:t>
            </a:r>
            <a:r>
              <a:rPr lang="de-DE" dirty="0" err="1">
                <a:solidFill>
                  <a:srgbClr val="FF0000"/>
                </a:solidFill>
              </a:rPr>
              <a:t>systems</a:t>
            </a:r>
            <a:endParaRPr lang="de-DE" dirty="0">
              <a:solidFill>
                <a:srgbClr val="FF0000"/>
              </a:solidFill>
            </a:endParaRPr>
          </a:p>
          <a:p>
            <a:pPr lvl="3"/>
            <a:r>
              <a:rPr lang="de-DE" dirty="0">
                <a:solidFill>
                  <a:srgbClr val="FF0000"/>
                </a:solidFill>
              </a:rPr>
              <a:t>And also </a:t>
            </a:r>
            <a:r>
              <a:rPr lang="de-DE" dirty="0" err="1">
                <a:solidFill>
                  <a:srgbClr val="FF0000"/>
                </a:solidFill>
              </a:rPr>
              <a:t>many</a:t>
            </a:r>
            <a:r>
              <a:rPr lang="de-DE" dirty="0">
                <a:solidFill>
                  <a:srgbClr val="FF0000"/>
                </a:solidFill>
              </a:rPr>
              <a:t> </a:t>
            </a:r>
            <a:r>
              <a:rPr lang="de-DE" dirty="0" err="1">
                <a:solidFill>
                  <a:srgbClr val="FF0000"/>
                </a:solidFill>
              </a:rPr>
              <a:t>partitation</a:t>
            </a:r>
            <a:r>
              <a:rPr lang="de-DE" dirty="0">
                <a:solidFill>
                  <a:srgbClr val="FF0000"/>
                </a:solidFill>
              </a:rPr>
              <a:t> </a:t>
            </a:r>
            <a:r>
              <a:rPr lang="de-DE" dirty="0" err="1">
                <a:solidFill>
                  <a:srgbClr val="FF0000"/>
                </a:solidFill>
              </a:rPr>
              <a:t>errors</a:t>
            </a:r>
            <a:endParaRPr lang="de-DE" dirty="0">
              <a:solidFill>
                <a:srgbClr val="FF0000"/>
              </a:solidFill>
            </a:endParaRPr>
          </a:p>
          <a:p>
            <a:pPr lvl="2"/>
            <a:r>
              <a:rPr lang="de-DE" dirty="0">
                <a:solidFill>
                  <a:srgbClr val="FF0000"/>
                </a:solidFill>
              </a:rPr>
              <a:t>„</a:t>
            </a:r>
            <a:r>
              <a:rPr lang="de-DE" dirty="0" err="1">
                <a:solidFill>
                  <a:srgbClr val="FF0000"/>
                </a:solidFill>
              </a:rPr>
              <a:t>No</a:t>
            </a:r>
            <a:r>
              <a:rPr lang="de-DE" dirty="0">
                <a:solidFill>
                  <a:srgbClr val="FF0000"/>
                </a:solidFill>
              </a:rPr>
              <a:t>“ </a:t>
            </a:r>
            <a:r>
              <a:rPr lang="de-DE" dirty="0" err="1">
                <a:solidFill>
                  <a:srgbClr val="FF0000"/>
                </a:solidFill>
              </a:rPr>
              <a:t>boundary</a:t>
            </a:r>
            <a:r>
              <a:rPr lang="de-DE" dirty="0">
                <a:solidFill>
                  <a:srgbClr val="FF0000"/>
                </a:solidFill>
              </a:rPr>
              <a:t> </a:t>
            </a:r>
            <a:r>
              <a:rPr lang="de-DE" dirty="0" err="1">
                <a:solidFill>
                  <a:srgbClr val="FF0000"/>
                </a:solidFill>
              </a:rPr>
              <a:t>conditions</a:t>
            </a:r>
            <a:endParaRPr lang="de-DE" dirty="0">
              <a:solidFill>
                <a:srgbClr val="FF0000"/>
              </a:solidFill>
            </a:endParaRPr>
          </a:p>
          <a:p>
            <a:pPr lvl="2"/>
            <a:endParaRPr lang="de-DE" dirty="0"/>
          </a:p>
        </p:txBody>
      </p:sp>
      <p:sp>
        <p:nvSpPr>
          <p:cNvPr id="4" name="Inhaltsplatzhalter 3"/>
          <p:cNvSpPr>
            <a:spLocks noGrp="1"/>
          </p:cNvSpPr>
          <p:nvPr>
            <p:ph sz="half" idx="2"/>
          </p:nvPr>
        </p:nvSpPr>
        <p:spPr>
          <a:xfrm>
            <a:off x="6191251" y="1989139"/>
            <a:ext cx="5449365" cy="4103687"/>
          </a:xfrm>
          <a:solidFill>
            <a:schemeClr val="accent1">
              <a:alpha val="10000"/>
            </a:schemeClr>
          </a:solidFill>
          <a:ln w="19050">
            <a:noFill/>
          </a:ln>
        </p:spPr>
        <p:txBody>
          <a:bodyPr/>
          <a:lstStyle/>
          <a:p>
            <a:r>
              <a:rPr lang="de-DE" dirty="0"/>
              <a:t>Approach </a:t>
            </a:r>
            <a:r>
              <a:rPr lang="de-DE" dirty="0" err="1"/>
              <a:t>unit</a:t>
            </a:r>
            <a:r>
              <a:rPr lang="de-DE" dirty="0"/>
              <a:t> </a:t>
            </a:r>
            <a:r>
              <a:rPr lang="de-DE" dirty="0" err="1"/>
              <a:t>cell</a:t>
            </a:r>
            <a:endParaRPr lang="de-DE" dirty="0"/>
          </a:p>
          <a:p>
            <a:endParaRPr lang="de-DE" dirty="0"/>
          </a:p>
          <a:p>
            <a:pPr lvl="1"/>
            <a:r>
              <a:rPr lang="de-DE" dirty="0"/>
              <a:t>Building </a:t>
            </a:r>
            <a:r>
              <a:rPr lang="de-DE" dirty="0" err="1"/>
              <a:t>the</a:t>
            </a:r>
            <a:r>
              <a:rPr lang="de-DE" dirty="0"/>
              <a:t> </a:t>
            </a:r>
            <a:r>
              <a:rPr lang="de-DE" dirty="0" err="1"/>
              <a:t>system</a:t>
            </a:r>
            <a:r>
              <a:rPr lang="de-DE" dirty="0"/>
              <a:t> </a:t>
            </a:r>
            <a:r>
              <a:rPr lang="de-DE" dirty="0" err="1"/>
              <a:t>up</a:t>
            </a:r>
            <a:r>
              <a:rPr lang="de-DE" dirty="0"/>
              <a:t> </a:t>
            </a:r>
            <a:r>
              <a:rPr lang="de-DE" dirty="0" err="1"/>
              <a:t>by</a:t>
            </a:r>
            <a:r>
              <a:rPr lang="de-DE" dirty="0"/>
              <a:t> </a:t>
            </a:r>
            <a:r>
              <a:rPr lang="de-DE" dirty="0" err="1"/>
              <a:t>unit</a:t>
            </a:r>
            <a:r>
              <a:rPr lang="de-DE" dirty="0"/>
              <a:t> </a:t>
            </a:r>
            <a:r>
              <a:rPr lang="de-DE" dirty="0" err="1"/>
              <a:t>cells</a:t>
            </a:r>
            <a:r>
              <a:rPr lang="de-DE" dirty="0"/>
              <a:t> </a:t>
            </a:r>
            <a:r>
              <a:rPr lang="de-DE" dirty="0" err="1"/>
              <a:t>with</a:t>
            </a:r>
            <a:r>
              <a:rPr lang="de-DE" dirty="0"/>
              <a:t> r-plane </a:t>
            </a:r>
            <a:r>
              <a:rPr lang="de-DE" dirty="0" err="1"/>
              <a:t>surface</a:t>
            </a:r>
            <a:endParaRPr lang="de-DE" dirty="0"/>
          </a:p>
          <a:p>
            <a:endParaRPr lang="de-DE" dirty="0"/>
          </a:p>
          <a:p>
            <a:pPr lvl="2"/>
            <a:r>
              <a:rPr lang="de-DE" dirty="0" err="1">
                <a:solidFill>
                  <a:srgbClr val="00B050"/>
                </a:solidFill>
              </a:rPr>
              <a:t>Allows</a:t>
            </a:r>
            <a:r>
              <a:rPr lang="de-DE" dirty="0">
                <a:solidFill>
                  <a:srgbClr val="00B050"/>
                </a:solidFill>
              </a:rPr>
              <a:t> </a:t>
            </a:r>
            <a:r>
              <a:rPr lang="de-DE" dirty="0" err="1">
                <a:solidFill>
                  <a:srgbClr val="00B050"/>
                </a:solidFill>
              </a:rPr>
              <a:t>for</a:t>
            </a:r>
            <a:r>
              <a:rPr lang="de-DE" dirty="0">
                <a:solidFill>
                  <a:srgbClr val="00B050"/>
                </a:solidFill>
              </a:rPr>
              <a:t> Boundary </a:t>
            </a:r>
            <a:r>
              <a:rPr lang="de-DE" dirty="0" err="1">
                <a:solidFill>
                  <a:srgbClr val="00B050"/>
                </a:solidFill>
              </a:rPr>
              <a:t>Conditions</a:t>
            </a:r>
            <a:endParaRPr lang="de-DE" dirty="0">
              <a:solidFill>
                <a:srgbClr val="00B050"/>
              </a:solidFill>
            </a:endParaRPr>
          </a:p>
          <a:p>
            <a:pPr lvl="2"/>
            <a:r>
              <a:rPr lang="de-DE" dirty="0">
                <a:solidFill>
                  <a:srgbClr val="00B050"/>
                </a:solidFill>
              </a:rPr>
              <a:t>Micrometer </a:t>
            </a:r>
            <a:r>
              <a:rPr lang="de-DE" dirty="0" err="1">
                <a:solidFill>
                  <a:srgbClr val="00B050"/>
                </a:solidFill>
              </a:rPr>
              <a:t>crystals</a:t>
            </a:r>
            <a:r>
              <a:rPr lang="de-DE" dirty="0">
                <a:solidFill>
                  <a:srgbClr val="00B050"/>
                </a:solidFill>
              </a:rPr>
              <a:t> possible</a:t>
            </a:r>
          </a:p>
          <a:p>
            <a:pPr lvl="2"/>
            <a:r>
              <a:rPr lang="de-DE" dirty="0">
                <a:solidFill>
                  <a:srgbClr val="FF0000"/>
                </a:solidFill>
              </a:rPr>
              <a:t>Memory limited</a:t>
            </a:r>
          </a:p>
          <a:p>
            <a:pPr lvl="3"/>
            <a:r>
              <a:rPr lang="de-DE" dirty="0" err="1">
                <a:solidFill>
                  <a:srgbClr val="FF0000"/>
                </a:solidFill>
              </a:rPr>
              <a:t>Less</a:t>
            </a:r>
            <a:r>
              <a:rPr lang="de-DE" dirty="0">
                <a:solidFill>
                  <a:srgbClr val="FF0000"/>
                </a:solidFill>
              </a:rPr>
              <a:t> </a:t>
            </a:r>
            <a:r>
              <a:rPr lang="de-DE" dirty="0" err="1">
                <a:solidFill>
                  <a:srgbClr val="FF0000"/>
                </a:solidFill>
              </a:rPr>
              <a:t>accurate</a:t>
            </a:r>
            <a:endParaRPr lang="de-DE" dirty="0">
              <a:solidFill>
                <a:srgbClr val="FF0000"/>
              </a:solidFill>
            </a:endParaRPr>
          </a:p>
          <a:p>
            <a:pPr lvl="2"/>
            <a:r>
              <a:rPr lang="de-DE" dirty="0" err="1">
                <a:solidFill>
                  <a:srgbClr val="FF0000"/>
                </a:solidFill>
              </a:rPr>
              <a:t>Drifting</a:t>
            </a:r>
            <a:endParaRPr lang="de-DE" dirty="0">
              <a:solidFill>
                <a:srgbClr val="FF0000"/>
              </a:solidFill>
            </a:endParaRPr>
          </a:p>
        </p:txBody>
      </p:sp>
      <p:sp>
        <p:nvSpPr>
          <p:cNvPr id="5" name="Fußzeilenplatzhalter 4"/>
          <p:cNvSpPr>
            <a:spLocks noGrp="1"/>
          </p:cNvSpPr>
          <p:nvPr>
            <p:ph type="ftr" sz="quarter" idx="3"/>
          </p:nvPr>
        </p:nvSpPr>
        <p:spPr/>
        <p:txBody>
          <a:bodyPr/>
          <a:lstStyle/>
          <a:p>
            <a:r>
              <a:rPr lang="en-US" dirty="0"/>
              <a:t>Computer simulations of spin transport in hematite</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en-US"/>
              <a:t>19.10.2023</a:t>
            </a:r>
            <a:endParaRPr lang="de-DE" dirty="0"/>
          </a:p>
        </p:txBody>
      </p:sp>
    </p:spTree>
    <p:extLst>
      <p:ext uri="{BB962C8B-B14F-4D97-AF65-F5344CB8AC3E}">
        <p14:creationId xmlns:p14="http://schemas.microsoft.com/office/powerpoint/2010/main" val="183372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Time </a:t>
            </a:r>
            <a:r>
              <a:rPr lang="de-DE" dirty="0" err="1"/>
              <a:t>for</a:t>
            </a:r>
            <a:r>
              <a:rPr lang="de-DE" dirty="0"/>
              <a:t> a </a:t>
            </a:r>
            <a:r>
              <a:rPr lang="de-DE" dirty="0" err="1"/>
              <a:t>comparison</a:t>
            </a:r>
            <a:endParaRPr lang="de-DE" dirty="0"/>
          </a:p>
        </p:txBody>
      </p:sp>
      <p:sp>
        <p:nvSpPr>
          <p:cNvPr id="3" name="Inhaltsplatzhalter 2"/>
          <p:cNvSpPr>
            <a:spLocks noGrp="1"/>
          </p:cNvSpPr>
          <p:nvPr>
            <p:ph sz="half" idx="1"/>
          </p:nvPr>
        </p:nvSpPr>
        <p:spPr>
          <a:xfrm>
            <a:off x="431799" y="1989139"/>
            <a:ext cx="5160145" cy="4103687"/>
          </a:xfrm>
          <a:solidFill>
            <a:srgbClr val="FF0000">
              <a:alpha val="10000"/>
            </a:srgbClr>
          </a:solidFill>
          <a:ln w="19050">
            <a:noFill/>
          </a:ln>
        </p:spPr>
        <p:txBody>
          <a:bodyPr/>
          <a:lstStyle/>
          <a:p>
            <a:r>
              <a:rPr lang="de-DE" dirty="0"/>
              <a:t>Approach </a:t>
            </a:r>
            <a:r>
              <a:rPr lang="de-DE" dirty="0" err="1"/>
              <a:t>tilting</a:t>
            </a:r>
            <a:r>
              <a:rPr lang="de-DE" dirty="0"/>
              <a:t> and </a:t>
            </a:r>
            <a:r>
              <a:rPr lang="de-DE" dirty="0" err="1"/>
              <a:t>cutting</a:t>
            </a:r>
            <a:endParaRPr lang="de-DE" dirty="0"/>
          </a:p>
          <a:p>
            <a:endParaRPr lang="de-DE" dirty="0"/>
          </a:p>
          <a:p>
            <a:pPr lvl="1"/>
            <a:r>
              <a:rPr lang="de-DE" dirty="0" err="1"/>
              <a:t>Tilting</a:t>
            </a:r>
            <a:r>
              <a:rPr lang="de-DE" dirty="0"/>
              <a:t> </a:t>
            </a:r>
            <a:r>
              <a:rPr lang="de-DE" dirty="0" err="1"/>
              <a:t>the</a:t>
            </a:r>
            <a:r>
              <a:rPr lang="de-DE" dirty="0"/>
              <a:t> </a:t>
            </a:r>
            <a:r>
              <a:rPr lang="de-DE" dirty="0" err="1"/>
              <a:t>whole</a:t>
            </a:r>
            <a:r>
              <a:rPr lang="de-DE" dirty="0"/>
              <a:t> </a:t>
            </a:r>
            <a:r>
              <a:rPr lang="de-DE" dirty="0" err="1"/>
              <a:t>system</a:t>
            </a:r>
            <a:r>
              <a:rPr lang="de-DE" dirty="0"/>
              <a:t> and </a:t>
            </a:r>
            <a:r>
              <a:rPr lang="de-DE" dirty="0" err="1"/>
              <a:t>cutting</a:t>
            </a:r>
            <a:r>
              <a:rPr lang="de-DE" dirty="0"/>
              <a:t> a </a:t>
            </a:r>
            <a:r>
              <a:rPr lang="de-DE" dirty="0" err="1"/>
              <a:t>cube</a:t>
            </a:r>
            <a:r>
              <a:rPr lang="de-DE" dirty="0"/>
              <a:t> out </a:t>
            </a:r>
            <a:r>
              <a:rPr lang="de-DE" dirty="0" err="1"/>
              <a:t>of</a:t>
            </a:r>
            <a:r>
              <a:rPr lang="de-DE" dirty="0"/>
              <a:t> </a:t>
            </a:r>
            <a:r>
              <a:rPr lang="de-DE" dirty="0" err="1"/>
              <a:t>it</a:t>
            </a:r>
            <a:endParaRPr lang="de-DE" dirty="0"/>
          </a:p>
          <a:p>
            <a:endParaRPr lang="de-DE" dirty="0"/>
          </a:p>
          <a:p>
            <a:pPr lvl="2"/>
            <a:r>
              <a:rPr lang="de-DE" dirty="0">
                <a:solidFill>
                  <a:srgbClr val="00B050"/>
                </a:solidFill>
              </a:rPr>
              <a:t>More </a:t>
            </a:r>
            <a:r>
              <a:rPr lang="de-DE" dirty="0" err="1">
                <a:solidFill>
                  <a:srgbClr val="00B050"/>
                </a:solidFill>
              </a:rPr>
              <a:t>interactions</a:t>
            </a:r>
            <a:endParaRPr lang="de-DE" dirty="0">
              <a:solidFill>
                <a:srgbClr val="00B050"/>
              </a:solidFill>
            </a:endParaRPr>
          </a:p>
          <a:p>
            <a:pPr lvl="2"/>
            <a:r>
              <a:rPr lang="de-DE" dirty="0" err="1">
                <a:solidFill>
                  <a:srgbClr val="FF0000"/>
                </a:solidFill>
              </a:rPr>
              <a:t>Only</a:t>
            </a:r>
            <a:r>
              <a:rPr lang="de-DE" dirty="0">
                <a:solidFill>
                  <a:srgbClr val="FF0000"/>
                </a:solidFill>
              </a:rPr>
              <a:t> </a:t>
            </a:r>
            <a:r>
              <a:rPr lang="de-DE" dirty="0" err="1">
                <a:solidFill>
                  <a:srgbClr val="FF0000"/>
                </a:solidFill>
              </a:rPr>
              <a:t>allows</a:t>
            </a:r>
            <a:r>
              <a:rPr lang="de-DE" dirty="0">
                <a:solidFill>
                  <a:srgbClr val="FF0000"/>
                </a:solidFill>
              </a:rPr>
              <a:t> </a:t>
            </a:r>
            <a:r>
              <a:rPr lang="de-DE" dirty="0" err="1">
                <a:solidFill>
                  <a:srgbClr val="FF0000"/>
                </a:solidFill>
              </a:rPr>
              <a:t>small</a:t>
            </a:r>
            <a:r>
              <a:rPr lang="de-DE" dirty="0">
                <a:solidFill>
                  <a:srgbClr val="FF0000"/>
                </a:solidFill>
              </a:rPr>
              <a:t> </a:t>
            </a:r>
            <a:r>
              <a:rPr lang="de-DE" dirty="0" err="1">
                <a:solidFill>
                  <a:srgbClr val="FF0000"/>
                </a:solidFill>
              </a:rPr>
              <a:t>systems</a:t>
            </a:r>
            <a:endParaRPr lang="de-DE" dirty="0">
              <a:solidFill>
                <a:srgbClr val="FF0000"/>
              </a:solidFill>
            </a:endParaRPr>
          </a:p>
          <a:p>
            <a:pPr lvl="3"/>
            <a:r>
              <a:rPr lang="de-DE" dirty="0">
                <a:solidFill>
                  <a:srgbClr val="FF0000"/>
                </a:solidFill>
              </a:rPr>
              <a:t>And also </a:t>
            </a:r>
            <a:r>
              <a:rPr lang="de-DE" dirty="0" err="1">
                <a:solidFill>
                  <a:srgbClr val="FF0000"/>
                </a:solidFill>
              </a:rPr>
              <a:t>many</a:t>
            </a:r>
            <a:r>
              <a:rPr lang="de-DE" dirty="0">
                <a:solidFill>
                  <a:srgbClr val="FF0000"/>
                </a:solidFill>
              </a:rPr>
              <a:t> </a:t>
            </a:r>
            <a:r>
              <a:rPr lang="de-DE" dirty="0" err="1">
                <a:solidFill>
                  <a:srgbClr val="FF0000"/>
                </a:solidFill>
              </a:rPr>
              <a:t>partitation</a:t>
            </a:r>
            <a:r>
              <a:rPr lang="de-DE" dirty="0">
                <a:solidFill>
                  <a:srgbClr val="FF0000"/>
                </a:solidFill>
              </a:rPr>
              <a:t> </a:t>
            </a:r>
            <a:r>
              <a:rPr lang="de-DE" dirty="0" err="1">
                <a:solidFill>
                  <a:srgbClr val="FF0000"/>
                </a:solidFill>
              </a:rPr>
              <a:t>errors</a:t>
            </a:r>
            <a:endParaRPr lang="de-DE" dirty="0">
              <a:solidFill>
                <a:srgbClr val="FF0000"/>
              </a:solidFill>
            </a:endParaRPr>
          </a:p>
          <a:p>
            <a:pPr lvl="2"/>
            <a:r>
              <a:rPr lang="de-DE" dirty="0">
                <a:solidFill>
                  <a:srgbClr val="FF0000"/>
                </a:solidFill>
              </a:rPr>
              <a:t>„</a:t>
            </a:r>
            <a:r>
              <a:rPr lang="de-DE" dirty="0" err="1">
                <a:solidFill>
                  <a:srgbClr val="FF0000"/>
                </a:solidFill>
              </a:rPr>
              <a:t>No</a:t>
            </a:r>
            <a:r>
              <a:rPr lang="de-DE" dirty="0">
                <a:solidFill>
                  <a:srgbClr val="FF0000"/>
                </a:solidFill>
              </a:rPr>
              <a:t>“ </a:t>
            </a:r>
            <a:r>
              <a:rPr lang="de-DE" dirty="0" err="1">
                <a:solidFill>
                  <a:srgbClr val="FF0000"/>
                </a:solidFill>
              </a:rPr>
              <a:t>boundary</a:t>
            </a:r>
            <a:r>
              <a:rPr lang="de-DE" dirty="0">
                <a:solidFill>
                  <a:srgbClr val="FF0000"/>
                </a:solidFill>
              </a:rPr>
              <a:t> </a:t>
            </a:r>
            <a:r>
              <a:rPr lang="de-DE" dirty="0" err="1">
                <a:solidFill>
                  <a:srgbClr val="FF0000"/>
                </a:solidFill>
              </a:rPr>
              <a:t>conditions</a:t>
            </a:r>
            <a:endParaRPr lang="de-DE" dirty="0">
              <a:solidFill>
                <a:srgbClr val="FF0000"/>
              </a:solidFill>
            </a:endParaRPr>
          </a:p>
          <a:p>
            <a:pPr lvl="2"/>
            <a:endParaRPr lang="de-DE" dirty="0"/>
          </a:p>
        </p:txBody>
      </p:sp>
      <p:sp>
        <p:nvSpPr>
          <p:cNvPr id="4" name="Inhaltsplatzhalter 3"/>
          <p:cNvSpPr>
            <a:spLocks noGrp="1"/>
          </p:cNvSpPr>
          <p:nvPr>
            <p:ph sz="half" idx="2"/>
          </p:nvPr>
        </p:nvSpPr>
        <p:spPr>
          <a:xfrm>
            <a:off x="6191251" y="1989139"/>
            <a:ext cx="5449365" cy="4103687"/>
          </a:xfrm>
          <a:solidFill>
            <a:srgbClr val="00B050">
              <a:alpha val="10000"/>
            </a:srgbClr>
          </a:solidFill>
          <a:ln w="22225">
            <a:solidFill>
              <a:srgbClr val="00B050"/>
            </a:solidFill>
          </a:ln>
        </p:spPr>
        <p:txBody>
          <a:bodyPr/>
          <a:lstStyle/>
          <a:p>
            <a:r>
              <a:rPr lang="de-DE" dirty="0"/>
              <a:t>Approach </a:t>
            </a:r>
            <a:r>
              <a:rPr lang="de-DE" dirty="0" err="1"/>
              <a:t>unit</a:t>
            </a:r>
            <a:r>
              <a:rPr lang="de-DE" dirty="0"/>
              <a:t> </a:t>
            </a:r>
            <a:r>
              <a:rPr lang="de-DE" dirty="0" err="1"/>
              <a:t>cell</a:t>
            </a:r>
            <a:endParaRPr lang="de-DE" dirty="0"/>
          </a:p>
          <a:p>
            <a:endParaRPr lang="de-DE" dirty="0"/>
          </a:p>
          <a:p>
            <a:pPr lvl="1"/>
            <a:r>
              <a:rPr lang="de-DE" dirty="0"/>
              <a:t>Building </a:t>
            </a:r>
            <a:r>
              <a:rPr lang="de-DE" dirty="0" err="1"/>
              <a:t>the</a:t>
            </a:r>
            <a:r>
              <a:rPr lang="de-DE" dirty="0"/>
              <a:t> </a:t>
            </a:r>
            <a:r>
              <a:rPr lang="de-DE" dirty="0" err="1"/>
              <a:t>system</a:t>
            </a:r>
            <a:r>
              <a:rPr lang="de-DE" dirty="0"/>
              <a:t> </a:t>
            </a:r>
            <a:r>
              <a:rPr lang="de-DE" dirty="0" err="1"/>
              <a:t>up</a:t>
            </a:r>
            <a:r>
              <a:rPr lang="de-DE" dirty="0"/>
              <a:t> </a:t>
            </a:r>
            <a:r>
              <a:rPr lang="de-DE" dirty="0" err="1"/>
              <a:t>by</a:t>
            </a:r>
            <a:r>
              <a:rPr lang="de-DE" dirty="0"/>
              <a:t> </a:t>
            </a:r>
            <a:r>
              <a:rPr lang="de-DE" dirty="0" err="1"/>
              <a:t>unit</a:t>
            </a:r>
            <a:r>
              <a:rPr lang="de-DE" dirty="0"/>
              <a:t> </a:t>
            </a:r>
            <a:r>
              <a:rPr lang="de-DE" dirty="0" err="1"/>
              <a:t>cells</a:t>
            </a:r>
            <a:r>
              <a:rPr lang="de-DE" dirty="0"/>
              <a:t> </a:t>
            </a:r>
            <a:r>
              <a:rPr lang="de-DE" dirty="0" err="1"/>
              <a:t>with</a:t>
            </a:r>
            <a:r>
              <a:rPr lang="de-DE" dirty="0"/>
              <a:t> r-plane </a:t>
            </a:r>
            <a:r>
              <a:rPr lang="de-DE" dirty="0" err="1"/>
              <a:t>surface</a:t>
            </a:r>
            <a:endParaRPr lang="de-DE" dirty="0"/>
          </a:p>
          <a:p>
            <a:endParaRPr lang="de-DE" dirty="0"/>
          </a:p>
          <a:p>
            <a:pPr lvl="2"/>
            <a:r>
              <a:rPr lang="de-DE" dirty="0" err="1">
                <a:solidFill>
                  <a:srgbClr val="00B050"/>
                </a:solidFill>
              </a:rPr>
              <a:t>Allows</a:t>
            </a:r>
            <a:r>
              <a:rPr lang="de-DE" dirty="0">
                <a:solidFill>
                  <a:srgbClr val="00B050"/>
                </a:solidFill>
              </a:rPr>
              <a:t> </a:t>
            </a:r>
            <a:r>
              <a:rPr lang="de-DE" dirty="0" err="1">
                <a:solidFill>
                  <a:srgbClr val="00B050"/>
                </a:solidFill>
              </a:rPr>
              <a:t>for</a:t>
            </a:r>
            <a:r>
              <a:rPr lang="de-DE" dirty="0">
                <a:solidFill>
                  <a:srgbClr val="00B050"/>
                </a:solidFill>
              </a:rPr>
              <a:t> Boundary </a:t>
            </a:r>
            <a:r>
              <a:rPr lang="de-DE" dirty="0" err="1">
                <a:solidFill>
                  <a:srgbClr val="00B050"/>
                </a:solidFill>
              </a:rPr>
              <a:t>Conditions</a:t>
            </a:r>
            <a:endParaRPr lang="de-DE" dirty="0">
              <a:solidFill>
                <a:srgbClr val="00B050"/>
              </a:solidFill>
            </a:endParaRPr>
          </a:p>
          <a:p>
            <a:pPr lvl="2"/>
            <a:r>
              <a:rPr lang="de-DE" dirty="0">
                <a:solidFill>
                  <a:srgbClr val="00B050"/>
                </a:solidFill>
              </a:rPr>
              <a:t>Micrometer </a:t>
            </a:r>
            <a:r>
              <a:rPr lang="de-DE" dirty="0" err="1">
                <a:solidFill>
                  <a:srgbClr val="00B050"/>
                </a:solidFill>
              </a:rPr>
              <a:t>crystals</a:t>
            </a:r>
            <a:r>
              <a:rPr lang="de-DE" dirty="0">
                <a:solidFill>
                  <a:srgbClr val="00B050"/>
                </a:solidFill>
              </a:rPr>
              <a:t> possible</a:t>
            </a:r>
          </a:p>
          <a:p>
            <a:pPr lvl="2"/>
            <a:r>
              <a:rPr lang="de-DE" dirty="0">
                <a:solidFill>
                  <a:srgbClr val="FF0000"/>
                </a:solidFill>
              </a:rPr>
              <a:t>Memory limited</a:t>
            </a:r>
          </a:p>
          <a:p>
            <a:pPr lvl="3"/>
            <a:r>
              <a:rPr lang="de-DE" dirty="0" err="1">
                <a:solidFill>
                  <a:srgbClr val="FF0000"/>
                </a:solidFill>
              </a:rPr>
              <a:t>Less</a:t>
            </a:r>
            <a:r>
              <a:rPr lang="de-DE" dirty="0">
                <a:solidFill>
                  <a:srgbClr val="FF0000"/>
                </a:solidFill>
              </a:rPr>
              <a:t> </a:t>
            </a:r>
            <a:r>
              <a:rPr lang="de-DE" dirty="0" err="1">
                <a:solidFill>
                  <a:srgbClr val="FF0000"/>
                </a:solidFill>
              </a:rPr>
              <a:t>accurate</a:t>
            </a:r>
            <a:endParaRPr lang="de-DE" dirty="0">
              <a:solidFill>
                <a:srgbClr val="FF0000"/>
              </a:solidFill>
            </a:endParaRPr>
          </a:p>
          <a:p>
            <a:pPr lvl="2"/>
            <a:r>
              <a:rPr lang="de-DE" dirty="0" err="1">
                <a:solidFill>
                  <a:srgbClr val="FF0000"/>
                </a:solidFill>
              </a:rPr>
              <a:t>Drifting</a:t>
            </a:r>
            <a:endParaRPr lang="de-DE" dirty="0">
              <a:solidFill>
                <a:srgbClr val="FF0000"/>
              </a:solidFill>
            </a:endParaRPr>
          </a:p>
        </p:txBody>
      </p:sp>
      <p:sp>
        <p:nvSpPr>
          <p:cNvPr id="5" name="Fußzeilenplatzhalter 4"/>
          <p:cNvSpPr>
            <a:spLocks noGrp="1"/>
          </p:cNvSpPr>
          <p:nvPr>
            <p:ph type="ftr" sz="quarter" idx="3"/>
          </p:nvPr>
        </p:nvSpPr>
        <p:spPr/>
        <p:txBody>
          <a:bodyPr/>
          <a:lstStyle/>
          <a:p>
            <a:r>
              <a:rPr lang="en-US"/>
              <a:t>Computer simulations of spin transport in hematite</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en-US"/>
              <a:t>19.10.2023</a:t>
            </a:r>
            <a:endParaRPr lang="de-DE" dirty="0"/>
          </a:p>
        </p:txBody>
      </p:sp>
    </p:spTree>
    <p:extLst>
      <p:ext uri="{BB962C8B-B14F-4D97-AF65-F5344CB8AC3E}">
        <p14:creationId xmlns:p14="http://schemas.microsoft.com/office/powerpoint/2010/main" val="795544723"/>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1608</Words>
  <Application>Microsoft Office PowerPoint</Application>
  <PresentationFormat>Breitbild</PresentationFormat>
  <Paragraphs>300</Paragraphs>
  <Slides>22</Slides>
  <Notes>0</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22</vt:i4>
      </vt:variant>
    </vt:vector>
  </HeadingPairs>
  <TitlesOfParts>
    <vt:vector size="26" baseType="lpstr">
      <vt:lpstr>Arial</vt:lpstr>
      <vt:lpstr>Calibri</vt:lpstr>
      <vt:lpstr>Symbol</vt:lpstr>
      <vt:lpstr>PPT_UniKN</vt:lpstr>
      <vt:lpstr>PowerPoint-Präsentation</vt:lpstr>
      <vt:lpstr>Basics</vt:lpstr>
      <vt:lpstr>Basics: -Computer simulations</vt:lpstr>
      <vt:lpstr>Basics: -Computer simulations</vt:lpstr>
      <vt:lpstr>Basics</vt:lpstr>
      <vt:lpstr>Basics: -Spin transport</vt:lpstr>
      <vt:lpstr>Basics</vt:lpstr>
      <vt:lpstr>Time for a comparison</vt:lpstr>
      <vt:lpstr>Time for a comparison</vt:lpstr>
      <vt:lpstr>PowerPoint-Präsentation</vt:lpstr>
      <vt:lpstr>PowerPoint-Präsentation</vt:lpstr>
      <vt:lpstr>Textformatierungen mit Hilfe der Listenebenen</vt:lpstr>
      <vt:lpstr>Headline für Textfolie Arial Bold Headline maximal zwei Zeilen</vt:lpstr>
      <vt:lpstr>Headline für Textfolie Arial Bold Headline maximal zwei Zeilen</vt:lpstr>
      <vt:lpstr>Große Headline für Textfolie Headline maximal zwei Zeilen</vt:lpstr>
      <vt:lpstr>Große Headline für Textfolie Headline maximal zwei Zeilen</vt:lpstr>
      <vt:lpstr>Headline für Bildfolie Arial Bold</vt:lpstr>
      <vt:lpstr>Große Headline für Textfolie Headline maximal zwei Zeilen</vt:lpstr>
      <vt:lpstr>PowerPoint-Präsentation</vt:lpstr>
      <vt:lpstr>PowerPoint-Präsentation</vt:lpstr>
      <vt:lpstr>PowerPoint-Präsentation</vt:lpstr>
      <vt:lpstr>Merken-Element für die PowerPoint-Anwendung</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30</cp:revision>
  <dcterms:created xsi:type="dcterms:W3CDTF">2022-11-02T07:03:49Z</dcterms:created>
  <dcterms:modified xsi:type="dcterms:W3CDTF">2024-05-28T23:56:12Z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