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7"/>
  </p:notesMasterIdLst>
  <p:handoutMasterIdLst>
    <p:handoutMasterId r:id="rId48"/>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93" r:id="rId17"/>
    <p:sldId id="296" r:id="rId18"/>
    <p:sldId id="297" r:id="rId19"/>
    <p:sldId id="298" r:id="rId20"/>
    <p:sldId id="299" r:id="rId21"/>
    <p:sldId id="300" r:id="rId22"/>
    <p:sldId id="301" r:id="rId23"/>
    <p:sldId id="302" r:id="rId24"/>
    <p:sldId id="303" r:id="rId25"/>
    <p:sldId id="304" r:id="rId26"/>
    <p:sldId id="305" r:id="rId27"/>
    <p:sldId id="306" r:id="rId28"/>
    <p:sldId id="308" r:id="rId29"/>
    <p:sldId id="314" r:id="rId30"/>
    <p:sldId id="309" r:id="rId31"/>
    <p:sldId id="310" r:id="rId32"/>
    <p:sldId id="258" r:id="rId33"/>
    <p:sldId id="311" r:id="rId34"/>
    <p:sldId id="312" r:id="rId35"/>
    <p:sldId id="313" r:id="rId36"/>
    <p:sldId id="257" r:id="rId37"/>
    <p:sldId id="269" r:id="rId38"/>
    <p:sldId id="307" r:id="rId39"/>
    <p:sldId id="264" r:id="rId40"/>
    <p:sldId id="271" r:id="rId41"/>
    <p:sldId id="265" r:id="rId42"/>
    <p:sldId id="262" r:id="rId43"/>
    <p:sldId id="267" r:id="rId44"/>
    <p:sldId id="268" r:id="rId45"/>
    <p:sldId id="277"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6327" autoAdjust="0"/>
  </p:normalViewPr>
  <p:slideViewPr>
    <p:cSldViewPr showGuides="1">
      <p:cViewPr varScale="1">
        <p:scale>
          <a:sx n="82" d="100"/>
          <a:sy n="82" d="100"/>
        </p:scale>
        <p:origin x="624" y="58"/>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03.06.2024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03.06.2024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36</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 Id="rId1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18" Type="http://schemas.openxmlformats.org/officeDocument/2006/relationships/image" Target="../media/image3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png"/><Relationship Id="rId20" Type="http://schemas.openxmlformats.org/officeDocument/2006/relationships/hyperlink" Target="https://www.google.de/search?hl=de&amp;tbo=p&amp;tbm=bks&amp;q=inauthor:%22Soshin+Chikazumi%22" TargetMode="Externa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7.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5.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sv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und M die </a:t>
            </a:r>
            <a:r>
              <a:rPr lang="de-DE" dirty="0" err="1"/>
              <a:t>physikalsich</a:t>
            </a:r>
            <a:r>
              <a:rPr lang="de-DE" dirty="0"/>
              <a:t>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lvl="3"/>
            <a:endParaRPr lang="de-DE" dirty="0"/>
          </a:p>
          <a:p>
            <a:pPr lvl="2"/>
            <a:r>
              <a:rPr lang="de-DE" dirty="0"/>
              <a:t>Aufteilen der Wellenfunktion in einen Orts-teil und einen 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211615" y="3306929"/>
            <a:ext cx="3816706" cy="426035"/>
          </a:xfrm>
          <a:prstGeom prst="rect">
            <a:avLst/>
          </a:prstGeom>
        </p:spPr>
      </p:pic>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6"/>
          <a:stretch>
            <a:fillRect/>
          </a:stretch>
        </p:blipFill>
        <p:spPr>
          <a:xfrm>
            <a:off x="737139" y="2459898"/>
            <a:ext cx="3816706" cy="426035"/>
          </a:xfrm>
          <a:prstGeom prst="rect">
            <a:avLst/>
          </a:prstGeom>
        </p:spPr>
      </p:pic>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7"/>
          <a:stretch>
            <a:fillRect/>
          </a:stretch>
        </p:blipFill>
        <p:spPr>
          <a:xfrm>
            <a:off x="660065" y="4170118"/>
            <a:ext cx="5334206" cy="714982"/>
          </a:xfrm>
          <a:prstGeom prst="rect">
            <a:avLst/>
          </a:prstGeom>
        </p:spPr>
      </p:pic>
    </p:spTree>
    <p:extLst>
      <p:ext uri="{BB962C8B-B14F-4D97-AF65-F5344CB8AC3E}">
        <p14:creationId xmlns:p14="http://schemas.microsoft.com/office/powerpoint/2010/main" val="363263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r>
              <a:rPr lang="de-DE" dirty="0"/>
              <a:t>R</a:t>
            </a:r>
          </a:p>
          <a:p>
            <a:pPr lvl="2"/>
            <a:endParaRPr lang="de-DE" dirty="0"/>
          </a:p>
          <a:p>
            <a:pPr lvl="2"/>
            <a:r>
              <a:rPr lang="de-DE" dirty="0"/>
              <a:t>t</a:t>
            </a:r>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7"/>
          <a:stretch>
            <a:fillRect/>
          </a:stretch>
        </p:blipFill>
        <p:spPr>
          <a:xfrm>
            <a:off x="737139" y="2459898"/>
            <a:ext cx="3816706" cy="426035"/>
          </a:xfrm>
          <a:prstGeom prst="rect">
            <a:avLst/>
          </a:prstGeom>
        </p:spPr>
      </p:pic>
      <p:pic>
        <p:nvPicPr>
          <p:cNvPr id="50" name="Grafik 49">
            <a:extLst>
              <a:ext uri="{FF2B5EF4-FFF2-40B4-BE49-F238E27FC236}">
                <a16:creationId xmlns:a16="http://schemas.microsoft.com/office/drawing/2014/main" id="{82773E85-9AFB-FE7E-6893-DD0CA93F4DCB}"/>
              </a:ext>
            </a:extLst>
          </p:cNvPr>
          <p:cNvPicPr>
            <a:picLocks noChangeAspect="1"/>
          </p:cNvPicPr>
          <p:nvPr/>
        </p:nvPicPr>
        <p:blipFill>
          <a:blip r:embed="rId8"/>
          <a:stretch>
            <a:fillRect/>
          </a:stretch>
        </p:blipFill>
        <p:spPr>
          <a:xfrm>
            <a:off x="660065" y="4170118"/>
            <a:ext cx="5334206" cy="714982"/>
          </a:xfrm>
          <a:prstGeom prst="rect">
            <a:avLst/>
          </a:prstGeom>
        </p:spPr>
      </p:pic>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660065" y="5065355"/>
            <a:ext cx="3467088" cy="1168096"/>
          </a:xfrm>
          <a:prstGeom prst="rect">
            <a:avLst/>
          </a:prstGeom>
        </p:spPr>
      </p:pic>
    </p:spTree>
    <p:extLst>
      <p:ext uri="{BB962C8B-B14F-4D97-AF65-F5344CB8AC3E}">
        <p14:creationId xmlns:p14="http://schemas.microsoft.com/office/powerpoint/2010/main" val="71627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19"/>
          <a:stretch>
            <a:fillRect/>
          </a:stretch>
        </p:blipFill>
        <p:spPr>
          <a:xfrm>
            <a:off x="7746709" y="3099025"/>
            <a:ext cx="3238952" cy="2962688"/>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904034" y="6030457"/>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20"/>
              </a:rPr>
              <a:t>Soshin</a:t>
            </a:r>
            <a:r>
              <a:rPr lang="de-DE" b="0" i="0" u="none" strike="noStrike" dirty="0">
                <a:solidFill>
                  <a:srgbClr val="1155CC"/>
                </a:solidFill>
                <a:effectLst/>
                <a:highlight>
                  <a:srgbClr val="FFFFFF"/>
                </a:highlight>
                <a:latin typeface="Arial" panose="020B0604020202020204" pitchFamily="34" charset="0"/>
                <a:hlinkClick r:id="rId20"/>
              </a:rPr>
              <a:t> </a:t>
            </a:r>
            <a:r>
              <a:rPr lang="de-DE" b="0" i="0" u="none" strike="noStrike" dirty="0" err="1">
                <a:solidFill>
                  <a:srgbClr val="1155CC"/>
                </a:solidFill>
                <a:effectLst/>
                <a:highlight>
                  <a:srgbClr val="FFFFFF"/>
                </a:highlight>
                <a:latin typeface="Arial" panose="020B0604020202020204" pitchFamily="34" charset="0"/>
                <a:hlinkClick r:id="rId20"/>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spTree>
    <p:extLst>
      <p:ext uri="{BB962C8B-B14F-4D97-AF65-F5344CB8AC3E}">
        <p14:creationId xmlns:p14="http://schemas.microsoft.com/office/powerpoint/2010/main" val="18915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noChangeAspect="1"/>
          </p:cNvPicPr>
          <p:nvPr/>
        </p:nvPicPr>
        <p:blipFill>
          <a:blip r:embed="rId14"/>
          <a:stretch>
            <a:fillRect/>
          </a:stretch>
        </p:blipFill>
        <p:spPr>
          <a:xfrm>
            <a:off x="1168808" y="2878844"/>
            <a:ext cx="6973602"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B58856D8-208B-4E79-61EA-F20993E80CB6}"/>
              </a:ext>
            </a:extLst>
          </p:cNvPr>
          <p:cNvPicPr>
            <a:picLocks noChangeAspect="1"/>
          </p:cNvPicPr>
          <p:nvPr/>
        </p:nvPicPr>
        <p:blipFill>
          <a:blip r:embed="rId14"/>
          <a:stretch>
            <a:fillRect/>
          </a:stretch>
        </p:blipFill>
        <p:spPr>
          <a:xfrm>
            <a:off x="695400" y="2350995"/>
            <a:ext cx="4036154" cy="765568"/>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5"/>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spTree>
    <p:extLst>
      <p:ext uri="{BB962C8B-B14F-4D97-AF65-F5344CB8AC3E}">
        <p14:creationId xmlns:p14="http://schemas.microsoft.com/office/powerpoint/2010/main" val="153469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a:t>
            </a:r>
            <a:r>
              <a:rPr lang="de-DE" dirty="0" err="1"/>
              <a:t>Sublattices</a:t>
            </a:r>
            <a:endParaRPr lang="de-DE" dirty="0"/>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a:t>Gitter Symmetrien</a:t>
            </a:r>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Time </a:t>
            </a:r>
            <a:r>
              <a:rPr lang="de-DE" dirty="0" err="1"/>
              <a:t>Reversal</a:t>
            </a:r>
            <a:r>
              <a:rPr lang="de-DE" dirty="0"/>
              <a:t> </a:t>
            </a:r>
            <a:r>
              <a:rPr lang="de-DE" dirty="0" err="1"/>
              <a:t>Symmetry</a:t>
            </a:r>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226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Tree>
    <p:extLst>
      <p:ext uri="{BB962C8B-B14F-4D97-AF65-F5344CB8AC3E}">
        <p14:creationId xmlns:p14="http://schemas.microsoft.com/office/powerpoint/2010/main" val="426663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Tree>
    <p:extLst>
      <p:ext uri="{BB962C8B-B14F-4D97-AF65-F5344CB8AC3E}">
        <p14:creationId xmlns:p14="http://schemas.microsoft.com/office/powerpoint/2010/main" val="2947095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a:t>
            </a:r>
            <a:r>
              <a:rPr lang="de-DE" dirty="0" err="1"/>
              <a:t>verschwindeneder</a:t>
            </a:r>
            <a:r>
              <a:rPr lang="de-DE" dirty="0"/>
              <a:t>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30789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in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Aufteilung der Transformationen auf Gitter und Spin Transformationen [R_S||R_G]</a:t>
            </a:r>
          </a:p>
          <a:p>
            <a:pPr lvl="2"/>
            <a:r>
              <a:rPr lang="de-DE" dirty="0"/>
              <a:t>Beachtung der nichtmagnetischen Atome für die Symmetrien </a:t>
            </a:r>
          </a:p>
          <a:p>
            <a:pPr lvl="2"/>
            <a:r>
              <a:rPr lang="de-DE" dirty="0"/>
              <a:t>Robuste Zustände</a:t>
            </a:r>
          </a:p>
          <a:p>
            <a:pPr lvl="2"/>
            <a:r>
              <a:rPr lang="de-DE" dirty="0"/>
              <a:t>Wird in vielen Materialien vermutet</a:t>
            </a:r>
          </a:p>
          <a:p>
            <a:pPr lvl="3"/>
            <a:r>
              <a:rPr lang="de-DE" dirty="0" err="1"/>
              <a:t>Isolatoren,Leiter</a:t>
            </a:r>
            <a:r>
              <a:rPr lang="de-DE" dirty="0"/>
              <a:t> und Supraleitern</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32</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Translationsbeschreibung</a:t>
            </a:r>
          </a:p>
          <a:p>
            <a:pPr marL="0" lvl="2" indent="0">
              <a:buNone/>
            </a:pPr>
            <a:endParaRPr lang="de-DE" dirty="0"/>
          </a:p>
          <a:p>
            <a:pPr lvl="2"/>
            <a:r>
              <a:rPr lang="de-DE" dirty="0" err="1"/>
              <a:t>Altermagnetische</a:t>
            </a:r>
            <a:r>
              <a:rPr lang="de-DE" dirty="0"/>
              <a:t> Spin </a:t>
            </a:r>
            <a:r>
              <a:rPr lang="de-DE" dirty="0" err="1"/>
              <a:t>Seperation</a:t>
            </a:r>
            <a:r>
              <a:rPr lang="de-DE" dirty="0"/>
              <a:t>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33</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2"/>
            <a:r>
              <a:rPr lang="de-DE" dirty="0"/>
              <a:t>Anomaler Hall Effekt</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34</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Vorteile/Einfluss</a:t>
            </a:r>
          </a:p>
          <a:p>
            <a:pPr marL="0" lvl="2" indent="0">
              <a:buNone/>
            </a:pPr>
            <a:endParaRPr lang="de-DE" dirty="0"/>
          </a:p>
          <a:p>
            <a:pPr lvl="2"/>
            <a:r>
              <a:rPr lang="de-DE" dirty="0"/>
              <a:t>Anomaler Hall Effekt</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35</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36</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37</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39</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40</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41</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42</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43</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44</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2833</Words>
  <Application>Microsoft Office PowerPoint</Application>
  <PresentationFormat>Breitbild</PresentationFormat>
  <Paragraphs>991</Paragraphs>
  <Slides>45</Slides>
  <Notes>14</Notes>
  <HiddenSlides>4</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45</vt:i4>
      </vt:variant>
    </vt:vector>
  </HeadingPairs>
  <TitlesOfParts>
    <vt:vector size="50" baseType="lpstr">
      <vt:lpstr>Arial</vt:lpstr>
      <vt:lpstr>Calibri</vt:lpstr>
      <vt:lpstr>Cambria Math</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Symmetrien</vt:lpstr>
      <vt:lpstr>Phasen des Magnetismus</vt:lpstr>
      <vt:lpstr>Phasen des Magnetismus</vt:lpstr>
      <vt:lpstr>Phasen des Magnetismus</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27</cp:revision>
  <dcterms:created xsi:type="dcterms:W3CDTF">2022-11-02T07:03:49Z</dcterms:created>
  <dcterms:modified xsi:type="dcterms:W3CDTF">2024-06-03T14:39:39Z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