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63"/>
  </p:notesMasterIdLst>
  <p:handoutMasterIdLst>
    <p:handoutMasterId r:id="rId64"/>
  </p:handoutMasterIdLst>
  <p:sldIdLst>
    <p:sldId id="274" r:id="rId2"/>
    <p:sldId id="281" r:id="rId3"/>
    <p:sldId id="278" r:id="rId4"/>
    <p:sldId id="279" r:id="rId5"/>
    <p:sldId id="280" r:id="rId6"/>
    <p:sldId id="284" r:id="rId7"/>
    <p:sldId id="285" r:id="rId8"/>
    <p:sldId id="286" r:id="rId9"/>
    <p:sldId id="287" r:id="rId10"/>
    <p:sldId id="288" r:id="rId11"/>
    <p:sldId id="283" r:id="rId12"/>
    <p:sldId id="290" r:id="rId13"/>
    <p:sldId id="289" r:id="rId14"/>
    <p:sldId id="291" r:id="rId15"/>
    <p:sldId id="292" r:id="rId16"/>
    <p:sldId id="293" r:id="rId17"/>
    <p:sldId id="296" r:id="rId18"/>
    <p:sldId id="297" r:id="rId19"/>
    <p:sldId id="298" r:id="rId20"/>
    <p:sldId id="299" r:id="rId21"/>
    <p:sldId id="300" r:id="rId22"/>
    <p:sldId id="301" r:id="rId23"/>
    <p:sldId id="302" r:id="rId24"/>
    <p:sldId id="303" r:id="rId25"/>
    <p:sldId id="304" r:id="rId26"/>
    <p:sldId id="305" r:id="rId27"/>
    <p:sldId id="306" r:id="rId28"/>
    <p:sldId id="308" r:id="rId29"/>
    <p:sldId id="328" r:id="rId30"/>
    <p:sldId id="327" r:id="rId31"/>
    <p:sldId id="329" r:id="rId32"/>
    <p:sldId id="324" r:id="rId33"/>
    <p:sldId id="330" r:id="rId34"/>
    <p:sldId id="332" r:id="rId35"/>
    <p:sldId id="314" r:id="rId36"/>
    <p:sldId id="318" r:id="rId37"/>
    <p:sldId id="319" r:id="rId38"/>
    <p:sldId id="320" r:id="rId39"/>
    <p:sldId id="321" r:id="rId40"/>
    <p:sldId id="322" r:id="rId41"/>
    <p:sldId id="317" r:id="rId42"/>
    <p:sldId id="315" r:id="rId43"/>
    <p:sldId id="309" r:id="rId44"/>
    <p:sldId id="310" r:id="rId45"/>
    <p:sldId id="333" r:id="rId46"/>
    <p:sldId id="331" r:id="rId47"/>
    <p:sldId id="323" r:id="rId48"/>
    <p:sldId id="258" r:id="rId49"/>
    <p:sldId id="311" r:id="rId50"/>
    <p:sldId id="312" r:id="rId51"/>
    <p:sldId id="313" r:id="rId52"/>
    <p:sldId id="257" r:id="rId53"/>
    <p:sldId id="269" r:id="rId54"/>
    <p:sldId id="307" r:id="rId55"/>
    <p:sldId id="264" r:id="rId56"/>
    <p:sldId id="271" r:id="rId57"/>
    <p:sldId id="265" r:id="rId58"/>
    <p:sldId id="262" r:id="rId59"/>
    <p:sldId id="267" r:id="rId60"/>
    <p:sldId id="268" r:id="rId61"/>
    <p:sldId id="277" r:id="rId6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3" userDrawn="1">
          <p15:clr>
            <a:srgbClr val="A4A3A4"/>
          </p15:clr>
        </p15:guide>
        <p15:guide id="2" orient="horz" pos="3838" userDrawn="1">
          <p15:clr>
            <a:srgbClr val="A4A3A4"/>
          </p15:clr>
        </p15:guide>
        <p15:guide id="3" orient="horz" pos="4201" userDrawn="1">
          <p15:clr>
            <a:srgbClr val="A4A3A4"/>
          </p15:clr>
        </p15:guide>
        <p15:guide id="4" orient="horz" pos="3294" userDrawn="1">
          <p15:clr>
            <a:srgbClr val="A4A3A4"/>
          </p15:clr>
        </p15:guide>
        <p15:guide id="5" orient="horz" pos="255" userDrawn="1">
          <p15:clr>
            <a:srgbClr val="A4A3A4"/>
          </p15:clr>
        </p15:guide>
        <p15:guide id="6" orient="horz" pos="1026" userDrawn="1">
          <p15:clr>
            <a:srgbClr val="A4A3A4"/>
          </p15:clr>
        </p15:guide>
        <p15:guide id="7" orient="horz" pos="3884" userDrawn="1">
          <p15:clr>
            <a:srgbClr val="A4A3A4"/>
          </p15:clr>
        </p15:guide>
        <p15:guide id="8" orient="horz" pos="3385" userDrawn="1">
          <p15:clr>
            <a:srgbClr val="A4A3A4"/>
          </p15:clr>
        </p15:guide>
        <p15:guide id="9" orient="horz" pos="2704" userDrawn="1">
          <p15:clr>
            <a:srgbClr val="A4A3A4"/>
          </p15:clr>
        </p15:guide>
        <p15:guide id="10" orient="horz" pos="1207" userDrawn="1">
          <p15:clr>
            <a:srgbClr val="A4A3A4"/>
          </p15:clr>
        </p15:guide>
        <p15:guide id="11" orient="horz" pos="1525" userDrawn="1">
          <p15:clr>
            <a:srgbClr val="A4A3A4"/>
          </p15:clr>
        </p15:guide>
        <p15:guide id="12" orient="horz" pos="1480" userDrawn="1">
          <p15:clr>
            <a:srgbClr val="A4A3A4"/>
          </p15:clr>
        </p15:guide>
        <p15:guide id="13" orient="horz" pos="3067" userDrawn="1">
          <p15:clr>
            <a:srgbClr val="A4A3A4"/>
          </p15:clr>
        </p15:guide>
        <p15:guide id="14" orient="horz" pos="1979" userDrawn="1">
          <p15:clr>
            <a:srgbClr val="A4A3A4"/>
          </p15:clr>
        </p15:guide>
        <p15:guide id="15" pos="3900" userDrawn="1">
          <p15:clr>
            <a:srgbClr val="A4A3A4"/>
          </p15:clr>
        </p15:guide>
        <p15:guide id="16" pos="3780" userDrawn="1">
          <p15:clr>
            <a:srgbClr val="A4A3A4"/>
          </p15:clr>
        </p15:guide>
        <p15:guide id="17" pos="2993" userDrawn="1">
          <p15:clr>
            <a:srgbClr val="A4A3A4"/>
          </p15:clr>
        </p15:guide>
        <p15:guide id="18" pos="2872" userDrawn="1">
          <p15:clr>
            <a:srgbClr val="A4A3A4"/>
          </p15:clr>
        </p15:guide>
        <p15:guide id="19" pos="2087" userDrawn="1">
          <p15:clr>
            <a:srgbClr val="A4A3A4"/>
          </p15:clr>
        </p15:guide>
        <p15:guide id="20" pos="1965" userDrawn="1">
          <p15:clr>
            <a:srgbClr val="A4A3A4"/>
          </p15:clr>
        </p15:guide>
        <p15:guide id="21" pos="1179" userDrawn="1">
          <p15:clr>
            <a:srgbClr val="A4A3A4"/>
          </p15:clr>
        </p15:guide>
        <p15:guide id="22" pos="1073" userDrawn="1">
          <p15:clr>
            <a:srgbClr val="A4A3A4"/>
          </p15:clr>
        </p15:guide>
        <p15:guide id="23" pos="272" userDrawn="1">
          <p15:clr>
            <a:srgbClr val="A4A3A4"/>
          </p15:clr>
        </p15:guide>
        <p15:guide id="24" pos="4687" userDrawn="1">
          <p15:clr>
            <a:srgbClr val="A4A3A4"/>
          </p15:clr>
        </p15:guide>
        <p15:guide id="25" pos="4808" userDrawn="1">
          <p15:clr>
            <a:srgbClr val="A4A3A4"/>
          </p15:clr>
        </p15:guide>
        <p15:guide id="26" pos="5593" userDrawn="1">
          <p15:clr>
            <a:srgbClr val="A4A3A4"/>
          </p15:clr>
        </p15:guide>
        <p15:guide id="27" pos="5715" userDrawn="1">
          <p15:clr>
            <a:srgbClr val="A4A3A4"/>
          </p15:clr>
        </p15:guide>
        <p15:guide id="28" pos="6501" userDrawn="1">
          <p15:clr>
            <a:srgbClr val="A4A3A4"/>
          </p15:clr>
        </p15:guide>
        <p15:guide id="29" pos="6623" userDrawn="1">
          <p15:clr>
            <a:srgbClr val="A4A3A4"/>
          </p15:clr>
        </p15:guide>
        <p15:guide id="30" pos="7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96327" autoAdjust="0"/>
  </p:normalViewPr>
  <p:slideViewPr>
    <p:cSldViewPr showGuides="1">
      <p:cViewPr varScale="1">
        <p:scale>
          <a:sx n="107" d="100"/>
          <a:sy n="107" d="100"/>
        </p:scale>
        <p:origin x="2226" y="114"/>
      </p:cViewPr>
      <p:guideLst>
        <p:guide orient="horz" pos="1253"/>
        <p:guide orient="horz" pos="3838"/>
        <p:guide orient="horz" pos="4201"/>
        <p:guide orient="horz" pos="3294"/>
        <p:guide orient="horz" pos="255"/>
        <p:guide orient="horz" pos="1026"/>
        <p:guide orient="horz" pos="3884"/>
        <p:guide orient="horz" pos="3385"/>
        <p:guide orient="horz" pos="2704"/>
        <p:guide orient="horz" pos="1207"/>
        <p:guide orient="horz" pos="1525"/>
        <p:guide orient="horz" pos="1480"/>
        <p:guide orient="horz" pos="3067"/>
        <p:guide orient="horz" pos="1979"/>
        <p:guide pos="3900"/>
        <p:guide pos="3780"/>
        <p:guide pos="2993"/>
        <p:guide pos="2872"/>
        <p:guide pos="2087"/>
        <p:guide pos="1965"/>
        <p:guide pos="1179"/>
        <p:guide pos="1073"/>
        <p:guide pos="272"/>
        <p:guide pos="4687"/>
        <p:guide pos="4808"/>
        <p:guide pos="5593"/>
        <p:guide pos="5715"/>
        <p:guide pos="6501"/>
        <p:guide pos="6623"/>
        <p:guide pos="7408"/>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howGuides="1">
      <p:cViewPr varScale="1">
        <p:scale>
          <a:sx n="82" d="100"/>
          <a:sy n="82" d="100"/>
        </p:scale>
        <p:origin x="-313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C3797C4-ED8E-4EA4-959C-2AEEE7E3AD08}" type="datetimeFigureOut">
              <a:rPr lang="de-DE" smtClean="0"/>
              <a:t>04.06.2024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F1F910-8AA9-49D3-9D40-DBE35BDF9359}" type="slidenum">
              <a:rPr lang="de-DE" smtClean="0"/>
              <a:t>‹Nr.›</a:t>
            </a:fld>
            <a:endParaRPr lang="de-DE"/>
          </a:p>
        </p:txBody>
      </p:sp>
    </p:spTree>
    <p:extLst>
      <p:ext uri="{BB962C8B-B14F-4D97-AF65-F5344CB8AC3E}">
        <p14:creationId xmlns:p14="http://schemas.microsoft.com/office/powerpoint/2010/main" val="27715891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B5C22D-DB44-4084-9471-0EB64DB204F9}" type="datetimeFigureOut">
              <a:rPr lang="de-DE" smtClean="0"/>
              <a:t>04.06.2024</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47F2EB-A273-4CA5-8E41-BC88C509E25D}" type="slidenum">
              <a:rPr lang="de-DE" smtClean="0"/>
              <a:t>‹Nr.›</a:t>
            </a:fld>
            <a:endParaRPr lang="de-DE"/>
          </a:p>
        </p:txBody>
      </p:sp>
    </p:spTree>
    <p:extLst>
      <p:ext uri="{BB962C8B-B14F-4D97-AF65-F5344CB8AC3E}">
        <p14:creationId xmlns:p14="http://schemas.microsoft.com/office/powerpoint/2010/main" val="93153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Annahme sind hier unteranderem L=0 </a:t>
            </a:r>
            <a:r>
              <a:rPr lang="de-DE" dirty="0" err="1"/>
              <a:t>dh</a:t>
            </a:r>
            <a:r>
              <a:rPr lang="de-DE" dirty="0"/>
              <a:t> J = S</a:t>
            </a:r>
          </a:p>
        </p:txBody>
      </p:sp>
      <p:sp>
        <p:nvSpPr>
          <p:cNvPr id="4" name="Foliennummernplatzhalter 3"/>
          <p:cNvSpPr>
            <a:spLocks noGrp="1"/>
          </p:cNvSpPr>
          <p:nvPr>
            <p:ph type="sldNum" sz="quarter" idx="5"/>
          </p:nvPr>
        </p:nvSpPr>
        <p:spPr/>
        <p:txBody>
          <a:bodyPr/>
          <a:lstStyle/>
          <a:p>
            <a:fld id="{8947F2EB-A273-4CA5-8E41-BC88C509E25D}" type="slidenum">
              <a:rPr lang="de-DE" smtClean="0"/>
              <a:t>12</a:t>
            </a:fld>
            <a:endParaRPr lang="de-DE"/>
          </a:p>
        </p:txBody>
      </p:sp>
    </p:spTree>
    <p:extLst>
      <p:ext uri="{BB962C8B-B14F-4D97-AF65-F5344CB8AC3E}">
        <p14:creationId xmlns:p14="http://schemas.microsoft.com/office/powerpoint/2010/main" val="23555592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24</a:t>
            </a:fld>
            <a:endParaRPr lang="de-DE"/>
          </a:p>
        </p:txBody>
      </p:sp>
    </p:spTree>
    <p:extLst>
      <p:ext uri="{BB962C8B-B14F-4D97-AF65-F5344CB8AC3E}">
        <p14:creationId xmlns:p14="http://schemas.microsoft.com/office/powerpoint/2010/main" val="1376691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25</a:t>
            </a:fld>
            <a:endParaRPr lang="de-DE"/>
          </a:p>
        </p:txBody>
      </p:sp>
    </p:spTree>
    <p:extLst>
      <p:ext uri="{BB962C8B-B14F-4D97-AF65-F5344CB8AC3E}">
        <p14:creationId xmlns:p14="http://schemas.microsoft.com/office/powerpoint/2010/main" val="933092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26</a:t>
            </a:fld>
            <a:endParaRPr lang="de-DE"/>
          </a:p>
        </p:txBody>
      </p:sp>
    </p:spTree>
    <p:extLst>
      <p:ext uri="{BB962C8B-B14F-4D97-AF65-F5344CB8AC3E}">
        <p14:creationId xmlns:p14="http://schemas.microsoft.com/office/powerpoint/2010/main" val="152832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27</a:t>
            </a:fld>
            <a:endParaRPr lang="de-DE"/>
          </a:p>
        </p:txBody>
      </p:sp>
    </p:spTree>
    <p:extLst>
      <p:ext uri="{BB962C8B-B14F-4D97-AF65-F5344CB8AC3E}">
        <p14:creationId xmlns:p14="http://schemas.microsoft.com/office/powerpoint/2010/main" val="305233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28</a:t>
            </a:fld>
            <a:endParaRPr lang="de-DE"/>
          </a:p>
        </p:txBody>
      </p:sp>
    </p:spTree>
    <p:extLst>
      <p:ext uri="{BB962C8B-B14F-4D97-AF65-F5344CB8AC3E}">
        <p14:creationId xmlns:p14="http://schemas.microsoft.com/office/powerpoint/2010/main" val="1773840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29</a:t>
            </a:fld>
            <a:endParaRPr lang="de-DE"/>
          </a:p>
        </p:txBody>
      </p:sp>
    </p:spTree>
    <p:extLst>
      <p:ext uri="{BB962C8B-B14F-4D97-AF65-F5344CB8AC3E}">
        <p14:creationId xmlns:p14="http://schemas.microsoft.com/office/powerpoint/2010/main" val="1495451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30</a:t>
            </a:fld>
            <a:endParaRPr lang="de-DE"/>
          </a:p>
        </p:txBody>
      </p:sp>
    </p:spTree>
    <p:extLst>
      <p:ext uri="{BB962C8B-B14F-4D97-AF65-F5344CB8AC3E}">
        <p14:creationId xmlns:p14="http://schemas.microsoft.com/office/powerpoint/2010/main" val="1173269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31</a:t>
            </a:fld>
            <a:endParaRPr lang="de-DE"/>
          </a:p>
        </p:txBody>
      </p:sp>
    </p:spTree>
    <p:extLst>
      <p:ext uri="{BB962C8B-B14F-4D97-AF65-F5344CB8AC3E}">
        <p14:creationId xmlns:p14="http://schemas.microsoft.com/office/powerpoint/2010/main" val="10494665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32</a:t>
            </a:fld>
            <a:endParaRPr lang="de-DE"/>
          </a:p>
        </p:txBody>
      </p:sp>
    </p:spTree>
    <p:extLst>
      <p:ext uri="{BB962C8B-B14F-4D97-AF65-F5344CB8AC3E}">
        <p14:creationId xmlns:p14="http://schemas.microsoft.com/office/powerpoint/2010/main" val="19033131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33</a:t>
            </a:fld>
            <a:endParaRPr lang="de-DE"/>
          </a:p>
        </p:txBody>
      </p:sp>
    </p:spTree>
    <p:extLst>
      <p:ext uri="{BB962C8B-B14F-4D97-AF65-F5344CB8AC3E}">
        <p14:creationId xmlns:p14="http://schemas.microsoft.com/office/powerpoint/2010/main" val="135707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16</a:t>
            </a:fld>
            <a:endParaRPr lang="de-DE"/>
          </a:p>
        </p:txBody>
      </p:sp>
    </p:spTree>
    <p:extLst>
      <p:ext uri="{BB962C8B-B14F-4D97-AF65-F5344CB8AC3E}">
        <p14:creationId xmlns:p14="http://schemas.microsoft.com/office/powerpoint/2010/main" val="1062701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Symmetrien sind in der Welt der Magnete sehr wichtig da sehr viele </a:t>
            </a:r>
            <a:r>
              <a:rPr lang="de-DE" dirty="0" err="1"/>
              <a:t>eigenschaften</a:t>
            </a:r>
            <a:r>
              <a:rPr lang="de-DE" dirty="0"/>
              <a:t> und Phänomene durch Symmetrien erklärt werden können</a:t>
            </a:r>
          </a:p>
        </p:txBody>
      </p:sp>
      <p:sp>
        <p:nvSpPr>
          <p:cNvPr id="4" name="Foliennummernplatzhalter 3"/>
          <p:cNvSpPr>
            <a:spLocks noGrp="1"/>
          </p:cNvSpPr>
          <p:nvPr>
            <p:ph type="sldNum" sz="quarter" idx="5"/>
          </p:nvPr>
        </p:nvSpPr>
        <p:spPr/>
        <p:txBody>
          <a:bodyPr/>
          <a:lstStyle/>
          <a:p>
            <a:fld id="{8947F2EB-A273-4CA5-8E41-BC88C509E25D}" type="slidenum">
              <a:rPr lang="de-DE" smtClean="0"/>
              <a:t>34</a:t>
            </a:fld>
            <a:endParaRPr lang="de-DE"/>
          </a:p>
        </p:txBody>
      </p:sp>
    </p:spTree>
    <p:extLst>
      <p:ext uri="{BB962C8B-B14F-4D97-AF65-F5344CB8AC3E}">
        <p14:creationId xmlns:p14="http://schemas.microsoft.com/office/powerpoint/2010/main" val="403352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52</a:t>
            </a:fld>
            <a:endParaRPr lang="de-DE"/>
          </a:p>
        </p:txBody>
      </p:sp>
    </p:spTree>
    <p:extLst>
      <p:ext uri="{BB962C8B-B14F-4D97-AF65-F5344CB8AC3E}">
        <p14:creationId xmlns:p14="http://schemas.microsoft.com/office/powerpoint/2010/main" val="1125834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17</a:t>
            </a:fld>
            <a:endParaRPr lang="de-DE"/>
          </a:p>
        </p:txBody>
      </p:sp>
    </p:spTree>
    <p:extLst>
      <p:ext uri="{BB962C8B-B14F-4D97-AF65-F5344CB8AC3E}">
        <p14:creationId xmlns:p14="http://schemas.microsoft.com/office/powerpoint/2010/main" val="380627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Warum </a:t>
            </a:r>
            <a:r>
              <a:rPr lang="de-DE" dirty="0" err="1"/>
              <a:t>net</a:t>
            </a:r>
            <a:r>
              <a:rPr lang="de-DE" dirty="0"/>
              <a:t> |11&gt; und |10&gt;, weil man gerne eine Basis hat die den Gesamtspin und S^2 und </a:t>
            </a:r>
            <a:r>
              <a:rPr lang="de-DE" dirty="0" err="1"/>
              <a:t>S_z</a:t>
            </a:r>
            <a:r>
              <a:rPr lang="de-DE" dirty="0"/>
              <a:t> </a:t>
            </a:r>
            <a:r>
              <a:rPr lang="de-DE" dirty="0" err="1"/>
              <a:t>diagonalisiert</a:t>
            </a:r>
            <a:r>
              <a:rPr lang="de-DE" dirty="0"/>
              <a:t> und |10&gt; ist kein EZ von S^2 ist</a:t>
            </a:r>
          </a:p>
        </p:txBody>
      </p:sp>
      <p:sp>
        <p:nvSpPr>
          <p:cNvPr id="4" name="Foliennummernplatzhalter 3"/>
          <p:cNvSpPr>
            <a:spLocks noGrp="1"/>
          </p:cNvSpPr>
          <p:nvPr>
            <p:ph type="sldNum" sz="quarter" idx="5"/>
          </p:nvPr>
        </p:nvSpPr>
        <p:spPr/>
        <p:txBody>
          <a:bodyPr/>
          <a:lstStyle/>
          <a:p>
            <a:fld id="{8947F2EB-A273-4CA5-8E41-BC88C509E25D}" type="slidenum">
              <a:rPr lang="de-DE" smtClean="0"/>
              <a:t>18</a:t>
            </a:fld>
            <a:endParaRPr lang="de-DE"/>
          </a:p>
        </p:txBody>
      </p:sp>
    </p:spTree>
    <p:extLst>
      <p:ext uri="{BB962C8B-B14F-4D97-AF65-F5344CB8AC3E}">
        <p14:creationId xmlns:p14="http://schemas.microsoft.com/office/powerpoint/2010/main" val="3819469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19</a:t>
            </a:fld>
            <a:endParaRPr lang="de-DE"/>
          </a:p>
        </p:txBody>
      </p:sp>
    </p:spTree>
    <p:extLst>
      <p:ext uri="{BB962C8B-B14F-4D97-AF65-F5344CB8AC3E}">
        <p14:creationId xmlns:p14="http://schemas.microsoft.com/office/powerpoint/2010/main" val="1638478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20</a:t>
            </a:fld>
            <a:endParaRPr lang="de-DE"/>
          </a:p>
        </p:txBody>
      </p:sp>
    </p:spTree>
    <p:extLst>
      <p:ext uri="{BB962C8B-B14F-4D97-AF65-F5344CB8AC3E}">
        <p14:creationId xmlns:p14="http://schemas.microsoft.com/office/powerpoint/2010/main" val="4024788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21</a:t>
            </a:fld>
            <a:endParaRPr lang="de-DE"/>
          </a:p>
        </p:txBody>
      </p:sp>
    </p:spTree>
    <p:extLst>
      <p:ext uri="{BB962C8B-B14F-4D97-AF65-F5344CB8AC3E}">
        <p14:creationId xmlns:p14="http://schemas.microsoft.com/office/powerpoint/2010/main" val="281547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22</a:t>
            </a:fld>
            <a:endParaRPr lang="de-DE"/>
          </a:p>
        </p:txBody>
      </p:sp>
    </p:spTree>
    <p:extLst>
      <p:ext uri="{BB962C8B-B14F-4D97-AF65-F5344CB8AC3E}">
        <p14:creationId xmlns:p14="http://schemas.microsoft.com/office/powerpoint/2010/main" val="3441004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8947F2EB-A273-4CA5-8E41-BC88C509E25D}" type="slidenum">
              <a:rPr lang="de-DE" smtClean="0"/>
              <a:t>23</a:t>
            </a:fld>
            <a:endParaRPr lang="de-DE"/>
          </a:p>
        </p:txBody>
      </p:sp>
    </p:spTree>
    <p:extLst>
      <p:ext uri="{BB962C8B-B14F-4D97-AF65-F5344CB8AC3E}">
        <p14:creationId xmlns:p14="http://schemas.microsoft.com/office/powerpoint/2010/main" val="40994419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5" name="Bildplatzhalter 4"/>
          <p:cNvSpPr>
            <a:spLocks noGrp="1"/>
          </p:cNvSpPr>
          <p:nvPr>
            <p:ph type="pic" sz="quarter" idx="10" hasCustomPrompt="1"/>
          </p:nvPr>
        </p:nvSpPr>
        <p:spPr>
          <a:xfrm>
            <a:off x="6769101" y="1989139"/>
            <a:ext cx="5422396" cy="2663824"/>
          </a:xfrm>
        </p:spPr>
        <p:txBody>
          <a:bodyPr anchor="t"/>
          <a:lstStyle>
            <a:lvl1pPr algn="ctr">
              <a:defRPr/>
            </a:lvl1pPr>
          </a:lstStyle>
          <a:p>
            <a:r>
              <a:rPr lang="de-DE" dirty="0"/>
              <a:t>Zuerst Bild durch klicken auf Symbol hinzufügen und anschließend in den Hintergrund stellen!</a:t>
            </a:r>
          </a:p>
        </p:txBody>
      </p:sp>
      <p:sp>
        <p:nvSpPr>
          <p:cNvPr id="3" name="Untertitel 2"/>
          <p:cNvSpPr>
            <a:spLocks noGrp="1"/>
          </p:cNvSpPr>
          <p:nvPr>
            <p:ph type="subTitle" idx="1"/>
          </p:nvPr>
        </p:nvSpPr>
        <p:spPr>
          <a:xfrm>
            <a:off x="431801" y="5373688"/>
            <a:ext cx="8447617" cy="792162"/>
          </a:xfrm>
        </p:spPr>
        <p:txBody>
          <a:bodyPr anchor="b">
            <a:noAutofit/>
          </a:bodyPr>
          <a:lstStyle>
            <a:lvl1pPr marL="0" indent="0" algn="l">
              <a:lnSpc>
                <a:spcPct val="110000"/>
              </a:lnSpc>
              <a:buNone/>
              <a:defRPr sz="2000" b="1" u="none" baseline="0">
                <a:solidFill>
                  <a:schemeClr val="accent1"/>
                </a:solidFill>
                <a:uFill>
                  <a:solidFill>
                    <a:schemeClr val="accent1"/>
                  </a:solidFill>
                </a:u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de-DE" dirty="0"/>
          </a:p>
        </p:txBody>
      </p:sp>
      <p:pic>
        <p:nvPicPr>
          <p:cNvPr id="6" name="Grafik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
        <p:nvSpPr>
          <p:cNvPr id="2" name="Titel 1"/>
          <p:cNvSpPr>
            <a:spLocks noGrp="1"/>
          </p:cNvSpPr>
          <p:nvPr>
            <p:ph type="ctrTitle"/>
          </p:nvPr>
        </p:nvSpPr>
        <p:spPr>
          <a:xfrm>
            <a:off x="431801" y="2492896"/>
            <a:ext cx="6144252" cy="2376487"/>
          </a:xfrm>
        </p:spPr>
        <p:txBody>
          <a:bodyPr bIns="82800" anchor="b">
            <a:noAutofit/>
          </a:bodyPr>
          <a:lstStyle>
            <a:lvl1pPr>
              <a:lnSpc>
                <a:spcPct val="105000"/>
              </a:lnSpc>
              <a:defRPr sz="3500" b="1" u="none" baseline="0"/>
            </a:lvl1pPr>
          </a:lstStyle>
          <a:p>
            <a:r>
              <a:rPr lang="de-DE"/>
              <a:t>Titelmasterformat durch Klicken bearbeiten</a:t>
            </a:r>
            <a:endParaRPr lang="de-DE" dirty="0"/>
          </a:p>
        </p:txBody>
      </p:sp>
    </p:spTree>
    <p:extLst>
      <p:ext uri="{BB962C8B-B14F-4D97-AF65-F5344CB8AC3E}">
        <p14:creationId xmlns:p14="http://schemas.microsoft.com/office/powerpoint/2010/main" val="74184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itat Gross">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5200" u="none" baseline="0">
                <a:solidFill>
                  <a:schemeClr val="accent1"/>
                </a:solidFill>
                <a:uFill>
                  <a:solidFill>
                    <a:schemeClr val="accent1"/>
                  </a:solidFill>
                </a:uFill>
              </a:defRPr>
            </a:lvl1pPr>
            <a:lvl2pPr marL="0" indent="0">
              <a:lnSpc>
                <a:spcPct val="100000"/>
              </a:lnSpc>
              <a:spcBef>
                <a:spcPts val="5200"/>
              </a:spcBef>
              <a:buFont typeface="Arial" panose="020B0604020202020204" pitchFamily="34" charset="0"/>
              <a:buNone/>
              <a:defRPr sz="26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339509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Zitat">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Textplatzhalter 6"/>
          <p:cNvSpPr>
            <a:spLocks noGrp="1"/>
          </p:cNvSpPr>
          <p:nvPr>
            <p:ph type="body" sz="quarter" idx="13"/>
          </p:nvPr>
        </p:nvSpPr>
        <p:spPr>
          <a:xfrm>
            <a:off x="431801" y="404813"/>
            <a:ext cx="8447617" cy="5688012"/>
          </a:xfrm>
        </p:spPr>
        <p:txBody>
          <a:bodyPr/>
          <a:lstStyle>
            <a:lvl1pPr>
              <a:lnSpc>
                <a:spcPct val="95000"/>
              </a:lnSpc>
              <a:spcBef>
                <a:spcPts val="0"/>
              </a:spcBef>
              <a:defRPr sz="3500" u="sng" baseline="0">
                <a:solidFill>
                  <a:schemeClr val="tx1"/>
                </a:solidFill>
                <a:uFill>
                  <a:solidFill>
                    <a:schemeClr val="accent1"/>
                  </a:solidFill>
                </a:uFill>
              </a:defRPr>
            </a:lvl1pPr>
            <a:lvl2pPr marL="0" indent="0">
              <a:lnSpc>
                <a:spcPct val="100000"/>
              </a:lnSpc>
              <a:spcBef>
                <a:spcPts val="3500"/>
              </a:spcBef>
              <a:buFont typeface="Arial" panose="020B0604020202020204" pitchFamily="34" charset="0"/>
              <a:buNone/>
              <a:defRPr sz="2000" b="1">
                <a:solidFill>
                  <a:schemeClr val="accent1"/>
                </a:solidFill>
              </a:defRPr>
            </a:lvl2pPr>
            <a:lvl3pPr marL="0" indent="0">
              <a:lnSpc>
                <a:spcPct val="100000"/>
              </a:lnSpc>
              <a:buFont typeface="Arial" panose="020B0604020202020204" pitchFamily="34" charset="0"/>
              <a:buNone/>
              <a:defRPr/>
            </a:lvl3pPr>
            <a:lvl4pPr marL="0" indent="0">
              <a:lnSpc>
                <a:spcPct val="100000"/>
              </a:lnSpc>
              <a:buFont typeface="Arial" panose="020B0604020202020204" pitchFamily="34" charset="0"/>
              <a:buNone/>
              <a:defRPr/>
            </a:lvl4pPr>
            <a:lvl5pPr marL="0" indent="0">
              <a:lnSpc>
                <a:spcPct val="100000"/>
              </a:lnSpc>
              <a:buFont typeface="Arial" panose="020B0604020202020204" pitchFamily="34" charset="0"/>
              <a:buNone/>
              <a:defRPr/>
            </a:lvl5pPr>
            <a:lvl6pPr marL="0" indent="0">
              <a:lnSpc>
                <a:spcPct val="100000"/>
              </a:lnSpc>
              <a:buFont typeface="Arial" panose="020B0604020202020204" pitchFamily="34" charset="0"/>
              <a:buNone/>
              <a:defRPr/>
            </a:lvl6pPr>
            <a:lvl7pPr marL="0" indent="0">
              <a:lnSpc>
                <a:spcPct val="100000"/>
              </a:lnSpc>
              <a:buFont typeface="Arial" panose="020B0604020202020204" pitchFamily="34" charset="0"/>
              <a:buNone/>
              <a:defRPr/>
            </a:lvl7pPr>
            <a:lvl8pPr marL="0" indent="0">
              <a:lnSpc>
                <a:spcPct val="100000"/>
              </a:lnSpc>
              <a:buFont typeface="Arial" panose="020B0604020202020204" pitchFamily="34" charset="0"/>
              <a:buNone/>
              <a:defRPr/>
            </a:lvl8pPr>
            <a:lvl9pPr marL="0" indent="0">
              <a:lnSpc>
                <a:spcPct val="100000"/>
              </a:lnSpc>
              <a:buFont typeface="Arial" panose="020B0604020202020204" pitchFamily="34" charset="0"/>
              <a:buNone/>
              <a:defRPr/>
            </a:lvl9pPr>
          </a:lstStyle>
          <a:p>
            <a:pPr lvl="0"/>
            <a:r>
              <a:rPr lang="de-DE"/>
              <a:t>Formatvorlagen des Textmasters bearbeiten</a:t>
            </a:r>
          </a:p>
          <a:p>
            <a:pPr lvl="1"/>
            <a:r>
              <a:rPr lang="de-DE"/>
              <a:t>Zweite Ebene</a:t>
            </a:r>
          </a:p>
          <a:p>
            <a:pPr lvl="2"/>
            <a:r>
              <a:rPr lang="de-DE"/>
              <a:t>Dritte Ebene</a:t>
            </a:r>
          </a:p>
        </p:txBody>
      </p:sp>
    </p:spTree>
    <p:extLst>
      <p:ext uri="{BB962C8B-B14F-4D97-AF65-F5344CB8AC3E}">
        <p14:creationId xmlns:p14="http://schemas.microsoft.com/office/powerpoint/2010/main" val="1487186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Tree>
    <p:extLst>
      <p:ext uri="{BB962C8B-B14F-4D97-AF65-F5344CB8AC3E}">
        <p14:creationId xmlns:p14="http://schemas.microsoft.com/office/powerpoint/2010/main" val="2721132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p:spTree>
      <p:nvGrpSpPr>
        <p:cNvPr id="1" name=""/>
        <p:cNvGrpSpPr/>
        <p:nvPr/>
      </p:nvGrpSpPr>
      <p:grpSpPr>
        <a:xfrm>
          <a:off x="0" y="0"/>
          <a:ext cx="0" cy="0"/>
          <a:chOff x="0" y="0"/>
          <a:chExt cx="0" cy="0"/>
        </a:xfrm>
      </p:grpSpPr>
      <p:sp>
        <p:nvSpPr>
          <p:cNvPr id="7" name="Rechteck 6"/>
          <p:cNvSpPr/>
          <p:nvPr userDrawn="1"/>
        </p:nvSpPr>
        <p:spPr>
          <a:xfrm>
            <a:off x="0" y="283"/>
            <a:ext cx="12191496" cy="68574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pic>
        <p:nvPicPr>
          <p:cNvPr id="4" name="Grafik 3">
            <a:extLst>
              <a:ext uri="{FF2B5EF4-FFF2-40B4-BE49-F238E27FC236}">
                <a16:creationId xmlns:a16="http://schemas.microsoft.com/office/drawing/2014/main" id="{F76B4632-710A-C3C1-0321-22004E49B1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17805" y="1"/>
            <a:ext cx="3698875" cy="2016125"/>
          </a:xfrm>
          <a:prstGeom prst="rect">
            <a:avLst/>
          </a:prstGeom>
        </p:spPr>
      </p:pic>
    </p:spTree>
    <p:extLst>
      <p:ext uri="{BB962C8B-B14F-4D97-AF65-F5344CB8AC3E}">
        <p14:creationId xmlns:p14="http://schemas.microsoft.com/office/powerpoint/2010/main" val="271378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extformatierungen Listeneben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extfolie ein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26115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ext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buAutoNum type="arabicPeriod"/>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osse Headline – Textfolie ein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36"/>
          </a:xfrm>
        </p:spPr>
        <p:txBody>
          <a:bodyPr>
            <a:normAutofit/>
          </a:bodyPr>
          <a:lstStyle>
            <a:lvl1pPr>
              <a:defRPr sz="3500"/>
            </a:lvl1pPr>
          </a:lstStyle>
          <a:p>
            <a:r>
              <a:rPr lang="de-DE"/>
              <a:t>Titelmasterformat durch Klicken bearbeiten</a:t>
            </a:r>
            <a:endParaRPr lang="de-DE" dirty="0"/>
          </a:p>
        </p:txBody>
      </p:sp>
      <p:sp>
        <p:nvSpPr>
          <p:cNvPr id="3" name="Inhaltsplatzhalter 2"/>
          <p:cNvSpPr>
            <a:spLocks noGrp="1"/>
          </p:cNvSpPr>
          <p:nvPr>
            <p:ph idx="1" hasCustomPrompt="1"/>
          </p:nvPr>
        </p:nvSpPr>
        <p:spPr/>
        <p:txBody>
          <a:bodyPr/>
          <a:lstStyle>
            <a:lvl5pPr>
              <a:defRPr/>
            </a:lvl5pPr>
            <a:lvl6pPr>
              <a:defRPr/>
            </a:lvl6pPr>
            <a:lvl7pPr>
              <a:defRPr/>
            </a:lvl7pPr>
            <a:lvl8pPr>
              <a:defRPr/>
            </a:lvl8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ußzeilenplatzhalter 4"/>
          <p:cNvSpPr>
            <a:spLocks noGrp="1"/>
          </p:cNvSpPr>
          <p:nvPr>
            <p:ph type="ftr" sz="quarter" idx="3"/>
          </p:nvPr>
        </p:nvSpPr>
        <p:spPr>
          <a:xfrm>
            <a:off x="3312585" y="6453336"/>
            <a:ext cx="4127500" cy="216024"/>
          </a:xfrm>
          <a:prstGeom prst="rect">
            <a:avLst/>
          </a:prstGeom>
        </p:spPr>
        <p:txBody>
          <a:bodyPr vert="horz" lIns="0" tIns="0" rIns="0" bIns="54000" rtlCol="0" anchor="b" anchorCtr="0"/>
          <a:lstStyle>
            <a:lvl1pPr algn="l">
              <a:defRPr sz="700" b="1">
                <a:solidFill>
                  <a:schemeClr val="tx1"/>
                </a:solidFill>
              </a:defRPr>
            </a:lvl1pPr>
          </a:lstStyle>
          <a:p>
            <a:r>
              <a:rPr lang="de-DE"/>
              <a:t>Magnetisum und Altermagnetismus</a:t>
            </a:r>
            <a:endParaRPr lang="de-DE" dirty="0"/>
          </a:p>
        </p:txBody>
      </p:sp>
      <p:sp>
        <p:nvSpPr>
          <p:cNvPr id="8"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700" b="1">
                <a:solidFill>
                  <a:schemeClr val="tx1"/>
                </a:solidFill>
              </a:defRPr>
            </a:lvl1pPr>
          </a:lstStyle>
          <a:p>
            <a:fld id="{C05EE493-AD2E-4872-B2F6-8F12A747F0A5}" type="slidenum">
              <a:rPr lang="de-DE" smtClean="0"/>
              <a:pPr/>
              <a:t>‹Nr.›</a:t>
            </a:fld>
            <a:endParaRPr lang="de-DE" dirty="0"/>
          </a:p>
        </p:txBody>
      </p:sp>
      <p:sp>
        <p:nvSpPr>
          <p:cNvPr id="9"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7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85653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Grosse Headline – Text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Inhaltsplatzhalter 2"/>
          <p:cNvSpPr>
            <a:spLocks noGrp="1"/>
          </p:cNvSpPr>
          <p:nvPr>
            <p:ph sz="half" idx="1" hasCustomPrompt="1"/>
          </p:nvPr>
        </p:nvSpPr>
        <p:spPr>
          <a:xfrm>
            <a:off x="431799" y="1989139"/>
            <a:ext cx="5568951" cy="4103687"/>
          </a:xfrm>
        </p:spPr>
        <p:txBody>
          <a:bodyPr>
            <a:noAutofit/>
          </a:bodyPr>
          <a:lstStyle>
            <a:lvl1pPr>
              <a:defRPr sz="1600"/>
            </a:lvl1pPr>
            <a:lvl2pPr>
              <a:defRPr sz="1600"/>
            </a:lvl2pPr>
            <a:lvl3pPr>
              <a:defRPr sz="1600"/>
            </a:lvl3pPr>
            <a:lvl4pPr>
              <a:defRPr sz="1600"/>
            </a:lvl4pPr>
            <a:lvl5pPr>
              <a:defRPr sz="1600"/>
            </a:lvl5pPr>
            <a:lvl6pPr>
              <a:defRPr sz="1600"/>
            </a:lvl6pPr>
            <a:lvl7pPr marL="0" indent="0">
              <a:buFont typeface="Arial" panose="020B0604020202020204" pitchFamily="34" charset="0"/>
              <a:buNone/>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6191251" y="1989139"/>
            <a:ext cx="5568949" cy="4103687"/>
          </a:xfrm>
        </p:spPr>
        <p:txBody>
          <a:bodyPr>
            <a:no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Fußzeilenplatzhalter 4"/>
          <p:cNvSpPr>
            <a:spLocks noGrp="1"/>
          </p:cNvSpPr>
          <p:nvPr>
            <p:ph type="ftr" sz="quarter" idx="3"/>
          </p:nvPr>
        </p:nvSpPr>
        <p:spPr>
          <a:xfrm>
            <a:off x="3312584" y="6453336"/>
            <a:ext cx="5759747"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9"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0" name="Datumsplatzhalter 8"/>
          <p:cNvSpPr>
            <a:spLocks noGrp="1"/>
          </p:cNvSpPr>
          <p:nvPr>
            <p:ph type="dt" sz="half" idx="10"/>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Tree>
    <p:extLst>
      <p:ext uri="{BB962C8B-B14F-4D97-AF65-F5344CB8AC3E}">
        <p14:creationId xmlns:p14="http://schemas.microsoft.com/office/powerpoint/2010/main" val="4001312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folie zweispalti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495184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osse Headline – Bildfolie zweispaltig">
    <p:spTree>
      <p:nvGrpSpPr>
        <p:cNvPr id="1" name=""/>
        <p:cNvGrpSpPr/>
        <p:nvPr/>
      </p:nvGrpSpPr>
      <p:grpSpPr>
        <a:xfrm>
          <a:off x="0" y="0"/>
          <a:ext cx="0" cy="0"/>
          <a:chOff x="0" y="0"/>
          <a:chExt cx="0" cy="0"/>
        </a:xfrm>
      </p:grpSpPr>
      <p:sp>
        <p:nvSpPr>
          <p:cNvPr id="2" name="Titel 1"/>
          <p:cNvSpPr>
            <a:spLocks noGrp="1"/>
          </p:cNvSpPr>
          <p:nvPr>
            <p:ph type="title"/>
          </p:nvPr>
        </p:nvSpPr>
        <p:spPr>
          <a:xfrm>
            <a:off x="431801" y="404664"/>
            <a:ext cx="8447617" cy="1224111"/>
          </a:xfrm>
        </p:spPr>
        <p:txBody>
          <a:bodyPr/>
          <a:lstStyle>
            <a:lvl1pPr>
              <a:defRPr lang="de-DE" sz="3500" b="1" u="sng" kern="1200" baseline="0" dirty="0" smtClean="0">
                <a:solidFill>
                  <a:schemeClr val="tx1"/>
                </a:solidFill>
                <a:uFill>
                  <a:solidFill>
                    <a:schemeClr val="accent1"/>
                  </a:solidFill>
                </a:uFill>
                <a:latin typeface="+mj-lt"/>
                <a:ea typeface="+mj-ea"/>
                <a:cs typeface="+mj-cs"/>
              </a:defRPr>
            </a:lvl1pPr>
          </a:lstStyle>
          <a:p>
            <a:r>
              <a:rPr lang="de-DE"/>
              <a:t>Titelmasterformat durch Klicken bearbeiten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989139"/>
            <a:ext cx="5569380" cy="2736006"/>
          </a:xfrm>
        </p:spPr>
        <p:txBody>
          <a:bodyPr/>
          <a:lstStyle>
            <a:lvl1pPr algn="ctr">
              <a:defRPr/>
            </a:lvl1pPr>
          </a:lstStyle>
          <a:p>
            <a:r>
              <a:rPr lang="de-DE"/>
              <a:t>Bild durch Klicken auf Symbol hinzufügen</a:t>
            </a:r>
          </a:p>
        </p:txBody>
      </p:sp>
      <p:sp>
        <p:nvSpPr>
          <p:cNvPr id="11" name="Textplatzhalter 10"/>
          <p:cNvSpPr>
            <a:spLocks noGrp="1"/>
          </p:cNvSpPr>
          <p:nvPr>
            <p:ph type="body" sz="quarter" idx="15"/>
          </p:nvPr>
        </p:nvSpPr>
        <p:spPr>
          <a:xfrm>
            <a:off x="431801"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3" name="Bildplatzhalter 6"/>
          <p:cNvSpPr>
            <a:spLocks noGrp="1"/>
          </p:cNvSpPr>
          <p:nvPr>
            <p:ph type="pic" sz="quarter" idx="16"/>
          </p:nvPr>
        </p:nvSpPr>
        <p:spPr>
          <a:xfrm>
            <a:off x="6191250" y="1989139"/>
            <a:ext cx="5569380" cy="2736006"/>
          </a:xfrm>
        </p:spPr>
        <p:txBody>
          <a:bodyPr/>
          <a:lstStyle>
            <a:lvl1pPr algn="ctr">
              <a:defRPr/>
            </a:lvl1pPr>
          </a:lstStyle>
          <a:p>
            <a:r>
              <a:rPr lang="de-DE"/>
              <a:t>Bild durch Klicken auf Symbol hinzufügen</a:t>
            </a:r>
          </a:p>
        </p:txBody>
      </p:sp>
      <p:sp>
        <p:nvSpPr>
          <p:cNvPr id="14" name="Textplatzhalter 10"/>
          <p:cNvSpPr>
            <a:spLocks noGrp="1"/>
          </p:cNvSpPr>
          <p:nvPr>
            <p:ph type="body" sz="quarter" idx="17"/>
          </p:nvPr>
        </p:nvSpPr>
        <p:spPr>
          <a:xfrm>
            <a:off x="6191679" y="4869161"/>
            <a:ext cx="5568951" cy="1223665"/>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60267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folie">
    <p:spTree>
      <p:nvGrpSpPr>
        <p:cNvPr id="1" name=""/>
        <p:cNvGrpSpPr/>
        <p:nvPr/>
      </p:nvGrpSpPr>
      <p:grpSpPr>
        <a:xfrm>
          <a:off x="0" y="0"/>
          <a:ext cx="0" cy="0"/>
          <a:chOff x="0" y="0"/>
          <a:chExt cx="0" cy="0"/>
        </a:xfrm>
      </p:grpSpPr>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‹Nr.›</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sp>
        <p:nvSpPr>
          <p:cNvPr id="7" name="Bildplatzhalter 6"/>
          <p:cNvSpPr>
            <a:spLocks noGrp="1"/>
          </p:cNvSpPr>
          <p:nvPr>
            <p:ph type="pic" sz="quarter" idx="13"/>
          </p:nvPr>
        </p:nvSpPr>
        <p:spPr>
          <a:xfrm>
            <a:off x="431371" y="1"/>
            <a:ext cx="11328829" cy="5084762"/>
          </a:xfrm>
        </p:spPr>
        <p:txBody>
          <a:bodyPr/>
          <a:lstStyle>
            <a:lvl1pPr algn="ctr">
              <a:defRPr/>
            </a:lvl1pPr>
          </a:lstStyle>
          <a:p>
            <a:r>
              <a:rPr lang="de-DE"/>
              <a:t>Bild durch Klicken auf Symbol hinzufügen</a:t>
            </a:r>
            <a:endParaRPr lang="de-DE" dirty="0"/>
          </a:p>
        </p:txBody>
      </p:sp>
      <p:sp>
        <p:nvSpPr>
          <p:cNvPr id="11" name="Textplatzhalter 10"/>
          <p:cNvSpPr>
            <a:spLocks noGrp="1"/>
          </p:cNvSpPr>
          <p:nvPr>
            <p:ph type="body" sz="quarter" idx="15"/>
          </p:nvPr>
        </p:nvSpPr>
        <p:spPr>
          <a:xfrm>
            <a:off x="431801" y="5229226"/>
            <a:ext cx="8447617" cy="863601"/>
          </a:xfrm>
        </p:spPr>
        <p:txBody>
          <a:bodyPr/>
          <a:lstStyle>
            <a:lvl1pPr>
              <a:defRPr u="sng" baseline="0">
                <a:solidFill>
                  <a:schemeClr val="tx1"/>
                </a:solidFill>
                <a:uFill>
                  <a:solidFill>
                    <a:schemeClr val="accent1"/>
                  </a:solidFill>
                </a:uFill>
              </a:defRPr>
            </a:lvl1pPr>
            <a:lvl5pPr>
              <a:defRPr/>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61429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31801" y="404664"/>
            <a:ext cx="8447617" cy="792088"/>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431800" y="1988841"/>
            <a:ext cx="11328400" cy="4103985"/>
          </a:xfrm>
          <a:prstGeom prst="rect">
            <a:avLst/>
          </a:prstGeom>
        </p:spPr>
        <p:txBody>
          <a:bodyPr vert="horz" lIns="0" tIns="0" rIns="0" bIns="0" rtlCol="0">
            <a:no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11" name="Gerade Verbindung 10"/>
          <p:cNvCxnSpPr/>
          <p:nvPr/>
        </p:nvCxnSpPr>
        <p:spPr>
          <a:xfrm>
            <a:off x="431800" y="6408378"/>
            <a:ext cx="11328829"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4" name="Fußzeilenplatzhalter 4"/>
          <p:cNvSpPr>
            <a:spLocks noGrp="1"/>
          </p:cNvSpPr>
          <p:nvPr>
            <p:ph type="ftr" sz="quarter" idx="3"/>
          </p:nvPr>
        </p:nvSpPr>
        <p:spPr>
          <a:xfrm>
            <a:off x="3312584" y="6453336"/>
            <a:ext cx="5279693" cy="216024"/>
          </a:xfrm>
          <a:prstGeom prst="rect">
            <a:avLst/>
          </a:prstGeom>
        </p:spPr>
        <p:txBody>
          <a:bodyPr vert="horz" lIns="0" tIns="0" rIns="0" bIns="54000" rtlCol="0" anchor="b" anchorCtr="0"/>
          <a:lstStyle>
            <a:lvl1pPr algn="l">
              <a:defRPr sz="900" b="1">
                <a:solidFill>
                  <a:schemeClr val="tx1"/>
                </a:solidFill>
              </a:defRPr>
            </a:lvl1pPr>
          </a:lstStyle>
          <a:p>
            <a:r>
              <a:rPr lang="de-DE"/>
              <a:t>Magnetisum und Altermagnetismus</a:t>
            </a:r>
            <a:endParaRPr lang="de-DE" dirty="0"/>
          </a:p>
        </p:txBody>
      </p:sp>
      <p:sp>
        <p:nvSpPr>
          <p:cNvPr id="15" name="Foliennummernplatzhalter 5"/>
          <p:cNvSpPr>
            <a:spLocks noGrp="1"/>
          </p:cNvSpPr>
          <p:nvPr>
            <p:ph type="sldNum" sz="quarter" idx="4"/>
          </p:nvPr>
        </p:nvSpPr>
        <p:spPr>
          <a:xfrm>
            <a:off x="431800" y="6453336"/>
            <a:ext cx="1246717" cy="216024"/>
          </a:xfrm>
          <a:prstGeom prst="rect">
            <a:avLst/>
          </a:prstGeom>
        </p:spPr>
        <p:txBody>
          <a:bodyPr vert="horz" lIns="0" tIns="0" rIns="0" bIns="54000" rtlCol="0" anchor="b" anchorCtr="0"/>
          <a:lstStyle>
            <a:lvl1pPr algn="l">
              <a:defRPr sz="900" b="1">
                <a:solidFill>
                  <a:schemeClr val="tx1"/>
                </a:solidFill>
              </a:defRPr>
            </a:lvl1pPr>
          </a:lstStyle>
          <a:p>
            <a:fld id="{C05EE493-AD2E-4872-B2F6-8F12A747F0A5}" type="slidenum">
              <a:rPr lang="de-DE" smtClean="0"/>
              <a:pPr/>
              <a:t>‹Nr.›</a:t>
            </a:fld>
            <a:endParaRPr lang="de-DE" dirty="0"/>
          </a:p>
        </p:txBody>
      </p:sp>
      <p:sp>
        <p:nvSpPr>
          <p:cNvPr id="17" name="Datumsplatzhalter 8"/>
          <p:cNvSpPr>
            <a:spLocks noGrp="1"/>
          </p:cNvSpPr>
          <p:nvPr>
            <p:ph type="dt" sz="half" idx="2"/>
          </p:nvPr>
        </p:nvSpPr>
        <p:spPr>
          <a:xfrm>
            <a:off x="1871133" y="6453336"/>
            <a:ext cx="1248835" cy="216024"/>
          </a:xfrm>
          <a:prstGeom prst="rect">
            <a:avLst/>
          </a:prstGeom>
        </p:spPr>
        <p:txBody>
          <a:bodyPr vert="horz" lIns="0" tIns="0" rIns="0" bIns="54000" rtlCol="0" anchor="b" anchorCtr="0"/>
          <a:lstStyle>
            <a:lvl1pPr algn="l">
              <a:defRPr sz="900" b="1">
                <a:solidFill>
                  <a:schemeClr val="tx1"/>
                </a:solidFill>
              </a:defRPr>
            </a:lvl1pPr>
          </a:lstStyle>
          <a:p>
            <a:r>
              <a:rPr lang="de-DE"/>
              <a:t>07.06.2024</a:t>
            </a:r>
            <a:endParaRPr lang="de-DE" dirty="0"/>
          </a:p>
        </p:txBody>
      </p:sp>
      <p:sp>
        <p:nvSpPr>
          <p:cNvPr id="18" name="Fußzeilenplatzhalter 4"/>
          <p:cNvSpPr txBox="1">
            <a:spLocks/>
          </p:cNvSpPr>
          <p:nvPr/>
        </p:nvSpPr>
        <p:spPr>
          <a:xfrm>
            <a:off x="7632701" y="6453336"/>
            <a:ext cx="4127929" cy="216024"/>
          </a:xfrm>
          <a:prstGeom prst="rect">
            <a:avLst/>
          </a:prstGeom>
        </p:spPr>
        <p:txBody>
          <a:bodyPr vert="horz" lIns="0" tIns="0" rIns="0" bIns="54000" rtlCol="0" anchor="b" anchorCtr="0"/>
          <a:lstStyle>
            <a:defPPr>
              <a:defRPr lang="de-DE"/>
            </a:defPPr>
            <a:lvl1pPr marL="0" algn="l" defTabSz="914400" rtl="0" eaLnBrk="1" latinLnBrk="0" hangingPunct="1">
              <a:defRPr sz="7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sz="900" dirty="0"/>
              <a:t>Universität Konstanz</a:t>
            </a:r>
          </a:p>
        </p:txBody>
      </p:sp>
    </p:spTree>
  </p:cSld>
  <p:clrMap bg1="lt1" tx1="dk1" bg2="lt2" tx2="dk2" accent1="accent1" accent2="accent2" accent3="accent3" accent4="accent4" accent5="accent5" accent6="accent6" hlink="hlink" folHlink="folHlink"/>
  <p:sldLayoutIdLst>
    <p:sldLayoutId id="2147483668" r:id="rId1"/>
    <p:sldLayoutId id="2147483655" r:id="rId2"/>
    <p:sldLayoutId id="2147483671" r:id="rId3"/>
    <p:sldLayoutId id="2147483656" r:id="rId4"/>
    <p:sldLayoutId id="2147483657" r:id="rId5"/>
    <p:sldLayoutId id="2147483659" r:id="rId6"/>
    <p:sldLayoutId id="2147483665" r:id="rId7"/>
    <p:sldLayoutId id="2147483666" r:id="rId8"/>
    <p:sldLayoutId id="2147483667" r:id="rId9"/>
    <p:sldLayoutId id="2147483663" r:id="rId10"/>
    <p:sldLayoutId id="2147483662" r:id="rId11"/>
    <p:sldLayoutId id="2147483674" r:id="rId12"/>
    <p:sldLayoutId id="2147483673" r:id="rId13"/>
  </p:sldLayoutIdLst>
  <p:hf hdr="0"/>
  <p:txStyles>
    <p:titleStyle>
      <a:lvl1pPr algn="l" defTabSz="914400" rtl="0" eaLnBrk="1" latinLnBrk="0" hangingPunct="1">
        <a:lnSpc>
          <a:spcPct val="95000"/>
        </a:lnSpc>
        <a:spcBef>
          <a:spcPct val="0"/>
        </a:spcBef>
        <a:buNone/>
        <a:defRPr sz="2000" b="1" u="sng" kern="1200" baseline="0">
          <a:solidFill>
            <a:schemeClr val="tx1"/>
          </a:solidFill>
          <a:uFill>
            <a:solidFill>
              <a:schemeClr val="accent1"/>
            </a:solidFill>
          </a:uFill>
          <a:latin typeface="+mj-lt"/>
          <a:ea typeface="+mj-ea"/>
          <a:cs typeface="+mj-cs"/>
        </a:defRPr>
      </a:lvl1pPr>
    </p:titleStyle>
    <p:body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20.png"/><Relationship Id="rId5" Type="http://schemas.openxmlformats.org/officeDocument/2006/relationships/image" Target="../media/image11.png"/><Relationship Id="rId15" Type="http://schemas.openxmlformats.org/officeDocument/2006/relationships/image" Target="../media/image23.png"/><Relationship Id="rId10"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80.png"/><Relationship Id="rId1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180.png"/><Relationship Id="rId12" Type="http://schemas.openxmlformats.org/officeDocument/2006/relationships/image" Target="../media/image22.png"/><Relationship Id="rId2" Type="http://schemas.openxmlformats.org/officeDocument/2006/relationships/notesSlide" Target="../notesSlides/notesSlide4.xml"/><Relationship Id="rId16" Type="http://schemas.openxmlformats.org/officeDocument/2006/relationships/image" Target="../media/image27.png"/><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0.png"/><Relationship Id="rId9" Type="http://schemas.openxmlformats.org/officeDocument/2006/relationships/image" Target="../media/image20.png"/><Relationship Id="rId14"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18" Type="http://schemas.openxmlformats.org/officeDocument/2006/relationships/image" Target="../media/image3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17" Type="http://schemas.openxmlformats.org/officeDocument/2006/relationships/image" Target="../media/image28.png"/><Relationship Id="rId2" Type="http://schemas.openxmlformats.org/officeDocument/2006/relationships/notesSlide" Target="../notesSlides/notesSlide5.xml"/><Relationship Id="rId16" Type="http://schemas.openxmlformats.org/officeDocument/2006/relationships/image" Target="../media/image27.png"/><Relationship Id="rId20" Type="http://schemas.openxmlformats.org/officeDocument/2006/relationships/hyperlink" Target="https://www.google.de/search?hl=de&amp;tbo=p&amp;tbm=bks&amp;q=inauthor:%22Soshin+Chikazumi%22" TargetMode="Externa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32.png"/><Relationship Id="rId19" Type="http://schemas.openxmlformats.org/officeDocument/2006/relationships/image" Target="../media/image34.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9.png"/><Relationship Id="rId12"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2.png"/><Relationship Id="rId11" Type="http://schemas.openxmlformats.org/officeDocument/2006/relationships/image" Target="../media/image18.png"/><Relationship Id="rId5" Type="http://schemas.openxmlformats.org/officeDocument/2006/relationships/image" Target="../media/image11.png"/><Relationship Id="rId10" Type="http://schemas.openxmlformats.org/officeDocument/2006/relationships/image" Target="../media/image32.png"/><Relationship Id="rId4" Type="http://schemas.openxmlformats.org/officeDocument/2006/relationships/image" Target="../media/image10.png"/><Relationship Id="rId9" Type="http://schemas.openxmlformats.org/officeDocument/2006/relationships/image" Target="../media/image31.png"/><Relationship Id="rId14" Type="http://schemas.openxmlformats.org/officeDocument/2006/relationships/image" Target="../media/image35.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7.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0.png"/><Relationship Id="rId5" Type="http://schemas.openxmlformats.org/officeDocument/2006/relationships/image" Target="../media/image10.png"/><Relationship Id="rId15" Type="http://schemas.openxmlformats.org/officeDocument/2006/relationships/image" Target="../media/image41.png"/><Relationship Id="rId10" Type="http://schemas.openxmlformats.org/officeDocument/2006/relationships/image" Target="../media/image39.png"/><Relationship Id="rId4" Type="http://schemas.openxmlformats.org/officeDocument/2006/relationships/image" Target="../media/image17.png"/><Relationship Id="rId9" Type="http://schemas.openxmlformats.org/officeDocument/2006/relationships/image" Target="../media/image38.png"/><Relationship Id="rId14" Type="http://schemas.openxmlformats.org/officeDocument/2006/relationships/image" Target="../media/image36.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35.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9.xml"/><Relationship Id="rId16" Type="http://schemas.openxmlformats.org/officeDocument/2006/relationships/image" Target="../media/image35.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7.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42.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0.xml"/><Relationship Id="rId16"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46.png"/><Relationship Id="rId5" Type="http://schemas.openxmlformats.org/officeDocument/2006/relationships/image" Target="../media/image10.png"/><Relationship Id="rId15" Type="http://schemas.openxmlformats.org/officeDocument/2006/relationships/image" Target="../media/image48.png"/><Relationship Id="rId10" Type="http://schemas.openxmlformats.org/officeDocument/2006/relationships/image" Target="../media/image45.png"/><Relationship Id="rId4" Type="http://schemas.openxmlformats.org/officeDocument/2006/relationships/image" Target="../media/image17.png"/><Relationship Id="rId9" Type="http://schemas.openxmlformats.org/officeDocument/2006/relationships/image" Target="../media/image44.png"/><Relationship Id="rId14"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12.png"/><Relationship Id="rId12"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11.png"/><Relationship Id="rId11" Type="http://schemas.openxmlformats.org/officeDocument/2006/relationships/image" Target="../media/image54.png"/><Relationship Id="rId5" Type="http://schemas.openxmlformats.org/officeDocument/2006/relationships/image" Target="../media/image10.png"/><Relationship Id="rId15" Type="http://schemas.openxmlformats.org/officeDocument/2006/relationships/image" Target="../media/image55.png"/><Relationship Id="rId10" Type="http://schemas.openxmlformats.org/officeDocument/2006/relationships/image" Target="../media/image53.png"/><Relationship Id="rId4" Type="http://schemas.openxmlformats.org/officeDocument/2006/relationships/image" Target="../media/image17.png"/><Relationship Id="rId9" Type="http://schemas.openxmlformats.org/officeDocument/2006/relationships/image" Target="../media/image52.png"/><Relationship Id="rId14" Type="http://schemas.openxmlformats.org/officeDocument/2006/relationships/image" Target="../media/image50.png"/></Relationships>
</file>

<file path=ppt/slides/_rels/slide2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svg"/></Relationships>
</file>

<file path=ppt/slides/_rels/slide2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image" Target="../media/image73.png"/><Relationship Id="rId4" Type="http://schemas.openxmlformats.org/officeDocument/2006/relationships/image" Target="../media/image72.png"/></Relationships>
</file>

<file path=ppt/slides/_rels/slide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5.png"/></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76.png"/><Relationship Id="rId4" Type="http://schemas.openxmlformats.org/officeDocument/2006/relationships/image" Target="../media/image75.png"/></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7.png"/><Relationship Id="rId1" Type="http://schemas.openxmlformats.org/officeDocument/2006/relationships/slideLayout" Target="../slideLayouts/slideLayout6.xml"/><Relationship Id="rId5" Type="http://schemas.openxmlformats.org/officeDocument/2006/relationships/image" Target="../media/image81.png"/><Relationship Id="rId4" Type="http://schemas.openxmlformats.org/officeDocument/2006/relationships/image" Target="../media/image80.png"/></Relationships>
</file>

<file path=ppt/slides/_rels/slide3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6.xml"/><Relationship Id="rId4" Type="http://schemas.openxmlformats.org/officeDocument/2006/relationships/image" Target="../media/image83.png"/></Relationships>
</file>

<file path=ppt/slides/_rels/slide4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6.xml"/><Relationship Id="rId4" Type="http://schemas.openxmlformats.org/officeDocument/2006/relationships/image" Target="../media/image82.png"/></Relationships>
</file>

<file path=ppt/slides/_rels/slide44.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6.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6.png"/><Relationship Id="rId2" Type="http://schemas.openxmlformats.org/officeDocument/2006/relationships/image" Target="../media/image82.png"/><Relationship Id="rId1" Type="http://schemas.openxmlformats.org/officeDocument/2006/relationships/slideLayout" Target="../slideLayouts/slideLayout6.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78.png"/></Relationships>
</file>

<file path=ppt/slides/_rels/slide4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82.png"/><Relationship Id="rId1" Type="http://schemas.openxmlformats.org/officeDocument/2006/relationships/slideLayout" Target="../slideLayouts/slideLayout6.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9.png"/><Relationship Id="rId1" Type="http://schemas.openxmlformats.org/officeDocument/2006/relationships/slideLayout" Target="../slideLayouts/slideLayout6.xml"/><Relationship Id="rId4" Type="http://schemas.openxmlformats.org/officeDocument/2006/relationships/image" Target="../media/image82.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2.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Bildplatzhalter 1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9163" r="9163"/>
          <a:stretch>
            <a:fillRect/>
          </a:stretch>
        </p:blipFill>
        <p:spPr/>
      </p:pic>
      <p:sp>
        <p:nvSpPr>
          <p:cNvPr id="3" name="Untertitel 2"/>
          <p:cNvSpPr>
            <a:spLocks noGrp="1"/>
          </p:cNvSpPr>
          <p:nvPr>
            <p:ph type="subTitle" idx="1"/>
          </p:nvPr>
        </p:nvSpPr>
        <p:spPr/>
        <p:txBody>
          <a:bodyPr/>
          <a:lstStyle/>
          <a:p>
            <a:r>
              <a:rPr lang="de-DE" dirty="0"/>
              <a:t>Name des Referenten, Arial </a:t>
            </a:r>
            <a:r>
              <a:rPr lang="de-DE" dirty="0" err="1"/>
              <a:t>Bold</a:t>
            </a:r>
            <a:r>
              <a:rPr lang="de-DE" dirty="0"/>
              <a:t> Akzentfarbe 1</a:t>
            </a:r>
          </a:p>
          <a:p>
            <a:r>
              <a:rPr lang="de-DE" b="0" dirty="0"/>
              <a:t>Ort, Datum, Arial Regular Akzentfarbe 1</a:t>
            </a:r>
          </a:p>
        </p:txBody>
      </p:sp>
      <p:sp>
        <p:nvSpPr>
          <p:cNvPr id="4" name="Titel 3"/>
          <p:cNvSpPr>
            <a:spLocks noGrp="1"/>
          </p:cNvSpPr>
          <p:nvPr>
            <p:ph type="ctrTitle"/>
          </p:nvPr>
        </p:nvSpPr>
        <p:spPr/>
        <p:txBody>
          <a:bodyPr/>
          <a:lstStyle/>
          <a:p>
            <a:r>
              <a:rPr lang="de-DE" dirty="0"/>
              <a:t>Titel der Präsentation mit Bild, Typografie:</a:t>
            </a:r>
            <a:br>
              <a:rPr lang="de-DE" dirty="0"/>
            </a:br>
            <a:r>
              <a:rPr lang="de-DE" dirty="0"/>
              <a:t>Arial </a:t>
            </a:r>
            <a:r>
              <a:rPr lang="de-DE" dirty="0" err="1"/>
              <a:t>Bold</a:t>
            </a:r>
            <a:r>
              <a:rPr lang="de-DE" dirty="0"/>
              <a:t>, maximal </a:t>
            </a:r>
            <a:br>
              <a:rPr lang="de-DE" dirty="0"/>
            </a:br>
            <a:r>
              <a:rPr lang="de-DE" dirty="0"/>
              <a:t>über vier Zeilen</a:t>
            </a:r>
          </a:p>
        </p:txBody>
      </p:sp>
    </p:spTree>
    <p:extLst>
      <p:ext uri="{BB962C8B-B14F-4D97-AF65-F5344CB8AC3E}">
        <p14:creationId xmlns:p14="http://schemas.microsoft.com/office/powerpoint/2010/main" val="323255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Aufgabe</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25" name="Inhaltsplatzhalter 2">
            <a:extLst>
              <a:ext uri="{FF2B5EF4-FFF2-40B4-BE49-F238E27FC236}">
                <a16:creationId xmlns:a16="http://schemas.microsoft.com/office/drawing/2014/main" id="{0951F8D4-F9CF-70E6-7A12-CEC0EB8753C3}"/>
              </a:ext>
            </a:extLst>
          </p:cNvPr>
          <p:cNvSpPr>
            <a:spLocks noGrp="1"/>
          </p:cNvSpPr>
          <p:nvPr>
            <p:ph idx="1"/>
          </p:nvPr>
        </p:nvSpPr>
        <p:spPr>
          <a:xfrm>
            <a:off x="431800" y="1772816"/>
            <a:ext cx="11328400" cy="5472608"/>
          </a:xfrm>
        </p:spPr>
        <p:txBody>
          <a:bodyPr/>
          <a:lstStyle/>
          <a:p>
            <a:pPr lvl="1"/>
            <a:r>
              <a:rPr lang="de-DE" sz="2000" dirty="0"/>
              <a:t>Wie groß müsste das mittlere Feld in einem</a:t>
            </a:r>
          </a:p>
          <a:p>
            <a:pPr lvl="1"/>
            <a:r>
              <a:rPr lang="de-DE" sz="2000" dirty="0"/>
              <a:t>Ferromagneten sein um einen inneren Spin</a:t>
            </a:r>
          </a:p>
          <a:p>
            <a:pPr lvl="1"/>
            <a:r>
              <a:rPr lang="de-DE" sz="2000" dirty="0"/>
              <a:t>bei Raumtemperatur auszurichten?</a:t>
            </a:r>
          </a:p>
          <a:p>
            <a:pPr lvl="1"/>
            <a:endParaRPr lang="de-DE" sz="2000" dirty="0"/>
          </a:p>
          <a:p>
            <a:pPr lvl="1"/>
            <a:r>
              <a:rPr lang="de-DE" sz="2000" dirty="0"/>
              <a:t>Wie groß müsste ein magnetisches Feld sein</a:t>
            </a:r>
          </a:p>
          <a:p>
            <a:pPr lvl="1"/>
            <a:r>
              <a:rPr lang="de-DE" sz="2000" dirty="0"/>
              <a:t>um einen Spin bei Raumtemperatur auszurichten?</a:t>
            </a:r>
          </a:p>
          <a:p>
            <a:pPr lvl="1"/>
            <a:endParaRPr lang="de-DE" sz="2000" dirty="0"/>
          </a:p>
          <a:p>
            <a:pPr lvl="1"/>
            <a:endParaRPr lang="de-DE" dirty="0"/>
          </a:p>
          <a:p>
            <a:endParaRPr lang="de-DE" dirty="0"/>
          </a:p>
          <a:p>
            <a:endParaRPr lang="de-DE" dirty="0"/>
          </a:p>
          <a:p>
            <a:endParaRPr lang="de-DE" dirty="0"/>
          </a:p>
          <a:p>
            <a:pPr lvl="2"/>
            <a:r>
              <a:rPr lang="de-DE" sz="2000" dirty="0"/>
              <a:t>Ergebnis:	~10</a:t>
            </a:r>
            <a:r>
              <a:rPr lang="de-DE" sz="2000" baseline="30000" dirty="0"/>
              <a:t>3 </a:t>
            </a:r>
            <a:r>
              <a:rPr lang="de-DE" sz="2000" dirty="0"/>
              <a:t>T</a:t>
            </a:r>
          </a:p>
          <a:p>
            <a:pPr lvl="2"/>
            <a:r>
              <a:rPr lang="de-DE" sz="2000" dirty="0"/>
              <a:t>Würdigung:	Sehr groß und nicht physikalisch!</a:t>
            </a:r>
          </a:p>
          <a:p>
            <a:pPr lvl="2"/>
            <a:r>
              <a:rPr lang="de-DE" sz="2000" dirty="0"/>
              <a:t>„Beweis“: 	Simulation</a:t>
            </a:r>
          </a:p>
          <a:p>
            <a:pPr marL="0" lvl="2" indent="0">
              <a:buNone/>
            </a:pPr>
            <a:r>
              <a:rPr lang="de-DE" sz="2000" dirty="0"/>
              <a:t>		</a:t>
            </a:r>
          </a:p>
          <a:p>
            <a:pPr lvl="4"/>
            <a:endParaRPr lang="de-DE" dirty="0"/>
          </a:p>
        </p:txBody>
      </p:sp>
    </p:spTree>
    <p:extLst>
      <p:ext uri="{BB962C8B-B14F-4D97-AF65-F5344CB8AC3E}">
        <p14:creationId xmlns:p14="http://schemas.microsoft.com/office/powerpoint/2010/main" val="3247316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347E09-9F50-5ACF-0FE8-B52A6137E14D}"/>
              </a:ext>
            </a:extLst>
          </p:cNvPr>
          <p:cNvPicPr>
            <a:picLocks noChangeAspect="1"/>
          </p:cNvPicPr>
          <p:nvPr/>
        </p:nvPicPr>
        <p:blipFill>
          <a:blip r:embed="rId2"/>
          <a:stretch>
            <a:fillRect/>
          </a:stretch>
        </p:blipFill>
        <p:spPr>
          <a:xfrm>
            <a:off x="6191252" y="2228858"/>
            <a:ext cx="5475355" cy="3164098"/>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399628"/>
            <a:ext cx="5448177" cy="4103687"/>
          </a:xfrm>
        </p:spPr>
        <p:txBody>
          <a:bodyPr/>
          <a:lstStyle/>
          <a:p>
            <a:r>
              <a:rPr lang="de-DE" dirty="0"/>
              <a:t>Oder das Modell gegenseitiger Wirkung</a:t>
            </a:r>
          </a:p>
          <a:p>
            <a:endParaRPr lang="de-DE" dirty="0"/>
          </a:p>
          <a:p>
            <a:pPr lvl="1"/>
            <a:r>
              <a:rPr lang="de-DE" dirty="0"/>
              <a:t>Jeder magnetischer Korpus erfährt eine Wirkung von allen umgebenden </a:t>
            </a:r>
            <a:r>
              <a:rPr lang="de-DE" dirty="0" err="1"/>
              <a:t>Korpi</a:t>
            </a:r>
            <a:endParaRPr lang="de-DE" dirty="0"/>
          </a:p>
          <a:p>
            <a:endParaRPr lang="de-DE" dirty="0"/>
          </a:p>
          <a:p>
            <a:pPr lvl="2"/>
            <a:r>
              <a:rPr lang="de-DE" dirty="0"/>
              <a:t>Dies entspricht einem effektiven Feld welches additiv zum äußeren Feld ist</a:t>
            </a:r>
          </a:p>
          <a:p>
            <a:pPr lvl="2"/>
            <a:endParaRPr lang="de-DE" dirty="0"/>
          </a:p>
          <a:p>
            <a:pPr lvl="2"/>
            <a:r>
              <a:rPr lang="de-DE" dirty="0"/>
              <a:t>Kommt selbst zu dem Ergebnis</a:t>
            </a:r>
          </a:p>
          <a:p>
            <a:pPr lvl="2"/>
            <a:endParaRPr lang="de-DE" dirty="0"/>
          </a:p>
          <a:p>
            <a:pPr lvl="2"/>
            <a:endParaRPr lang="de-DE" dirty="0"/>
          </a:p>
          <a:p>
            <a:pPr lvl="2"/>
            <a:endParaRPr lang="de-DE" dirty="0"/>
          </a:p>
          <a:p>
            <a:pPr lvl="2"/>
            <a:r>
              <a:rPr lang="de-DE" dirty="0"/>
              <a:t>NI bezeichnet das Molekular Feld </a:t>
            </a:r>
          </a:p>
          <a:p>
            <a:endParaRPr lang="de-DE" dirty="0"/>
          </a:p>
        </p:txBody>
      </p:sp>
      <p:sp>
        <p:nvSpPr>
          <p:cNvPr id="4" name="Inhaltsplatzhalter 3"/>
          <p:cNvSpPr>
            <a:spLocks noGrp="1"/>
          </p:cNvSpPr>
          <p:nvPr>
            <p:ph sz="half" idx="2"/>
          </p:nvPr>
        </p:nvSpPr>
        <p:spPr>
          <a:xfrm>
            <a:off x="6170107" y="137714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AA549CBE-5967-DA3C-FFE7-4905FB7A11C4}"/>
              </a:ext>
            </a:extLst>
          </p:cNvPr>
          <p:cNvPicPr>
            <a:picLocks noChangeAspect="1"/>
          </p:cNvPicPr>
          <p:nvPr/>
        </p:nvPicPr>
        <p:blipFill>
          <a:blip r:embed="rId3"/>
          <a:stretch>
            <a:fillRect/>
          </a:stretch>
        </p:blipFill>
        <p:spPr>
          <a:xfrm>
            <a:off x="1477331" y="3933018"/>
            <a:ext cx="1872308" cy="324052"/>
          </a:xfrm>
          <a:prstGeom prst="rect">
            <a:avLst/>
          </a:prstGeom>
        </p:spPr>
      </p:pic>
      <p:pic>
        <p:nvPicPr>
          <p:cNvPr id="10" name="Grafik 9">
            <a:extLst>
              <a:ext uri="{FF2B5EF4-FFF2-40B4-BE49-F238E27FC236}">
                <a16:creationId xmlns:a16="http://schemas.microsoft.com/office/drawing/2014/main" id="{9C7DCAB4-7697-5172-F9EB-F86AC16405F3}"/>
              </a:ext>
            </a:extLst>
          </p:cNvPr>
          <p:cNvPicPr>
            <a:picLocks noChangeAspect="1"/>
          </p:cNvPicPr>
          <p:nvPr/>
        </p:nvPicPr>
        <p:blipFill>
          <a:blip r:embed="rId4"/>
          <a:stretch>
            <a:fillRect/>
          </a:stretch>
        </p:blipFill>
        <p:spPr>
          <a:xfrm>
            <a:off x="3482982" y="4005063"/>
            <a:ext cx="833080" cy="260336"/>
          </a:xfrm>
          <a:prstGeom prst="rect">
            <a:avLst/>
          </a:prstGeom>
        </p:spPr>
      </p:pic>
      <p:pic>
        <p:nvPicPr>
          <p:cNvPr id="13" name="Grafik 12">
            <a:extLst>
              <a:ext uri="{FF2B5EF4-FFF2-40B4-BE49-F238E27FC236}">
                <a16:creationId xmlns:a16="http://schemas.microsoft.com/office/drawing/2014/main" id="{3A745C75-7C17-6309-1892-73508A48E6F1}"/>
              </a:ext>
            </a:extLst>
          </p:cNvPr>
          <p:cNvPicPr>
            <a:picLocks noChangeAspect="1"/>
          </p:cNvPicPr>
          <p:nvPr/>
        </p:nvPicPr>
        <p:blipFill>
          <a:blip r:embed="rId5"/>
          <a:stretch>
            <a:fillRect/>
          </a:stretch>
        </p:blipFill>
        <p:spPr>
          <a:xfrm>
            <a:off x="3899522" y="4576303"/>
            <a:ext cx="1808232" cy="355772"/>
          </a:xfrm>
          <a:prstGeom prst="rect">
            <a:avLst/>
          </a:prstGeom>
        </p:spPr>
      </p:pic>
      <p:sp>
        <p:nvSpPr>
          <p:cNvPr id="8" name="Textfeld 7">
            <a:extLst>
              <a:ext uri="{FF2B5EF4-FFF2-40B4-BE49-F238E27FC236}">
                <a16:creationId xmlns:a16="http://schemas.microsoft.com/office/drawing/2014/main" id="{AACCCB38-D7E4-96AA-CCD4-21EBFEC1C254}"/>
              </a:ext>
            </a:extLst>
          </p:cNvPr>
          <p:cNvSpPr txBox="1"/>
          <p:nvPr/>
        </p:nvSpPr>
        <p:spPr>
          <a:xfrm>
            <a:off x="7608168" y="5610877"/>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2400984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fik 18">
            <a:extLst>
              <a:ext uri="{FF2B5EF4-FFF2-40B4-BE49-F238E27FC236}">
                <a16:creationId xmlns:a16="http://schemas.microsoft.com/office/drawing/2014/main" id="{C95FBAE7-D8CF-68D2-77B2-CF4E0A595814}"/>
              </a:ext>
            </a:extLst>
          </p:cNvPr>
          <p:cNvPicPr>
            <a:picLocks noChangeAspect="1"/>
          </p:cNvPicPr>
          <p:nvPr/>
        </p:nvPicPr>
        <p:blipFill>
          <a:blip r:embed="rId3"/>
          <a:stretch>
            <a:fillRect/>
          </a:stretch>
        </p:blipFill>
        <p:spPr>
          <a:xfrm>
            <a:off x="312885" y="2516923"/>
            <a:ext cx="5221908" cy="3250150"/>
          </a:xfrm>
          <a:prstGeom prst="rect">
            <a:avLst/>
          </a:prstGeom>
        </p:spPr>
      </p:pic>
      <p:sp>
        <p:nvSpPr>
          <p:cNvPr id="2" name="Titel 1"/>
          <p:cNvSpPr>
            <a:spLocks noGrp="1"/>
          </p:cNvSpPr>
          <p:nvPr>
            <p:ph type="title"/>
          </p:nvPr>
        </p:nvSpPr>
        <p:spPr/>
        <p:txBody>
          <a:bodyPr/>
          <a:lstStyle/>
          <a:p>
            <a:r>
              <a:rPr lang="de-DE" dirty="0" err="1"/>
              <a:t>Weiss</a:t>
            </a:r>
            <a:r>
              <a:rPr lang="de-DE" dirty="0"/>
              <a:t>-Model eines Ferromagneten</a:t>
            </a:r>
          </a:p>
        </p:txBody>
      </p:sp>
      <p:sp>
        <p:nvSpPr>
          <p:cNvPr id="4" name="Inhaltsplatzhalter 3"/>
          <p:cNvSpPr>
            <a:spLocks noGrp="1"/>
          </p:cNvSpPr>
          <p:nvPr>
            <p:ph sz="half" idx="2"/>
          </p:nvPr>
        </p:nvSpPr>
        <p:spPr>
          <a:xfrm>
            <a:off x="431800" y="1484784"/>
            <a:ext cx="5568949" cy="4103687"/>
          </a:xfrm>
        </p:spPr>
        <p:txBody>
          <a:bodyPr/>
          <a:lstStyle/>
          <a:p>
            <a:r>
              <a:rPr lang="de-DE" dirty="0"/>
              <a:t>Modell trotzdem brauchbar</a:t>
            </a:r>
          </a:p>
          <a:p>
            <a:endParaRPr lang="de-DE" dirty="0"/>
          </a:p>
          <a:p>
            <a:pPr lvl="1"/>
            <a:r>
              <a:rPr lang="de-DE" dirty="0"/>
              <a:t>Magnetisierung für einen Paramagneten bei Feld B und Temperatur T</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9">
            <a:extLst>
              <a:ext uri="{FF2B5EF4-FFF2-40B4-BE49-F238E27FC236}">
                <a16:creationId xmlns:a16="http://schemas.microsoft.com/office/drawing/2014/main" id="{37D888DC-129F-B86B-2B37-DB9B4104AB5E}"/>
              </a:ext>
            </a:extLst>
          </p:cNvPr>
          <p:cNvSpPr>
            <a:spLocks noGrp="1"/>
          </p:cNvSpPr>
          <p:nvPr>
            <p:ph sz="half" idx="1"/>
          </p:nvPr>
        </p:nvSpPr>
        <p:spPr>
          <a:xfrm>
            <a:off x="6119664" y="1554584"/>
            <a:ext cx="5568951" cy="4103687"/>
          </a:xfrm>
        </p:spPr>
        <p:txBody>
          <a:bodyPr/>
          <a:lstStyle/>
          <a:p>
            <a:r>
              <a:rPr lang="de-DE" dirty="0"/>
              <a:t>Annahmen</a:t>
            </a:r>
          </a:p>
          <a:p>
            <a:endParaRPr lang="de-DE" dirty="0"/>
          </a:p>
          <a:p>
            <a:pPr lvl="1"/>
            <a:r>
              <a:rPr lang="de-DE" dirty="0"/>
              <a:t>Ferromagnet ist wie ein Paramagnet, welcher durch das Molekular Feld geordnet wird.</a:t>
            </a:r>
          </a:p>
          <a:p>
            <a:pPr lvl="1"/>
            <a:endParaRPr lang="de-DE" dirty="0"/>
          </a:p>
          <a:p>
            <a:pPr lvl="1"/>
            <a:r>
              <a:rPr lang="de-DE" dirty="0"/>
              <a:t>Aus dem Molekular Feld Ansatz kommt die Bedingung</a:t>
            </a:r>
          </a:p>
          <a:p>
            <a:pPr lvl="1"/>
            <a:endParaRPr lang="de-DE" dirty="0"/>
          </a:p>
          <a:p>
            <a:pPr lvl="1"/>
            <a:endParaRPr lang="de-DE" dirty="0"/>
          </a:p>
          <a:p>
            <a:pPr lvl="1"/>
            <a:endParaRPr lang="de-DE" dirty="0"/>
          </a:p>
          <a:p>
            <a:pPr lvl="1"/>
            <a:endParaRPr lang="de-DE" dirty="0"/>
          </a:p>
          <a:p>
            <a:pPr lvl="1"/>
            <a:r>
              <a:rPr lang="de-DE" dirty="0"/>
              <a:t>Grafisches Lösen gibt für eine Kombination von T und B und M die physikalisch sind </a:t>
            </a:r>
          </a:p>
        </p:txBody>
      </p:sp>
      <p:pic>
        <p:nvPicPr>
          <p:cNvPr id="14" name="Grafik 13">
            <a:extLst>
              <a:ext uri="{FF2B5EF4-FFF2-40B4-BE49-F238E27FC236}">
                <a16:creationId xmlns:a16="http://schemas.microsoft.com/office/drawing/2014/main" id="{264E640F-E9BD-D552-565B-00AE24976822}"/>
              </a:ext>
            </a:extLst>
          </p:cNvPr>
          <p:cNvPicPr>
            <a:picLocks noChangeAspect="1"/>
          </p:cNvPicPr>
          <p:nvPr/>
        </p:nvPicPr>
        <p:blipFill>
          <a:blip r:embed="rId4"/>
          <a:stretch>
            <a:fillRect/>
          </a:stretch>
        </p:blipFill>
        <p:spPr>
          <a:xfrm>
            <a:off x="6456040" y="3327596"/>
            <a:ext cx="2114845" cy="562053"/>
          </a:xfrm>
          <a:prstGeom prst="rect">
            <a:avLst/>
          </a:prstGeom>
        </p:spPr>
      </p:pic>
      <p:sp>
        <p:nvSpPr>
          <p:cNvPr id="3" name="Textfeld 2">
            <a:extLst>
              <a:ext uri="{FF2B5EF4-FFF2-40B4-BE49-F238E27FC236}">
                <a16:creationId xmlns:a16="http://schemas.microsoft.com/office/drawing/2014/main" id="{2823B70D-A845-E97A-E08B-1200418D5E6C}"/>
              </a:ext>
            </a:extLst>
          </p:cNvPr>
          <p:cNvSpPr txBox="1"/>
          <p:nvPr/>
        </p:nvSpPr>
        <p:spPr>
          <a:xfrm>
            <a:off x="839416" y="5861008"/>
            <a:ext cx="1005403" cy="369332"/>
          </a:xfrm>
          <a:prstGeom prst="rect">
            <a:avLst/>
          </a:prstGeom>
          <a:noFill/>
        </p:spPr>
        <p:txBody>
          <a:bodyPr wrap="none" rtlCol="0">
            <a:spAutoFit/>
          </a:bodyPr>
          <a:lstStyle/>
          <a:p>
            <a:r>
              <a:rPr lang="de-DE" dirty="0"/>
              <a:t>Blundell</a:t>
            </a:r>
          </a:p>
        </p:txBody>
      </p:sp>
    </p:spTree>
    <p:extLst>
      <p:ext uri="{BB962C8B-B14F-4D97-AF65-F5344CB8AC3E}">
        <p14:creationId xmlns:p14="http://schemas.microsoft.com/office/powerpoint/2010/main" val="5585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Weiss</a:t>
            </a:r>
            <a:r>
              <a:rPr lang="de-DE" dirty="0"/>
              <a:t>-Model eines Ferromagneten</a:t>
            </a:r>
          </a:p>
        </p:txBody>
      </p:sp>
      <p:sp>
        <p:nvSpPr>
          <p:cNvPr id="3" name="Inhaltsplatzhalter 2"/>
          <p:cNvSpPr>
            <a:spLocks noGrp="1"/>
          </p:cNvSpPr>
          <p:nvPr>
            <p:ph sz="half" idx="1"/>
          </p:nvPr>
        </p:nvSpPr>
        <p:spPr>
          <a:xfrm>
            <a:off x="431799" y="1556792"/>
            <a:ext cx="5568951" cy="4103687"/>
          </a:xfrm>
        </p:spPr>
        <p:txBody>
          <a:bodyPr/>
          <a:lstStyle/>
          <a:p>
            <a:r>
              <a:rPr lang="de-DE" dirty="0"/>
              <a:t>Kritik</a:t>
            </a:r>
          </a:p>
          <a:p>
            <a:endParaRPr lang="de-DE" dirty="0"/>
          </a:p>
          <a:p>
            <a:pPr lvl="1"/>
            <a:r>
              <a:rPr lang="de-DE" dirty="0"/>
              <a:t>Selbst bei seiner Veröffentlichung bemängelt er die </a:t>
            </a:r>
            <a:r>
              <a:rPr lang="de-DE" dirty="0" err="1"/>
              <a:t>unphysikalische</a:t>
            </a:r>
            <a:r>
              <a:rPr lang="de-DE" dirty="0"/>
              <a:t> Größe des Feldes</a:t>
            </a:r>
          </a:p>
          <a:p>
            <a:pPr lvl="1"/>
            <a:r>
              <a:rPr lang="de-DE" i="1" dirty="0"/>
              <a:t>„Das Feld [der Atome] ist jedoch mehr als tausendmal schwächer als das Molekularfeld </a:t>
            </a:r>
            <a:r>
              <a:rPr lang="de-DE" dirty="0"/>
              <a:t>[…]</a:t>
            </a:r>
            <a:r>
              <a:rPr lang="de-DE" i="1" dirty="0"/>
              <a:t>. D</a:t>
            </a:r>
            <a:r>
              <a:rPr lang="de-DE" b="0" i="1" dirty="0">
                <a:effectLst/>
                <a:highlight>
                  <a:srgbClr val="FFFFFF"/>
                </a:highlight>
                <a:latin typeface="Arial" panose="020B0604020202020204" pitchFamily="34" charset="0"/>
              </a:rPr>
              <a:t>iese Interpretationsschwierigkeit </a:t>
            </a:r>
            <a:r>
              <a:rPr lang="de-DE" b="0" dirty="0">
                <a:effectLst/>
                <a:highlight>
                  <a:srgbClr val="FFFFFF"/>
                </a:highlight>
                <a:latin typeface="Arial" panose="020B0604020202020204" pitchFamily="34" charset="0"/>
              </a:rPr>
              <a:t>[soll] </a:t>
            </a:r>
            <a:r>
              <a:rPr lang="de-DE" b="0" i="1" dirty="0">
                <a:effectLst/>
                <a:highlight>
                  <a:srgbClr val="FFFFFF"/>
                </a:highlight>
                <a:latin typeface="Arial" panose="020B0604020202020204" pitchFamily="34" charset="0"/>
              </a:rPr>
              <a:t>weniger als Einwand denn als Hinweis für die Suche nach neuen Hypothesen über den Aufbau des Atoms angesehen werden </a:t>
            </a:r>
            <a:r>
              <a:rPr lang="de-DE" b="0" dirty="0">
                <a:effectLst/>
                <a:highlight>
                  <a:srgbClr val="FFFFFF"/>
                </a:highlight>
                <a:latin typeface="Arial" panose="020B0604020202020204" pitchFamily="34" charset="0"/>
              </a:rPr>
              <a:t>[…]</a:t>
            </a:r>
            <a:r>
              <a:rPr lang="de-DE" b="0" i="1" dirty="0">
                <a:effectLst/>
                <a:highlight>
                  <a:srgbClr val="FFFFFF"/>
                </a:highlight>
                <a:latin typeface="Arial" panose="020B0604020202020204" pitchFamily="34" charset="0"/>
              </a:rPr>
              <a:t>.</a:t>
            </a:r>
            <a:r>
              <a:rPr lang="de-DE" i="1" dirty="0"/>
              <a:t>“ </a:t>
            </a:r>
          </a:p>
          <a:p>
            <a:endParaRPr lang="de-DE" dirty="0"/>
          </a:p>
          <a:p>
            <a:pPr lvl="2"/>
            <a:r>
              <a:rPr lang="de-DE" dirty="0"/>
              <a:t>Model war dennoch auf den Prinzipien der statistischen Physik begründet und </a:t>
            </a:r>
            <a:r>
              <a:rPr lang="de-DE" i="1" dirty="0"/>
              <a:t>„formal befriedigend“.</a:t>
            </a:r>
            <a:r>
              <a:rPr lang="de-DE" dirty="0"/>
              <a:t>(Heisenberg)</a:t>
            </a:r>
          </a:p>
          <a:p>
            <a:pPr lvl="2"/>
            <a:r>
              <a:rPr lang="de-DE" dirty="0"/>
              <a:t>Model war erfolgreich, nur die großen Felder sorgten für Unmut. </a:t>
            </a:r>
          </a:p>
        </p:txBody>
      </p:sp>
      <p:sp>
        <p:nvSpPr>
          <p:cNvPr id="4" name="Inhaltsplatzhalter 3"/>
          <p:cNvSpPr>
            <a:spLocks noGrp="1"/>
          </p:cNvSpPr>
          <p:nvPr>
            <p:ph sz="half" idx="2"/>
          </p:nvPr>
        </p:nvSpPr>
        <p:spPr>
          <a:xfrm>
            <a:off x="6191252" y="1556792"/>
            <a:ext cx="5568949" cy="4103687"/>
          </a:xfrm>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56207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a:extLst>
              <a:ext uri="{FF2B5EF4-FFF2-40B4-BE49-F238E27FC236}">
                <a16:creationId xmlns:a16="http://schemas.microsoft.com/office/drawing/2014/main" id="{82E26D23-0095-794C-C0C7-0BB718CA9D45}"/>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10" name="Grafik 9">
            <a:extLst>
              <a:ext uri="{FF2B5EF4-FFF2-40B4-BE49-F238E27FC236}">
                <a16:creationId xmlns:a16="http://schemas.microsoft.com/office/drawing/2014/main" id="{66EE745D-F01B-AF52-17A0-24349647D62E}"/>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4" name="Grafik 3">
            <a:extLst>
              <a:ext uri="{FF2B5EF4-FFF2-40B4-BE49-F238E27FC236}">
                <a16:creationId xmlns:a16="http://schemas.microsoft.com/office/drawing/2014/main" id="{B06DD571-8160-8016-4915-5D769C10E44A}"/>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22" name="Gerade Verbindung mit Pfeil 21">
            <a:extLst>
              <a:ext uri="{FF2B5EF4-FFF2-40B4-BE49-F238E27FC236}">
                <a16:creationId xmlns:a16="http://schemas.microsoft.com/office/drawing/2014/main" id="{9B5DF5A3-6FBF-405C-E6EA-9DD58A945575}"/>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00859EDA-D88E-1CA2-706C-DD9325DBC56E}"/>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endParaRPr lang="de-DE" dirty="0"/>
          </a:p>
          <a:p>
            <a:pPr lvl="1"/>
            <a:r>
              <a:rPr lang="de-DE" dirty="0"/>
              <a:t>Etwa 30 Jahre später konnte Heisenberg die Probleme mit Hilfe der Austauschwechselwirkung lösen</a:t>
            </a:r>
          </a:p>
          <a:p>
            <a:endParaRPr lang="de-DE" dirty="0"/>
          </a:p>
          <a:p>
            <a:pPr lvl="2"/>
            <a:r>
              <a:rPr lang="de-DE" dirty="0"/>
              <a:t>Diese wollen wir nun in Teilen herleiten</a:t>
            </a:r>
          </a:p>
          <a:p>
            <a:pPr lvl="2"/>
            <a:endParaRPr lang="de-DE" dirty="0"/>
          </a:p>
          <a:p>
            <a:pPr lvl="2"/>
            <a:r>
              <a:rPr lang="de-DE" dirty="0"/>
              <a:t>Betrachten wir zwei Elektronen (eines Atoms)</a:t>
            </a:r>
          </a:p>
          <a:p>
            <a:pPr lvl="2"/>
            <a:endParaRPr lang="de-DE" dirty="0"/>
          </a:p>
          <a:p>
            <a:pPr lvl="2"/>
            <a:r>
              <a:rPr lang="de-DE" dirty="0"/>
              <a:t>Wir definieren </a:t>
            </a:r>
            <a:r>
              <a:rPr lang="de-DE" dirty="0" err="1"/>
              <a:t>qi</a:t>
            </a:r>
            <a:r>
              <a:rPr lang="de-DE" dirty="0"/>
              <a:t> = </a:t>
            </a:r>
            <a:r>
              <a:rPr lang="de-DE" b="1" dirty="0" err="1"/>
              <a:t>r</a:t>
            </a:r>
            <a:r>
              <a:rPr lang="de-DE" dirty="0" err="1"/>
              <a:t>i,si</a:t>
            </a:r>
            <a:r>
              <a:rPr lang="de-DE" dirty="0"/>
              <a:t>        mit</a:t>
            </a:r>
          </a:p>
          <a:p>
            <a:pPr lvl="2"/>
            <a:endParaRPr lang="de-DE" dirty="0"/>
          </a:p>
        </p:txBody>
      </p:sp>
      <p:sp>
        <p:nvSpPr>
          <p:cNvPr id="12" name="Ellipse 11">
            <a:extLst>
              <a:ext uri="{FF2B5EF4-FFF2-40B4-BE49-F238E27FC236}">
                <a16:creationId xmlns:a16="http://schemas.microsoft.com/office/drawing/2014/main" id="{CBF99DD7-AB45-A200-0B91-25FDA9B0FC0D}"/>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Ellipse 12">
            <a:extLst>
              <a:ext uri="{FF2B5EF4-FFF2-40B4-BE49-F238E27FC236}">
                <a16:creationId xmlns:a16="http://schemas.microsoft.com/office/drawing/2014/main" id="{093A85D4-F269-8401-2891-109C562A0C9A}"/>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E252B0FD-F28D-27C3-E1D3-FB962BC1FEAB}"/>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Geschweifte Klammer rechts 24">
            <a:extLst>
              <a:ext uri="{FF2B5EF4-FFF2-40B4-BE49-F238E27FC236}">
                <a16:creationId xmlns:a16="http://schemas.microsoft.com/office/drawing/2014/main" id="{BEBB0269-3FDB-6DB1-F8DC-A5A2AC8E7052}"/>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9" name="Grafik 18">
            <a:extLst>
              <a:ext uri="{FF2B5EF4-FFF2-40B4-BE49-F238E27FC236}">
                <a16:creationId xmlns:a16="http://schemas.microsoft.com/office/drawing/2014/main" id="{1BC076E7-6B15-D052-C2AF-D53869FFE229}"/>
              </a:ext>
            </a:extLst>
          </p:cNvPr>
          <p:cNvPicPr>
            <a:picLocks noChangeAspect="1"/>
          </p:cNvPicPr>
          <p:nvPr/>
        </p:nvPicPr>
        <p:blipFill>
          <a:blip r:embed="rId5"/>
          <a:stretch>
            <a:fillRect/>
          </a:stretch>
        </p:blipFill>
        <p:spPr>
          <a:xfrm>
            <a:off x="2066058" y="4389864"/>
            <a:ext cx="1057902" cy="319194"/>
          </a:xfrm>
          <a:prstGeom prst="rect">
            <a:avLst/>
          </a:prstGeom>
        </p:spPr>
      </p:pic>
      <p:pic>
        <p:nvPicPr>
          <p:cNvPr id="21" name="Grafik 20">
            <a:extLst>
              <a:ext uri="{FF2B5EF4-FFF2-40B4-BE49-F238E27FC236}">
                <a16:creationId xmlns:a16="http://schemas.microsoft.com/office/drawing/2014/main" id="{16C58C85-B077-F515-E08F-C3B08E2FD69C}"/>
              </a:ext>
            </a:extLst>
          </p:cNvPr>
          <p:cNvPicPr>
            <a:picLocks noChangeAspect="1"/>
          </p:cNvPicPr>
          <p:nvPr/>
        </p:nvPicPr>
        <p:blipFill>
          <a:blip r:embed="rId6"/>
          <a:stretch>
            <a:fillRect/>
          </a:stretch>
        </p:blipFill>
        <p:spPr>
          <a:xfrm>
            <a:off x="3633579" y="4405445"/>
            <a:ext cx="881240" cy="288032"/>
          </a:xfrm>
          <a:prstGeom prst="rect">
            <a:avLst/>
          </a:prstGeom>
        </p:spPr>
      </p:pic>
    </p:spTree>
    <p:extLst>
      <p:ext uri="{BB962C8B-B14F-4D97-AF65-F5344CB8AC3E}">
        <p14:creationId xmlns:p14="http://schemas.microsoft.com/office/powerpoint/2010/main" val="893616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lvl="3"/>
            <a:endParaRPr lang="de-DE" dirty="0"/>
          </a:p>
          <a:p>
            <a:pPr lvl="2"/>
            <a:r>
              <a:rPr lang="de-DE" dirty="0"/>
              <a:t>Aufteilen der Wellenfunktion in einen Orts-teil und einen Spin-teil</a:t>
            </a:r>
          </a:p>
          <a:p>
            <a:pPr lvl="2"/>
            <a:endParaRPr lang="de-DE" dirty="0"/>
          </a:p>
          <a:p>
            <a:pPr lvl="3"/>
            <a:r>
              <a:rPr lang="de-DE" dirty="0"/>
              <a:t>Psi (q_1,q_2) = Phi (r_1,r_2) * xi (s_1,s</a:t>
            </a:r>
          </a:p>
          <a:p>
            <a:pPr marL="0" lvl="2" indent="0">
              <a:buNone/>
            </a:pPr>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2"/>
            <a:endParaRPr lang="de-DE" dirty="0"/>
          </a:p>
          <a:p>
            <a:pPr lvl="2"/>
            <a:endParaRPr lang="de-DE" dirty="0"/>
          </a:p>
          <a:p>
            <a:pPr marL="450000" lvl="3" indent="0">
              <a:buNone/>
            </a:pPr>
            <a:endParaRPr lang="de-DE" dirty="0"/>
          </a:p>
          <a:p>
            <a:endParaRPr lang="de-DE" dirty="0"/>
          </a:p>
        </p:txBody>
      </p:sp>
      <p:pic>
        <p:nvPicPr>
          <p:cNvPr id="3" name="Grafik 2">
            <a:extLst>
              <a:ext uri="{FF2B5EF4-FFF2-40B4-BE49-F238E27FC236}">
                <a16:creationId xmlns:a16="http://schemas.microsoft.com/office/drawing/2014/main" id="{05DDF2B8-BF9C-FE6A-4334-79358328ACAD}"/>
              </a:ext>
            </a:extLst>
          </p:cNvPr>
          <p:cNvPicPr>
            <a:picLocks noChangeAspect="1"/>
          </p:cNvPicPr>
          <p:nvPr/>
        </p:nvPicPr>
        <p:blipFill>
          <a:blip r:embed="rId2"/>
          <a:stretch>
            <a:fillRect/>
          </a:stretch>
        </p:blipFill>
        <p:spPr>
          <a:xfrm>
            <a:off x="8816004" y="3844241"/>
            <a:ext cx="500650" cy="479116"/>
          </a:xfrm>
          <a:prstGeom prst="rect">
            <a:avLst/>
          </a:prstGeom>
        </p:spPr>
      </p:pic>
      <p:pic>
        <p:nvPicPr>
          <p:cNvPr id="4" name="Grafik 3">
            <a:extLst>
              <a:ext uri="{FF2B5EF4-FFF2-40B4-BE49-F238E27FC236}">
                <a16:creationId xmlns:a16="http://schemas.microsoft.com/office/drawing/2014/main" id="{8C4E7427-B878-B6A6-73E8-685ED5B3F771}"/>
              </a:ext>
            </a:extLst>
          </p:cNvPr>
          <p:cNvPicPr>
            <a:picLocks noChangeAspect="1"/>
          </p:cNvPicPr>
          <p:nvPr/>
        </p:nvPicPr>
        <p:blipFill>
          <a:blip r:embed="rId3"/>
          <a:stretch>
            <a:fillRect/>
          </a:stretch>
        </p:blipFill>
        <p:spPr>
          <a:xfrm>
            <a:off x="10022729" y="2487891"/>
            <a:ext cx="602274" cy="587090"/>
          </a:xfrm>
          <a:prstGeom prst="rect">
            <a:avLst/>
          </a:prstGeom>
        </p:spPr>
      </p:pic>
      <p:pic>
        <p:nvPicPr>
          <p:cNvPr id="8" name="Grafik 7">
            <a:extLst>
              <a:ext uri="{FF2B5EF4-FFF2-40B4-BE49-F238E27FC236}">
                <a16:creationId xmlns:a16="http://schemas.microsoft.com/office/drawing/2014/main" id="{58FCE523-9EE4-4219-F9AB-86720EF277C8}"/>
              </a:ext>
            </a:extLst>
          </p:cNvPr>
          <p:cNvPicPr>
            <a:picLocks noChangeAspect="1"/>
          </p:cNvPicPr>
          <p:nvPr/>
        </p:nvPicPr>
        <p:blipFill>
          <a:blip r:embed="rId4"/>
          <a:stretch>
            <a:fillRect/>
          </a:stretch>
        </p:blipFill>
        <p:spPr>
          <a:xfrm>
            <a:off x="7402130" y="2237886"/>
            <a:ext cx="609716" cy="678046"/>
          </a:xfrm>
          <a:prstGeom prst="rect">
            <a:avLst/>
          </a:prstGeom>
        </p:spPr>
      </p:pic>
      <p:cxnSp>
        <p:nvCxnSpPr>
          <p:cNvPr id="10" name="Gerade Verbindung mit Pfeil 9">
            <a:extLst>
              <a:ext uri="{FF2B5EF4-FFF2-40B4-BE49-F238E27FC236}">
                <a16:creationId xmlns:a16="http://schemas.microsoft.com/office/drawing/2014/main" id="{6A4F4CB0-F62D-BBAC-E9ED-D6402622AE71}"/>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505D379-F5DA-D872-E19F-FDFEDE50F836}"/>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6FB9177D-16BD-B54D-AD1E-D29DA161A7D0}"/>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Ellipse 15">
            <a:extLst>
              <a:ext uri="{FF2B5EF4-FFF2-40B4-BE49-F238E27FC236}">
                <a16:creationId xmlns:a16="http://schemas.microsoft.com/office/drawing/2014/main" id="{036EA0E8-8183-FAD7-4E3A-F132010F716D}"/>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Ellipse 17">
            <a:extLst>
              <a:ext uri="{FF2B5EF4-FFF2-40B4-BE49-F238E27FC236}">
                <a16:creationId xmlns:a16="http://schemas.microsoft.com/office/drawing/2014/main" id="{32BB739E-847D-CCCC-BF02-ABA8FDB025AD}"/>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Geschweifte Klammer rechts 18">
            <a:extLst>
              <a:ext uri="{FF2B5EF4-FFF2-40B4-BE49-F238E27FC236}">
                <a16:creationId xmlns:a16="http://schemas.microsoft.com/office/drawing/2014/main" id="{516AF679-CC44-5928-2B82-BA02F3B0CE0A}"/>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27" name="Grafik 26">
            <a:extLst>
              <a:ext uri="{FF2B5EF4-FFF2-40B4-BE49-F238E27FC236}">
                <a16:creationId xmlns:a16="http://schemas.microsoft.com/office/drawing/2014/main" id="{E358DD36-62FB-05F3-A012-782BB7F7433A}"/>
              </a:ext>
            </a:extLst>
          </p:cNvPr>
          <p:cNvPicPr>
            <a:picLocks noChangeAspect="1"/>
          </p:cNvPicPr>
          <p:nvPr/>
        </p:nvPicPr>
        <p:blipFill>
          <a:blip r:embed="rId5"/>
          <a:stretch>
            <a:fillRect/>
          </a:stretch>
        </p:blipFill>
        <p:spPr>
          <a:xfrm>
            <a:off x="1211615" y="3306929"/>
            <a:ext cx="3816706" cy="426035"/>
          </a:xfrm>
          <a:prstGeom prst="rect">
            <a:avLst/>
          </a:prstGeom>
        </p:spPr>
      </p:pic>
    </p:spTree>
    <p:extLst>
      <p:ext uri="{BB962C8B-B14F-4D97-AF65-F5344CB8AC3E}">
        <p14:creationId xmlns:p14="http://schemas.microsoft.com/office/powerpoint/2010/main" val="769778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3"/>
          <a:stretch>
            <a:fillRect/>
          </a:stretch>
        </p:blipFill>
        <p:spPr>
          <a:xfrm>
            <a:off x="8816004" y="3844241"/>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4"/>
          <a:stretch>
            <a:fillRect/>
          </a:stretch>
        </p:blipFill>
        <p:spPr>
          <a:xfrm>
            <a:off x="10022729" y="2487891"/>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5"/>
          <a:stretch>
            <a:fillRect/>
          </a:stretch>
        </p:blipFill>
        <p:spPr>
          <a:xfrm>
            <a:off x="7402130" y="2237886"/>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9824759" y="2462065"/>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076220" y="2353490"/>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8908381" y="2924944"/>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7968208" y="256490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9716747" y="2672916"/>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8886313" y="2600883"/>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6"/>
          <a:stretch>
            <a:fillRect/>
          </a:stretch>
        </p:blipFill>
        <p:spPr>
          <a:xfrm>
            <a:off x="737139" y="2459898"/>
            <a:ext cx="3816706" cy="426035"/>
          </a:xfrm>
          <a:prstGeom prst="rect">
            <a:avLst/>
          </a:prstGeom>
        </p:spPr>
      </p:pic>
      <p:pic>
        <p:nvPicPr>
          <p:cNvPr id="52" name="Grafik 51">
            <a:extLst>
              <a:ext uri="{FF2B5EF4-FFF2-40B4-BE49-F238E27FC236}">
                <a16:creationId xmlns:a16="http://schemas.microsoft.com/office/drawing/2014/main" id="{B319812A-DCCF-291A-A026-FB132CA8E12D}"/>
              </a:ext>
            </a:extLst>
          </p:cNvPr>
          <p:cNvPicPr>
            <a:picLocks noChangeAspect="1"/>
          </p:cNvPicPr>
          <p:nvPr/>
        </p:nvPicPr>
        <p:blipFill>
          <a:blip r:embed="rId7"/>
          <a:stretch>
            <a:fillRect/>
          </a:stretch>
        </p:blipFill>
        <p:spPr>
          <a:xfrm>
            <a:off x="660065" y="4170118"/>
            <a:ext cx="5334206" cy="714982"/>
          </a:xfrm>
          <a:prstGeom prst="rect">
            <a:avLst/>
          </a:prstGeom>
        </p:spPr>
      </p:pic>
    </p:spTree>
    <p:extLst>
      <p:ext uri="{BB962C8B-B14F-4D97-AF65-F5344CB8AC3E}">
        <p14:creationId xmlns:p14="http://schemas.microsoft.com/office/powerpoint/2010/main" val="3632637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Psi(q_1,q_2)  = psi_1(q_1) * psi_2(q_2)</a:t>
            </a:r>
          </a:p>
          <a:p>
            <a:pPr lvl="2"/>
            <a:endParaRPr lang="de-DE" dirty="0"/>
          </a:p>
          <a:p>
            <a:pPr lvl="2"/>
            <a:r>
              <a:rPr lang="de-DE" dirty="0"/>
              <a:t>Dies ist noch kein physikalischer Zustand</a:t>
            </a:r>
          </a:p>
          <a:p>
            <a:pPr lvl="3"/>
            <a:r>
              <a:rPr lang="de-DE" dirty="0"/>
              <a:t>Muss noch </a:t>
            </a:r>
            <a:r>
              <a:rPr lang="de-DE" dirty="0" err="1"/>
              <a:t>symmetrisiert</a:t>
            </a:r>
            <a:r>
              <a:rPr lang="de-DE" dirty="0"/>
              <a:t> werden. </a:t>
            </a:r>
          </a:p>
          <a:p>
            <a:pPr lvl="3"/>
            <a:r>
              <a:rPr lang="de-DE" dirty="0"/>
              <a:t>Elektronen =&gt; </a:t>
            </a:r>
            <a:r>
              <a:rPr lang="de-DE" dirty="0" err="1"/>
              <a:t>Antisymmetrisierung</a:t>
            </a:r>
            <a:endParaRPr lang="de-DE" dirty="0"/>
          </a:p>
          <a:p>
            <a:pPr lvl="3"/>
            <a:r>
              <a:rPr lang="de-DE" dirty="0"/>
              <a:t>Daraus folgen zwei Fälle</a:t>
            </a:r>
          </a:p>
          <a:p>
            <a:pPr lvl="2"/>
            <a:r>
              <a:rPr lang="de-DE" dirty="0"/>
              <a:t>Phi (r_1,r_2) = Phi (r_2,r_1) &amp; xi (s_1,s_2) = - xi (s_2,s_1)</a:t>
            </a:r>
          </a:p>
          <a:p>
            <a:pPr lvl="2"/>
            <a:endParaRPr lang="de-DE" dirty="0"/>
          </a:p>
          <a:p>
            <a:pPr lvl="2"/>
            <a:r>
              <a:rPr lang="de-DE" dirty="0"/>
              <a:t>r</a:t>
            </a:r>
          </a:p>
          <a:p>
            <a:pPr lvl="2"/>
            <a:endParaRPr lang="de-DE" dirty="0"/>
          </a:p>
          <a:p>
            <a:pPr lvl="2"/>
            <a:r>
              <a:rPr lang="de-DE" dirty="0"/>
              <a:t>R</a:t>
            </a:r>
          </a:p>
          <a:p>
            <a:pPr lvl="2"/>
            <a:endParaRPr lang="de-DE" dirty="0"/>
          </a:p>
          <a:p>
            <a:pPr lvl="2"/>
            <a:r>
              <a:rPr lang="de-DE" dirty="0"/>
              <a:t>t</a:t>
            </a:r>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48" name="Grafik 47">
            <a:extLst>
              <a:ext uri="{FF2B5EF4-FFF2-40B4-BE49-F238E27FC236}">
                <a16:creationId xmlns:a16="http://schemas.microsoft.com/office/drawing/2014/main" id="{F2E1EAEF-2BFC-6876-98FC-9FB94A5B35B8}"/>
              </a:ext>
            </a:extLst>
          </p:cNvPr>
          <p:cNvPicPr>
            <a:picLocks noChangeAspect="1"/>
          </p:cNvPicPr>
          <p:nvPr/>
        </p:nvPicPr>
        <p:blipFill>
          <a:blip r:embed="rId7"/>
          <a:stretch>
            <a:fillRect/>
          </a:stretch>
        </p:blipFill>
        <p:spPr>
          <a:xfrm>
            <a:off x="737139" y="2459898"/>
            <a:ext cx="3816706" cy="426035"/>
          </a:xfrm>
          <a:prstGeom prst="rect">
            <a:avLst/>
          </a:prstGeom>
        </p:spPr>
      </p:pic>
      <p:pic>
        <p:nvPicPr>
          <p:cNvPr id="50" name="Grafik 49">
            <a:extLst>
              <a:ext uri="{FF2B5EF4-FFF2-40B4-BE49-F238E27FC236}">
                <a16:creationId xmlns:a16="http://schemas.microsoft.com/office/drawing/2014/main" id="{82773E85-9AFB-FE7E-6893-DD0CA93F4DCB}"/>
              </a:ext>
            </a:extLst>
          </p:cNvPr>
          <p:cNvPicPr>
            <a:picLocks noChangeAspect="1"/>
          </p:cNvPicPr>
          <p:nvPr/>
        </p:nvPicPr>
        <p:blipFill>
          <a:blip r:embed="rId8"/>
          <a:stretch>
            <a:fillRect/>
          </a:stretch>
        </p:blipFill>
        <p:spPr>
          <a:xfrm>
            <a:off x="660065" y="4170118"/>
            <a:ext cx="5334206" cy="714982"/>
          </a:xfrm>
          <a:prstGeom prst="rect">
            <a:avLst/>
          </a:prstGeom>
        </p:spPr>
      </p:pic>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11"/>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2"/>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3"/>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4"/>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5"/>
          <a:stretch>
            <a:fillRect/>
          </a:stretch>
        </p:blipFill>
        <p:spPr>
          <a:xfrm>
            <a:off x="7988178" y="4772633"/>
            <a:ext cx="346250" cy="304280"/>
          </a:xfrm>
          <a:prstGeom prst="rect">
            <a:avLst/>
          </a:prstGeom>
        </p:spPr>
      </p:pic>
      <p:pic>
        <p:nvPicPr>
          <p:cNvPr id="51" name="Grafik 50">
            <a:extLst>
              <a:ext uri="{FF2B5EF4-FFF2-40B4-BE49-F238E27FC236}">
                <a16:creationId xmlns:a16="http://schemas.microsoft.com/office/drawing/2014/main" id="{4F606C94-3FF2-FB72-7D49-009B611C5008}"/>
              </a:ext>
            </a:extLst>
          </p:cNvPr>
          <p:cNvPicPr>
            <a:picLocks noChangeAspect="1"/>
          </p:cNvPicPr>
          <p:nvPr/>
        </p:nvPicPr>
        <p:blipFill>
          <a:blip r:embed="rId16"/>
          <a:stretch>
            <a:fillRect/>
          </a:stretch>
        </p:blipFill>
        <p:spPr>
          <a:xfrm>
            <a:off x="660065" y="5065355"/>
            <a:ext cx="3467088" cy="1168096"/>
          </a:xfrm>
          <a:prstGeom prst="rect">
            <a:avLst/>
          </a:prstGeom>
        </p:spPr>
      </p:pic>
    </p:spTree>
    <p:extLst>
      <p:ext uri="{BB962C8B-B14F-4D97-AF65-F5344CB8AC3E}">
        <p14:creationId xmlns:p14="http://schemas.microsoft.com/office/powerpoint/2010/main" val="716279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7855162" y="3463943"/>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879088"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09045" y="2924607"/>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24610" y="3356655"/>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39003" y="2924607"/>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24610" y="4005197"/>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24610" y="465072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24610" y="529322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24901" y="3352324"/>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879088"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00744"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00744"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00744"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09207"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30863"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30863"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30863"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39002" y="335665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39002" y="3356654"/>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0960658" y="4004305"/>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0960658" y="4004305"/>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0960658" y="465072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0960658" y="4650720"/>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0960658" y="5300937"/>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0960658" y="5300937"/>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473082" y="5249325"/>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475406" y="4033393"/>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7655912" y="4123871"/>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44251" y="5421567"/>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7988178" y="4772633"/>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spTree>
    <p:extLst>
      <p:ext uri="{BB962C8B-B14F-4D97-AF65-F5344CB8AC3E}">
        <p14:creationId xmlns:p14="http://schemas.microsoft.com/office/powerpoint/2010/main" val="78541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19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err="1"/>
              <a:t>Hamiltonian</a:t>
            </a:r>
            <a:r>
              <a:rPr lang="de-DE" dirty="0"/>
              <a:t> </a:t>
            </a:r>
          </a:p>
          <a:p>
            <a:pPr lvl="3"/>
            <a:r>
              <a:rPr lang="de-DE" dirty="0"/>
              <a:t>t</a:t>
            </a:r>
          </a:p>
          <a:p>
            <a:pPr lvl="2"/>
            <a:endParaRPr lang="de-DE" dirty="0"/>
          </a:p>
          <a:p>
            <a:pPr marL="0" lvl="2" indent="0">
              <a:buNone/>
            </a:pPr>
            <a:endParaRPr lang="de-DE" dirty="0"/>
          </a:p>
          <a:p>
            <a:pPr lvl="2"/>
            <a:r>
              <a:rPr lang="de-DE" dirty="0"/>
              <a:t>2	         „nur“ eine Coulomb Wechselwirkung</a:t>
            </a:r>
          </a:p>
          <a:p>
            <a:pPr lvl="2"/>
            <a:endParaRPr lang="de-DE" dirty="0"/>
          </a:p>
          <a:p>
            <a:pPr lvl="2"/>
            <a:endParaRPr lang="de-DE" dirty="0"/>
          </a:p>
          <a:p>
            <a:pPr lvl="2"/>
            <a:r>
              <a:rPr lang="de-DE" dirty="0"/>
              <a:t>Gesamtenergie </a:t>
            </a:r>
          </a:p>
          <a:p>
            <a:pPr lvl="2"/>
            <a:endParaRPr lang="de-DE" dirty="0"/>
          </a:p>
          <a:p>
            <a:pPr lvl="2"/>
            <a:r>
              <a:rPr lang="de-DE" dirty="0"/>
              <a:t>T</a:t>
            </a:r>
          </a:p>
          <a:p>
            <a:pPr lvl="2"/>
            <a:endParaRPr lang="de-DE" dirty="0"/>
          </a:p>
          <a:p>
            <a:pPr lvl="2"/>
            <a:r>
              <a:rPr lang="de-DE" dirty="0"/>
              <a:t>r</a:t>
            </a:r>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8" name="Grafik 37">
            <a:extLst>
              <a:ext uri="{FF2B5EF4-FFF2-40B4-BE49-F238E27FC236}">
                <a16:creationId xmlns:a16="http://schemas.microsoft.com/office/drawing/2014/main" id="{344C8624-E92A-9D00-66A1-8D6768144F9A}"/>
              </a:ext>
            </a:extLst>
          </p:cNvPr>
          <p:cNvPicPr>
            <a:picLocks noChangeAspect="1"/>
          </p:cNvPicPr>
          <p:nvPr/>
        </p:nvPicPr>
        <p:blipFill>
          <a:blip r:embed="rId14"/>
          <a:stretch>
            <a:fillRect/>
          </a:stretch>
        </p:blipFill>
        <p:spPr>
          <a:xfrm>
            <a:off x="1090627" y="2839132"/>
            <a:ext cx="3551702" cy="390344"/>
          </a:xfrm>
          <a:prstGeom prst="rect">
            <a:avLst/>
          </a:prstGeom>
        </p:spPr>
      </p:pic>
      <p:pic>
        <p:nvPicPr>
          <p:cNvPr id="31" name="Grafik 30">
            <a:extLst>
              <a:ext uri="{FF2B5EF4-FFF2-40B4-BE49-F238E27FC236}">
                <a16:creationId xmlns:a16="http://schemas.microsoft.com/office/drawing/2014/main" id="{401940AD-3DAD-5693-23CA-B6ECE3C379E5}"/>
              </a:ext>
            </a:extLst>
          </p:cNvPr>
          <p:cNvPicPr>
            <a:picLocks noChangeAspect="1"/>
          </p:cNvPicPr>
          <p:nvPr/>
        </p:nvPicPr>
        <p:blipFill>
          <a:blip r:embed="rId15"/>
          <a:stretch>
            <a:fillRect/>
          </a:stretch>
        </p:blipFill>
        <p:spPr>
          <a:xfrm>
            <a:off x="719699" y="3409731"/>
            <a:ext cx="1032306" cy="593486"/>
          </a:xfrm>
          <a:prstGeom prst="rect">
            <a:avLst/>
          </a:prstGeom>
        </p:spPr>
      </p:pic>
      <p:pic>
        <p:nvPicPr>
          <p:cNvPr id="35" name="Grafik 34">
            <a:extLst>
              <a:ext uri="{FF2B5EF4-FFF2-40B4-BE49-F238E27FC236}">
                <a16:creationId xmlns:a16="http://schemas.microsoft.com/office/drawing/2014/main" id="{0A48A337-2C32-E797-D547-61184DF659A1}"/>
              </a:ext>
            </a:extLst>
          </p:cNvPr>
          <p:cNvPicPr>
            <a:picLocks noChangeAspect="1"/>
          </p:cNvPicPr>
          <p:nvPr/>
        </p:nvPicPr>
        <p:blipFill>
          <a:blip r:embed="rId16"/>
          <a:stretch>
            <a:fillRect/>
          </a:stretch>
        </p:blipFill>
        <p:spPr>
          <a:xfrm>
            <a:off x="2235260" y="4276946"/>
            <a:ext cx="2000032" cy="606846"/>
          </a:xfrm>
          <a:prstGeom prst="rect">
            <a:avLst/>
          </a:prstGeom>
        </p:spPr>
      </p:pic>
      <p:pic>
        <p:nvPicPr>
          <p:cNvPr id="49" name="Grafik 48">
            <a:extLst>
              <a:ext uri="{FF2B5EF4-FFF2-40B4-BE49-F238E27FC236}">
                <a16:creationId xmlns:a16="http://schemas.microsoft.com/office/drawing/2014/main" id="{EB52909B-A908-9752-AB78-233CB716BB40}"/>
              </a:ext>
            </a:extLst>
          </p:cNvPr>
          <p:cNvPicPr>
            <a:picLocks noChangeAspect="1"/>
          </p:cNvPicPr>
          <p:nvPr/>
        </p:nvPicPr>
        <p:blipFill>
          <a:blip r:embed="rId17"/>
          <a:stretch>
            <a:fillRect/>
          </a:stretch>
        </p:blipFill>
        <p:spPr>
          <a:xfrm>
            <a:off x="719699" y="4905000"/>
            <a:ext cx="2775168" cy="343826"/>
          </a:xfrm>
          <a:prstGeom prst="rect">
            <a:avLst/>
          </a:prstGeom>
        </p:spPr>
      </p:pic>
      <p:pic>
        <p:nvPicPr>
          <p:cNvPr id="52" name="Grafik 51">
            <a:extLst>
              <a:ext uri="{FF2B5EF4-FFF2-40B4-BE49-F238E27FC236}">
                <a16:creationId xmlns:a16="http://schemas.microsoft.com/office/drawing/2014/main" id="{F2852278-B7CD-4F46-B8A3-C606B8CB264D}"/>
              </a:ext>
            </a:extLst>
          </p:cNvPr>
          <p:cNvPicPr>
            <a:picLocks noChangeAspect="1"/>
          </p:cNvPicPr>
          <p:nvPr/>
        </p:nvPicPr>
        <p:blipFill>
          <a:blip r:embed="rId18"/>
          <a:stretch>
            <a:fillRect/>
          </a:stretch>
        </p:blipFill>
        <p:spPr>
          <a:xfrm>
            <a:off x="668914" y="5460127"/>
            <a:ext cx="2876738" cy="286392"/>
          </a:xfrm>
          <a:prstGeom prst="rect">
            <a:avLst/>
          </a:prstGeom>
        </p:spPr>
      </p:pic>
      <p:pic>
        <p:nvPicPr>
          <p:cNvPr id="29" name="Grafik 28">
            <a:extLst>
              <a:ext uri="{FF2B5EF4-FFF2-40B4-BE49-F238E27FC236}">
                <a16:creationId xmlns:a16="http://schemas.microsoft.com/office/drawing/2014/main" id="{D9F5BFD9-3190-090B-CD99-B62BDC6CF3C7}"/>
              </a:ext>
            </a:extLst>
          </p:cNvPr>
          <p:cNvPicPr>
            <a:picLocks noChangeAspect="1"/>
          </p:cNvPicPr>
          <p:nvPr/>
        </p:nvPicPr>
        <p:blipFill>
          <a:blip r:embed="rId19"/>
          <a:stretch>
            <a:fillRect/>
          </a:stretch>
        </p:blipFill>
        <p:spPr>
          <a:xfrm>
            <a:off x="7746709" y="3099025"/>
            <a:ext cx="3238952" cy="2962688"/>
          </a:xfrm>
          <a:prstGeom prst="rect">
            <a:avLst/>
          </a:prstGeom>
        </p:spPr>
      </p:pic>
      <p:sp>
        <p:nvSpPr>
          <p:cNvPr id="33" name="Textfeld 32">
            <a:extLst>
              <a:ext uri="{FF2B5EF4-FFF2-40B4-BE49-F238E27FC236}">
                <a16:creationId xmlns:a16="http://schemas.microsoft.com/office/drawing/2014/main" id="{D15029EB-3143-0C3F-B109-ADF38C783443}"/>
              </a:ext>
            </a:extLst>
          </p:cNvPr>
          <p:cNvSpPr txBox="1"/>
          <p:nvPr/>
        </p:nvSpPr>
        <p:spPr>
          <a:xfrm>
            <a:off x="7904034" y="6030457"/>
            <a:ext cx="2608406" cy="369332"/>
          </a:xfrm>
          <a:prstGeom prst="rect">
            <a:avLst/>
          </a:prstGeom>
          <a:noFill/>
        </p:spPr>
        <p:txBody>
          <a:bodyPr wrap="none" rtlCol="0">
            <a:spAutoFit/>
          </a:bodyPr>
          <a:lstStyle/>
          <a:p>
            <a:r>
              <a:rPr lang="de-DE" b="0" i="0" u="none" strike="noStrike" dirty="0" err="1">
                <a:solidFill>
                  <a:srgbClr val="1155CC"/>
                </a:solidFill>
                <a:effectLst/>
                <a:highlight>
                  <a:srgbClr val="FFFFFF"/>
                </a:highlight>
                <a:latin typeface="Arial" panose="020B0604020202020204" pitchFamily="34" charset="0"/>
                <a:hlinkClick r:id="rId20"/>
              </a:rPr>
              <a:t>Soshin</a:t>
            </a:r>
            <a:r>
              <a:rPr lang="de-DE" b="0" i="0" u="none" strike="noStrike" dirty="0">
                <a:solidFill>
                  <a:srgbClr val="1155CC"/>
                </a:solidFill>
                <a:effectLst/>
                <a:highlight>
                  <a:srgbClr val="FFFFFF"/>
                </a:highlight>
                <a:latin typeface="Arial" panose="020B0604020202020204" pitchFamily="34" charset="0"/>
                <a:hlinkClick r:id="rId20"/>
              </a:rPr>
              <a:t> </a:t>
            </a:r>
            <a:r>
              <a:rPr lang="de-DE" b="0" i="0" u="none" strike="noStrike" dirty="0" err="1">
                <a:solidFill>
                  <a:srgbClr val="1155CC"/>
                </a:solidFill>
                <a:effectLst/>
                <a:highlight>
                  <a:srgbClr val="FFFFFF"/>
                </a:highlight>
                <a:latin typeface="Arial" panose="020B0604020202020204" pitchFamily="34" charset="0"/>
                <a:hlinkClick r:id="rId20"/>
              </a:rPr>
              <a:t>Chikazumi</a:t>
            </a:r>
            <a:r>
              <a:rPr lang="de-DE" b="0" i="0" u="none" strike="noStrike" dirty="0">
                <a:solidFill>
                  <a:srgbClr val="1155CC"/>
                </a:solidFill>
                <a:effectLst/>
                <a:highlight>
                  <a:srgbClr val="FFFFFF"/>
                </a:highlight>
                <a:latin typeface="Arial" panose="020B0604020202020204" pitchFamily="34" charset="0"/>
              </a:rPr>
              <a:t> 2019</a:t>
            </a:r>
            <a:endParaRPr lang="de-DE" dirty="0"/>
          </a:p>
        </p:txBody>
      </p:sp>
    </p:spTree>
    <p:extLst>
      <p:ext uri="{BB962C8B-B14F-4D97-AF65-F5344CB8AC3E}">
        <p14:creationId xmlns:p14="http://schemas.microsoft.com/office/powerpoint/2010/main" val="189150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el 2"/>
          <p:cNvSpPr txBox="1">
            <a:spLocks/>
          </p:cNvSpPr>
          <p:nvPr/>
        </p:nvSpPr>
        <p:spPr>
          <a:xfrm>
            <a:off x="431800" y="2349500"/>
            <a:ext cx="6335713" cy="2592388"/>
          </a:xfrm>
          <a:prstGeom prst="rect">
            <a:avLst/>
          </a:prstGeom>
        </p:spPr>
        <p:txBody>
          <a:bodyPr vert="horz" lIns="0" tIns="0" rIns="0" bIns="82800" rtlCol="0" anchor="b" anchorCtr="0">
            <a:noAutofit/>
          </a:bodyPr>
          <a:lstStyle>
            <a:lvl1pPr>
              <a:lnSpc>
                <a:spcPct val="105000"/>
              </a:lnSpc>
              <a:spcBef>
                <a:spcPct val="0"/>
              </a:spcBef>
              <a:buNone/>
              <a:defRPr sz="5200" b="1" u="none" baseline="0">
                <a:uFill>
                  <a:solidFill>
                    <a:schemeClr val="accent1"/>
                  </a:solidFill>
                </a:uFill>
                <a:latin typeface="+mj-lt"/>
                <a:ea typeface="+mj-ea"/>
                <a:cs typeface="+mj-cs"/>
              </a:defRPr>
            </a:lvl1pPr>
          </a:lstStyle>
          <a:p>
            <a:r>
              <a:rPr lang="de-DE" dirty="0"/>
              <a:t>Titelfolie ohne</a:t>
            </a:r>
          </a:p>
          <a:p>
            <a:r>
              <a:rPr lang="de-DE" dirty="0"/>
              <a:t>Bild mit</a:t>
            </a:r>
          </a:p>
          <a:p>
            <a:r>
              <a:rPr lang="de-DE" dirty="0"/>
              <a:t>großer </a:t>
            </a:r>
            <a:r>
              <a:rPr lang="de-DE" dirty="0" err="1"/>
              <a:t>Typo</a:t>
            </a:r>
            <a:endParaRPr lang="de-DE" dirty="0"/>
          </a:p>
        </p:txBody>
      </p:sp>
      <p:sp>
        <p:nvSpPr>
          <p:cNvPr id="5" name="Untertitel 1"/>
          <p:cNvSpPr txBox="1">
            <a:spLocks/>
          </p:cNvSpPr>
          <p:nvPr/>
        </p:nvSpPr>
        <p:spPr>
          <a:xfrm>
            <a:off x="431800" y="5373688"/>
            <a:ext cx="63357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none" baseline="0">
                <a:solidFill>
                  <a:schemeClr val="accent1"/>
                </a:solidFill>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r>
              <a:rPr lang="de-DE" dirty="0"/>
              <a:t> Akzentfarbe 1</a:t>
            </a:r>
          </a:p>
          <a:p>
            <a:r>
              <a:rPr lang="de-DE" b="0" dirty="0"/>
              <a:t>Ort, Datum, Arial Regular Akzentfarbe 1</a:t>
            </a:r>
          </a:p>
        </p:txBody>
      </p:sp>
    </p:spTree>
    <p:extLst>
      <p:ext uri="{BB962C8B-B14F-4D97-AF65-F5344CB8AC3E}">
        <p14:creationId xmlns:p14="http://schemas.microsoft.com/office/powerpoint/2010/main" val="92787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3"/>
          <a:stretch>
            <a:fillRect/>
          </a:stretch>
        </p:blipFill>
        <p:spPr>
          <a:xfrm>
            <a:off x="13835394" y="3448552"/>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a:t>t</a:t>
            </a:r>
          </a:p>
          <a:p>
            <a:pPr lvl="2"/>
            <a:endParaRPr lang="de-DE" dirty="0"/>
          </a:p>
          <a:p>
            <a:pPr lvl="2"/>
            <a:r>
              <a:rPr lang="de-DE" dirty="0"/>
              <a:t>Gibt eine </a:t>
            </a:r>
            <a:r>
              <a:rPr lang="de-DE" dirty="0">
                <a:solidFill>
                  <a:schemeClr val="accent2">
                    <a:lumMod val="75000"/>
                  </a:schemeClr>
                </a:solidFill>
              </a:rPr>
              <a:t>Energiedifferenz zwischen dem </a:t>
            </a:r>
            <a:r>
              <a:rPr lang="de-DE" dirty="0" err="1">
                <a:solidFill>
                  <a:schemeClr val="accent2">
                    <a:lumMod val="75000"/>
                  </a:schemeClr>
                </a:solidFill>
              </a:rPr>
              <a:t>Singlett</a:t>
            </a:r>
            <a:r>
              <a:rPr lang="de-DE" dirty="0">
                <a:solidFill>
                  <a:schemeClr val="accent2">
                    <a:lumMod val="75000"/>
                  </a:schemeClr>
                </a:solidFill>
              </a:rPr>
              <a:t> und dem Triplett </a:t>
            </a:r>
            <a:r>
              <a:rPr lang="de-DE" dirty="0"/>
              <a:t>Zustand basierend auf der </a:t>
            </a:r>
            <a:r>
              <a:rPr lang="de-DE" dirty="0" err="1">
                <a:solidFill>
                  <a:schemeClr val="accent1">
                    <a:lumMod val="60000"/>
                    <a:lumOff val="40000"/>
                  </a:schemeClr>
                </a:solidFill>
              </a:rPr>
              <a:t>Coulombenergie</a:t>
            </a:r>
            <a:r>
              <a:rPr lang="de-DE" dirty="0"/>
              <a:t> und der </a:t>
            </a:r>
            <a:r>
              <a:rPr lang="de-DE" dirty="0">
                <a:solidFill>
                  <a:schemeClr val="accent1">
                    <a:lumMod val="60000"/>
                    <a:lumOff val="40000"/>
                  </a:schemeClr>
                </a:solidFill>
              </a:rPr>
              <a:t>asymmetrischen Wellenfunktion</a:t>
            </a:r>
            <a:r>
              <a:rPr lang="de-DE" dirty="0"/>
              <a:t>.</a:t>
            </a:r>
          </a:p>
          <a:p>
            <a:pPr lvl="2"/>
            <a:endParaRPr lang="de-DE" dirty="0"/>
          </a:p>
          <a:p>
            <a:pPr lvl="2"/>
            <a:r>
              <a:rPr lang="de-DE" dirty="0"/>
              <a:t>Abhängig vom Überlapp der Wellenfunktionen</a:t>
            </a:r>
          </a:p>
          <a:p>
            <a:pPr lvl="3"/>
            <a:r>
              <a:rPr lang="de-DE" dirty="0"/>
              <a:t>Eisen/Nickel-Salz Lösungen sind nicht ferromagnetisch</a:t>
            </a:r>
          </a:p>
          <a:p>
            <a:pPr lvl="3"/>
            <a:endParaRPr lang="de-DE" dirty="0"/>
          </a:p>
          <a:p>
            <a:pPr lvl="2"/>
            <a:r>
              <a:rPr lang="de-DE" dirty="0"/>
              <a:t>Je nach Situation ist also der Triplett oder der </a:t>
            </a:r>
            <a:r>
              <a:rPr lang="de-DE" dirty="0" err="1"/>
              <a:t>Singlett</a:t>
            </a:r>
            <a:r>
              <a:rPr lang="de-DE" dirty="0"/>
              <a:t> Zustand energetisch günstiger</a:t>
            </a:r>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4"/>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5"/>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6"/>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59320"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889277" y="2909216"/>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04842" y="334126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19235" y="2909216"/>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04842" y="398980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04842" y="463532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04842" y="527783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05133" y="3336933"/>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59320"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880976"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880976"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880976"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889439"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11095"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11095"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11095"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19234" y="334126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19234" y="3341263"/>
                <a:ext cx="715766" cy="576064"/>
              </a:xfrm>
              <a:prstGeom prst="roundRect">
                <a:avLst/>
              </a:prstGeom>
              <a:blipFill>
                <a:blip r:embed="rId7"/>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40890" y="39889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40890" y="3988914"/>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40890" y="463532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40890" y="463532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40890" y="528554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40890" y="5285546"/>
                <a:ext cx="715766" cy="576064"/>
              </a:xfrm>
              <a:prstGeom prst="roundRect">
                <a:avLst/>
              </a:prstGeom>
              <a:blipFill>
                <a:blip r:embed="rId10"/>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53314" y="5233934"/>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55638" y="4018002"/>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11"/>
          <a:stretch>
            <a:fillRect/>
          </a:stretch>
        </p:blipFill>
        <p:spPr>
          <a:xfrm>
            <a:off x="13636144" y="4108480"/>
            <a:ext cx="1054740" cy="346594"/>
          </a:xfrm>
          <a:prstGeom prst="rect">
            <a:avLst/>
          </a:prstGeom>
        </p:spPr>
      </p:pic>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24483" y="5406176"/>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68410" y="4757242"/>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noChangeAspect="1"/>
          </p:cNvPicPr>
          <p:nvPr/>
        </p:nvPicPr>
        <p:blipFill>
          <a:blip r:embed="rId14"/>
          <a:stretch>
            <a:fillRect/>
          </a:stretch>
        </p:blipFill>
        <p:spPr>
          <a:xfrm>
            <a:off x="1168808" y="2878844"/>
            <a:ext cx="6973602"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18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p>
          <a:p>
            <a:pPr lvl="3"/>
            <a:r>
              <a:rPr lang="de-DE" dirty="0"/>
              <a:t>Zur Unterscheidung von T u. S geht sowohl S</a:t>
            </a:r>
            <a:r>
              <a:rPr lang="de-DE" baseline="30000" dirty="0"/>
              <a:t>2</a:t>
            </a:r>
            <a:r>
              <a:rPr lang="de-DE" dirty="0"/>
              <a:t> und S</a:t>
            </a:r>
            <a:r>
              <a:rPr lang="de-DE" baseline="-25000" dirty="0"/>
              <a:t>1</a:t>
            </a:r>
            <a:r>
              <a:rPr lang="de-DE" dirty="0"/>
              <a:t>S</a:t>
            </a:r>
            <a:r>
              <a:rPr lang="de-DE" baseline="-25000" dirty="0"/>
              <a:t>2</a:t>
            </a:r>
          </a:p>
          <a:p>
            <a:pPr lvl="2"/>
            <a:endParaRPr lang="de-DE" dirty="0"/>
          </a:p>
          <a:p>
            <a:pPr lvl="2"/>
            <a:r>
              <a:rPr lang="de-DE" dirty="0"/>
              <a:t>4</a:t>
            </a:r>
          </a:p>
          <a:p>
            <a:pPr lvl="2"/>
            <a:endParaRPr lang="de-DE" dirty="0"/>
          </a:p>
          <a:p>
            <a:pPr lvl="2"/>
            <a:endParaRPr lang="de-DE" dirty="0"/>
          </a:p>
          <a:p>
            <a:pPr lvl="2"/>
            <a:r>
              <a:rPr lang="de-DE" dirty="0"/>
              <a:t>5</a:t>
            </a:r>
          </a:p>
          <a:p>
            <a:pPr lvl="2"/>
            <a:endParaRPr lang="de-DE" dirty="0"/>
          </a:p>
          <a:p>
            <a:pPr lvl="2"/>
            <a:r>
              <a:rPr lang="de-DE" dirty="0"/>
              <a:t>6</a:t>
            </a:r>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E0D3CFFD-1AD6-8D05-5DAF-8B616E620922}"/>
              </a:ext>
            </a:extLst>
          </p:cNvPr>
          <p:cNvPicPr>
            <a:picLocks noChangeAspect="1"/>
          </p:cNvPicPr>
          <p:nvPr/>
        </p:nvPicPr>
        <p:blipFill>
          <a:blip r:embed="rId14"/>
          <a:stretch>
            <a:fillRect/>
          </a:stretch>
        </p:blipFill>
        <p:spPr>
          <a:xfrm>
            <a:off x="653953" y="4558759"/>
            <a:ext cx="3851618" cy="646210"/>
          </a:xfrm>
          <a:prstGeom prst="rect">
            <a:avLst/>
          </a:prstGeom>
        </p:spPr>
      </p:pic>
      <p:pic>
        <p:nvPicPr>
          <p:cNvPr id="35" name="Grafik 34">
            <a:extLst>
              <a:ext uri="{FF2B5EF4-FFF2-40B4-BE49-F238E27FC236}">
                <a16:creationId xmlns:a16="http://schemas.microsoft.com/office/drawing/2014/main" id="{2094E236-EA9F-310D-52A9-FA7548B81CC5}"/>
              </a:ext>
            </a:extLst>
          </p:cNvPr>
          <p:cNvPicPr>
            <a:picLocks noChangeAspect="1"/>
          </p:cNvPicPr>
          <p:nvPr/>
        </p:nvPicPr>
        <p:blipFill>
          <a:blip r:embed="rId15"/>
          <a:stretch>
            <a:fillRect/>
          </a:stretch>
        </p:blipFill>
        <p:spPr>
          <a:xfrm>
            <a:off x="653953" y="5343048"/>
            <a:ext cx="2520662" cy="990652"/>
          </a:xfrm>
          <a:prstGeom prst="rect">
            <a:avLst/>
          </a:prstGeom>
        </p:spPr>
      </p:pic>
      <p:pic>
        <p:nvPicPr>
          <p:cNvPr id="38" name="Grafik 37">
            <a:extLst>
              <a:ext uri="{FF2B5EF4-FFF2-40B4-BE49-F238E27FC236}">
                <a16:creationId xmlns:a16="http://schemas.microsoft.com/office/drawing/2014/main" id="{E6301A2A-4754-3A6F-1DED-3D3A57AB12A7}"/>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32812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8" name="Grafik 37">
            <a:extLst>
              <a:ext uri="{FF2B5EF4-FFF2-40B4-BE49-F238E27FC236}">
                <a16:creationId xmlns:a16="http://schemas.microsoft.com/office/drawing/2014/main" id="{3601A364-68F5-53B7-8F41-0F2F967B9725}"/>
              </a:ext>
            </a:extLst>
          </p:cNvPr>
          <p:cNvPicPr>
            <a:picLocks/>
          </p:cNvPicPr>
          <p:nvPr/>
        </p:nvPicPr>
        <p:blipFill rotWithShape="1">
          <a:blip r:embed="rId15"/>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2878782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a:t>
            </a:r>
            <a:r>
              <a:rPr lang="de-DE" dirty="0" err="1"/>
              <a:t>effeketiven</a:t>
            </a:r>
            <a:r>
              <a:rPr lang="de-DE" dirty="0"/>
              <a:t> </a:t>
            </a:r>
            <a:r>
              <a:rPr lang="de-DE" dirty="0" err="1"/>
              <a:t>Hamiltonian</a:t>
            </a:r>
            <a:r>
              <a:rPr lang="de-DE" dirty="0"/>
              <a:t>“:</a:t>
            </a:r>
            <a:endParaRPr lang="de-DE" baseline="-25000" dirty="0"/>
          </a:p>
          <a:p>
            <a:pPr lvl="2"/>
            <a:endParaRPr lang="de-DE" dirty="0"/>
          </a:p>
          <a:p>
            <a:pPr lvl="2"/>
            <a:r>
              <a:rPr lang="de-DE" dirty="0"/>
              <a:t>4</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3" name="Grafik 32">
            <a:extLst>
              <a:ext uri="{FF2B5EF4-FFF2-40B4-BE49-F238E27FC236}">
                <a16:creationId xmlns:a16="http://schemas.microsoft.com/office/drawing/2014/main" id="{67A63513-9A38-773B-CBCE-D9D443716ACC}"/>
              </a:ext>
            </a:extLst>
          </p:cNvPr>
          <p:cNvPicPr>
            <a:picLocks noChangeAspect="1"/>
          </p:cNvPicPr>
          <p:nvPr/>
        </p:nvPicPr>
        <p:blipFill>
          <a:blip r:embed="rId14"/>
          <a:stretch>
            <a:fillRect/>
          </a:stretch>
        </p:blipFill>
        <p:spPr>
          <a:xfrm>
            <a:off x="711622" y="4006488"/>
            <a:ext cx="4494048" cy="528470"/>
          </a:xfrm>
          <a:prstGeom prst="rect">
            <a:avLst/>
          </a:prstGeom>
        </p:spPr>
      </p:pic>
      <p:pic>
        <p:nvPicPr>
          <p:cNvPr id="31" name="Grafik 30">
            <a:extLst>
              <a:ext uri="{FF2B5EF4-FFF2-40B4-BE49-F238E27FC236}">
                <a16:creationId xmlns:a16="http://schemas.microsoft.com/office/drawing/2014/main" id="{5D5E90AE-EA24-798A-225A-31674B521AE7}"/>
              </a:ext>
            </a:extLst>
          </p:cNvPr>
          <p:cNvPicPr>
            <a:picLocks noChangeAspect="1"/>
          </p:cNvPicPr>
          <p:nvPr/>
        </p:nvPicPr>
        <p:blipFill>
          <a:blip r:embed="rId15"/>
          <a:stretch>
            <a:fillRect/>
          </a:stretch>
        </p:blipFill>
        <p:spPr>
          <a:xfrm>
            <a:off x="701730" y="4028798"/>
            <a:ext cx="4458744" cy="761752"/>
          </a:xfrm>
          <a:prstGeom prst="rect">
            <a:avLst/>
          </a:prstGeom>
        </p:spPr>
      </p:pic>
      <p:pic>
        <p:nvPicPr>
          <p:cNvPr id="35" name="Grafik 34">
            <a:extLst>
              <a:ext uri="{FF2B5EF4-FFF2-40B4-BE49-F238E27FC236}">
                <a16:creationId xmlns:a16="http://schemas.microsoft.com/office/drawing/2014/main" id="{56A2F4A8-95B3-5089-6A48-52E3505BCC78}"/>
              </a:ext>
            </a:extLst>
          </p:cNvPr>
          <p:cNvPicPr>
            <a:picLocks/>
          </p:cNvPicPr>
          <p:nvPr/>
        </p:nvPicPr>
        <p:blipFill rotWithShape="1">
          <a:blip r:embed="rId16"/>
          <a:srcRect l="-6" r="72127"/>
          <a:stretch/>
        </p:blipFill>
        <p:spPr>
          <a:xfrm>
            <a:off x="1159698" y="2905762"/>
            <a:ext cx="1944000" cy="582966"/>
          </a:xfrm>
          <a:prstGeom prst="rect">
            <a:avLst/>
          </a:prstGeom>
        </p:spPr>
      </p:pic>
    </p:spTree>
    <p:extLst>
      <p:ext uri="{BB962C8B-B14F-4D97-AF65-F5344CB8AC3E}">
        <p14:creationId xmlns:p14="http://schemas.microsoft.com/office/powerpoint/2010/main" val="13583916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7701986" y="4244465"/>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7901236" y="3584537"/>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Lösung</a:t>
            </a:r>
          </a:p>
          <a:p>
            <a:pPr marL="0" lvl="2" indent="0">
              <a:buNone/>
            </a:pPr>
            <a:endParaRPr lang="de-DE" dirty="0"/>
          </a:p>
          <a:p>
            <a:pPr lvl="2"/>
            <a:r>
              <a:rPr lang="de-DE" dirty="0"/>
              <a:t>Ergebnis und Interpretation</a:t>
            </a:r>
          </a:p>
          <a:p>
            <a:pPr lvl="2"/>
            <a:endParaRPr lang="de-DE" dirty="0"/>
          </a:p>
          <a:p>
            <a:pPr lvl="3"/>
            <a:r>
              <a:rPr lang="de-DE" dirty="0" err="1"/>
              <a:t>tt</a:t>
            </a:r>
            <a:endParaRPr lang="de-DE" dirty="0"/>
          </a:p>
          <a:p>
            <a:pPr lvl="2"/>
            <a:endParaRPr lang="de-DE" dirty="0"/>
          </a:p>
          <a:p>
            <a:pPr lvl="2"/>
            <a:r>
              <a:rPr lang="de-DE" dirty="0"/>
              <a:t>Konstruktion eines „effektiven </a:t>
            </a:r>
            <a:r>
              <a:rPr lang="de-DE" dirty="0" err="1"/>
              <a:t>Hamiltonian</a:t>
            </a:r>
            <a:r>
              <a:rPr lang="de-DE" dirty="0"/>
              <a:t>“:</a:t>
            </a:r>
            <a:endParaRPr lang="de-DE" baseline="-25000" dirty="0"/>
          </a:p>
          <a:p>
            <a:pPr lvl="2"/>
            <a:endParaRPr lang="de-DE" dirty="0"/>
          </a:p>
          <a:p>
            <a:pPr lvl="2"/>
            <a:r>
              <a:rPr lang="de-DE" dirty="0"/>
              <a:t>                  4</a:t>
            </a:r>
          </a:p>
          <a:p>
            <a:pPr lvl="3"/>
            <a:endParaRPr lang="de-DE" dirty="0"/>
          </a:p>
          <a:p>
            <a:pPr lvl="3"/>
            <a:r>
              <a:rPr lang="de-DE" dirty="0"/>
              <a:t>Obacht mit dem  Vorzeichen und der 2</a:t>
            </a:r>
          </a:p>
          <a:p>
            <a:pPr marL="0" lvl="2" indent="0">
              <a:buNone/>
            </a:pPr>
            <a:endParaRPr lang="de-DE" dirty="0"/>
          </a:p>
          <a:p>
            <a:pPr lvl="2"/>
            <a:r>
              <a:rPr lang="de-DE" dirty="0" err="1"/>
              <a:t>Ttt</a:t>
            </a:r>
            <a:endParaRPr lang="de-DE" dirty="0"/>
          </a:p>
          <a:p>
            <a:pPr lvl="2"/>
            <a:endParaRPr lang="de-DE" dirty="0"/>
          </a:p>
          <a:p>
            <a:pPr lvl="2"/>
            <a:r>
              <a:rPr lang="de-DE" dirty="0"/>
              <a:t>t</a:t>
            </a:r>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9115860" y="2185135"/>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0322585" y="828785"/>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7701986" y="578780"/>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0124615" y="80295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8376076" y="69438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9208237" y="1265838"/>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8268064" y="90579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0016603" y="1013810"/>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9186169" y="941777"/>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8925162"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9955119" y="3045201"/>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7670684" y="3477249"/>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0985077" y="3045201"/>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7670684" y="412579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7670684" y="4771314"/>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7670684" y="5413818"/>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7270975" y="3472918"/>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8925162"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8946818"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8946818"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8946818"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9955281"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9976937"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9976937"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9976937"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0985076" y="3477248"/>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0985076" y="3477248"/>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1006732" y="4124899"/>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1006732" y="4124899"/>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1006732" y="4771314"/>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1006732" y="4771314"/>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1006732" y="542153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1006732" y="5421531"/>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6519156" y="5369919"/>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6521480" y="4153987"/>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7690325" y="5542161"/>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8034252" y="4893227"/>
            <a:ext cx="346250" cy="304280"/>
          </a:xfrm>
          <a:prstGeom prst="rect">
            <a:avLst/>
          </a:prstGeom>
        </p:spPr>
      </p:pic>
      <p:pic>
        <p:nvPicPr>
          <p:cNvPr id="37" name="Grafik 36">
            <a:extLst>
              <a:ext uri="{FF2B5EF4-FFF2-40B4-BE49-F238E27FC236}">
                <a16:creationId xmlns:a16="http://schemas.microsoft.com/office/drawing/2014/main" id="{DCFFB1F8-19F6-2BB2-3E73-114E200B8C22}"/>
              </a:ext>
            </a:extLst>
          </p:cNvPr>
          <p:cNvPicPr>
            <a:picLocks/>
          </p:cNvPicPr>
          <p:nvPr/>
        </p:nvPicPr>
        <p:blipFill rotWithShape="1">
          <a:blip r:embed="rId14"/>
          <a:srcRect l="-6" r="72127"/>
          <a:stretch/>
        </p:blipFill>
        <p:spPr>
          <a:xfrm>
            <a:off x="1159698" y="2905762"/>
            <a:ext cx="1944000" cy="582966"/>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8588529" y="476470"/>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0019848" y="476472"/>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6880383" y="412502"/>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8311702" y="412504"/>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5" name="Grafik 34">
            <a:extLst>
              <a:ext uri="{FF2B5EF4-FFF2-40B4-BE49-F238E27FC236}">
                <a16:creationId xmlns:a16="http://schemas.microsoft.com/office/drawing/2014/main" id="{66B4EE03-2B35-4E32-B2F0-2FC9569726F9}"/>
              </a:ext>
            </a:extLst>
          </p:cNvPr>
          <p:cNvPicPr>
            <a:picLocks noChangeAspect="1"/>
          </p:cNvPicPr>
          <p:nvPr/>
        </p:nvPicPr>
        <p:blipFill>
          <a:blip r:embed="rId15"/>
          <a:stretch>
            <a:fillRect/>
          </a:stretch>
        </p:blipFill>
        <p:spPr>
          <a:xfrm>
            <a:off x="854423" y="4077554"/>
            <a:ext cx="3458144" cy="494894"/>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pic>
        <p:nvPicPr>
          <p:cNvPr id="48" name="Grafik 47">
            <a:extLst>
              <a:ext uri="{FF2B5EF4-FFF2-40B4-BE49-F238E27FC236}">
                <a16:creationId xmlns:a16="http://schemas.microsoft.com/office/drawing/2014/main" id="{3601D63B-E1BE-56D6-7CD9-46E0CF6ED09C}"/>
              </a:ext>
            </a:extLst>
          </p:cNvPr>
          <p:cNvPicPr>
            <a:picLocks noChangeAspect="1"/>
          </p:cNvPicPr>
          <p:nvPr/>
        </p:nvPicPr>
        <p:blipFill>
          <a:blip r:embed="rId16"/>
          <a:stretch>
            <a:fillRect/>
          </a:stretch>
        </p:blipFill>
        <p:spPr>
          <a:xfrm>
            <a:off x="701465" y="5213140"/>
            <a:ext cx="5029618" cy="746204"/>
          </a:xfrm>
          <a:prstGeom prst="rect">
            <a:avLst/>
          </a:prstGeom>
        </p:spPr>
      </p:pic>
    </p:spTree>
    <p:extLst>
      <p:ext uri="{BB962C8B-B14F-4D97-AF65-F5344CB8AC3E}">
        <p14:creationId xmlns:p14="http://schemas.microsoft.com/office/powerpoint/2010/main" val="962514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Grafik 31">
            <a:extLst>
              <a:ext uri="{FF2B5EF4-FFF2-40B4-BE49-F238E27FC236}">
                <a16:creationId xmlns:a16="http://schemas.microsoft.com/office/drawing/2014/main" id="{F7B3BAB8-0B53-874E-19F3-22723ED01B9D}"/>
              </a:ext>
            </a:extLst>
          </p:cNvPr>
          <p:cNvPicPr>
            <a:picLocks noChangeAspect="1"/>
          </p:cNvPicPr>
          <p:nvPr/>
        </p:nvPicPr>
        <p:blipFill>
          <a:blip r:embed="rId3"/>
          <a:stretch>
            <a:fillRect/>
          </a:stretch>
        </p:blipFill>
        <p:spPr>
          <a:xfrm>
            <a:off x="13657800" y="4196217"/>
            <a:ext cx="1054740" cy="346594"/>
          </a:xfrm>
          <a:prstGeom prst="rect">
            <a:avLst/>
          </a:prstGeom>
        </p:spPr>
      </p:pic>
      <p:pic>
        <p:nvPicPr>
          <p:cNvPr id="30" name="Grafik 29">
            <a:extLst>
              <a:ext uri="{FF2B5EF4-FFF2-40B4-BE49-F238E27FC236}">
                <a16:creationId xmlns:a16="http://schemas.microsoft.com/office/drawing/2014/main" id="{5F9F579C-F23A-91E0-CE35-92276901CE17}"/>
              </a:ext>
            </a:extLst>
          </p:cNvPr>
          <p:cNvPicPr>
            <a:picLocks noChangeAspect="1"/>
          </p:cNvPicPr>
          <p:nvPr/>
        </p:nvPicPr>
        <p:blipFill>
          <a:blip r:embed="rId4"/>
          <a:stretch>
            <a:fillRect/>
          </a:stretch>
        </p:blipFill>
        <p:spPr>
          <a:xfrm>
            <a:off x="13857050" y="3536289"/>
            <a:ext cx="506082" cy="361486"/>
          </a:xfrm>
          <a:prstGeom prst="rect">
            <a:avLst/>
          </a:prstGeom>
        </p:spPr>
      </p:pic>
      <p:sp>
        <p:nvSpPr>
          <p:cNvPr id="2" name="Titel 1"/>
          <p:cNvSpPr>
            <a:spLocks noGrp="1"/>
          </p:cNvSpPr>
          <p:nvPr>
            <p:ph type="title"/>
          </p:nvPr>
        </p:nvSpPr>
        <p:spPr/>
        <p:txBody>
          <a:bodyPr/>
          <a:lstStyle/>
          <a:p>
            <a:r>
              <a:rPr lang="de-DE" dirty="0"/>
              <a:t>Heisenbergs Theorie des Ferromagnetismus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r>
              <a:rPr lang="de-DE" dirty="0"/>
              <a:t>Heisenbergs Erweiterung</a:t>
            </a:r>
          </a:p>
          <a:p>
            <a:pPr marL="0" lvl="2" indent="0">
              <a:buNone/>
            </a:pPr>
            <a:endParaRPr lang="de-DE" dirty="0"/>
          </a:p>
          <a:p>
            <a:pPr lvl="2"/>
            <a:r>
              <a:rPr lang="de-DE" dirty="0"/>
              <a:t>Er</a:t>
            </a:r>
          </a:p>
          <a:p>
            <a:pPr lvl="2"/>
            <a:endParaRPr lang="de-DE" dirty="0"/>
          </a:p>
          <a:p>
            <a:pPr lvl="2"/>
            <a:endParaRPr lang="de-DE" dirty="0"/>
          </a:p>
          <a:p>
            <a:pPr lvl="2"/>
            <a:endParaRPr lang="de-DE" dirty="0"/>
          </a:p>
          <a:p>
            <a:pPr lvl="2"/>
            <a:r>
              <a:rPr lang="de-DE" dirty="0"/>
              <a:t>„Beweis durch Simulation“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39" name="Grafik 38">
            <a:extLst>
              <a:ext uri="{FF2B5EF4-FFF2-40B4-BE49-F238E27FC236}">
                <a16:creationId xmlns:a16="http://schemas.microsoft.com/office/drawing/2014/main" id="{5E4D37D2-4A34-F2AD-3259-4F004579CFBC}"/>
              </a:ext>
            </a:extLst>
          </p:cNvPr>
          <p:cNvPicPr>
            <a:picLocks noChangeAspect="1"/>
          </p:cNvPicPr>
          <p:nvPr/>
        </p:nvPicPr>
        <p:blipFill>
          <a:blip r:embed="rId5"/>
          <a:stretch>
            <a:fillRect/>
          </a:stretch>
        </p:blipFill>
        <p:spPr>
          <a:xfrm>
            <a:off x="14726026" y="1803730"/>
            <a:ext cx="500650" cy="479116"/>
          </a:xfrm>
          <a:prstGeom prst="rect">
            <a:avLst/>
          </a:prstGeom>
        </p:spPr>
      </p:pic>
      <p:pic>
        <p:nvPicPr>
          <p:cNvPr id="40" name="Grafik 39">
            <a:extLst>
              <a:ext uri="{FF2B5EF4-FFF2-40B4-BE49-F238E27FC236}">
                <a16:creationId xmlns:a16="http://schemas.microsoft.com/office/drawing/2014/main" id="{CA0DECDE-5335-A07D-7F39-3D32DDD09B52}"/>
              </a:ext>
            </a:extLst>
          </p:cNvPr>
          <p:cNvPicPr>
            <a:picLocks noChangeAspect="1"/>
          </p:cNvPicPr>
          <p:nvPr/>
        </p:nvPicPr>
        <p:blipFill>
          <a:blip r:embed="rId6"/>
          <a:stretch>
            <a:fillRect/>
          </a:stretch>
        </p:blipFill>
        <p:spPr>
          <a:xfrm>
            <a:off x="15932751" y="447380"/>
            <a:ext cx="602274" cy="587090"/>
          </a:xfrm>
          <a:prstGeom prst="rect">
            <a:avLst/>
          </a:prstGeom>
        </p:spPr>
      </p:pic>
      <p:pic>
        <p:nvPicPr>
          <p:cNvPr id="41" name="Grafik 40">
            <a:extLst>
              <a:ext uri="{FF2B5EF4-FFF2-40B4-BE49-F238E27FC236}">
                <a16:creationId xmlns:a16="http://schemas.microsoft.com/office/drawing/2014/main" id="{63CA4782-C7CD-3A0E-FC17-DE1A86C6BEAB}"/>
              </a:ext>
            </a:extLst>
          </p:cNvPr>
          <p:cNvPicPr>
            <a:picLocks noChangeAspect="1"/>
          </p:cNvPicPr>
          <p:nvPr/>
        </p:nvPicPr>
        <p:blipFill>
          <a:blip r:embed="rId7"/>
          <a:stretch>
            <a:fillRect/>
          </a:stretch>
        </p:blipFill>
        <p:spPr>
          <a:xfrm>
            <a:off x="13312152" y="197375"/>
            <a:ext cx="609716" cy="678046"/>
          </a:xfrm>
          <a:prstGeom prst="rect">
            <a:avLst/>
          </a:prstGeom>
        </p:spPr>
      </p:pic>
      <p:cxnSp>
        <p:nvCxnSpPr>
          <p:cNvPr id="42" name="Gerade Verbindung mit Pfeil 41">
            <a:extLst>
              <a:ext uri="{FF2B5EF4-FFF2-40B4-BE49-F238E27FC236}">
                <a16:creationId xmlns:a16="http://schemas.microsoft.com/office/drawing/2014/main" id="{677AB1B3-18DA-61BD-4BFF-4194353F7019}"/>
              </a:ext>
            </a:extLst>
          </p:cNvPr>
          <p:cNvCxnSpPr>
            <a:cxnSpLocks/>
          </p:cNvCxnSpPr>
          <p:nvPr/>
        </p:nvCxnSpPr>
        <p:spPr>
          <a:xfrm flipV="1">
            <a:off x="15734781" y="421554"/>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75BC8AE5-926D-A792-09D0-1BCDC18F1063}"/>
              </a:ext>
            </a:extLst>
          </p:cNvPr>
          <p:cNvCxnSpPr>
            <a:cxnSpLocks/>
          </p:cNvCxnSpPr>
          <p:nvPr/>
        </p:nvCxnSpPr>
        <p:spPr>
          <a:xfrm flipV="1">
            <a:off x="13986242" y="312979"/>
            <a:ext cx="0" cy="53545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a16="http://schemas.microsoft.com/office/drawing/2014/main" id="{66126197-DB30-1E07-382A-975FAD093C54}"/>
              </a:ext>
            </a:extLst>
          </p:cNvPr>
          <p:cNvSpPr/>
          <p:nvPr/>
        </p:nvSpPr>
        <p:spPr>
          <a:xfrm>
            <a:off x="14818403" y="884433"/>
            <a:ext cx="360040" cy="36004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Ellipse 44">
            <a:extLst>
              <a:ext uri="{FF2B5EF4-FFF2-40B4-BE49-F238E27FC236}">
                <a16:creationId xmlns:a16="http://schemas.microsoft.com/office/drawing/2014/main" id="{F9B6F395-5780-ACCF-1658-F68482213B93}"/>
              </a:ext>
            </a:extLst>
          </p:cNvPr>
          <p:cNvSpPr/>
          <p:nvPr/>
        </p:nvSpPr>
        <p:spPr>
          <a:xfrm>
            <a:off x="13878230" y="52439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Ellipse 45">
            <a:extLst>
              <a:ext uri="{FF2B5EF4-FFF2-40B4-BE49-F238E27FC236}">
                <a16:creationId xmlns:a16="http://schemas.microsoft.com/office/drawing/2014/main" id="{BAF43514-5DC6-1A73-3640-4A1132B94493}"/>
              </a:ext>
            </a:extLst>
          </p:cNvPr>
          <p:cNvSpPr/>
          <p:nvPr/>
        </p:nvSpPr>
        <p:spPr>
          <a:xfrm>
            <a:off x="15626769" y="63240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Geschweifte Klammer rechts 46">
            <a:extLst>
              <a:ext uri="{FF2B5EF4-FFF2-40B4-BE49-F238E27FC236}">
                <a16:creationId xmlns:a16="http://schemas.microsoft.com/office/drawing/2014/main" id="{56592ABA-E0A6-A8DF-AC61-3467BAA850AE}"/>
              </a:ext>
            </a:extLst>
          </p:cNvPr>
          <p:cNvSpPr/>
          <p:nvPr/>
        </p:nvSpPr>
        <p:spPr>
          <a:xfrm rot="5400000">
            <a:off x="14796335" y="560372"/>
            <a:ext cx="360033" cy="21962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0625CC7A-B12E-8B59-780A-B03FEF8AC96C}"/>
              </a:ext>
            </a:extLst>
          </p:cNvPr>
          <p:cNvSpPr/>
          <p:nvPr/>
        </p:nvSpPr>
        <p:spPr>
          <a:xfrm>
            <a:off x="14880976"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S</a:t>
            </a:r>
            <a:r>
              <a:rPr lang="de-DE" baseline="-25000" dirty="0" err="1"/>
              <a:t>z</a:t>
            </a:r>
            <a:endParaRPr lang="de-DE" baseline="-25000" dirty="0"/>
          </a:p>
        </p:txBody>
      </p:sp>
      <p:sp>
        <p:nvSpPr>
          <p:cNvPr id="4" name="Rechteck: abgerundete Ecken 3">
            <a:extLst>
              <a:ext uri="{FF2B5EF4-FFF2-40B4-BE49-F238E27FC236}">
                <a16:creationId xmlns:a16="http://schemas.microsoft.com/office/drawing/2014/main" id="{CFB65834-6D36-7977-AEB1-F0809C99C936}"/>
              </a:ext>
            </a:extLst>
          </p:cNvPr>
          <p:cNvSpPr/>
          <p:nvPr/>
        </p:nvSpPr>
        <p:spPr>
          <a:xfrm>
            <a:off x="15910933" y="2996953"/>
            <a:ext cx="715765"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30000" dirty="0"/>
              <a:t>2</a:t>
            </a:r>
          </a:p>
        </p:txBody>
      </p:sp>
      <p:sp>
        <p:nvSpPr>
          <p:cNvPr id="8" name="Rechteck: abgerundete Ecken 7">
            <a:extLst>
              <a:ext uri="{FF2B5EF4-FFF2-40B4-BE49-F238E27FC236}">
                <a16:creationId xmlns:a16="http://schemas.microsoft.com/office/drawing/2014/main" id="{73EB1104-987D-7BA4-5E25-2406E8570952}"/>
              </a:ext>
            </a:extLst>
          </p:cNvPr>
          <p:cNvSpPr/>
          <p:nvPr/>
        </p:nvSpPr>
        <p:spPr>
          <a:xfrm>
            <a:off x="13626498" y="3429001"/>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abgerundete Ecken 9">
            <a:extLst>
              <a:ext uri="{FF2B5EF4-FFF2-40B4-BE49-F238E27FC236}">
                <a16:creationId xmlns:a16="http://schemas.microsoft.com/office/drawing/2014/main" id="{65C63F15-42B6-01FB-798B-924D46A05896}"/>
              </a:ext>
            </a:extLst>
          </p:cNvPr>
          <p:cNvSpPr/>
          <p:nvPr/>
        </p:nvSpPr>
        <p:spPr>
          <a:xfrm>
            <a:off x="16940891" y="2996953"/>
            <a:ext cx="715766" cy="35225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a:t>
            </a:r>
            <a:r>
              <a:rPr lang="de-DE" baseline="-25000" dirty="0"/>
              <a:t>1</a:t>
            </a:r>
            <a:r>
              <a:rPr lang="de-DE" dirty="0"/>
              <a:t>S</a:t>
            </a:r>
            <a:r>
              <a:rPr lang="de-DE" baseline="-25000" dirty="0"/>
              <a:t>2</a:t>
            </a:r>
          </a:p>
        </p:txBody>
      </p:sp>
      <p:sp>
        <p:nvSpPr>
          <p:cNvPr id="11" name="Rechteck: abgerundete Ecken 10">
            <a:extLst>
              <a:ext uri="{FF2B5EF4-FFF2-40B4-BE49-F238E27FC236}">
                <a16:creationId xmlns:a16="http://schemas.microsoft.com/office/drawing/2014/main" id="{2437B441-D52E-3564-8008-086D9FFF8607}"/>
              </a:ext>
            </a:extLst>
          </p:cNvPr>
          <p:cNvSpPr/>
          <p:nvPr/>
        </p:nvSpPr>
        <p:spPr>
          <a:xfrm>
            <a:off x="13626498" y="4077543"/>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F7B7931-4BE2-BF41-0187-55D4CF4901C1}"/>
              </a:ext>
            </a:extLst>
          </p:cNvPr>
          <p:cNvSpPr/>
          <p:nvPr/>
        </p:nvSpPr>
        <p:spPr>
          <a:xfrm>
            <a:off x="13626498" y="4723066"/>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1D778AD2-8A61-BA3D-2ADB-0FD821F7CB9C}"/>
              </a:ext>
            </a:extLst>
          </p:cNvPr>
          <p:cNvSpPr/>
          <p:nvPr/>
        </p:nvSpPr>
        <p:spPr>
          <a:xfrm>
            <a:off x="13626498" y="5365570"/>
            <a:ext cx="1095934" cy="576064"/>
          </a:xfrm>
          <a:prstGeom prst="round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Geschweifte Klammer rechts 13">
            <a:extLst>
              <a:ext uri="{FF2B5EF4-FFF2-40B4-BE49-F238E27FC236}">
                <a16:creationId xmlns:a16="http://schemas.microsoft.com/office/drawing/2014/main" id="{BE66882E-630E-A9A3-47DE-D6F051764635}"/>
              </a:ext>
            </a:extLst>
          </p:cNvPr>
          <p:cNvSpPr/>
          <p:nvPr/>
        </p:nvSpPr>
        <p:spPr>
          <a:xfrm rot="10800000">
            <a:off x="13226789" y="3424670"/>
            <a:ext cx="360033" cy="1870129"/>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15" name="Rechteck: abgerundete Ecken 14">
            <a:extLst>
              <a:ext uri="{FF2B5EF4-FFF2-40B4-BE49-F238E27FC236}">
                <a16:creationId xmlns:a16="http://schemas.microsoft.com/office/drawing/2014/main" id="{C3948F55-A7E2-81AE-CEE0-3ACF3FCF7487}"/>
              </a:ext>
            </a:extLst>
          </p:cNvPr>
          <p:cNvSpPr/>
          <p:nvPr/>
        </p:nvSpPr>
        <p:spPr>
          <a:xfrm>
            <a:off x="14880976"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6" name="Rechteck: abgerundete Ecken 15">
            <a:extLst>
              <a:ext uri="{FF2B5EF4-FFF2-40B4-BE49-F238E27FC236}">
                <a16:creationId xmlns:a16="http://schemas.microsoft.com/office/drawing/2014/main" id="{7237D91B-E790-C676-B666-85F24D6A891F}"/>
              </a:ext>
            </a:extLst>
          </p:cNvPr>
          <p:cNvSpPr/>
          <p:nvPr/>
        </p:nvSpPr>
        <p:spPr>
          <a:xfrm>
            <a:off x="14902632"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7" name="Rechteck: abgerundete Ecken 16">
            <a:extLst>
              <a:ext uri="{FF2B5EF4-FFF2-40B4-BE49-F238E27FC236}">
                <a16:creationId xmlns:a16="http://schemas.microsoft.com/office/drawing/2014/main" id="{3BC68D4C-136D-E800-97F6-562A2BCC423C}"/>
              </a:ext>
            </a:extLst>
          </p:cNvPr>
          <p:cNvSpPr/>
          <p:nvPr/>
        </p:nvSpPr>
        <p:spPr>
          <a:xfrm>
            <a:off x="14902632"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18" name="Rechteck: abgerundete Ecken 17">
            <a:extLst>
              <a:ext uri="{FF2B5EF4-FFF2-40B4-BE49-F238E27FC236}">
                <a16:creationId xmlns:a16="http://schemas.microsoft.com/office/drawing/2014/main" id="{CB4AEF7B-E5F6-3D5D-4364-18AA4787B386}"/>
              </a:ext>
            </a:extLst>
          </p:cNvPr>
          <p:cNvSpPr/>
          <p:nvPr/>
        </p:nvSpPr>
        <p:spPr>
          <a:xfrm>
            <a:off x="14902632"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p:sp>
        <p:nvSpPr>
          <p:cNvPr id="19" name="Rechteck: abgerundete Ecken 18">
            <a:extLst>
              <a:ext uri="{FF2B5EF4-FFF2-40B4-BE49-F238E27FC236}">
                <a16:creationId xmlns:a16="http://schemas.microsoft.com/office/drawing/2014/main" id="{F6DB8B92-D794-7C17-5442-466C54E34285}"/>
              </a:ext>
            </a:extLst>
          </p:cNvPr>
          <p:cNvSpPr/>
          <p:nvPr/>
        </p:nvSpPr>
        <p:spPr>
          <a:xfrm>
            <a:off x="15911095"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0" name="Rechteck: abgerundete Ecken 19">
            <a:extLst>
              <a:ext uri="{FF2B5EF4-FFF2-40B4-BE49-F238E27FC236}">
                <a16:creationId xmlns:a16="http://schemas.microsoft.com/office/drawing/2014/main" id="{8CFEB819-DE34-9454-C116-F5FFD9BE93AE}"/>
              </a:ext>
            </a:extLst>
          </p:cNvPr>
          <p:cNvSpPr/>
          <p:nvPr/>
        </p:nvSpPr>
        <p:spPr>
          <a:xfrm>
            <a:off x="15932751"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1" name="Rechteck: abgerundete Ecken 20">
            <a:extLst>
              <a:ext uri="{FF2B5EF4-FFF2-40B4-BE49-F238E27FC236}">
                <a16:creationId xmlns:a16="http://schemas.microsoft.com/office/drawing/2014/main" id="{EDF59BD1-D915-4353-502C-D924CDB1E25C}"/>
              </a:ext>
            </a:extLst>
          </p:cNvPr>
          <p:cNvSpPr/>
          <p:nvPr/>
        </p:nvSpPr>
        <p:spPr>
          <a:xfrm>
            <a:off x="15932751"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1</a:t>
            </a:r>
          </a:p>
        </p:txBody>
      </p:sp>
      <p:sp>
        <p:nvSpPr>
          <p:cNvPr id="22" name="Rechteck: abgerundete Ecken 21">
            <a:extLst>
              <a:ext uri="{FF2B5EF4-FFF2-40B4-BE49-F238E27FC236}">
                <a16:creationId xmlns:a16="http://schemas.microsoft.com/office/drawing/2014/main" id="{3F07FD84-6157-C19B-176D-B8DCD5663D49}"/>
              </a:ext>
            </a:extLst>
          </p:cNvPr>
          <p:cNvSpPr/>
          <p:nvPr/>
        </p:nvSpPr>
        <p:spPr>
          <a:xfrm>
            <a:off x="15932751"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0</a:t>
            </a:r>
          </a:p>
        </p:txBody>
      </p:sp>
      <mc:AlternateContent xmlns:mc="http://schemas.openxmlformats.org/markup-compatibility/2006" xmlns:a14="http://schemas.microsoft.com/office/drawing/2010/main">
        <mc:Choice Requires="a14">
          <p:sp>
            <p:nvSpPr>
              <p:cNvPr id="23" name="Rechteck: abgerundete Ecken 22">
                <a:extLst>
                  <a:ext uri="{FF2B5EF4-FFF2-40B4-BE49-F238E27FC236}">
                    <a16:creationId xmlns:a16="http://schemas.microsoft.com/office/drawing/2014/main" id="{84085E93-E034-E647-D1CE-BAD89C934F07}"/>
                  </a:ext>
                </a:extLst>
              </p:cNvPr>
              <p:cNvSpPr/>
              <p:nvPr/>
            </p:nvSpPr>
            <p:spPr>
              <a:xfrm>
                <a:off x="16940890" y="3429000"/>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3" name="Rechteck: abgerundete Ecken 22">
                <a:extLst>
                  <a:ext uri="{FF2B5EF4-FFF2-40B4-BE49-F238E27FC236}">
                    <a16:creationId xmlns:a16="http://schemas.microsoft.com/office/drawing/2014/main" id="{84085E93-E034-E647-D1CE-BAD89C934F07}"/>
                  </a:ext>
                </a:extLst>
              </p:cNvPr>
              <p:cNvSpPr>
                <a:spLocks noRot="1" noChangeAspect="1" noMove="1" noResize="1" noEditPoints="1" noAdjustHandles="1" noChangeArrowheads="1" noChangeShapeType="1" noTextEdit="1"/>
              </p:cNvSpPr>
              <p:nvPr/>
            </p:nvSpPr>
            <p:spPr>
              <a:xfrm>
                <a:off x="16940890" y="3429000"/>
                <a:ext cx="715766" cy="576064"/>
              </a:xfrm>
              <a:prstGeom prst="roundRect">
                <a:avLst/>
              </a:prstGeom>
              <a:blipFill>
                <a:blip r:embed="rId8"/>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4" name="Rechteck: abgerundete Ecken 23">
                <a:extLst>
                  <a:ext uri="{FF2B5EF4-FFF2-40B4-BE49-F238E27FC236}">
                    <a16:creationId xmlns:a16="http://schemas.microsoft.com/office/drawing/2014/main" id="{41888A48-8358-8FEF-DF02-7CAA5C413532}"/>
                  </a:ext>
                </a:extLst>
              </p:cNvPr>
              <p:cNvSpPr/>
              <p:nvPr/>
            </p:nvSpPr>
            <p:spPr>
              <a:xfrm>
                <a:off x="16962546" y="4076651"/>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4" name="Rechteck: abgerundete Ecken 23">
                <a:extLst>
                  <a:ext uri="{FF2B5EF4-FFF2-40B4-BE49-F238E27FC236}">
                    <a16:creationId xmlns:a16="http://schemas.microsoft.com/office/drawing/2014/main" id="{41888A48-8358-8FEF-DF02-7CAA5C413532}"/>
                  </a:ext>
                </a:extLst>
              </p:cNvPr>
              <p:cNvSpPr>
                <a:spLocks noRot="1" noChangeAspect="1" noMove="1" noResize="1" noEditPoints="1" noAdjustHandles="1" noChangeArrowheads="1" noChangeShapeType="1" noTextEdit="1"/>
              </p:cNvSpPr>
              <p:nvPr/>
            </p:nvSpPr>
            <p:spPr>
              <a:xfrm>
                <a:off x="16962546" y="4076651"/>
                <a:ext cx="715766" cy="576064"/>
              </a:xfrm>
              <a:prstGeom prst="roundRect">
                <a:avLst/>
              </a:prstGeom>
              <a:blipFill>
                <a:blip r:embed="rId9"/>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5" name="Rechteck: abgerundete Ecken 24">
                <a:extLst>
                  <a:ext uri="{FF2B5EF4-FFF2-40B4-BE49-F238E27FC236}">
                    <a16:creationId xmlns:a16="http://schemas.microsoft.com/office/drawing/2014/main" id="{476B8621-6F9B-A8D6-72C1-D517690A582F}"/>
                  </a:ext>
                </a:extLst>
              </p:cNvPr>
              <p:cNvSpPr/>
              <p:nvPr/>
            </p:nvSpPr>
            <p:spPr>
              <a:xfrm>
                <a:off x="16962546" y="4723066"/>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4</m:t>
                          </m:r>
                        </m:den>
                      </m:f>
                    </m:oMath>
                  </m:oMathPara>
                </a14:m>
                <a:endParaRPr lang="de-DE" dirty="0"/>
              </a:p>
            </p:txBody>
          </p:sp>
        </mc:Choice>
        <mc:Fallback xmlns="">
          <p:sp>
            <p:nvSpPr>
              <p:cNvPr id="25" name="Rechteck: abgerundete Ecken 24">
                <a:extLst>
                  <a:ext uri="{FF2B5EF4-FFF2-40B4-BE49-F238E27FC236}">
                    <a16:creationId xmlns:a16="http://schemas.microsoft.com/office/drawing/2014/main" id="{476B8621-6F9B-A8D6-72C1-D517690A582F}"/>
                  </a:ext>
                </a:extLst>
              </p:cNvPr>
              <p:cNvSpPr>
                <a:spLocks noRot="1" noChangeAspect="1" noMove="1" noResize="1" noEditPoints="1" noAdjustHandles="1" noChangeArrowheads="1" noChangeShapeType="1" noTextEdit="1"/>
              </p:cNvSpPr>
              <p:nvPr/>
            </p:nvSpPr>
            <p:spPr>
              <a:xfrm>
                <a:off x="16962546" y="4723066"/>
                <a:ext cx="715766" cy="576064"/>
              </a:xfrm>
              <a:prstGeom prst="roundRect">
                <a:avLst/>
              </a:prstGeom>
              <a:blipFill>
                <a:blip r:embed="rId10"/>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26" name="Rechteck: abgerundete Ecken 25">
                <a:extLst>
                  <a:ext uri="{FF2B5EF4-FFF2-40B4-BE49-F238E27FC236}">
                    <a16:creationId xmlns:a16="http://schemas.microsoft.com/office/drawing/2014/main" id="{27F05BAF-E8AC-7F1A-CCCE-3B582F5677D3}"/>
                  </a:ext>
                </a:extLst>
              </p:cNvPr>
              <p:cNvSpPr/>
              <p:nvPr/>
            </p:nvSpPr>
            <p:spPr>
              <a:xfrm>
                <a:off x="16962546" y="5373283"/>
                <a:ext cx="715766" cy="576064"/>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m:t>
                      </m:r>
                      <m:f>
                        <m:fPr>
                          <m:ctrlPr>
                            <a:rPr lang="en-US" i="1" smtClean="0">
                              <a:latin typeface="Cambria Math" panose="02040503050406030204" pitchFamily="18" charset="0"/>
                            </a:rPr>
                          </m:ctrlPr>
                        </m:fPr>
                        <m:num>
                          <m:r>
                            <a:rPr lang="de-DE" b="0" i="1" smtClean="0">
                              <a:latin typeface="Cambria Math" panose="02040503050406030204" pitchFamily="18" charset="0"/>
                            </a:rPr>
                            <m:t>3</m:t>
                          </m:r>
                        </m:num>
                        <m:den>
                          <m:r>
                            <a:rPr lang="de-DE" b="0" i="1" smtClean="0">
                              <a:latin typeface="Cambria Math" panose="02040503050406030204" pitchFamily="18" charset="0"/>
                            </a:rPr>
                            <m:t>4</m:t>
                          </m:r>
                        </m:den>
                      </m:f>
                    </m:oMath>
                  </m:oMathPara>
                </a14:m>
                <a:endParaRPr lang="de-DE" dirty="0"/>
              </a:p>
            </p:txBody>
          </p:sp>
        </mc:Choice>
        <mc:Fallback xmlns="">
          <p:sp>
            <p:nvSpPr>
              <p:cNvPr id="26" name="Rechteck: abgerundete Ecken 25">
                <a:extLst>
                  <a:ext uri="{FF2B5EF4-FFF2-40B4-BE49-F238E27FC236}">
                    <a16:creationId xmlns:a16="http://schemas.microsoft.com/office/drawing/2014/main" id="{27F05BAF-E8AC-7F1A-CCCE-3B582F5677D3}"/>
                  </a:ext>
                </a:extLst>
              </p:cNvPr>
              <p:cNvSpPr>
                <a:spLocks noRot="1" noChangeAspect="1" noMove="1" noResize="1" noEditPoints="1" noAdjustHandles="1" noChangeArrowheads="1" noChangeShapeType="1" noTextEdit="1"/>
              </p:cNvSpPr>
              <p:nvPr/>
            </p:nvSpPr>
            <p:spPr>
              <a:xfrm>
                <a:off x="16962546" y="5373283"/>
                <a:ext cx="715766" cy="576064"/>
              </a:xfrm>
              <a:prstGeom prst="roundRect">
                <a:avLst/>
              </a:prstGeom>
              <a:blipFill>
                <a:blip r:embed="rId11"/>
                <a:stretch>
                  <a:fillRect/>
                </a:stretch>
              </a:blipFill>
              <a:ln>
                <a:noFill/>
              </a:ln>
            </p:spPr>
            <p:txBody>
              <a:bodyPr/>
              <a:lstStyle/>
              <a:p>
                <a:r>
                  <a:rPr lang="de-DE">
                    <a:noFill/>
                  </a:rPr>
                  <a:t> </a:t>
                </a:r>
              </a:p>
            </p:txBody>
          </p:sp>
        </mc:Fallback>
      </mc:AlternateContent>
      <p:sp>
        <p:nvSpPr>
          <p:cNvPr id="27" name="Textfeld 26">
            <a:extLst>
              <a:ext uri="{FF2B5EF4-FFF2-40B4-BE49-F238E27FC236}">
                <a16:creationId xmlns:a16="http://schemas.microsoft.com/office/drawing/2014/main" id="{45C5924A-86CC-2878-7574-31C674771C56}"/>
              </a:ext>
            </a:extLst>
          </p:cNvPr>
          <p:cNvSpPr txBox="1"/>
          <p:nvPr/>
        </p:nvSpPr>
        <p:spPr>
          <a:xfrm>
            <a:off x="12474970" y="5321671"/>
            <a:ext cx="916099" cy="584775"/>
          </a:xfrm>
          <a:prstGeom prst="rect">
            <a:avLst/>
          </a:prstGeom>
          <a:noFill/>
        </p:spPr>
        <p:txBody>
          <a:bodyPr wrap="square" rtlCol="0">
            <a:spAutoFit/>
          </a:bodyPr>
          <a:lstStyle/>
          <a:p>
            <a:r>
              <a:rPr lang="de-DE" sz="1600" dirty="0" err="1"/>
              <a:t>Singlett</a:t>
            </a:r>
            <a:endParaRPr lang="de-DE" sz="1600" dirty="0"/>
          </a:p>
          <a:p>
            <a:r>
              <a:rPr lang="de-DE" sz="1600" dirty="0"/>
              <a:t>(asym.)</a:t>
            </a:r>
          </a:p>
        </p:txBody>
      </p:sp>
      <p:sp>
        <p:nvSpPr>
          <p:cNvPr id="28" name="Textfeld 27">
            <a:extLst>
              <a:ext uri="{FF2B5EF4-FFF2-40B4-BE49-F238E27FC236}">
                <a16:creationId xmlns:a16="http://schemas.microsoft.com/office/drawing/2014/main" id="{9E8B90F1-3D2E-B448-D535-52263F1967BB}"/>
              </a:ext>
            </a:extLst>
          </p:cNvPr>
          <p:cNvSpPr txBox="1"/>
          <p:nvPr/>
        </p:nvSpPr>
        <p:spPr>
          <a:xfrm>
            <a:off x="12477294" y="4105739"/>
            <a:ext cx="916099" cy="584775"/>
          </a:xfrm>
          <a:prstGeom prst="rect">
            <a:avLst/>
          </a:prstGeom>
          <a:noFill/>
        </p:spPr>
        <p:txBody>
          <a:bodyPr wrap="square" rtlCol="0">
            <a:spAutoFit/>
          </a:bodyPr>
          <a:lstStyle/>
          <a:p>
            <a:r>
              <a:rPr lang="de-DE" sz="1600" dirty="0"/>
              <a:t>Triplett</a:t>
            </a:r>
          </a:p>
          <a:p>
            <a:r>
              <a:rPr lang="de-DE" sz="1600" dirty="0"/>
              <a:t>(sym.)</a:t>
            </a:r>
          </a:p>
        </p:txBody>
      </p:sp>
      <p:pic>
        <p:nvPicPr>
          <p:cNvPr id="34" name="Grafik 33">
            <a:extLst>
              <a:ext uri="{FF2B5EF4-FFF2-40B4-BE49-F238E27FC236}">
                <a16:creationId xmlns:a16="http://schemas.microsoft.com/office/drawing/2014/main" id="{0CA6CC1D-86BF-221C-077C-5BCB871AD533}"/>
              </a:ext>
            </a:extLst>
          </p:cNvPr>
          <p:cNvPicPr>
            <a:picLocks noChangeAspect="1"/>
          </p:cNvPicPr>
          <p:nvPr/>
        </p:nvPicPr>
        <p:blipFill>
          <a:blip r:embed="rId12"/>
          <a:stretch>
            <a:fillRect/>
          </a:stretch>
        </p:blipFill>
        <p:spPr>
          <a:xfrm>
            <a:off x="13646139" y="5493913"/>
            <a:ext cx="1056652" cy="346320"/>
          </a:xfrm>
          <a:prstGeom prst="rect">
            <a:avLst/>
          </a:prstGeom>
        </p:spPr>
      </p:pic>
      <p:pic>
        <p:nvPicPr>
          <p:cNvPr id="36" name="Grafik 35">
            <a:extLst>
              <a:ext uri="{FF2B5EF4-FFF2-40B4-BE49-F238E27FC236}">
                <a16:creationId xmlns:a16="http://schemas.microsoft.com/office/drawing/2014/main" id="{E462E07A-F34D-5E08-DEEA-368AA2AF6B98}"/>
              </a:ext>
            </a:extLst>
          </p:cNvPr>
          <p:cNvPicPr>
            <a:picLocks noChangeAspect="1"/>
          </p:cNvPicPr>
          <p:nvPr/>
        </p:nvPicPr>
        <p:blipFill>
          <a:blip r:embed="rId13"/>
          <a:stretch>
            <a:fillRect/>
          </a:stretch>
        </p:blipFill>
        <p:spPr>
          <a:xfrm>
            <a:off x="13990066" y="4844979"/>
            <a:ext cx="346250" cy="304280"/>
          </a:xfrm>
          <a:prstGeom prst="rect">
            <a:avLst/>
          </a:prstGeom>
        </p:spPr>
      </p:pic>
      <p:cxnSp>
        <p:nvCxnSpPr>
          <p:cNvPr id="53" name="Verbinder: gekrümmt 52">
            <a:extLst>
              <a:ext uri="{FF2B5EF4-FFF2-40B4-BE49-F238E27FC236}">
                <a16:creationId xmlns:a16="http://schemas.microsoft.com/office/drawing/2014/main" id="{7649E568-323A-C401-CA30-370B8BE2BE77}"/>
              </a:ext>
            </a:extLst>
          </p:cNvPr>
          <p:cNvCxnSpPr>
            <a:cxnSpLocks/>
          </p:cNvCxnSpPr>
          <p:nvPr/>
        </p:nvCxnSpPr>
        <p:spPr>
          <a:xfrm flipV="1">
            <a:off x="14198695" y="95065"/>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54" name="Verbinder: gekrümmt 53">
            <a:extLst>
              <a:ext uri="{FF2B5EF4-FFF2-40B4-BE49-F238E27FC236}">
                <a16:creationId xmlns:a16="http://schemas.microsoft.com/office/drawing/2014/main" id="{27C4EB5D-5A2B-48DA-1A01-988F7744FEFB}"/>
              </a:ext>
            </a:extLst>
          </p:cNvPr>
          <p:cNvCxnSpPr>
            <a:cxnSpLocks/>
          </p:cNvCxnSpPr>
          <p:nvPr/>
        </p:nvCxnSpPr>
        <p:spPr>
          <a:xfrm rot="10800000">
            <a:off x="15630014" y="95067"/>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cxnSp>
        <p:nvCxnSpPr>
          <p:cNvPr id="72" name="Verbinder: gekrümmt 71">
            <a:extLst>
              <a:ext uri="{FF2B5EF4-FFF2-40B4-BE49-F238E27FC236}">
                <a16:creationId xmlns:a16="http://schemas.microsoft.com/office/drawing/2014/main" id="{495B834A-A44D-66D4-EA9E-DA77ADD1B5D7}"/>
              </a:ext>
            </a:extLst>
          </p:cNvPr>
          <p:cNvCxnSpPr>
            <a:cxnSpLocks/>
          </p:cNvCxnSpPr>
          <p:nvPr/>
        </p:nvCxnSpPr>
        <p:spPr>
          <a:xfrm flipV="1">
            <a:off x="12490549" y="31097"/>
            <a:ext cx="1431319" cy="807627"/>
          </a:xfrm>
          <a:prstGeom prst="curvedConnector3">
            <a:avLst>
              <a:gd name="adj1" fmla="val 55637"/>
            </a:avLst>
          </a:prstGeom>
        </p:spPr>
        <p:style>
          <a:lnRef idx="1">
            <a:schemeClr val="accent1"/>
          </a:lnRef>
          <a:fillRef idx="0">
            <a:schemeClr val="accent1"/>
          </a:fillRef>
          <a:effectRef idx="0">
            <a:schemeClr val="accent1"/>
          </a:effectRef>
          <a:fontRef idx="minor">
            <a:schemeClr val="tx1"/>
          </a:fontRef>
        </p:style>
      </p:cxnSp>
      <p:cxnSp>
        <p:nvCxnSpPr>
          <p:cNvPr id="73" name="Verbinder: gekrümmt 72">
            <a:extLst>
              <a:ext uri="{FF2B5EF4-FFF2-40B4-BE49-F238E27FC236}">
                <a16:creationId xmlns:a16="http://schemas.microsoft.com/office/drawing/2014/main" id="{E9C30A6D-071B-6D71-AC6E-F44F0325ED73}"/>
              </a:ext>
            </a:extLst>
          </p:cNvPr>
          <p:cNvCxnSpPr>
            <a:cxnSpLocks/>
          </p:cNvCxnSpPr>
          <p:nvPr/>
        </p:nvCxnSpPr>
        <p:spPr>
          <a:xfrm rot="10800000">
            <a:off x="13921868" y="31099"/>
            <a:ext cx="1502298" cy="760188"/>
          </a:xfrm>
          <a:prstGeom prst="curvedConnector3">
            <a:avLst>
              <a:gd name="adj1" fmla="val 51790"/>
            </a:avLst>
          </a:prstGeom>
        </p:spPr>
        <p:style>
          <a:lnRef idx="1">
            <a:schemeClr val="accent1"/>
          </a:lnRef>
          <a:fillRef idx="0">
            <a:schemeClr val="accent1"/>
          </a:fillRef>
          <a:effectRef idx="0">
            <a:schemeClr val="accent1"/>
          </a:effectRef>
          <a:fontRef idx="minor">
            <a:schemeClr val="tx1"/>
          </a:fontRef>
        </p:style>
      </p:cxnSp>
      <p:pic>
        <p:nvPicPr>
          <p:cNvPr id="31" name="Grafik 30">
            <a:extLst>
              <a:ext uri="{FF2B5EF4-FFF2-40B4-BE49-F238E27FC236}">
                <a16:creationId xmlns:a16="http://schemas.microsoft.com/office/drawing/2014/main" id="{B58856D8-208B-4E79-61EA-F20993E80CB6}"/>
              </a:ext>
            </a:extLst>
          </p:cNvPr>
          <p:cNvPicPr>
            <a:picLocks noChangeAspect="1"/>
          </p:cNvPicPr>
          <p:nvPr/>
        </p:nvPicPr>
        <p:blipFill>
          <a:blip r:embed="rId14"/>
          <a:stretch>
            <a:fillRect/>
          </a:stretch>
        </p:blipFill>
        <p:spPr>
          <a:xfrm>
            <a:off x="695400" y="2350995"/>
            <a:ext cx="4036154" cy="765568"/>
          </a:xfrm>
          <a:prstGeom prst="rect">
            <a:avLst/>
          </a:prstGeom>
          <a:ln w="25400">
            <a:gradFill>
              <a:gsLst>
                <a:gs pos="0">
                  <a:schemeClr val="accent1"/>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29" name="Inhaltsplatzhalter 3">
            <a:extLst>
              <a:ext uri="{FF2B5EF4-FFF2-40B4-BE49-F238E27FC236}">
                <a16:creationId xmlns:a16="http://schemas.microsoft.com/office/drawing/2014/main" id="{211EEF10-0D16-C50E-76E6-39D6F017041C}"/>
              </a:ext>
            </a:extLst>
          </p:cNvPr>
          <p:cNvSpPr>
            <a:spLocks noGrp="1"/>
          </p:cNvSpPr>
          <p:nvPr>
            <p:ph sz="half" idx="2"/>
          </p:nvPr>
        </p:nvSpPr>
        <p:spPr>
          <a:xfrm>
            <a:off x="6191251" y="1989139"/>
            <a:ext cx="5568949" cy="4103687"/>
          </a:xfrm>
        </p:spPr>
        <p:txBody>
          <a:bodyPr/>
          <a:lstStyle/>
          <a:p>
            <a:r>
              <a:rPr lang="de-DE" dirty="0"/>
              <a:t>Erfolge</a:t>
            </a:r>
          </a:p>
          <a:p>
            <a:endParaRPr lang="de-DE" dirty="0"/>
          </a:p>
          <a:p>
            <a:pPr lvl="2"/>
            <a:r>
              <a:rPr lang="de-DE" dirty="0"/>
              <a:t>Luis </a:t>
            </a:r>
            <a:r>
              <a:rPr lang="de-DE" dirty="0" err="1"/>
              <a:t>Neél</a:t>
            </a:r>
            <a:r>
              <a:rPr lang="de-DE" dirty="0"/>
              <a:t> verwendete das Heisenberg Modell zur Entdeckung/Beschreibung von </a:t>
            </a:r>
            <a:r>
              <a:rPr lang="de-DE" dirty="0" err="1"/>
              <a:t>Antiferro-und</a:t>
            </a:r>
            <a:r>
              <a:rPr lang="de-DE" dirty="0"/>
              <a:t> </a:t>
            </a:r>
            <a:r>
              <a:rPr lang="de-DE" dirty="0" err="1"/>
              <a:t>Ferrimagnetismus</a:t>
            </a:r>
            <a:r>
              <a:rPr lang="de-DE" dirty="0"/>
              <a:t>.</a:t>
            </a:r>
          </a:p>
          <a:p>
            <a:pPr lvl="2"/>
            <a:endParaRPr lang="de-DE" dirty="0"/>
          </a:p>
          <a:p>
            <a:pPr lvl="2"/>
            <a:endParaRPr lang="de-DE" dirty="0"/>
          </a:p>
          <a:p>
            <a:pPr lvl="2"/>
            <a:endParaRPr lang="de-DE" dirty="0"/>
          </a:p>
          <a:p>
            <a:pPr lvl="2"/>
            <a:r>
              <a:rPr lang="de-DE" dirty="0"/>
              <a:t>Simulationen/Berechnungen von </a:t>
            </a:r>
            <a:r>
              <a:rPr lang="de-DE" dirty="0" err="1"/>
              <a:t>Magnonen</a:t>
            </a:r>
            <a:r>
              <a:rPr lang="de-DE" dirty="0"/>
              <a:t>/Dispersionen</a:t>
            </a:r>
          </a:p>
          <a:p>
            <a:pPr lvl="3"/>
            <a:r>
              <a:rPr lang="de-DE" dirty="0"/>
              <a:t>Aktuelle Forschung zu (gequetschten) </a:t>
            </a:r>
            <a:r>
              <a:rPr lang="de-DE" dirty="0" err="1"/>
              <a:t>Magnonen</a:t>
            </a:r>
            <a:endParaRPr lang="de-DE" dirty="0"/>
          </a:p>
          <a:p>
            <a:pPr lvl="3"/>
            <a:r>
              <a:rPr lang="de-DE" dirty="0"/>
              <a:t>Forschungsgebiet der Spintronik</a:t>
            </a:r>
          </a:p>
          <a:p>
            <a:pPr lvl="2"/>
            <a:endParaRPr lang="de-DE" dirty="0"/>
          </a:p>
          <a:p>
            <a:pPr lvl="2"/>
            <a:r>
              <a:rPr lang="de-DE" dirty="0"/>
              <a:t>Nicht nur direkte Wechselwirkung</a:t>
            </a:r>
          </a:p>
          <a:p>
            <a:pPr lvl="2"/>
            <a:endParaRPr lang="de-DE" dirty="0"/>
          </a:p>
          <a:p>
            <a:pPr lvl="3"/>
            <a:endParaRPr lang="de-DE" dirty="0"/>
          </a:p>
          <a:p>
            <a:pPr lvl="3"/>
            <a:endParaRPr lang="de-DE" dirty="0"/>
          </a:p>
        </p:txBody>
      </p:sp>
      <p:pic>
        <p:nvPicPr>
          <p:cNvPr id="35" name="Grafik 34">
            <a:extLst>
              <a:ext uri="{FF2B5EF4-FFF2-40B4-BE49-F238E27FC236}">
                <a16:creationId xmlns:a16="http://schemas.microsoft.com/office/drawing/2014/main" id="{64D40634-932C-11B1-1C4A-3F2AB1867995}"/>
              </a:ext>
            </a:extLst>
          </p:cNvPr>
          <p:cNvPicPr>
            <a:picLocks noChangeAspect="1"/>
          </p:cNvPicPr>
          <p:nvPr/>
        </p:nvPicPr>
        <p:blipFill>
          <a:blip r:embed="rId15"/>
          <a:stretch>
            <a:fillRect/>
          </a:stretch>
        </p:blipFill>
        <p:spPr>
          <a:xfrm>
            <a:off x="6706594" y="3395379"/>
            <a:ext cx="3886742" cy="609685"/>
          </a:xfrm>
          <a:prstGeom prst="rect">
            <a:avLst/>
          </a:prstGeom>
        </p:spPr>
      </p:pic>
      <p:sp>
        <p:nvSpPr>
          <p:cNvPr id="37" name="Textfeld 36">
            <a:extLst>
              <a:ext uri="{FF2B5EF4-FFF2-40B4-BE49-F238E27FC236}">
                <a16:creationId xmlns:a16="http://schemas.microsoft.com/office/drawing/2014/main" id="{9771C3A7-F0B0-FB48-EFB0-1CC77EC10ADA}"/>
              </a:ext>
            </a:extLst>
          </p:cNvPr>
          <p:cNvSpPr txBox="1"/>
          <p:nvPr/>
        </p:nvSpPr>
        <p:spPr>
          <a:xfrm>
            <a:off x="10776520" y="3717032"/>
            <a:ext cx="1236236" cy="369332"/>
          </a:xfrm>
          <a:prstGeom prst="rect">
            <a:avLst/>
          </a:prstGeom>
          <a:noFill/>
        </p:spPr>
        <p:txBody>
          <a:bodyPr wrap="none" rtlCol="0">
            <a:spAutoFit/>
          </a:bodyPr>
          <a:lstStyle/>
          <a:p>
            <a:r>
              <a:rPr lang="de-DE" dirty="0"/>
              <a:t>Neel 1948</a:t>
            </a:r>
          </a:p>
        </p:txBody>
      </p:sp>
    </p:spTree>
    <p:extLst>
      <p:ext uri="{BB962C8B-B14F-4D97-AF65-F5344CB8AC3E}">
        <p14:creationId xmlns:p14="http://schemas.microsoft.com/office/powerpoint/2010/main" val="15346933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Arten von magnetischer Ordnung</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Inhaltsplatzhalter 8">
            <a:extLst>
              <a:ext uri="{FF2B5EF4-FFF2-40B4-BE49-F238E27FC236}">
                <a16:creationId xmlns:a16="http://schemas.microsoft.com/office/drawing/2014/main" id="{A9216E1D-8A30-DB9F-C5D0-71C6AD3CEB6B}"/>
              </a:ext>
            </a:extLst>
          </p:cNvPr>
          <p:cNvSpPr>
            <a:spLocks noGrp="1"/>
          </p:cNvSpPr>
          <p:nvPr>
            <p:ph sz="half" idx="1"/>
          </p:nvPr>
        </p:nvSpPr>
        <p:spPr/>
        <p:txBody>
          <a:bodyPr/>
          <a:lstStyle/>
          <a:p>
            <a:pPr lvl="2"/>
            <a:r>
              <a:rPr lang="de-DE" dirty="0" err="1"/>
              <a:t>Ferrimagnete</a:t>
            </a:r>
            <a:r>
              <a:rPr lang="de-DE" dirty="0"/>
              <a:t> (1936)</a:t>
            </a:r>
          </a:p>
          <a:p>
            <a:pPr lvl="3"/>
            <a:r>
              <a:rPr lang="de-DE" dirty="0" err="1"/>
              <a:t>Antiferromagnete</a:t>
            </a:r>
            <a:r>
              <a:rPr lang="de-DE" dirty="0"/>
              <a:t> mit unterschiedlicher Magnetisierung für verschiedene Untergitter</a:t>
            </a:r>
          </a:p>
          <a:p>
            <a:pPr marL="450000" lvl="3" indent="0">
              <a:buNone/>
            </a:pPr>
            <a:endParaRPr lang="de-DE" dirty="0"/>
          </a:p>
          <a:p>
            <a:pPr marL="450000" lvl="3" indent="0">
              <a:buNone/>
            </a:pPr>
            <a:endParaRPr lang="de-DE" dirty="0"/>
          </a:p>
          <a:p>
            <a:pPr lvl="2"/>
            <a:r>
              <a:rPr lang="de-DE" dirty="0" err="1"/>
              <a:t>Helimagnetismus</a:t>
            </a:r>
            <a:r>
              <a:rPr lang="de-DE" dirty="0"/>
              <a:t> (1959)</a:t>
            </a:r>
          </a:p>
          <a:p>
            <a:pPr lvl="2"/>
            <a:endParaRPr lang="de-DE" dirty="0"/>
          </a:p>
          <a:p>
            <a:pPr lvl="2"/>
            <a:endParaRPr lang="de-DE" dirty="0"/>
          </a:p>
          <a:p>
            <a:pPr lvl="2"/>
            <a:r>
              <a:rPr lang="de-DE" dirty="0"/>
              <a:t>Spin Glässer </a:t>
            </a:r>
          </a:p>
          <a:p>
            <a:pPr lvl="3"/>
            <a:r>
              <a:rPr lang="de-DE" dirty="0"/>
              <a:t>Zufällige aber kooperatives einfrieren von Spins</a:t>
            </a:r>
          </a:p>
          <a:p>
            <a:pPr lvl="2"/>
            <a:endParaRPr lang="de-DE" dirty="0"/>
          </a:p>
          <a:p>
            <a:pPr lvl="2"/>
            <a:endParaRPr lang="de-DE" dirty="0"/>
          </a:p>
          <a:p>
            <a:pPr lvl="2"/>
            <a:r>
              <a:rPr lang="de-DE" dirty="0"/>
              <a:t>Frustrierter Magnetismus (1950-77)</a:t>
            </a:r>
          </a:p>
          <a:p>
            <a:pPr lvl="3"/>
            <a:r>
              <a:rPr lang="de-DE" dirty="0"/>
              <a:t>Kollinear und Nicht-kollinear</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450000" lvl="3" indent="0">
              <a:buNone/>
            </a:pPr>
            <a:endParaRPr lang="de-DE" dirty="0"/>
          </a:p>
          <a:p>
            <a:pPr lvl="2"/>
            <a:endParaRPr lang="de-DE" dirty="0"/>
          </a:p>
          <a:p>
            <a:pPr marL="450000" lvl="3" indent="0">
              <a:buNone/>
            </a:pPr>
            <a:endParaRPr lang="de-DE" dirty="0"/>
          </a:p>
          <a:p>
            <a:endParaRPr lang="de-DE" dirty="0"/>
          </a:p>
        </p:txBody>
      </p:sp>
      <p:pic>
        <p:nvPicPr>
          <p:cNvPr id="4" name="Grafik 3">
            <a:extLst>
              <a:ext uri="{FF2B5EF4-FFF2-40B4-BE49-F238E27FC236}">
                <a16:creationId xmlns:a16="http://schemas.microsoft.com/office/drawing/2014/main" id="{A161DE4B-0612-DC75-FED4-927489CAF7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3872" y="1106140"/>
            <a:ext cx="4495800" cy="1370087"/>
          </a:xfrm>
          <a:prstGeom prst="rect">
            <a:avLst/>
          </a:prstGeom>
        </p:spPr>
      </p:pic>
      <p:pic>
        <p:nvPicPr>
          <p:cNvPr id="10" name="Grafik 9">
            <a:extLst>
              <a:ext uri="{FF2B5EF4-FFF2-40B4-BE49-F238E27FC236}">
                <a16:creationId xmlns:a16="http://schemas.microsoft.com/office/drawing/2014/main" id="{C9C7A4C3-A2F4-BCDB-758E-1CE0F880830E}"/>
              </a:ext>
            </a:extLst>
          </p:cNvPr>
          <p:cNvPicPr>
            <a:picLocks noChangeAspect="1"/>
          </p:cNvPicPr>
          <p:nvPr/>
        </p:nvPicPr>
        <p:blipFill rotWithShape="1">
          <a:blip r:embed="rId5"/>
          <a:srcRect t="1" b="4548"/>
          <a:stretch/>
        </p:blipFill>
        <p:spPr>
          <a:xfrm>
            <a:off x="3120512" y="2852936"/>
            <a:ext cx="1410558" cy="792000"/>
          </a:xfrm>
          <a:prstGeom prst="rect">
            <a:avLst/>
          </a:prstGeom>
        </p:spPr>
      </p:pic>
      <p:pic>
        <p:nvPicPr>
          <p:cNvPr id="12" name="Grafik 11">
            <a:extLst>
              <a:ext uri="{FF2B5EF4-FFF2-40B4-BE49-F238E27FC236}">
                <a16:creationId xmlns:a16="http://schemas.microsoft.com/office/drawing/2014/main" id="{4B2A48C0-D769-608C-418B-E9E8BF2CD163}"/>
              </a:ext>
            </a:extLst>
          </p:cNvPr>
          <p:cNvPicPr>
            <a:picLocks noChangeAspect="1"/>
          </p:cNvPicPr>
          <p:nvPr/>
        </p:nvPicPr>
        <p:blipFill>
          <a:blip r:embed="rId6"/>
          <a:stretch>
            <a:fillRect/>
          </a:stretch>
        </p:blipFill>
        <p:spPr>
          <a:xfrm>
            <a:off x="5247229" y="2860455"/>
            <a:ext cx="1697542" cy="829740"/>
          </a:xfrm>
          <a:prstGeom prst="rect">
            <a:avLst/>
          </a:prstGeom>
        </p:spPr>
      </p:pic>
      <p:sp>
        <p:nvSpPr>
          <p:cNvPr id="13" name="Textfeld 12">
            <a:extLst>
              <a:ext uri="{FF2B5EF4-FFF2-40B4-BE49-F238E27FC236}">
                <a16:creationId xmlns:a16="http://schemas.microsoft.com/office/drawing/2014/main" id="{97B0C58F-7280-916A-3B88-ED5C1B9D2292}"/>
              </a:ext>
            </a:extLst>
          </p:cNvPr>
          <p:cNvSpPr txBox="1"/>
          <p:nvPr/>
        </p:nvSpPr>
        <p:spPr>
          <a:xfrm>
            <a:off x="7104112" y="3105923"/>
            <a:ext cx="2424574" cy="369332"/>
          </a:xfrm>
          <a:prstGeom prst="rect">
            <a:avLst/>
          </a:prstGeom>
          <a:noFill/>
        </p:spPr>
        <p:txBody>
          <a:bodyPr wrap="none" rtlCol="0">
            <a:spAutoFit/>
          </a:bodyPr>
          <a:lstStyle/>
          <a:p>
            <a:r>
              <a:rPr lang="de-DE" dirty="0"/>
              <a:t>Nature 11,1601(2020)</a:t>
            </a:r>
          </a:p>
        </p:txBody>
      </p:sp>
      <p:sp>
        <p:nvSpPr>
          <p:cNvPr id="14" name="Textfeld 13">
            <a:extLst>
              <a:ext uri="{FF2B5EF4-FFF2-40B4-BE49-F238E27FC236}">
                <a16:creationId xmlns:a16="http://schemas.microsoft.com/office/drawing/2014/main" id="{CBBB0432-D7B7-93CC-9445-171B21F07F2D}"/>
              </a:ext>
            </a:extLst>
          </p:cNvPr>
          <p:cNvSpPr txBox="1"/>
          <p:nvPr/>
        </p:nvSpPr>
        <p:spPr>
          <a:xfrm>
            <a:off x="9816718" y="1989139"/>
            <a:ext cx="1184940" cy="369332"/>
          </a:xfrm>
          <a:prstGeom prst="rect">
            <a:avLst/>
          </a:prstGeom>
          <a:noFill/>
        </p:spPr>
        <p:txBody>
          <a:bodyPr wrap="none" rtlCol="0">
            <a:spAutoFit/>
          </a:bodyPr>
          <a:lstStyle/>
          <a:p>
            <a:r>
              <a:rPr lang="de-DE" dirty="0"/>
              <a:t>Wikipedia</a:t>
            </a:r>
          </a:p>
        </p:txBody>
      </p:sp>
      <p:pic>
        <p:nvPicPr>
          <p:cNvPr id="16" name="Grafik 15">
            <a:extLst>
              <a:ext uri="{FF2B5EF4-FFF2-40B4-BE49-F238E27FC236}">
                <a16:creationId xmlns:a16="http://schemas.microsoft.com/office/drawing/2014/main" id="{E327C071-AC2F-299A-8C06-18F8D4C05E65}"/>
              </a:ext>
            </a:extLst>
          </p:cNvPr>
          <p:cNvPicPr>
            <a:picLocks noChangeAspect="1"/>
          </p:cNvPicPr>
          <p:nvPr/>
        </p:nvPicPr>
        <p:blipFill>
          <a:blip r:embed="rId7"/>
          <a:stretch>
            <a:fillRect/>
          </a:stretch>
        </p:blipFill>
        <p:spPr>
          <a:xfrm>
            <a:off x="5681552" y="3920263"/>
            <a:ext cx="1782600" cy="1160272"/>
          </a:xfrm>
          <a:prstGeom prst="rect">
            <a:avLst/>
          </a:prstGeom>
        </p:spPr>
      </p:pic>
      <p:sp>
        <p:nvSpPr>
          <p:cNvPr id="17" name="Textfeld 16">
            <a:extLst>
              <a:ext uri="{FF2B5EF4-FFF2-40B4-BE49-F238E27FC236}">
                <a16:creationId xmlns:a16="http://schemas.microsoft.com/office/drawing/2014/main" id="{45C0E57A-577E-7329-C404-5E7FD992AE8F}"/>
              </a:ext>
            </a:extLst>
          </p:cNvPr>
          <p:cNvSpPr txBox="1"/>
          <p:nvPr/>
        </p:nvSpPr>
        <p:spPr>
          <a:xfrm>
            <a:off x="7141658" y="4606856"/>
            <a:ext cx="1184940" cy="369332"/>
          </a:xfrm>
          <a:prstGeom prst="rect">
            <a:avLst/>
          </a:prstGeom>
          <a:noFill/>
        </p:spPr>
        <p:txBody>
          <a:bodyPr wrap="none" rtlCol="0">
            <a:spAutoFit/>
          </a:bodyPr>
          <a:lstStyle/>
          <a:p>
            <a:r>
              <a:rPr lang="de-DE" dirty="0"/>
              <a:t>Wikipedia</a:t>
            </a:r>
          </a:p>
        </p:txBody>
      </p:sp>
      <p:pic>
        <p:nvPicPr>
          <p:cNvPr id="19" name="Grafik 18">
            <a:extLst>
              <a:ext uri="{FF2B5EF4-FFF2-40B4-BE49-F238E27FC236}">
                <a16:creationId xmlns:a16="http://schemas.microsoft.com/office/drawing/2014/main" id="{83F8ACD5-27ED-53F1-32B8-081E182B547D}"/>
              </a:ext>
            </a:extLst>
          </p:cNvPr>
          <p:cNvPicPr>
            <a:picLocks noChangeAspect="1"/>
          </p:cNvPicPr>
          <p:nvPr/>
        </p:nvPicPr>
        <p:blipFill>
          <a:blip r:embed="rId8"/>
          <a:stretch>
            <a:fillRect/>
          </a:stretch>
        </p:blipFill>
        <p:spPr>
          <a:xfrm>
            <a:off x="4213795" y="4976188"/>
            <a:ext cx="1257174" cy="1277582"/>
          </a:xfrm>
          <a:prstGeom prst="rect">
            <a:avLst/>
          </a:prstGeom>
        </p:spPr>
      </p:pic>
      <p:sp>
        <p:nvSpPr>
          <p:cNvPr id="20" name="Textfeld 19">
            <a:extLst>
              <a:ext uri="{FF2B5EF4-FFF2-40B4-BE49-F238E27FC236}">
                <a16:creationId xmlns:a16="http://schemas.microsoft.com/office/drawing/2014/main" id="{5898D2A4-3EEF-25FC-4A8A-E6154CA32CE2}"/>
              </a:ext>
            </a:extLst>
          </p:cNvPr>
          <p:cNvSpPr txBox="1"/>
          <p:nvPr/>
        </p:nvSpPr>
        <p:spPr>
          <a:xfrm>
            <a:off x="5673171" y="5803966"/>
            <a:ext cx="2749471" cy="369332"/>
          </a:xfrm>
          <a:prstGeom prst="rect">
            <a:avLst/>
          </a:prstGeom>
          <a:noFill/>
        </p:spPr>
        <p:txBody>
          <a:bodyPr wrap="none" rtlCol="0">
            <a:spAutoFit/>
          </a:bodyPr>
          <a:lstStyle/>
          <a:p>
            <a:r>
              <a:rPr lang="de-DE" dirty="0"/>
              <a:t>MPI 30_Frustrated-Spins</a:t>
            </a:r>
          </a:p>
        </p:txBody>
      </p:sp>
      <p:grpSp>
        <p:nvGrpSpPr>
          <p:cNvPr id="24" name="Gruppieren 23">
            <a:extLst>
              <a:ext uri="{FF2B5EF4-FFF2-40B4-BE49-F238E27FC236}">
                <a16:creationId xmlns:a16="http://schemas.microsoft.com/office/drawing/2014/main" id="{205E2254-2159-60EC-495C-A7A01AB4B249}"/>
              </a:ext>
            </a:extLst>
          </p:cNvPr>
          <p:cNvGrpSpPr/>
          <p:nvPr/>
        </p:nvGrpSpPr>
        <p:grpSpPr>
          <a:xfrm>
            <a:off x="9743938" y="4237507"/>
            <a:ext cx="2016263" cy="2016263"/>
            <a:chOff x="1403609" y="2081213"/>
            <a:chExt cx="2016263" cy="2016263"/>
          </a:xfrm>
        </p:grpSpPr>
        <p:sp>
          <p:nvSpPr>
            <p:cNvPr id="25" name="Rechteck 24">
              <a:extLst>
                <a:ext uri="{FF2B5EF4-FFF2-40B4-BE49-F238E27FC236}">
                  <a16:creationId xmlns:a16="http://schemas.microsoft.com/office/drawing/2014/main" id="{E11AF158-2BF0-6753-64F5-C3CAD005FDEA}"/>
                </a:ext>
              </a:extLst>
            </p:cNvPr>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Obacht</a:t>
              </a:r>
            </a:p>
            <a:p>
              <a:pPr>
                <a:lnSpc>
                  <a:spcPct val="110000"/>
                </a:lnSpc>
              </a:pPr>
              <a:endParaRPr lang="de-DE" sz="1200" dirty="0"/>
            </a:p>
            <a:p>
              <a:pPr>
                <a:lnSpc>
                  <a:spcPct val="110000"/>
                </a:lnSpc>
              </a:pPr>
              <a:r>
                <a:rPr lang="de-DE" sz="1200" dirty="0"/>
                <a:t>Pfeildarstellung der Spins ist semi-klassisch. Stets beachten dass es sich um </a:t>
              </a:r>
              <a:r>
                <a:rPr lang="de-DE" sz="1200" dirty="0" err="1"/>
                <a:t>quantenmechansiche</a:t>
              </a:r>
              <a:r>
                <a:rPr lang="de-DE" sz="1200" dirty="0"/>
                <a:t> Magnetisierungsdichten handelt.</a:t>
              </a:r>
            </a:p>
          </p:txBody>
        </p:sp>
        <p:grpSp>
          <p:nvGrpSpPr>
            <p:cNvPr id="26" name="Gruppieren 25">
              <a:extLst>
                <a:ext uri="{FF2B5EF4-FFF2-40B4-BE49-F238E27FC236}">
                  <a16:creationId xmlns:a16="http://schemas.microsoft.com/office/drawing/2014/main" id="{4EB06E4F-8217-CDE6-A434-608690F51C6C}"/>
                </a:ext>
              </a:extLst>
            </p:cNvPr>
            <p:cNvGrpSpPr/>
            <p:nvPr/>
          </p:nvGrpSpPr>
          <p:grpSpPr>
            <a:xfrm>
              <a:off x="3186112" y="2120373"/>
              <a:ext cx="190323" cy="190323"/>
              <a:chOff x="323850" y="5157788"/>
              <a:chExt cx="935038" cy="935038"/>
            </a:xfrm>
          </p:grpSpPr>
          <p:cxnSp>
            <p:nvCxnSpPr>
              <p:cNvPr id="27" name="Gerade Verbindung 9">
                <a:extLst>
                  <a:ext uri="{FF2B5EF4-FFF2-40B4-BE49-F238E27FC236}">
                    <a16:creationId xmlns:a16="http://schemas.microsoft.com/office/drawing/2014/main" id="{798051BD-5744-71DC-BD0A-63D8B84044B1}"/>
                  </a:ext>
                </a:extLst>
              </p:cNvPr>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 Verbindung 12">
                <a:extLst>
                  <a:ext uri="{FF2B5EF4-FFF2-40B4-BE49-F238E27FC236}">
                    <a16:creationId xmlns:a16="http://schemas.microsoft.com/office/drawing/2014/main" id="{E40EC2E5-469C-002E-5516-086DF32B3827}"/>
                  </a:ext>
                </a:extLst>
              </p:cNvPr>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1341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NEWSFLASH</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60" name="Gruppieren 59">
            <a:extLst>
              <a:ext uri="{FF2B5EF4-FFF2-40B4-BE49-F238E27FC236}">
                <a16:creationId xmlns:a16="http://schemas.microsoft.com/office/drawing/2014/main" id="{8E3585F0-3BB9-28F9-FA54-2EDA205A8563}"/>
              </a:ext>
            </a:extLst>
          </p:cNvPr>
          <p:cNvGrpSpPr/>
          <p:nvPr/>
        </p:nvGrpSpPr>
        <p:grpSpPr>
          <a:xfrm>
            <a:off x="214387" y="1833659"/>
            <a:ext cx="6117208" cy="1123323"/>
            <a:chOff x="263352" y="1556792"/>
            <a:chExt cx="6552728" cy="1305618"/>
          </a:xfrm>
        </p:grpSpPr>
        <p:pic>
          <p:nvPicPr>
            <p:cNvPr id="35" name="Grafik 34" descr="Ein Bild, das Text, Schrift, Screenshot, weiß enthält.">
              <a:extLst>
                <a:ext uri="{FF2B5EF4-FFF2-40B4-BE49-F238E27FC236}">
                  <a16:creationId xmlns:a16="http://schemas.microsoft.com/office/drawing/2014/main" id="{CDD0155D-790A-8172-B98F-C05A639A5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352" y="1556792"/>
              <a:ext cx="6552728" cy="1305618"/>
            </a:xfrm>
            <a:prstGeom prst="rect">
              <a:avLst/>
            </a:prstGeom>
            <a:ln w="19050">
              <a:solidFill>
                <a:schemeClr val="accent1"/>
              </a:solidFill>
            </a:ln>
          </p:spPr>
        </p:pic>
        <p:pic>
          <p:nvPicPr>
            <p:cNvPr id="38" name="Grafik 37" descr="Ein Bild, das Grafiken, Schrift, Grafikdesign, Logo enthält.&#10;&#10;Automatisch generierte Beschreibung">
              <a:extLst>
                <a:ext uri="{FF2B5EF4-FFF2-40B4-BE49-F238E27FC236}">
                  <a16:creationId xmlns:a16="http://schemas.microsoft.com/office/drawing/2014/main" id="{D2DEA153-0B54-391F-047B-96A5714CA08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91944" y="2261725"/>
              <a:ext cx="1008112" cy="519178"/>
            </a:xfrm>
            <a:prstGeom prst="rect">
              <a:avLst/>
            </a:prstGeom>
          </p:spPr>
        </p:pic>
      </p:grpSp>
      <p:grpSp>
        <p:nvGrpSpPr>
          <p:cNvPr id="58" name="Gruppieren 57">
            <a:extLst>
              <a:ext uri="{FF2B5EF4-FFF2-40B4-BE49-F238E27FC236}">
                <a16:creationId xmlns:a16="http://schemas.microsoft.com/office/drawing/2014/main" id="{D4CCEF0D-3E14-D037-EEA2-6C9990653DB4}"/>
              </a:ext>
            </a:extLst>
          </p:cNvPr>
          <p:cNvGrpSpPr/>
          <p:nvPr/>
        </p:nvGrpSpPr>
        <p:grpSpPr>
          <a:xfrm>
            <a:off x="5303912" y="3191691"/>
            <a:ext cx="5506218" cy="866896"/>
            <a:chOff x="5735960" y="3607607"/>
            <a:chExt cx="5506218" cy="866896"/>
          </a:xfrm>
        </p:grpSpPr>
        <p:pic>
          <p:nvPicPr>
            <p:cNvPr id="49" name="Grafik 48" descr="Ein Bild, das Text, Schrift, Typografie, Grafiken enthält.&#10;&#10;Automatisch generierte Beschreibung">
              <a:extLst>
                <a:ext uri="{FF2B5EF4-FFF2-40B4-BE49-F238E27FC236}">
                  <a16:creationId xmlns:a16="http://schemas.microsoft.com/office/drawing/2014/main" id="{8EB68A1A-E5FA-3624-412B-9A13D9BB8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5960" y="3607607"/>
              <a:ext cx="5506218" cy="866896"/>
            </a:xfrm>
            <a:prstGeom prst="rect">
              <a:avLst/>
            </a:prstGeom>
            <a:ln w="19050">
              <a:solidFill>
                <a:schemeClr val="accent1"/>
              </a:solidFill>
            </a:ln>
          </p:spPr>
        </p:pic>
        <p:pic>
          <p:nvPicPr>
            <p:cNvPr id="51" name="Grafik 50" descr="Ein Bild, das Schrift, Typografie, Text, Kalligrafie enthält.&#10;&#10;Automatisch generierte Beschreibung">
              <a:extLst>
                <a:ext uri="{FF2B5EF4-FFF2-40B4-BE49-F238E27FC236}">
                  <a16:creationId xmlns:a16="http://schemas.microsoft.com/office/drawing/2014/main" id="{0AAFF06E-477C-7A82-4C52-5622B952E98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1461" y="3607607"/>
              <a:ext cx="2448272" cy="352590"/>
            </a:xfrm>
            <a:prstGeom prst="rect">
              <a:avLst/>
            </a:prstGeom>
          </p:spPr>
        </p:pic>
      </p:grpSp>
      <p:grpSp>
        <p:nvGrpSpPr>
          <p:cNvPr id="59" name="Gruppieren 58">
            <a:extLst>
              <a:ext uri="{FF2B5EF4-FFF2-40B4-BE49-F238E27FC236}">
                <a16:creationId xmlns:a16="http://schemas.microsoft.com/office/drawing/2014/main" id="{C247B43D-4F0D-960E-3D39-5990A67E9972}"/>
              </a:ext>
            </a:extLst>
          </p:cNvPr>
          <p:cNvGrpSpPr/>
          <p:nvPr/>
        </p:nvGrpSpPr>
        <p:grpSpPr>
          <a:xfrm>
            <a:off x="551384" y="4358140"/>
            <a:ext cx="5239481" cy="1305107"/>
            <a:chOff x="325823" y="4483451"/>
            <a:chExt cx="5239481" cy="1305107"/>
          </a:xfrm>
        </p:grpSpPr>
        <p:pic>
          <p:nvPicPr>
            <p:cNvPr id="55" name="Grafik 54" descr="Ein Bild, das Text, Schrift, Grafiken, Typografie enthält.&#10;&#10;Automatisch generierte Beschreibung">
              <a:extLst>
                <a:ext uri="{FF2B5EF4-FFF2-40B4-BE49-F238E27FC236}">
                  <a16:creationId xmlns:a16="http://schemas.microsoft.com/office/drawing/2014/main" id="{6724C793-6E51-B1AE-6D35-E9AB11C92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823" y="4483451"/>
              <a:ext cx="5239481" cy="1305107"/>
            </a:xfrm>
            <a:prstGeom prst="rect">
              <a:avLst/>
            </a:prstGeom>
            <a:ln w="19050">
              <a:solidFill>
                <a:schemeClr val="accent1"/>
              </a:solidFill>
            </a:ln>
          </p:spPr>
        </p:pic>
        <p:pic>
          <p:nvPicPr>
            <p:cNvPr id="57" name="Grafik 56">
              <a:extLst>
                <a:ext uri="{FF2B5EF4-FFF2-40B4-BE49-F238E27FC236}">
                  <a16:creationId xmlns:a16="http://schemas.microsoft.com/office/drawing/2014/main" id="{B456B634-6F9B-3804-5A96-D9C90225DCB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215184" y="5301208"/>
              <a:ext cx="1340992" cy="456133"/>
            </a:xfrm>
            <a:prstGeom prst="rect">
              <a:avLst/>
            </a:prstGeom>
          </p:spPr>
        </p:pic>
      </p:grpSp>
      <p:grpSp>
        <p:nvGrpSpPr>
          <p:cNvPr id="65" name="Gruppieren 64">
            <a:extLst>
              <a:ext uri="{FF2B5EF4-FFF2-40B4-BE49-F238E27FC236}">
                <a16:creationId xmlns:a16="http://schemas.microsoft.com/office/drawing/2014/main" id="{83968821-9CC1-48BE-C8FD-FC8802DAE1C4}"/>
              </a:ext>
            </a:extLst>
          </p:cNvPr>
          <p:cNvGrpSpPr/>
          <p:nvPr/>
        </p:nvGrpSpPr>
        <p:grpSpPr>
          <a:xfrm>
            <a:off x="6030367" y="540515"/>
            <a:ext cx="5761805" cy="1123323"/>
            <a:chOff x="6030367" y="540515"/>
            <a:chExt cx="5761805" cy="1123323"/>
          </a:xfrm>
        </p:grpSpPr>
        <p:pic>
          <p:nvPicPr>
            <p:cNvPr id="62" name="Grafik 61" descr="Ein Bild, das Text, Schrift, weiß, Reihe enthält.&#10;&#10;Automatisch generierte Beschreibung">
              <a:extLst>
                <a:ext uri="{FF2B5EF4-FFF2-40B4-BE49-F238E27FC236}">
                  <a16:creationId xmlns:a16="http://schemas.microsoft.com/office/drawing/2014/main" id="{32BB81D3-0F97-FB8C-37EF-503B9F2342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30367" y="540515"/>
              <a:ext cx="5761805" cy="1123323"/>
            </a:xfrm>
            <a:prstGeom prst="rect">
              <a:avLst/>
            </a:prstGeom>
            <a:ln w="19050">
              <a:solidFill>
                <a:schemeClr val="accent1"/>
              </a:solidFill>
            </a:ln>
          </p:spPr>
        </p:pic>
        <p:pic>
          <p:nvPicPr>
            <p:cNvPr id="64" name="Grafik 63">
              <a:extLst>
                <a:ext uri="{FF2B5EF4-FFF2-40B4-BE49-F238E27FC236}">
                  <a16:creationId xmlns:a16="http://schemas.microsoft.com/office/drawing/2014/main" id="{66AB6E0E-8828-74C1-D617-921869ADEC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6240" y="571794"/>
              <a:ext cx="3383915" cy="274943"/>
            </a:xfrm>
            <a:prstGeom prst="rect">
              <a:avLst/>
            </a:prstGeom>
          </p:spPr>
        </p:pic>
      </p:grpSp>
      <p:sp>
        <p:nvSpPr>
          <p:cNvPr id="66" name="Textfeld 65">
            <a:extLst>
              <a:ext uri="{FF2B5EF4-FFF2-40B4-BE49-F238E27FC236}">
                <a16:creationId xmlns:a16="http://schemas.microsoft.com/office/drawing/2014/main" id="{C22EA564-AA84-E63C-C480-12ADF3444018}"/>
              </a:ext>
            </a:extLst>
          </p:cNvPr>
          <p:cNvSpPr txBox="1"/>
          <p:nvPr/>
        </p:nvSpPr>
        <p:spPr>
          <a:xfrm>
            <a:off x="10724180" y="1685525"/>
            <a:ext cx="1080120" cy="369332"/>
          </a:xfrm>
          <a:prstGeom prst="rect">
            <a:avLst/>
          </a:prstGeom>
          <a:noFill/>
          <a:ln w="19050">
            <a:solidFill>
              <a:schemeClr val="accent1"/>
            </a:solidFill>
          </a:ln>
        </p:spPr>
        <p:txBody>
          <a:bodyPr wrap="square" rtlCol="0">
            <a:spAutoFit/>
          </a:bodyPr>
          <a:lstStyle/>
          <a:p>
            <a:r>
              <a:rPr lang="de-DE" dirty="0"/>
              <a:t>20.02.24</a:t>
            </a:r>
          </a:p>
        </p:txBody>
      </p:sp>
      <p:sp>
        <p:nvSpPr>
          <p:cNvPr id="67" name="Textfeld 66">
            <a:extLst>
              <a:ext uri="{FF2B5EF4-FFF2-40B4-BE49-F238E27FC236}">
                <a16:creationId xmlns:a16="http://schemas.microsoft.com/office/drawing/2014/main" id="{4ECD5BB9-7B90-B831-392A-74202245CFA5}"/>
              </a:ext>
            </a:extLst>
          </p:cNvPr>
          <p:cNvSpPr txBox="1"/>
          <p:nvPr/>
        </p:nvSpPr>
        <p:spPr>
          <a:xfrm>
            <a:off x="4712197" y="5672809"/>
            <a:ext cx="1080120" cy="369332"/>
          </a:xfrm>
          <a:prstGeom prst="rect">
            <a:avLst/>
          </a:prstGeom>
          <a:noFill/>
          <a:ln w="19050">
            <a:solidFill>
              <a:schemeClr val="accent1"/>
            </a:solidFill>
          </a:ln>
        </p:spPr>
        <p:txBody>
          <a:bodyPr wrap="square" rtlCol="0">
            <a:spAutoFit/>
          </a:bodyPr>
          <a:lstStyle/>
          <a:p>
            <a:r>
              <a:rPr lang="de-DE" dirty="0"/>
              <a:t>22.02.24</a:t>
            </a:r>
          </a:p>
        </p:txBody>
      </p:sp>
      <p:sp>
        <p:nvSpPr>
          <p:cNvPr id="68" name="Textfeld 67">
            <a:extLst>
              <a:ext uri="{FF2B5EF4-FFF2-40B4-BE49-F238E27FC236}">
                <a16:creationId xmlns:a16="http://schemas.microsoft.com/office/drawing/2014/main" id="{9A18B9EF-6B37-E507-38B1-58E0B4934BA5}"/>
              </a:ext>
            </a:extLst>
          </p:cNvPr>
          <p:cNvSpPr txBox="1"/>
          <p:nvPr/>
        </p:nvSpPr>
        <p:spPr>
          <a:xfrm>
            <a:off x="9730010" y="4089003"/>
            <a:ext cx="1080120" cy="369332"/>
          </a:xfrm>
          <a:prstGeom prst="rect">
            <a:avLst/>
          </a:prstGeom>
          <a:noFill/>
          <a:ln w="19050">
            <a:solidFill>
              <a:schemeClr val="accent1"/>
            </a:solidFill>
          </a:ln>
        </p:spPr>
        <p:txBody>
          <a:bodyPr wrap="square" rtlCol="0">
            <a:spAutoFit/>
          </a:bodyPr>
          <a:lstStyle/>
          <a:p>
            <a:r>
              <a:rPr lang="de-DE" dirty="0"/>
              <a:t>28.02.24</a:t>
            </a:r>
          </a:p>
        </p:txBody>
      </p:sp>
    </p:spTree>
    <p:extLst>
      <p:ext uri="{BB962C8B-B14F-4D97-AF65-F5344CB8AC3E}">
        <p14:creationId xmlns:p14="http://schemas.microsoft.com/office/powerpoint/2010/main" val="35455886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00B050"/>
                  </a:solidFill>
                  <a:latin typeface="Amiri" panose="00000500000000000000" pitchFamily="2" charset="-78"/>
                  <a:ea typeface="Amiri" panose="00000500000000000000" pitchFamily="2" charset="-78"/>
                  <a:cs typeface="Amiri" panose="00000500000000000000" pitchFamily="2" charset="-78"/>
                </a:rPr>
                <a:t>B</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Tree>
    <p:extLst>
      <p:ext uri="{BB962C8B-B14F-4D97-AF65-F5344CB8AC3E}">
        <p14:creationId xmlns:p14="http://schemas.microsoft.com/office/powerpoint/2010/main" val="352262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29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cxnSp>
          <p:nvCxnSpPr>
            <p:cNvPr id="42" name="Gerade Verbindung mit Pfeil 41">
              <a:extLst>
                <a:ext uri="{FF2B5EF4-FFF2-40B4-BE49-F238E27FC236}">
                  <a16:creationId xmlns:a16="http://schemas.microsoft.com/office/drawing/2014/main" id="{B981E7D2-B009-185A-4143-93F02A11DCF8}"/>
                </a:ext>
              </a:extLst>
            </p:cNvPr>
            <p:cNvCxnSpPr>
              <a:cxnSpLocks/>
            </p:cNvCxnSpPr>
            <p:nvPr/>
          </p:nvCxnSpPr>
          <p:spPr>
            <a:xfrm flipV="1">
              <a:off x="5375163" y="2914598"/>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r>
                <a:rPr lang="de-DE" b="1" dirty="0">
                  <a:solidFill>
                    <a:srgbClr val="FFFF00"/>
                  </a:solidFill>
                  <a:latin typeface="Amiri" panose="00000500000000000000" pitchFamily="2" charset="-78"/>
                  <a:ea typeface="Amiri" panose="00000500000000000000" pitchFamily="2" charset="-78"/>
                  <a:cs typeface="Amiri" panose="00000500000000000000" pitchFamily="2" charset="-78"/>
                </a:rPr>
                <a:t>M</a:t>
              </a: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E29757C-74EB-82B9-4AAB-C7BE4141366E}"/>
                </a:ext>
              </a:extLst>
            </p:cNvPr>
            <p:cNvCxnSpPr>
              <a:cxnSpLocks/>
            </p:cNvCxnSpPr>
            <p:nvPr/>
          </p:nvCxnSpPr>
          <p:spPr>
            <a:xfrm flipV="1">
              <a:off x="5382750" y="1914287"/>
              <a:ext cx="15173" cy="1159978"/>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2B9470D-5810-C56D-C12D-7CD7E18B5A8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3"/>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4" name="Grafik 13">
            <a:extLst>
              <a:ext uri="{FF2B5EF4-FFF2-40B4-BE49-F238E27FC236}">
                <a16:creationId xmlns:a16="http://schemas.microsoft.com/office/drawing/2014/main" id="{CEB9BE5C-39B9-D1C4-5045-4807F0A59B27}"/>
              </a:ext>
            </a:extLst>
          </p:cNvPr>
          <p:cNvPicPr>
            <a:picLocks noChangeAspect="1"/>
          </p:cNvPicPr>
          <p:nvPr/>
        </p:nvPicPr>
        <p:blipFill>
          <a:blip r:embed="rId3"/>
          <a:stretch>
            <a:fillRect/>
          </a:stretch>
        </p:blipFill>
        <p:spPr>
          <a:xfrm>
            <a:off x="9818792" y="2369542"/>
            <a:ext cx="1921736" cy="327840"/>
          </a:xfrm>
          <a:prstGeom prst="rect">
            <a:avLst/>
          </a:prstGeom>
        </p:spPr>
      </p:pic>
      <p:sp>
        <p:nvSpPr>
          <p:cNvPr id="16" name="Textfeld 15">
            <a:extLst>
              <a:ext uri="{FF2B5EF4-FFF2-40B4-BE49-F238E27FC236}">
                <a16:creationId xmlns:a16="http://schemas.microsoft.com/office/drawing/2014/main" id="{768AB231-1930-4398-BBD8-04B34CDA9B59}"/>
              </a:ext>
            </a:extLst>
          </p:cNvPr>
          <p:cNvSpPr txBox="1"/>
          <p:nvPr/>
        </p:nvSpPr>
        <p:spPr>
          <a:xfrm>
            <a:off x="6265812" y="3239177"/>
            <a:ext cx="591236" cy="369332"/>
          </a:xfrm>
          <a:prstGeom prst="rect">
            <a:avLst/>
          </a:prstGeom>
          <a:noFill/>
        </p:spPr>
        <p:txBody>
          <a:bodyPr wrap="square" rtlCol="0">
            <a:spAutoFit/>
          </a:bodyPr>
          <a:lstStyle/>
          <a:p>
            <a:r>
              <a:rPr lang="de-DE" dirty="0"/>
              <a:t>FM</a:t>
            </a:r>
          </a:p>
        </p:txBody>
      </p:sp>
    </p:spTree>
    <p:extLst>
      <p:ext uri="{BB962C8B-B14F-4D97-AF65-F5344CB8AC3E}">
        <p14:creationId xmlns:p14="http://schemas.microsoft.com/office/powerpoint/2010/main" val="3634170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819159" y="1989138"/>
            <a:ext cx="4500184" cy="3240087"/>
          </a:xfrm>
          <a:prstGeom prst="rect">
            <a:avLst/>
          </a:prstGeom>
        </p:spPr>
      </p:pic>
      <p:sp>
        <p:nvSpPr>
          <p:cNvPr id="7" name="Untertitel 2"/>
          <p:cNvSpPr txBox="1">
            <a:spLocks/>
          </p:cNvSpPr>
          <p:nvPr/>
        </p:nvSpPr>
        <p:spPr>
          <a:xfrm>
            <a:off x="499572" y="5373687"/>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65336" y="2548686"/>
            <a:ext cx="4657228" cy="5749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Titel der Präsentation</a:t>
            </a:r>
          </a:p>
        </p:txBody>
      </p:sp>
      <p:sp>
        <p:nvSpPr>
          <p:cNvPr id="10" name="Rechteck 9"/>
          <p:cNvSpPr>
            <a:spLocks/>
          </p:cNvSpPr>
          <p:nvPr/>
        </p:nvSpPr>
        <p:spPr>
          <a:xfrm>
            <a:off x="465336" y="3124686"/>
            <a:ext cx="4481282"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mit Bild, Typografie..</a:t>
            </a:r>
          </a:p>
        </p:txBody>
      </p:sp>
      <p:sp>
        <p:nvSpPr>
          <p:cNvPr id="11" name="Rechteck 10"/>
          <p:cNvSpPr>
            <a:spLocks/>
          </p:cNvSpPr>
          <p:nvPr/>
        </p:nvSpPr>
        <p:spPr>
          <a:xfrm>
            <a:off x="465336" y="4276167"/>
            <a:ext cx="3394125"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über vier Zeilen</a:t>
            </a:r>
          </a:p>
        </p:txBody>
      </p:sp>
      <p:sp>
        <p:nvSpPr>
          <p:cNvPr id="12" name="Rechteck 11"/>
          <p:cNvSpPr>
            <a:spLocks/>
          </p:cNvSpPr>
          <p:nvPr/>
        </p:nvSpPr>
        <p:spPr>
          <a:xfrm>
            <a:off x="465336" y="3700686"/>
            <a:ext cx="4242114"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Arial </a:t>
            </a:r>
            <a:r>
              <a:rPr lang="de-DE" sz="3500" b="1" dirty="0" err="1">
                <a:solidFill>
                  <a:schemeClr val="tx1"/>
                </a:solidFill>
              </a:rPr>
              <a:t>Bold</a:t>
            </a:r>
            <a:r>
              <a:rPr lang="de-DE" sz="3500" b="1">
                <a:solidFill>
                  <a:schemeClr val="tx1"/>
                </a:solidFill>
              </a:rPr>
              <a:t>, maximal</a:t>
            </a:r>
            <a:endParaRPr lang="de-DE" sz="3500" b="1" dirty="0">
              <a:solidFill>
                <a:schemeClr val="tx1"/>
              </a:solidFill>
            </a:endParaRPr>
          </a:p>
        </p:txBody>
      </p:sp>
    </p:spTree>
    <p:extLst>
      <p:ext uri="{BB962C8B-B14F-4D97-AF65-F5344CB8AC3E}">
        <p14:creationId xmlns:p14="http://schemas.microsoft.com/office/powerpoint/2010/main" val="21623626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sp>
        <p:nvSpPr>
          <p:cNvPr id="21" name="Textfeld 20">
            <a:extLst>
              <a:ext uri="{FF2B5EF4-FFF2-40B4-BE49-F238E27FC236}">
                <a16:creationId xmlns:a16="http://schemas.microsoft.com/office/drawing/2014/main" id="{9FC7BA9D-5F16-2122-3CB6-385AA8B08D46}"/>
              </a:ext>
            </a:extLst>
          </p:cNvPr>
          <p:cNvSpPr txBox="1"/>
          <p:nvPr/>
        </p:nvSpPr>
        <p:spPr>
          <a:xfrm>
            <a:off x="6149758" y="3204260"/>
            <a:ext cx="713939" cy="369332"/>
          </a:xfrm>
          <a:prstGeom prst="rect">
            <a:avLst/>
          </a:prstGeom>
          <a:noFill/>
        </p:spPr>
        <p:txBody>
          <a:bodyPr wrap="square" rtlCol="0">
            <a:spAutoFit/>
          </a:bodyPr>
          <a:lstStyle/>
          <a:p>
            <a:r>
              <a:rPr lang="de-DE" dirty="0"/>
              <a:t>AFM</a:t>
            </a:r>
          </a:p>
        </p:txBody>
      </p:sp>
    </p:spTree>
    <p:extLst>
      <p:ext uri="{BB962C8B-B14F-4D97-AF65-F5344CB8AC3E}">
        <p14:creationId xmlns:p14="http://schemas.microsoft.com/office/powerpoint/2010/main" val="4040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13509" y="1269230"/>
            <a:ext cx="3733030" cy="4608042"/>
          </a:xfrm>
        </p:spPr>
        <p:txBody>
          <a:bodyPr/>
          <a:lstStyle/>
          <a:p>
            <a:r>
              <a:rPr lang="de-DE" dirty="0"/>
              <a:t>Hall Effekt mit B-Feld </a:t>
            </a:r>
          </a:p>
          <a:p>
            <a:endParaRPr lang="de-DE" dirty="0"/>
          </a:p>
          <a:p>
            <a:pPr lvl="2"/>
            <a:r>
              <a:rPr lang="de-DE" dirty="0"/>
              <a:t>Mit B-Feld bereits bekannt</a:t>
            </a:r>
          </a:p>
          <a:p>
            <a:pPr lvl="2"/>
            <a:endParaRPr lang="de-DE" dirty="0"/>
          </a:p>
          <a:p>
            <a:endParaRPr lang="de-DE" dirty="0"/>
          </a:p>
        </p:txBody>
      </p:sp>
      <p:sp>
        <p:nvSpPr>
          <p:cNvPr id="2" name="Titel 1"/>
          <p:cNvSpPr>
            <a:spLocks noGrp="1"/>
          </p:cNvSpPr>
          <p:nvPr>
            <p:ph type="title"/>
          </p:nvPr>
        </p:nvSpPr>
        <p:spPr>
          <a:xfrm>
            <a:off x="431801" y="404664"/>
            <a:ext cx="8447617" cy="647859"/>
          </a:xfrm>
        </p:spPr>
        <p:txBody>
          <a:bodyPr/>
          <a:lstStyle/>
          <a:p>
            <a:r>
              <a:rPr lang="de-DE" dirty="0"/>
              <a:t>Woher kommt die Auffuhr?</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75" name="Gruppieren 74">
            <a:extLst>
              <a:ext uri="{FF2B5EF4-FFF2-40B4-BE49-F238E27FC236}">
                <a16:creationId xmlns:a16="http://schemas.microsoft.com/office/drawing/2014/main" id="{DD89BE57-E347-441B-7033-FAC4CEA4EE15}"/>
              </a:ext>
            </a:extLst>
          </p:cNvPr>
          <p:cNvGrpSpPr/>
          <p:nvPr/>
        </p:nvGrpSpPr>
        <p:grpSpPr>
          <a:xfrm>
            <a:off x="3494391" y="1818979"/>
            <a:ext cx="4905865" cy="3220970"/>
            <a:chOff x="3494391" y="1818979"/>
            <a:chExt cx="4905865" cy="3220970"/>
          </a:xfrm>
        </p:grpSpPr>
        <p:grpSp>
          <p:nvGrpSpPr>
            <p:cNvPr id="13" name="Gruppieren 12">
              <a:extLst>
                <a:ext uri="{FF2B5EF4-FFF2-40B4-BE49-F238E27FC236}">
                  <a16:creationId xmlns:a16="http://schemas.microsoft.com/office/drawing/2014/main" id="{F31038C4-BFAD-F28E-FBE1-CB132AD7B687}"/>
                </a:ext>
              </a:extLst>
            </p:cNvPr>
            <p:cNvGrpSpPr/>
            <p:nvPr/>
          </p:nvGrpSpPr>
          <p:grpSpPr>
            <a:xfrm>
              <a:off x="3791744" y="2638884"/>
              <a:ext cx="3521789" cy="1078619"/>
              <a:chOff x="3791744" y="2638884"/>
              <a:chExt cx="3521789" cy="1078619"/>
            </a:xfrm>
          </p:grpSpPr>
          <p:sp>
            <p:nvSpPr>
              <p:cNvPr id="8" name="Parallelogramm 7">
                <a:extLst>
                  <a:ext uri="{FF2B5EF4-FFF2-40B4-BE49-F238E27FC236}">
                    <a16:creationId xmlns:a16="http://schemas.microsoft.com/office/drawing/2014/main" id="{8D1286E0-7C64-CA51-BC54-7EBCA979C695}"/>
                  </a:ext>
                </a:extLst>
              </p:cNvPr>
              <p:cNvSpPr/>
              <p:nvPr/>
            </p:nvSpPr>
            <p:spPr>
              <a:xfrm>
                <a:off x="3791744" y="2852937"/>
                <a:ext cx="3521789" cy="864566"/>
              </a:xfrm>
              <a:prstGeom prst="parallelogram">
                <a:avLst>
                  <a:gd name="adj" fmla="val 564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 name="Rechteck 8">
                <a:extLst>
                  <a:ext uri="{FF2B5EF4-FFF2-40B4-BE49-F238E27FC236}">
                    <a16:creationId xmlns:a16="http://schemas.microsoft.com/office/drawing/2014/main" id="{54835E1B-0A4D-F4AC-136F-3FC0DA660516}"/>
                  </a:ext>
                </a:extLst>
              </p:cNvPr>
              <p:cNvSpPr/>
              <p:nvPr/>
            </p:nvSpPr>
            <p:spPr>
              <a:xfrm>
                <a:off x="3791744" y="3538971"/>
                <a:ext cx="144016" cy="17853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F249F2BA-DB97-6666-7315-7010A478C803}"/>
                  </a:ext>
                </a:extLst>
              </p:cNvPr>
              <p:cNvSpPr/>
              <p:nvPr/>
            </p:nvSpPr>
            <p:spPr>
              <a:xfrm>
                <a:off x="7169517" y="2638884"/>
                <a:ext cx="144016" cy="21405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ECD4F5B5-7915-6F9B-A6A7-46F00D9CCE26}"/>
                  </a:ext>
                </a:extLst>
              </p:cNvPr>
              <p:cNvSpPr/>
              <p:nvPr/>
            </p:nvSpPr>
            <p:spPr>
              <a:xfrm>
                <a:off x="3791744" y="2638884"/>
                <a:ext cx="3521789" cy="900087"/>
              </a:xfrm>
              <a:prstGeom prst="parallelogram">
                <a:avLst>
                  <a:gd name="adj" fmla="val 5649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2" name="Ellipse 11">
              <a:extLst>
                <a:ext uri="{FF2B5EF4-FFF2-40B4-BE49-F238E27FC236}">
                  <a16:creationId xmlns:a16="http://schemas.microsoft.com/office/drawing/2014/main" id="{DA317A5D-14AC-289A-8DBC-166C7E9F1B69}"/>
                </a:ext>
              </a:extLst>
            </p:cNvPr>
            <p:cNvSpPr/>
            <p:nvPr/>
          </p:nvSpPr>
          <p:spPr>
            <a:xfrm>
              <a:off x="7058962" y="3101404"/>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Ellipse 14">
              <a:extLst>
                <a:ext uri="{FF2B5EF4-FFF2-40B4-BE49-F238E27FC236}">
                  <a16:creationId xmlns:a16="http://schemas.microsoft.com/office/drawing/2014/main" id="{4F834599-6C0C-13B3-2423-88FF84F0F84A}"/>
                </a:ext>
              </a:extLst>
            </p:cNvPr>
            <p:cNvSpPr/>
            <p:nvPr/>
          </p:nvSpPr>
          <p:spPr>
            <a:xfrm>
              <a:off x="4007768" y="3065561"/>
              <a:ext cx="72008" cy="720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7" name="Gerader Verbinder 16">
              <a:extLst>
                <a:ext uri="{FF2B5EF4-FFF2-40B4-BE49-F238E27FC236}">
                  <a16:creationId xmlns:a16="http://schemas.microsoft.com/office/drawing/2014/main" id="{A22477E0-FF7F-25CE-96A9-8C5FBCDAE84D}"/>
                </a:ext>
              </a:extLst>
            </p:cNvPr>
            <p:cNvCxnSpPr>
              <a:cxnSpLocks/>
            </p:cNvCxnSpPr>
            <p:nvPr/>
          </p:nvCxnSpPr>
          <p:spPr>
            <a:xfrm flipH="1">
              <a:off x="3503712" y="3101404"/>
              <a:ext cx="504056"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9500FBA-8F29-D9CE-530F-97862E4AEB31}"/>
                </a:ext>
              </a:extLst>
            </p:cNvPr>
            <p:cNvCxnSpPr>
              <a:cxnSpLocks/>
            </p:cNvCxnSpPr>
            <p:nvPr/>
          </p:nvCxnSpPr>
          <p:spPr>
            <a:xfrm flipH="1">
              <a:off x="7130970" y="3137408"/>
              <a:ext cx="2099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39882896-A3D2-C5EE-8048-7B35F3C28270}"/>
                </a:ext>
              </a:extLst>
            </p:cNvPr>
            <p:cNvCxnSpPr>
              <a:cxnSpLocks/>
            </p:cNvCxnSpPr>
            <p:nvPr/>
          </p:nvCxnSpPr>
          <p:spPr>
            <a:xfrm flipV="1">
              <a:off x="7340947" y="3129470"/>
              <a:ext cx="0" cy="13796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7936146-0240-7086-DE7A-F8DF5181BCB4}"/>
                </a:ext>
              </a:extLst>
            </p:cNvPr>
            <p:cNvCxnSpPr>
              <a:cxnSpLocks/>
            </p:cNvCxnSpPr>
            <p:nvPr/>
          </p:nvCxnSpPr>
          <p:spPr>
            <a:xfrm flipV="1">
              <a:off x="3494391" y="3095337"/>
              <a:ext cx="9321" cy="139932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CAE96A34-B363-1B2F-DA5B-4880ACBE2092}"/>
                </a:ext>
              </a:extLst>
            </p:cNvPr>
            <p:cNvCxnSpPr>
              <a:cxnSpLocks/>
            </p:cNvCxnSpPr>
            <p:nvPr/>
          </p:nvCxnSpPr>
          <p:spPr>
            <a:xfrm flipH="1">
              <a:off x="3494391" y="4494659"/>
              <a:ext cx="15934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9AAA0B67-352E-07DF-6F11-0B26546068DA}"/>
                </a:ext>
              </a:extLst>
            </p:cNvPr>
            <p:cNvCxnSpPr/>
            <p:nvPr/>
          </p:nvCxnSpPr>
          <p:spPr>
            <a:xfrm>
              <a:off x="5087888" y="4221088"/>
              <a:ext cx="0" cy="57606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9A69DA9E-CAA4-1ABF-46BA-C6C3C68454C1}"/>
                </a:ext>
              </a:extLst>
            </p:cNvPr>
            <p:cNvCxnSpPr>
              <a:cxnSpLocks/>
            </p:cNvCxnSpPr>
            <p:nvPr/>
          </p:nvCxnSpPr>
          <p:spPr>
            <a:xfrm>
              <a:off x="5231904" y="4360912"/>
              <a:ext cx="0" cy="2964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958B11AE-97B2-A181-A992-411CE66DBBD2}"/>
                </a:ext>
              </a:extLst>
            </p:cNvPr>
            <p:cNvCxnSpPr>
              <a:cxnSpLocks/>
            </p:cNvCxnSpPr>
            <p:nvPr/>
          </p:nvCxnSpPr>
          <p:spPr>
            <a:xfrm flipH="1">
              <a:off x="5231904" y="4499868"/>
              <a:ext cx="21090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CF77980B-A113-1F04-EE11-BAD77EBB1129}"/>
                </a:ext>
              </a:extLst>
            </p:cNvPr>
            <p:cNvSpPr txBox="1"/>
            <p:nvPr/>
          </p:nvSpPr>
          <p:spPr>
            <a:xfrm>
              <a:off x="5059404" y="4670617"/>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cxnSp>
          <p:nvCxnSpPr>
            <p:cNvPr id="37" name="Gerade Verbindung mit Pfeil 36">
              <a:extLst>
                <a:ext uri="{FF2B5EF4-FFF2-40B4-BE49-F238E27FC236}">
                  <a16:creationId xmlns:a16="http://schemas.microsoft.com/office/drawing/2014/main" id="{3FB944B2-A26C-83A2-99BA-0866A43E9046}"/>
                </a:ext>
              </a:extLst>
            </p:cNvPr>
            <p:cNvCxnSpPr>
              <a:cxnSpLocks/>
            </p:cNvCxnSpPr>
            <p:nvPr/>
          </p:nvCxnSpPr>
          <p:spPr>
            <a:xfrm>
              <a:off x="4973469" y="3088927"/>
              <a:ext cx="929500" cy="64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a:extLst>
                <a:ext uri="{FF2B5EF4-FFF2-40B4-BE49-F238E27FC236}">
                  <a16:creationId xmlns:a16="http://schemas.microsoft.com/office/drawing/2014/main" id="{73BE7FD1-BEF3-81F5-E848-09964E4FAC23}"/>
                </a:ext>
              </a:extLst>
            </p:cNvPr>
            <p:cNvSpPr txBox="1"/>
            <p:nvPr/>
          </p:nvSpPr>
          <p:spPr>
            <a:xfrm>
              <a:off x="5544837" y="3101404"/>
              <a:ext cx="306323" cy="369332"/>
            </a:xfrm>
            <a:prstGeom prst="rect">
              <a:avLst/>
            </a:prstGeom>
            <a:noFill/>
          </p:spPr>
          <p:txBody>
            <a:bodyPr wrap="square" rtlCol="0">
              <a:spAutoFit/>
            </a:bodyPr>
            <a:lstStyle/>
            <a:p>
              <a:r>
                <a:rPr lang="de-DE" dirty="0">
                  <a:latin typeface="Amiri" panose="00000500000000000000" pitchFamily="2" charset="-78"/>
                  <a:ea typeface="Amiri" panose="00000500000000000000" pitchFamily="2" charset="-78"/>
                  <a:cs typeface="Amiri" panose="00000500000000000000" pitchFamily="2" charset="-78"/>
                </a:rPr>
                <a:t>I</a:t>
              </a:r>
            </a:p>
          </p:txBody>
        </p:sp>
        <p:sp>
          <p:nvSpPr>
            <p:cNvPr id="46" name="Textfeld 45">
              <a:extLst>
                <a:ext uri="{FF2B5EF4-FFF2-40B4-BE49-F238E27FC236}">
                  <a16:creationId xmlns:a16="http://schemas.microsoft.com/office/drawing/2014/main" id="{7D3C5A48-56FB-5832-E999-EECF1EAC0465}"/>
                </a:ext>
              </a:extLst>
            </p:cNvPr>
            <p:cNvSpPr txBox="1"/>
            <p:nvPr/>
          </p:nvSpPr>
          <p:spPr>
            <a:xfrm>
              <a:off x="5366223" y="1818979"/>
              <a:ext cx="288789" cy="369332"/>
            </a:xfrm>
            <a:prstGeom prst="rect">
              <a:avLst/>
            </a:prstGeom>
            <a:noFill/>
          </p:spPr>
          <p:txBody>
            <a:bodyPr wrap="square" rtlCol="0">
              <a:spAutoFit/>
            </a:bodyPr>
            <a:lstStyle/>
            <a:p>
              <a:endParaRPr lang="de-DE" b="1" dirty="0">
                <a:solidFill>
                  <a:srgbClr val="FFFF00"/>
                </a:solidFill>
                <a:latin typeface="Amiri" panose="00000500000000000000" pitchFamily="2" charset="-78"/>
                <a:ea typeface="Amiri" panose="00000500000000000000" pitchFamily="2" charset="-78"/>
                <a:cs typeface="Amiri" panose="00000500000000000000" pitchFamily="2" charset="-78"/>
              </a:endParaRPr>
            </a:p>
          </p:txBody>
        </p:sp>
        <p:sp>
          <p:nvSpPr>
            <p:cNvPr id="47" name="Ellipse 46">
              <a:extLst>
                <a:ext uri="{FF2B5EF4-FFF2-40B4-BE49-F238E27FC236}">
                  <a16:creationId xmlns:a16="http://schemas.microsoft.com/office/drawing/2014/main" id="{A7B98202-405D-518F-0E0A-FF7A888F0D9A}"/>
                </a:ext>
              </a:extLst>
            </p:cNvPr>
            <p:cNvSpPr/>
            <p:nvPr/>
          </p:nvSpPr>
          <p:spPr>
            <a:xfrm>
              <a:off x="5090666" y="3500983"/>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Ellipse 47">
              <a:extLst>
                <a:ext uri="{FF2B5EF4-FFF2-40B4-BE49-F238E27FC236}">
                  <a16:creationId xmlns:a16="http://schemas.microsoft.com/office/drawing/2014/main" id="{E0C228CC-79A3-A5D9-BC10-2FD9A83F6D41}"/>
                </a:ext>
              </a:extLst>
            </p:cNvPr>
            <p:cNvSpPr/>
            <p:nvPr/>
          </p:nvSpPr>
          <p:spPr>
            <a:xfrm>
              <a:off x="5613947" y="2577599"/>
              <a:ext cx="72008" cy="7200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50" name="Gerade Verbindung mit Pfeil 49">
              <a:extLst>
                <a:ext uri="{FF2B5EF4-FFF2-40B4-BE49-F238E27FC236}">
                  <a16:creationId xmlns:a16="http://schemas.microsoft.com/office/drawing/2014/main" id="{CF288E06-7CED-CD41-8E6C-466A50F8C347}"/>
                </a:ext>
              </a:extLst>
            </p:cNvPr>
            <p:cNvCxnSpPr>
              <a:cxnSpLocks/>
            </p:cNvCxnSpPr>
            <p:nvPr/>
          </p:nvCxnSpPr>
          <p:spPr>
            <a:xfrm flipV="1">
              <a:off x="5175055" y="2678228"/>
              <a:ext cx="430561" cy="76027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3C679C8B-AC23-342E-5BC5-64F92B0BEE9B}"/>
                </a:ext>
              </a:extLst>
            </p:cNvPr>
            <p:cNvCxnSpPr>
              <a:cxnSpLocks/>
            </p:cNvCxnSpPr>
            <p:nvPr/>
          </p:nvCxnSpPr>
          <p:spPr>
            <a:xfrm flipV="1">
              <a:off x="4850427" y="3548799"/>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C789DCD0-B099-8B44-C58F-5967C381DEC4}"/>
                </a:ext>
              </a:extLst>
            </p:cNvPr>
            <p:cNvCxnSpPr>
              <a:cxnSpLocks/>
            </p:cNvCxnSpPr>
            <p:nvPr/>
          </p:nvCxnSpPr>
          <p:spPr>
            <a:xfrm flipV="1">
              <a:off x="5655351" y="2100134"/>
              <a:ext cx="255011" cy="47568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Gerader Verbinder 58">
              <a:extLst>
                <a:ext uri="{FF2B5EF4-FFF2-40B4-BE49-F238E27FC236}">
                  <a16:creationId xmlns:a16="http://schemas.microsoft.com/office/drawing/2014/main" id="{59EC9258-2AFB-9A85-20E8-B540833E3DD7}"/>
                </a:ext>
              </a:extLst>
            </p:cNvPr>
            <p:cNvCxnSpPr/>
            <p:nvPr/>
          </p:nvCxnSpPr>
          <p:spPr>
            <a:xfrm>
              <a:off x="5910362" y="2100134"/>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0A2E875B-EBD3-8852-5091-9717C7F451C2}"/>
                </a:ext>
              </a:extLst>
            </p:cNvPr>
            <p:cNvCxnSpPr/>
            <p:nvPr/>
          </p:nvCxnSpPr>
          <p:spPr>
            <a:xfrm>
              <a:off x="4851053" y="4016421"/>
              <a:ext cx="248989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5E8B8133-26F7-90EA-F68A-2BA57F66D15A}"/>
                </a:ext>
              </a:extLst>
            </p:cNvPr>
            <p:cNvCxnSpPr>
              <a:cxnSpLocks/>
            </p:cNvCxnSpPr>
            <p:nvPr/>
          </p:nvCxnSpPr>
          <p:spPr>
            <a:xfrm flipV="1">
              <a:off x="7327500" y="2085424"/>
              <a:ext cx="1052378" cy="1930997"/>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3" name="Ellipse 72">
              <a:extLst>
                <a:ext uri="{FF2B5EF4-FFF2-40B4-BE49-F238E27FC236}">
                  <a16:creationId xmlns:a16="http://schemas.microsoft.com/office/drawing/2014/main" id="{A735BC30-4841-F061-175A-E583ED4B5C11}"/>
                </a:ext>
              </a:extLst>
            </p:cNvPr>
            <p:cNvSpPr/>
            <p:nvPr/>
          </p:nvSpPr>
          <p:spPr>
            <a:xfrm>
              <a:off x="7548507" y="2745910"/>
              <a:ext cx="619866" cy="576063"/>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4" name="Textfeld 73">
              <a:extLst>
                <a:ext uri="{FF2B5EF4-FFF2-40B4-BE49-F238E27FC236}">
                  <a16:creationId xmlns:a16="http://schemas.microsoft.com/office/drawing/2014/main" id="{A5B66B2E-1279-F300-D6D6-635D0FEBA2D3}"/>
                </a:ext>
              </a:extLst>
            </p:cNvPr>
            <p:cNvSpPr txBox="1"/>
            <p:nvPr/>
          </p:nvSpPr>
          <p:spPr>
            <a:xfrm>
              <a:off x="7556227" y="2849275"/>
              <a:ext cx="709048" cy="369332"/>
            </a:xfrm>
            <a:prstGeom prst="rect">
              <a:avLst/>
            </a:prstGeom>
            <a:noFill/>
          </p:spPr>
          <p:txBody>
            <a:bodyPr wrap="square" rtlCol="0">
              <a:spAutoFit/>
            </a:bodyPr>
            <a:lstStyle/>
            <a:p>
              <a:r>
                <a:rPr lang="de-DE" dirty="0" err="1">
                  <a:latin typeface="Amiri" panose="00000500000000000000" pitchFamily="2" charset="-78"/>
                  <a:ea typeface="Amiri" panose="00000500000000000000" pitchFamily="2" charset="-78"/>
                  <a:cs typeface="Amiri" panose="00000500000000000000" pitchFamily="2" charset="-78"/>
                </a:rPr>
                <a:t>U</a:t>
              </a:r>
              <a:r>
                <a:rPr lang="de-DE" baseline="-25000" dirty="0" err="1">
                  <a:ea typeface="Amiri" panose="00000500000000000000" pitchFamily="2" charset="-78"/>
                  <a:cs typeface="Amiri" panose="00000500000000000000" pitchFamily="2" charset="-78"/>
                </a:rPr>
                <a:t>Hall</a:t>
              </a:r>
              <a:endParaRPr lang="de-DE" baseline="-25000" dirty="0">
                <a:ea typeface="Amiri" panose="00000500000000000000" pitchFamily="2" charset="-78"/>
                <a:cs typeface="Amiri" panose="00000500000000000000" pitchFamily="2" charset="-78"/>
              </a:endParaRPr>
            </a:p>
          </p:txBody>
        </p:sp>
      </p:grpSp>
      <p:sp>
        <p:nvSpPr>
          <p:cNvPr id="10" name="Inhaltsplatzhalter 2">
            <a:extLst>
              <a:ext uri="{FF2B5EF4-FFF2-40B4-BE49-F238E27FC236}">
                <a16:creationId xmlns:a16="http://schemas.microsoft.com/office/drawing/2014/main" id="{28074E25-9683-6116-A962-6BECE92550B3}"/>
              </a:ext>
            </a:extLst>
          </p:cNvPr>
          <p:cNvSpPr txBox="1">
            <a:spLocks/>
          </p:cNvSpPr>
          <p:nvPr/>
        </p:nvSpPr>
        <p:spPr>
          <a:xfrm>
            <a:off x="8976321" y="1340768"/>
            <a:ext cx="2880320"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Anormaler Hall Effekt </a:t>
            </a:r>
          </a:p>
          <a:p>
            <a:endParaRPr lang="de-DE" dirty="0"/>
          </a:p>
          <a:p>
            <a:pPr lvl="1"/>
            <a:r>
              <a:rPr lang="de-DE" dirty="0"/>
              <a:t>Kein externes Feld B = 0</a:t>
            </a:r>
          </a:p>
          <a:p>
            <a:endParaRPr lang="de-DE" dirty="0"/>
          </a:p>
          <a:p>
            <a:pPr lvl="2"/>
            <a:r>
              <a:rPr lang="de-DE" dirty="0"/>
              <a:t>FM: </a:t>
            </a:r>
          </a:p>
          <a:p>
            <a:pPr lvl="2"/>
            <a:endParaRPr lang="de-DE" dirty="0"/>
          </a:p>
          <a:p>
            <a:pPr lvl="2"/>
            <a:r>
              <a:rPr lang="de-DE" dirty="0"/>
              <a:t>AFM:</a:t>
            </a:r>
          </a:p>
          <a:p>
            <a:pPr lvl="2"/>
            <a:endParaRPr lang="de-DE" dirty="0"/>
          </a:p>
          <a:p>
            <a:pPr lvl="2"/>
            <a:r>
              <a:rPr lang="de-DE" dirty="0"/>
              <a:t>??:  </a:t>
            </a:r>
          </a:p>
          <a:p>
            <a:pPr lvl="3"/>
            <a:r>
              <a:rPr lang="de-DE" dirty="0"/>
              <a:t>(in manchen Richtungen)</a:t>
            </a:r>
          </a:p>
          <a:p>
            <a:pPr marL="450000" lvl="3" indent="0">
              <a:buNone/>
            </a:pPr>
            <a:endParaRPr lang="de-DE" dirty="0"/>
          </a:p>
          <a:p>
            <a:pPr lvl="2"/>
            <a:endParaRPr lang="de-DE" dirty="0"/>
          </a:p>
          <a:p>
            <a:pPr marL="0" lvl="2" indent="0">
              <a:buNone/>
            </a:pPr>
            <a:endParaRPr lang="de-DE" dirty="0"/>
          </a:p>
          <a:p>
            <a:pPr lvl="2"/>
            <a:endParaRPr lang="de-DE" dirty="0"/>
          </a:p>
          <a:p>
            <a:endParaRPr lang="de-DE" dirty="0"/>
          </a:p>
        </p:txBody>
      </p:sp>
      <p:pic>
        <p:nvPicPr>
          <p:cNvPr id="16" name="Grafik 15">
            <a:extLst>
              <a:ext uri="{FF2B5EF4-FFF2-40B4-BE49-F238E27FC236}">
                <a16:creationId xmlns:a16="http://schemas.microsoft.com/office/drawing/2014/main" id="{D77DBD13-7BED-CAD0-A50A-47ED3552F01E}"/>
              </a:ext>
            </a:extLst>
          </p:cNvPr>
          <p:cNvPicPr>
            <a:picLocks noChangeAspect="1"/>
          </p:cNvPicPr>
          <p:nvPr/>
        </p:nvPicPr>
        <p:blipFill>
          <a:blip r:embed="rId3"/>
          <a:stretch>
            <a:fillRect/>
          </a:stretch>
        </p:blipFill>
        <p:spPr>
          <a:xfrm>
            <a:off x="9818792" y="2369542"/>
            <a:ext cx="1921736" cy="327840"/>
          </a:xfrm>
          <a:prstGeom prst="rect">
            <a:avLst/>
          </a:prstGeom>
        </p:spPr>
      </p:pic>
      <p:pic>
        <p:nvPicPr>
          <p:cNvPr id="22" name="Grafik 21">
            <a:extLst>
              <a:ext uri="{FF2B5EF4-FFF2-40B4-BE49-F238E27FC236}">
                <a16:creationId xmlns:a16="http://schemas.microsoft.com/office/drawing/2014/main" id="{DCE71909-F27E-B52C-1287-5517794B9899}"/>
              </a:ext>
            </a:extLst>
          </p:cNvPr>
          <p:cNvPicPr>
            <a:picLocks noChangeAspect="1"/>
          </p:cNvPicPr>
          <p:nvPr/>
        </p:nvPicPr>
        <p:blipFill>
          <a:blip r:embed="rId4"/>
          <a:stretch>
            <a:fillRect/>
          </a:stretch>
        </p:blipFill>
        <p:spPr>
          <a:xfrm>
            <a:off x="9840861" y="2964552"/>
            <a:ext cx="2015780" cy="261570"/>
          </a:xfrm>
          <a:prstGeom prst="rect">
            <a:avLst/>
          </a:prstGeom>
        </p:spPr>
      </p:pic>
      <p:pic>
        <p:nvPicPr>
          <p:cNvPr id="18" name="Grafik 17">
            <a:extLst>
              <a:ext uri="{FF2B5EF4-FFF2-40B4-BE49-F238E27FC236}">
                <a16:creationId xmlns:a16="http://schemas.microsoft.com/office/drawing/2014/main" id="{57C494BA-06FF-F938-C1D0-14FE12BE6378}"/>
              </a:ext>
            </a:extLst>
          </p:cNvPr>
          <p:cNvPicPr>
            <a:picLocks noChangeAspect="1"/>
          </p:cNvPicPr>
          <p:nvPr/>
        </p:nvPicPr>
        <p:blipFill>
          <a:blip r:embed="rId5"/>
          <a:stretch>
            <a:fillRect/>
          </a:stretch>
        </p:blipFill>
        <p:spPr>
          <a:xfrm>
            <a:off x="9814180" y="3507386"/>
            <a:ext cx="2069142" cy="287612"/>
          </a:xfrm>
          <a:prstGeom prst="rect">
            <a:avLst/>
          </a:prstGeom>
        </p:spPr>
      </p:pic>
      <p:sp>
        <p:nvSpPr>
          <p:cNvPr id="14" name="Textfeld 13">
            <a:extLst>
              <a:ext uri="{FF2B5EF4-FFF2-40B4-BE49-F238E27FC236}">
                <a16:creationId xmlns:a16="http://schemas.microsoft.com/office/drawing/2014/main" id="{E548807F-0344-B0A0-EC07-4C1FCCE136F0}"/>
              </a:ext>
            </a:extLst>
          </p:cNvPr>
          <p:cNvSpPr txBox="1"/>
          <p:nvPr/>
        </p:nvSpPr>
        <p:spPr>
          <a:xfrm>
            <a:off x="6302017" y="3230924"/>
            <a:ext cx="457205" cy="369332"/>
          </a:xfrm>
          <a:prstGeom prst="rect">
            <a:avLst/>
          </a:prstGeom>
          <a:noFill/>
        </p:spPr>
        <p:txBody>
          <a:bodyPr wrap="square" rtlCol="0">
            <a:spAutoFit/>
          </a:bodyPr>
          <a:lstStyle/>
          <a:p>
            <a:r>
              <a:rPr lang="de-DE" dirty="0"/>
              <a:t>??</a:t>
            </a:r>
          </a:p>
        </p:txBody>
      </p:sp>
    </p:spTree>
    <p:extLst>
      <p:ext uri="{BB962C8B-B14F-4D97-AF65-F5344CB8AC3E}">
        <p14:creationId xmlns:p14="http://schemas.microsoft.com/office/powerpoint/2010/main" val="39342916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Zeitumkehrsymmetrie</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marL="0" lvl="2" indent="0">
              <a:buNone/>
            </a:pPr>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Tree>
    <p:extLst>
      <p:ext uri="{BB962C8B-B14F-4D97-AF65-F5344CB8AC3E}">
        <p14:creationId xmlns:p14="http://schemas.microsoft.com/office/powerpoint/2010/main" val="10509601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Anschauung</a:t>
            </a:r>
          </a:p>
          <a:p>
            <a:endParaRPr lang="de-DE" dirty="0"/>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haben eine Ausdehnung</a:t>
            </a:r>
          </a:p>
          <a:p>
            <a:pPr lvl="3"/>
            <a:r>
              <a:rPr lang="de-DE" dirty="0"/>
              <a:t>e</a:t>
            </a:r>
            <a:r>
              <a:rPr lang="de-DE" baseline="30000" dirty="0"/>
              <a:t>- </a:t>
            </a:r>
            <a:r>
              <a:rPr lang="de-DE" dirty="0"/>
              <a:t> rotieren um eigene Achse</a:t>
            </a:r>
          </a:p>
          <a:p>
            <a:pPr lvl="3"/>
            <a:r>
              <a:rPr lang="de-DE" dirty="0"/>
              <a:t>Daraus folgt magnetisches Moment(Spin)</a:t>
            </a:r>
          </a:p>
          <a:p>
            <a:pPr lvl="3"/>
            <a:endParaRPr lang="de-DE" dirty="0"/>
          </a:p>
          <a:p>
            <a:pPr marL="450000" lvl="3" indent="0">
              <a:buNone/>
            </a:pPr>
            <a:endParaRPr lang="de-DE" dirty="0"/>
          </a:p>
          <a:p>
            <a:pPr lvl="2"/>
            <a:endParaRPr lang="de-DE" dirty="0"/>
          </a:p>
          <a:p>
            <a:pPr lvl="2"/>
            <a:r>
              <a:rPr lang="de-DE" dirty="0"/>
              <a:t>Zeitumkehr bedeutet nun dass die Rotationsrichtung umgekehrt wird</a:t>
            </a:r>
          </a:p>
          <a:p>
            <a:pPr lvl="3"/>
            <a:r>
              <a:rPr lang="de-DE" dirty="0"/>
              <a:t>Folglich auch das magnetische Moment(Spin)</a:t>
            </a:r>
          </a:p>
          <a:p>
            <a:pPr lvl="2"/>
            <a:endParaRPr lang="de-DE" dirty="0"/>
          </a:p>
          <a:p>
            <a:endParaRPr lang="de-DE" dirty="0"/>
          </a:p>
        </p:txBody>
      </p:sp>
    </p:spTree>
    <p:extLst>
      <p:ext uri="{BB962C8B-B14F-4D97-AF65-F5344CB8AC3E}">
        <p14:creationId xmlns:p14="http://schemas.microsoft.com/office/powerpoint/2010/main" val="4226460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4944121" cy="4608042"/>
          </a:xfrm>
        </p:spPr>
        <p:txBody>
          <a:bodyPr/>
          <a:lstStyle/>
          <a:p>
            <a:r>
              <a:rPr lang="de-DE" dirty="0"/>
              <a:t>Zeitumkehroperator</a:t>
            </a:r>
          </a:p>
          <a:p>
            <a:endParaRPr lang="de-DE" dirty="0"/>
          </a:p>
          <a:p>
            <a:pPr lvl="2"/>
            <a:r>
              <a:rPr lang="de-DE" dirty="0"/>
              <a:t>Gegeben durch den Operator</a:t>
            </a:r>
          </a:p>
          <a:p>
            <a:pPr lvl="2"/>
            <a:endParaRPr lang="de-DE" dirty="0"/>
          </a:p>
          <a:p>
            <a:pPr lvl="2"/>
            <a:r>
              <a:rPr lang="de-DE" dirty="0"/>
              <a:t>Angewandt auf ein paar bekannte Größen</a:t>
            </a:r>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pPr lvl="2"/>
            <a:endParaRPr lang="de-DE" dirty="0"/>
          </a:p>
          <a:p>
            <a:endParaRPr lang="de-DE" dirty="0"/>
          </a:p>
        </p:txBody>
      </p:sp>
      <p:sp>
        <p:nvSpPr>
          <p:cNvPr id="2" name="Titel 1"/>
          <p:cNvSpPr>
            <a:spLocks noGrp="1"/>
          </p:cNvSpPr>
          <p:nvPr>
            <p:ph type="title"/>
          </p:nvPr>
        </p:nvSpPr>
        <p:spPr/>
        <p:txBody>
          <a:bodyPr/>
          <a:lstStyle/>
          <a:p>
            <a:r>
              <a:rPr lang="de-DE" dirty="0"/>
              <a:t>Symmetrien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9" name="Grafik 8">
            <a:extLst>
              <a:ext uri="{FF2B5EF4-FFF2-40B4-BE49-F238E27FC236}">
                <a16:creationId xmlns:a16="http://schemas.microsoft.com/office/drawing/2014/main" id="{886B20FD-F51A-BEE1-B3FA-193550083F71}"/>
              </a:ext>
            </a:extLst>
          </p:cNvPr>
          <p:cNvPicPr>
            <a:picLocks noChangeAspect="1"/>
          </p:cNvPicPr>
          <p:nvPr/>
        </p:nvPicPr>
        <p:blipFill>
          <a:blip r:embed="rId3"/>
          <a:stretch>
            <a:fillRect/>
          </a:stretch>
        </p:blipFill>
        <p:spPr>
          <a:xfrm>
            <a:off x="3575720" y="1997505"/>
            <a:ext cx="1394012" cy="307642"/>
          </a:xfrm>
          <a:prstGeom prst="rect">
            <a:avLst/>
          </a:prstGeom>
        </p:spPr>
      </p:pic>
      <p:pic>
        <p:nvPicPr>
          <p:cNvPr id="11" name="Grafik 10">
            <a:extLst>
              <a:ext uri="{FF2B5EF4-FFF2-40B4-BE49-F238E27FC236}">
                <a16:creationId xmlns:a16="http://schemas.microsoft.com/office/drawing/2014/main" id="{5857EC6B-8A60-5667-B084-B8BF8ABDF7FE}"/>
              </a:ext>
            </a:extLst>
          </p:cNvPr>
          <p:cNvPicPr>
            <a:picLocks noChangeAspect="1"/>
          </p:cNvPicPr>
          <p:nvPr/>
        </p:nvPicPr>
        <p:blipFill>
          <a:blip r:embed="rId4"/>
          <a:stretch>
            <a:fillRect/>
          </a:stretch>
        </p:blipFill>
        <p:spPr>
          <a:xfrm>
            <a:off x="1003752" y="2996952"/>
            <a:ext cx="2885810" cy="2428060"/>
          </a:xfrm>
          <a:prstGeom prst="rect">
            <a:avLst/>
          </a:prstGeom>
        </p:spPr>
      </p:pic>
      <p:sp>
        <p:nvSpPr>
          <p:cNvPr id="14" name="Inhaltsplatzhalter 2">
            <a:extLst>
              <a:ext uri="{FF2B5EF4-FFF2-40B4-BE49-F238E27FC236}">
                <a16:creationId xmlns:a16="http://schemas.microsoft.com/office/drawing/2014/main" id="{59B637AE-D45E-0DAA-8457-4B2C64EACE5C}"/>
              </a:ext>
            </a:extLst>
          </p:cNvPr>
          <p:cNvSpPr txBox="1">
            <a:spLocks/>
          </p:cNvSpPr>
          <p:nvPr/>
        </p:nvSpPr>
        <p:spPr>
          <a:xfrm>
            <a:off x="6137963" y="1490948"/>
            <a:ext cx="4944121" cy="4608042"/>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a:t>Spin-Gruppen</a:t>
            </a:r>
          </a:p>
          <a:p>
            <a:endParaRPr lang="de-DE" dirty="0"/>
          </a:p>
          <a:p>
            <a:pPr lvl="2"/>
            <a:r>
              <a:rPr lang="de-DE" dirty="0"/>
              <a:t>Eine Symmetrie stellen wir da durch</a:t>
            </a:r>
          </a:p>
          <a:p>
            <a:pPr lvl="2"/>
            <a:endParaRPr lang="de-DE" dirty="0"/>
          </a:p>
          <a:p>
            <a:pPr lvl="3"/>
            <a:r>
              <a:rPr lang="de-DE" dirty="0"/>
              <a:t>Spin-Raum		     Gitter-Raum</a:t>
            </a:r>
          </a:p>
          <a:p>
            <a:pPr lvl="2"/>
            <a:endParaRPr lang="de-DE" dirty="0"/>
          </a:p>
          <a:p>
            <a:pPr lvl="2"/>
            <a:endParaRPr lang="de-DE" dirty="0"/>
          </a:p>
          <a:p>
            <a:pPr lvl="2"/>
            <a:endParaRPr lang="de-DE" dirty="0"/>
          </a:p>
          <a:p>
            <a:pPr lvl="2"/>
            <a:r>
              <a:rPr lang="de-DE" u="sng" dirty="0">
                <a:uFill>
                  <a:solidFill>
                    <a:schemeClr val="accent1"/>
                  </a:solidFill>
                </a:uFill>
              </a:rPr>
              <a:t>Frage zur Klassifizierung</a:t>
            </a:r>
            <a:r>
              <a:rPr lang="de-DE" dirty="0"/>
              <a:t>: Kann eine Gittersymmetrie die Zeitumkehr aufheben?</a:t>
            </a:r>
          </a:p>
          <a:p>
            <a:pPr lvl="2"/>
            <a:endParaRPr lang="de-DE" dirty="0"/>
          </a:p>
          <a:p>
            <a:endParaRPr lang="de-DE" dirty="0"/>
          </a:p>
        </p:txBody>
      </p:sp>
      <p:pic>
        <p:nvPicPr>
          <p:cNvPr id="8" name="Grafik 7">
            <a:extLst>
              <a:ext uri="{FF2B5EF4-FFF2-40B4-BE49-F238E27FC236}">
                <a16:creationId xmlns:a16="http://schemas.microsoft.com/office/drawing/2014/main" id="{E00C3C52-AEE2-925A-A82F-7A9A90149B12}"/>
              </a:ext>
            </a:extLst>
          </p:cNvPr>
          <p:cNvPicPr>
            <a:picLocks noChangeAspect="1"/>
          </p:cNvPicPr>
          <p:nvPr/>
        </p:nvPicPr>
        <p:blipFill>
          <a:blip r:embed="rId5"/>
          <a:stretch>
            <a:fillRect/>
          </a:stretch>
        </p:blipFill>
        <p:spPr>
          <a:xfrm>
            <a:off x="8063360" y="2507762"/>
            <a:ext cx="1008971" cy="414594"/>
          </a:xfrm>
          <a:prstGeom prst="rect">
            <a:avLst/>
          </a:prstGeom>
        </p:spPr>
      </p:pic>
    </p:spTree>
    <p:extLst>
      <p:ext uri="{BB962C8B-B14F-4D97-AF65-F5344CB8AC3E}">
        <p14:creationId xmlns:p14="http://schemas.microsoft.com/office/powerpoint/2010/main" val="28153218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Ferromagnetismus </a:t>
            </a:r>
          </a:p>
          <a:p>
            <a:pPr lvl="2"/>
            <a:r>
              <a:rPr lang="de-DE" dirty="0"/>
              <a:t>Starke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Tree>
    <p:extLst>
      <p:ext uri="{BB962C8B-B14F-4D97-AF65-F5344CB8AC3E}">
        <p14:creationId xmlns:p14="http://schemas.microsoft.com/office/powerpoint/2010/main" val="42666382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Ferromagnetismus: Nein</a:t>
            </a:r>
          </a:p>
          <a:p>
            <a:pPr lvl="2"/>
            <a:r>
              <a:rPr lang="de-DE" dirty="0"/>
              <a:t>Starke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4" name="Multiplikationszeichen 3">
            <a:extLst>
              <a:ext uri="{FF2B5EF4-FFF2-40B4-BE49-F238E27FC236}">
                <a16:creationId xmlns:a16="http://schemas.microsoft.com/office/drawing/2014/main" id="{2177E300-183C-F0B9-5DE8-89C619FF6C73}"/>
              </a:ext>
            </a:extLst>
          </p:cNvPr>
          <p:cNvSpPr/>
          <p:nvPr/>
        </p:nvSpPr>
        <p:spPr>
          <a:xfrm>
            <a:off x="4483041" y="4960989"/>
            <a:ext cx="1074123" cy="1012765"/>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5627755" y="1625530"/>
            <a:ext cx="2428870" cy="369332"/>
          </a:xfrm>
          <a:prstGeom prst="rect">
            <a:avLst/>
          </a:prstGeom>
          <a:noFill/>
        </p:spPr>
        <p:txBody>
          <a:bodyPr wrap="none" rtlCol="0">
            <a:spAutoFit/>
          </a:bodyPr>
          <a:lstStyle/>
          <a:p>
            <a:r>
              <a:rPr lang="de-DE" dirty="0"/>
              <a:t>Folge: Bandaufteilung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4718777" y="2076750"/>
            <a:ext cx="3980577" cy="369332"/>
          </a:xfrm>
          <a:prstGeom prst="rect">
            <a:avLst/>
          </a:prstGeom>
          <a:noFill/>
        </p:spPr>
        <p:txBody>
          <a:bodyPr wrap="none" rtlCol="0">
            <a:spAutoFit/>
          </a:bodyPr>
          <a:lstStyle/>
          <a:p>
            <a:pPr lvl="2"/>
            <a:r>
              <a:rPr lang="de-DE" dirty="0"/>
              <a:t>Keine Zeitumkehrsymmetrie</a:t>
            </a:r>
          </a:p>
        </p:txBody>
      </p:sp>
      <p:pic>
        <p:nvPicPr>
          <p:cNvPr id="10" name="Grafik 9" descr="Ein Bild, das Text, Diagramm, Screenshot, Kreis enthält.&#10;&#10;Automatisch generierte Beschreibung">
            <a:extLst>
              <a:ext uri="{FF2B5EF4-FFF2-40B4-BE49-F238E27FC236}">
                <a16:creationId xmlns:a16="http://schemas.microsoft.com/office/drawing/2014/main" id="{7AC4658C-E530-A96E-FC44-44195E5376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6433" y="615684"/>
            <a:ext cx="2742491" cy="1779179"/>
          </a:xfrm>
          <a:prstGeom prst="rect">
            <a:avLst/>
          </a:prstGeom>
        </p:spPr>
      </p:pic>
    </p:spTree>
    <p:extLst>
      <p:ext uri="{BB962C8B-B14F-4D97-AF65-F5344CB8AC3E}">
        <p14:creationId xmlns:p14="http://schemas.microsoft.com/office/powerpoint/2010/main" val="1615267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79889" y="2908507"/>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3" name="Rechteck 142">
                <a:extLst>
                  <a:ext uri="{FF2B5EF4-FFF2-40B4-BE49-F238E27FC236}">
                    <a16:creationId xmlns:a16="http://schemas.microsoft.com/office/drawing/2014/main" id="{1AF2E3EA-726C-B432-926D-1019FAB11FF2}"/>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6960096" y="1628775"/>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6060410" y="2092246"/>
            <a:ext cx="3326552" cy="369332"/>
          </a:xfrm>
          <a:prstGeom prst="rect">
            <a:avLst/>
          </a:prstGeom>
          <a:noFill/>
        </p:spPr>
        <p:txBody>
          <a:bodyPr wrap="none" rtlCol="0">
            <a:spAutoFit/>
          </a:bodyPr>
          <a:lstStyle/>
          <a:p>
            <a:pPr lvl="2"/>
            <a:r>
              <a:rPr lang="de-DE" dirty="0"/>
              <a:t>Zeitumkehrsymmetrie</a:t>
            </a:r>
          </a:p>
        </p:txBody>
      </p:sp>
    </p:spTree>
    <p:extLst>
      <p:ext uri="{BB962C8B-B14F-4D97-AF65-F5344CB8AC3E}">
        <p14:creationId xmlns:p14="http://schemas.microsoft.com/office/powerpoint/2010/main" val="1937675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2" name="Gruppieren 191">
            <a:extLst>
              <a:ext uri="{FF2B5EF4-FFF2-40B4-BE49-F238E27FC236}">
                <a16:creationId xmlns:a16="http://schemas.microsoft.com/office/drawing/2014/main" id="{4740F3E0-864E-F3D4-AFF5-D2FEB8D474CC}"/>
              </a:ext>
            </a:extLst>
          </p:cNvPr>
          <p:cNvGrpSpPr/>
          <p:nvPr/>
        </p:nvGrpSpPr>
        <p:grpSpPr>
          <a:xfrm>
            <a:off x="6498993" y="2221976"/>
            <a:ext cx="3349159" cy="3189685"/>
            <a:chOff x="249070" y="2883180"/>
            <a:chExt cx="3349159" cy="3167755"/>
          </a:xfrm>
        </p:grpSpPr>
        <p:cxnSp>
          <p:nvCxnSpPr>
            <p:cNvPr id="193" name="Gerader Verbinder 192">
              <a:extLst>
                <a:ext uri="{FF2B5EF4-FFF2-40B4-BE49-F238E27FC236}">
                  <a16:creationId xmlns:a16="http://schemas.microsoft.com/office/drawing/2014/main" id="{2ED650D7-A67C-68ED-66FA-EFCE91A557F9}"/>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Gerader Verbinder 193">
              <a:extLst>
                <a:ext uri="{FF2B5EF4-FFF2-40B4-BE49-F238E27FC236}">
                  <a16:creationId xmlns:a16="http://schemas.microsoft.com/office/drawing/2014/main" id="{B5CC0C1F-9C65-EAB3-FEEF-3D8ADD44F87F}"/>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Gerader Verbinder 194">
              <a:extLst>
                <a:ext uri="{FF2B5EF4-FFF2-40B4-BE49-F238E27FC236}">
                  <a16:creationId xmlns:a16="http://schemas.microsoft.com/office/drawing/2014/main" id="{9FC6043C-1E56-086D-C74A-D8DA7E2E70A0}"/>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Gerader Verbinder 195">
              <a:extLst>
                <a:ext uri="{FF2B5EF4-FFF2-40B4-BE49-F238E27FC236}">
                  <a16:creationId xmlns:a16="http://schemas.microsoft.com/office/drawing/2014/main" id="{D0D5DBA2-23EB-08CD-23EC-3A8E6CB4078D}"/>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Gerader Verbinder 196">
              <a:extLst>
                <a:ext uri="{FF2B5EF4-FFF2-40B4-BE49-F238E27FC236}">
                  <a16:creationId xmlns:a16="http://schemas.microsoft.com/office/drawing/2014/main" id="{16E49A58-0E16-5ED7-DD3F-B88AB6E618BE}"/>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Gerader Verbinder 197">
              <a:extLst>
                <a:ext uri="{FF2B5EF4-FFF2-40B4-BE49-F238E27FC236}">
                  <a16:creationId xmlns:a16="http://schemas.microsoft.com/office/drawing/2014/main" id="{39523596-772B-FD88-D443-57E254C12C0C}"/>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Gerader Verbinder 198">
              <a:extLst>
                <a:ext uri="{FF2B5EF4-FFF2-40B4-BE49-F238E27FC236}">
                  <a16:creationId xmlns:a16="http://schemas.microsoft.com/office/drawing/2014/main" id="{C891B58F-DD5E-255D-F6C7-B11601F098F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Gerader Verbinder 199">
              <a:extLst>
                <a:ext uri="{FF2B5EF4-FFF2-40B4-BE49-F238E27FC236}">
                  <a16:creationId xmlns:a16="http://schemas.microsoft.com/office/drawing/2014/main" id="{7367D968-4557-CBE7-F2BF-F52D0939DD64}"/>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Gerader Verbinder 200">
              <a:extLst>
                <a:ext uri="{FF2B5EF4-FFF2-40B4-BE49-F238E27FC236}">
                  <a16:creationId xmlns:a16="http://schemas.microsoft.com/office/drawing/2014/main" id="{1481EFD8-38B9-1322-C13F-7DF88642B1A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Gerader Verbinder 201">
              <a:extLst>
                <a:ext uri="{FF2B5EF4-FFF2-40B4-BE49-F238E27FC236}">
                  <a16:creationId xmlns:a16="http://schemas.microsoft.com/office/drawing/2014/main" id="{41C2514A-5C36-77C4-0D9F-D8F4F095F7D1}"/>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Gerader Verbinder 202">
              <a:extLst>
                <a:ext uri="{FF2B5EF4-FFF2-40B4-BE49-F238E27FC236}">
                  <a16:creationId xmlns:a16="http://schemas.microsoft.com/office/drawing/2014/main" id="{660A99C7-2C7F-B061-F4C0-C175812542F8}"/>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 name="Gerader Verbinder 203">
              <a:extLst>
                <a:ext uri="{FF2B5EF4-FFF2-40B4-BE49-F238E27FC236}">
                  <a16:creationId xmlns:a16="http://schemas.microsoft.com/office/drawing/2014/main" id="{3C31F3CA-087E-73B2-1F9F-7C10D37CA27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5" name="Gerader Verbinder 204">
              <a:extLst>
                <a:ext uri="{FF2B5EF4-FFF2-40B4-BE49-F238E27FC236}">
                  <a16:creationId xmlns:a16="http://schemas.microsoft.com/office/drawing/2014/main" id="{63C37412-14F6-88BE-E362-13EC551F0E97}"/>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6" name="Gerader Verbinder 205">
              <a:extLst>
                <a:ext uri="{FF2B5EF4-FFF2-40B4-BE49-F238E27FC236}">
                  <a16:creationId xmlns:a16="http://schemas.microsoft.com/office/drawing/2014/main" id="{B1558DC1-79B0-C807-46EC-DADDF9B3E5A1}"/>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7" name="Gerader Verbinder 206">
              <a:extLst>
                <a:ext uri="{FF2B5EF4-FFF2-40B4-BE49-F238E27FC236}">
                  <a16:creationId xmlns:a16="http://schemas.microsoft.com/office/drawing/2014/main" id="{BE967CF7-5CE8-7B6E-501C-0BA9F19479D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8" name="Gerader Verbinder 207">
              <a:extLst>
                <a:ext uri="{FF2B5EF4-FFF2-40B4-BE49-F238E27FC236}">
                  <a16:creationId xmlns:a16="http://schemas.microsoft.com/office/drawing/2014/main" id="{A2C794C0-87BB-1997-2EE1-190AF4326D78}"/>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09" name="Gruppieren 208">
              <a:extLst>
                <a:ext uri="{FF2B5EF4-FFF2-40B4-BE49-F238E27FC236}">
                  <a16:creationId xmlns:a16="http://schemas.microsoft.com/office/drawing/2014/main" id="{43F9B9C1-B22E-9984-B67C-B9A9F48AB81C}"/>
                </a:ext>
              </a:extLst>
            </p:cNvPr>
            <p:cNvGrpSpPr/>
            <p:nvPr/>
          </p:nvGrpSpPr>
          <p:grpSpPr>
            <a:xfrm>
              <a:off x="611371" y="3216210"/>
              <a:ext cx="2646707" cy="2552856"/>
              <a:chOff x="3692899" y="1467633"/>
              <a:chExt cx="3093025" cy="3057298"/>
            </a:xfrm>
          </p:grpSpPr>
          <p:sp>
            <p:nvSpPr>
              <p:cNvPr id="211" name="Rechteck 210">
                <a:extLst>
                  <a:ext uri="{FF2B5EF4-FFF2-40B4-BE49-F238E27FC236}">
                    <a16:creationId xmlns:a16="http://schemas.microsoft.com/office/drawing/2014/main" id="{174CB6F5-E44F-9307-1793-AB332250E320}"/>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2" name="Rechteck 211">
                <a:extLst>
                  <a:ext uri="{FF2B5EF4-FFF2-40B4-BE49-F238E27FC236}">
                    <a16:creationId xmlns:a16="http://schemas.microsoft.com/office/drawing/2014/main" id="{9E0B1CC9-AA2F-2011-4CA7-752DBF5B937E}"/>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13" name="Gerader Verbinder 212">
                <a:extLst>
                  <a:ext uri="{FF2B5EF4-FFF2-40B4-BE49-F238E27FC236}">
                    <a16:creationId xmlns:a16="http://schemas.microsoft.com/office/drawing/2014/main" id="{F094C694-AF06-620B-04FF-EAB928DC49D6}"/>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a:extLst>
                  <a:ext uri="{FF2B5EF4-FFF2-40B4-BE49-F238E27FC236}">
                    <a16:creationId xmlns:a16="http://schemas.microsoft.com/office/drawing/2014/main" id="{C8E664F0-E048-A7D5-6638-44DA009B4374}"/>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r Verbinder 214">
                <a:extLst>
                  <a:ext uri="{FF2B5EF4-FFF2-40B4-BE49-F238E27FC236}">
                    <a16:creationId xmlns:a16="http://schemas.microsoft.com/office/drawing/2014/main" id="{EBE72783-60C0-3D31-72C0-04583AC124E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r Verbinder 215">
                <a:extLst>
                  <a:ext uri="{FF2B5EF4-FFF2-40B4-BE49-F238E27FC236}">
                    <a16:creationId xmlns:a16="http://schemas.microsoft.com/office/drawing/2014/main" id="{27BEF2C1-18D0-E90F-6E09-766E8ECB9453}"/>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Gerader Verbinder 216">
                <a:extLst>
                  <a:ext uri="{FF2B5EF4-FFF2-40B4-BE49-F238E27FC236}">
                    <a16:creationId xmlns:a16="http://schemas.microsoft.com/office/drawing/2014/main" id="{F641A0C6-AD24-B2DC-9590-DFF8F63956D2}"/>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r Verbinder 217">
                <a:extLst>
                  <a:ext uri="{FF2B5EF4-FFF2-40B4-BE49-F238E27FC236}">
                    <a16:creationId xmlns:a16="http://schemas.microsoft.com/office/drawing/2014/main" id="{EA00065C-4ACD-1481-89C2-D3C16A74DF89}"/>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r Verbinder 218">
                <a:extLst>
                  <a:ext uri="{FF2B5EF4-FFF2-40B4-BE49-F238E27FC236}">
                    <a16:creationId xmlns:a16="http://schemas.microsoft.com/office/drawing/2014/main" id="{20D57C16-260D-831F-AC2C-55DB00494882}"/>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Gerader Verbinder 219">
                <a:extLst>
                  <a:ext uri="{FF2B5EF4-FFF2-40B4-BE49-F238E27FC236}">
                    <a16:creationId xmlns:a16="http://schemas.microsoft.com/office/drawing/2014/main" id="{AC3BBA19-C553-B3B2-C4A7-9107103F9C15}"/>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1" name="Ellipse 220">
                <a:extLst>
                  <a:ext uri="{FF2B5EF4-FFF2-40B4-BE49-F238E27FC236}">
                    <a16:creationId xmlns:a16="http://schemas.microsoft.com/office/drawing/2014/main" id="{7999E875-3793-CAE6-4963-DD632B20827D}"/>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2" name="Ellipse 221">
                <a:extLst>
                  <a:ext uri="{FF2B5EF4-FFF2-40B4-BE49-F238E27FC236}">
                    <a16:creationId xmlns:a16="http://schemas.microsoft.com/office/drawing/2014/main" id="{330C9BBD-ABAC-F877-F3A8-CAC316033F39}"/>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3" name="Ellipse 222">
                <a:extLst>
                  <a:ext uri="{FF2B5EF4-FFF2-40B4-BE49-F238E27FC236}">
                    <a16:creationId xmlns:a16="http://schemas.microsoft.com/office/drawing/2014/main" id="{0E51C08B-7DF2-74E5-FB6B-22F14C06532C}"/>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4" name="Ellipse 223">
                <a:extLst>
                  <a:ext uri="{FF2B5EF4-FFF2-40B4-BE49-F238E27FC236}">
                    <a16:creationId xmlns:a16="http://schemas.microsoft.com/office/drawing/2014/main" id="{7F757157-3043-4076-CAC8-031B69681766}"/>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5" name="Ellipse 224">
                <a:extLst>
                  <a:ext uri="{FF2B5EF4-FFF2-40B4-BE49-F238E27FC236}">
                    <a16:creationId xmlns:a16="http://schemas.microsoft.com/office/drawing/2014/main" id="{CFE65CF2-45A8-9315-491E-0B1B61120FE3}"/>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6" name="Ellipse 225">
                <a:extLst>
                  <a:ext uri="{FF2B5EF4-FFF2-40B4-BE49-F238E27FC236}">
                    <a16:creationId xmlns:a16="http://schemas.microsoft.com/office/drawing/2014/main" id="{CDEFE903-C61B-12EC-24A9-B03ED85CB04B}"/>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7" name="Ellipse 226">
                <a:extLst>
                  <a:ext uri="{FF2B5EF4-FFF2-40B4-BE49-F238E27FC236}">
                    <a16:creationId xmlns:a16="http://schemas.microsoft.com/office/drawing/2014/main" id="{71EAACE6-100C-DD19-8576-6BC593AEA209}"/>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8" name="Ellipse 227">
                <a:extLst>
                  <a:ext uri="{FF2B5EF4-FFF2-40B4-BE49-F238E27FC236}">
                    <a16:creationId xmlns:a16="http://schemas.microsoft.com/office/drawing/2014/main" id="{830742D8-A414-403F-9B75-C900BCFDFDB6}"/>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9" name="Ellipse 228">
                <a:extLst>
                  <a:ext uri="{FF2B5EF4-FFF2-40B4-BE49-F238E27FC236}">
                    <a16:creationId xmlns:a16="http://schemas.microsoft.com/office/drawing/2014/main" id="{ED37CCA5-019B-3D44-45AB-F79E77320A3E}"/>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0" name="Ellipse 229">
                <a:extLst>
                  <a:ext uri="{FF2B5EF4-FFF2-40B4-BE49-F238E27FC236}">
                    <a16:creationId xmlns:a16="http://schemas.microsoft.com/office/drawing/2014/main" id="{7C07AD08-61FA-FE7D-FF3B-3498C7D2EB0B}"/>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1" name="Ellipse 230">
                <a:extLst>
                  <a:ext uri="{FF2B5EF4-FFF2-40B4-BE49-F238E27FC236}">
                    <a16:creationId xmlns:a16="http://schemas.microsoft.com/office/drawing/2014/main" id="{8FA64B28-AECD-2770-EEC9-BD30095D2859}"/>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2" name="Ellipse 231">
                <a:extLst>
                  <a:ext uri="{FF2B5EF4-FFF2-40B4-BE49-F238E27FC236}">
                    <a16:creationId xmlns:a16="http://schemas.microsoft.com/office/drawing/2014/main" id="{8AFB2F83-54B8-5A61-67F5-04B192E42301}"/>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3" name="Ellipse 232">
                <a:extLst>
                  <a:ext uri="{FF2B5EF4-FFF2-40B4-BE49-F238E27FC236}">
                    <a16:creationId xmlns:a16="http://schemas.microsoft.com/office/drawing/2014/main" id="{2251457D-4004-4B50-3508-67FFB1E90A7B}"/>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4" name="Ellipse 233">
                <a:extLst>
                  <a:ext uri="{FF2B5EF4-FFF2-40B4-BE49-F238E27FC236}">
                    <a16:creationId xmlns:a16="http://schemas.microsoft.com/office/drawing/2014/main" id="{B7725253-57EA-0D7E-F7F4-9E70315B7568}"/>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5" name="Ellipse 234">
                <a:extLst>
                  <a:ext uri="{FF2B5EF4-FFF2-40B4-BE49-F238E27FC236}">
                    <a16:creationId xmlns:a16="http://schemas.microsoft.com/office/drawing/2014/main" id="{66A9883C-C6CC-7A79-EBBD-7C7251DC2E37}"/>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6" name="Ellipse 235">
                <a:extLst>
                  <a:ext uri="{FF2B5EF4-FFF2-40B4-BE49-F238E27FC236}">
                    <a16:creationId xmlns:a16="http://schemas.microsoft.com/office/drawing/2014/main" id="{25C5CE94-F5FB-5907-7E2D-6100470F7A18}"/>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err="1"/>
              <a:t>Antiferromagnetismus:Ja</a:t>
            </a:r>
            <a:endParaRPr lang="de-DE" dirty="0"/>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grpSp>
        <p:nvGrpSpPr>
          <p:cNvPr id="124" name="Gruppieren 123">
            <a:extLst>
              <a:ext uri="{FF2B5EF4-FFF2-40B4-BE49-F238E27FC236}">
                <a16:creationId xmlns:a16="http://schemas.microsoft.com/office/drawing/2014/main" id="{2D3741AE-8ED0-19CE-7005-13B18B4C3B9B}"/>
              </a:ext>
            </a:extLst>
          </p:cNvPr>
          <p:cNvGrpSpPr/>
          <p:nvPr/>
        </p:nvGrpSpPr>
        <p:grpSpPr>
          <a:xfrm>
            <a:off x="249070" y="2883180"/>
            <a:ext cx="3349159" cy="3167755"/>
            <a:chOff x="249070" y="2883180"/>
            <a:chExt cx="3349159" cy="3167755"/>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17DC1BB7-07F3-8581-BFBE-162C58A08F8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5875FF08-0A94-6313-0CC6-0B6F6FE95E63}"/>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83E7A98C-9AD8-2526-85AC-5B0DD4F1AA93}"/>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884D3F4-F8CE-1FBA-9599-BC8402916655}"/>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AC178631-550E-260E-0E7F-C491A8934B85}"/>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80DC9FF8-03F6-4A08-5EDD-D43743F8A18C}"/>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DF6DCCF6-D960-7973-C3D5-A565B0B5A74B}"/>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B87558C9-9CAD-EE16-FAB5-455D91E15BAA}"/>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72" name="Gruppieren 71">
              <a:extLst>
                <a:ext uri="{FF2B5EF4-FFF2-40B4-BE49-F238E27FC236}">
                  <a16:creationId xmlns:a16="http://schemas.microsoft.com/office/drawing/2014/main" id="{827F099E-7E33-D69D-6CD2-529F86E59173}"/>
                </a:ext>
              </a:extLst>
            </p:cNvPr>
            <p:cNvGrpSpPr/>
            <p:nvPr/>
          </p:nvGrpSpPr>
          <p:grpSpPr>
            <a:xfrm>
              <a:off x="611371" y="3216210"/>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73" name="Pfeil: nach rechts 72">
            <a:extLst>
              <a:ext uri="{FF2B5EF4-FFF2-40B4-BE49-F238E27FC236}">
                <a16:creationId xmlns:a16="http://schemas.microsoft.com/office/drawing/2014/main" id="{C208805E-E42D-F1F0-1413-49CBA66A8362}"/>
              </a:ext>
            </a:extLst>
          </p:cNvPr>
          <p:cNvSpPr/>
          <p:nvPr/>
        </p:nvSpPr>
        <p:spPr>
          <a:xfrm>
            <a:off x="4153730" y="389428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272" y="340859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467" y="528627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25" name="Gruppieren 124">
            <a:extLst>
              <a:ext uri="{FF2B5EF4-FFF2-40B4-BE49-F238E27FC236}">
                <a16:creationId xmlns:a16="http://schemas.microsoft.com/office/drawing/2014/main" id="{F2F22817-E6BA-004E-E606-E9B3E7505CCB}"/>
              </a:ext>
            </a:extLst>
          </p:cNvPr>
          <p:cNvGrpSpPr/>
          <p:nvPr/>
        </p:nvGrpSpPr>
        <p:grpSpPr>
          <a:xfrm>
            <a:off x="6495856" y="3027291"/>
            <a:ext cx="3349159" cy="3167755"/>
            <a:chOff x="249070" y="2883180"/>
            <a:chExt cx="3349159" cy="3167755"/>
          </a:xfrm>
        </p:grpSpPr>
        <p:cxnSp>
          <p:nvCxnSpPr>
            <p:cNvPr id="126" name="Gerader Verbinder 125">
              <a:extLst>
                <a:ext uri="{FF2B5EF4-FFF2-40B4-BE49-F238E27FC236}">
                  <a16:creationId xmlns:a16="http://schemas.microsoft.com/office/drawing/2014/main" id="{928D48EE-AC23-00E3-64AE-1B06CFB0410A}"/>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322F079F-1085-31E7-B314-3FF8CED01CC6}"/>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Gerader Verbinder 127">
              <a:extLst>
                <a:ext uri="{FF2B5EF4-FFF2-40B4-BE49-F238E27FC236}">
                  <a16:creationId xmlns:a16="http://schemas.microsoft.com/office/drawing/2014/main" id="{56D57A35-B561-C1BB-CFD9-2027634BAE37}"/>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Gerader Verbinder 128">
              <a:extLst>
                <a:ext uri="{FF2B5EF4-FFF2-40B4-BE49-F238E27FC236}">
                  <a16:creationId xmlns:a16="http://schemas.microsoft.com/office/drawing/2014/main" id="{A50275FC-94BE-4088-7561-7FC34A4B9B23}"/>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Gerader Verbinder 129">
              <a:extLst>
                <a:ext uri="{FF2B5EF4-FFF2-40B4-BE49-F238E27FC236}">
                  <a16:creationId xmlns:a16="http://schemas.microsoft.com/office/drawing/2014/main" id="{01F95311-B7CC-C7AB-91B5-FA11DFE63E02}"/>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Gerader Verbinder 130">
              <a:extLst>
                <a:ext uri="{FF2B5EF4-FFF2-40B4-BE49-F238E27FC236}">
                  <a16:creationId xmlns:a16="http://schemas.microsoft.com/office/drawing/2014/main" id="{027F2B3A-68E5-C6C1-8BA5-9AFD5AFEB07A}"/>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C6BF4B72-E6E8-C70D-9143-2256E96A21DF}"/>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Gerader Verbinder 132">
              <a:extLst>
                <a:ext uri="{FF2B5EF4-FFF2-40B4-BE49-F238E27FC236}">
                  <a16:creationId xmlns:a16="http://schemas.microsoft.com/office/drawing/2014/main" id="{5FFD7DAD-715E-9389-539D-7950AD7801BC}"/>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Gerader Verbinder 133">
              <a:extLst>
                <a:ext uri="{FF2B5EF4-FFF2-40B4-BE49-F238E27FC236}">
                  <a16:creationId xmlns:a16="http://schemas.microsoft.com/office/drawing/2014/main" id="{44F1BFC2-2805-226E-18D1-4CDF138EDF0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E9D495D9-585D-302F-E688-5A8FEC718ECC}"/>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FB66C6C4-8C2C-89E6-9B0B-9E4062C54456}"/>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B1856A35-79AE-445E-0608-EA26A1B579F2}"/>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A83DD495-4863-E6EF-A65E-EA8E95308896}"/>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Gerader Verbinder 138">
              <a:extLst>
                <a:ext uri="{FF2B5EF4-FFF2-40B4-BE49-F238E27FC236}">
                  <a16:creationId xmlns:a16="http://schemas.microsoft.com/office/drawing/2014/main" id="{1B061A57-E6FB-103A-DE6F-E7A3A7321963}"/>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Gerader Verbinder 139">
              <a:extLst>
                <a:ext uri="{FF2B5EF4-FFF2-40B4-BE49-F238E27FC236}">
                  <a16:creationId xmlns:a16="http://schemas.microsoft.com/office/drawing/2014/main" id="{A9A4BA0D-6DCE-6301-1853-CD5E18C79C00}"/>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360068AB-4C91-0DF2-4B9C-EEC41D4DE015}"/>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142" name="Gruppieren 141">
              <a:extLst>
                <a:ext uri="{FF2B5EF4-FFF2-40B4-BE49-F238E27FC236}">
                  <a16:creationId xmlns:a16="http://schemas.microsoft.com/office/drawing/2014/main" id="{7D550659-D7AA-CAEE-C006-BDBA34E385BD}"/>
                </a:ext>
              </a:extLst>
            </p:cNvPr>
            <p:cNvGrpSpPr/>
            <p:nvPr/>
          </p:nvGrpSpPr>
          <p:grpSpPr>
            <a:xfrm>
              <a:off x="611371" y="3216210"/>
              <a:ext cx="2646707" cy="2552856"/>
              <a:chOff x="3692899" y="1467633"/>
              <a:chExt cx="3093025" cy="3057298"/>
            </a:xfrm>
          </p:grpSpPr>
          <p:sp>
            <p:nvSpPr>
              <p:cNvPr id="144" name="Rechteck 143">
                <a:extLst>
                  <a:ext uri="{FF2B5EF4-FFF2-40B4-BE49-F238E27FC236}">
                    <a16:creationId xmlns:a16="http://schemas.microsoft.com/office/drawing/2014/main" id="{012B71AF-5576-492A-3548-6C351108C74B}"/>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5" name="Rechteck 144">
                <a:extLst>
                  <a:ext uri="{FF2B5EF4-FFF2-40B4-BE49-F238E27FC236}">
                    <a16:creationId xmlns:a16="http://schemas.microsoft.com/office/drawing/2014/main" id="{2702264C-D799-94E9-11F3-78A9B61FC5E3}"/>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6" name="Gerader Verbinder 145">
                <a:extLst>
                  <a:ext uri="{FF2B5EF4-FFF2-40B4-BE49-F238E27FC236}">
                    <a16:creationId xmlns:a16="http://schemas.microsoft.com/office/drawing/2014/main" id="{FFDEEB2F-FCDF-2880-B682-616E72DEE461}"/>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r Verbinder 146">
                <a:extLst>
                  <a:ext uri="{FF2B5EF4-FFF2-40B4-BE49-F238E27FC236}">
                    <a16:creationId xmlns:a16="http://schemas.microsoft.com/office/drawing/2014/main" id="{B99954ED-00B2-6BD1-3093-52A66C0638F8}"/>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r Verbinder 147">
                <a:extLst>
                  <a:ext uri="{FF2B5EF4-FFF2-40B4-BE49-F238E27FC236}">
                    <a16:creationId xmlns:a16="http://schemas.microsoft.com/office/drawing/2014/main" id="{F6CA2E22-A43F-1E7E-8D19-EF4DFCBECF4D}"/>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r Verbinder 148">
                <a:extLst>
                  <a:ext uri="{FF2B5EF4-FFF2-40B4-BE49-F238E27FC236}">
                    <a16:creationId xmlns:a16="http://schemas.microsoft.com/office/drawing/2014/main" id="{A700329C-7EDE-B624-8B17-46CB4E6D6E1F}"/>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r Verbinder 149">
                <a:extLst>
                  <a:ext uri="{FF2B5EF4-FFF2-40B4-BE49-F238E27FC236}">
                    <a16:creationId xmlns:a16="http://schemas.microsoft.com/office/drawing/2014/main" id="{26B85302-4280-28DA-78FE-8015A2447DDF}"/>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Gerader Verbinder 150">
                <a:extLst>
                  <a:ext uri="{FF2B5EF4-FFF2-40B4-BE49-F238E27FC236}">
                    <a16:creationId xmlns:a16="http://schemas.microsoft.com/office/drawing/2014/main" id="{387079B0-CE41-D404-54B1-F2DB56E2E021}"/>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r Verbinder 151">
                <a:extLst>
                  <a:ext uri="{FF2B5EF4-FFF2-40B4-BE49-F238E27FC236}">
                    <a16:creationId xmlns:a16="http://schemas.microsoft.com/office/drawing/2014/main" id="{F9EB6075-6711-0EBB-9187-B1A10561075D}"/>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r Verbinder 152">
                <a:extLst>
                  <a:ext uri="{FF2B5EF4-FFF2-40B4-BE49-F238E27FC236}">
                    <a16:creationId xmlns:a16="http://schemas.microsoft.com/office/drawing/2014/main" id="{56774A74-8684-AEDA-5C2F-51F23AC27561}"/>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Ellipse 153">
                <a:extLst>
                  <a:ext uri="{FF2B5EF4-FFF2-40B4-BE49-F238E27FC236}">
                    <a16:creationId xmlns:a16="http://schemas.microsoft.com/office/drawing/2014/main" id="{401F2B3C-C988-87C9-0B45-A7549E51AF7F}"/>
                  </a:ext>
                </a:extLst>
              </p:cNvPr>
              <p:cNvSpPr/>
              <p:nvPr/>
            </p:nvSpPr>
            <p:spPr>
              <a:xfrm>
                <a:off x="3692899"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5" name="Ellipse 154">
                <a:extLst>
                  <a:ext uri="{FF2B5EF4-FFF2-40B4-BE49-F238E27FC236}">
                    <a16:creationId xmlns:a16="http://schemas.microsoft.com/office/drawing/2014/main" id="{E23A2FFC-2676-8EC2-7124-4167266119ED}"/>
                  </a:ext>
                </a:extLst>
              </p:cNvPr>
              <p:cNvSpPr/>
              <p:nvPr/>
            </p:nvSpPr>
            <p:spPr>
              <a:xfrm>
                <a:off x="4681204"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6" name="Ellipse 155">
                <a:extLst>
                  <a:ext uri="{FF2B5EF4-FFF2-40B4-BE49-F238E27FC236}">
                    <a16:creationId xmlns:a16="http://schemas.microsoft.com/office/drawing/2014/main" id="{F67157F5-2960-0BD2-AB53-FF44DBFC9BB6}"/>
                  </a:ext>
                </a:extLst>
              </p:cNvPr>
              <p:cNvSpPr/>
              <p:nvPr/>
            </p:nvSpPr>
            <p:spPr>
              <a:xfrm>
                <a:off x="5600898"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7" name="Ellipse 156">
                <a:extLst>
                  <a:ext uri="{FF2B5EF4-FFF2-40B4-BE49-F238E27FC236}">
                    <a16:creationId xmlns:a16="http://schemas.microsoft.com/office/drawing/2014/main" id="{4DBB1A64-91A2-7385-B275-45FE5C8ADB4D}"/>
                  </a:ext>
                </a:extLst>
              </p:cNvPr>
              <p:cNvSpPr/>
              <p:nvPr/>
            </p:nvSpPr>
            <p:spPr>
              <a:xfrm>
                <a:off x="6569900" y="146763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8" name="Ellipse 157">
                <a:extLst>
                  <a:ext uri="{FF2B5EF4-FFF2-40B4-BE49-F238E27FC236}">
                    <a16:creationId xmlns:a16="http://schemas.microsoft.com/office/drawing/2014/main" id="{43CB37A6-4E97-B105-49E5-2401D0619365}"/>
                  </a:ext>
                </a:extLst>
              </p:cNvPr>
              <p:cNvSpPr/>
              <p:nvPr/>
            </p:nvSpPr>
            <p:spPr>
              <a:xfrm>
                <a:off x="3692899"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9" name="Ellipse 158">
                <a:extLst>
                  <a:ext uri="{FF2B5EF4-FFF2-40B4-BE49-F238E27FC236}">
                    <a16:creationId xmlns:a16="http://schemas.microsoft.com/office/drawing/2014/main" id="{76836C71-74C0-0E9B-1B81-796C0BBB5ACC}"/>
                  </a:ext>
                </a:extLst>
              </p:cNvPr>
              <p:cNvSpPr/>
              <p:nvPr/>
            </p:nvSpPr>
            <p:spPr>
              <a:xfrm>
                <a:off x="4681204"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Ellipse 159">
                <a:extLst>
                  <a:ext uri="{FF2B5EF4-FFF2-40B4-BE49-F238E27FC236}">
                    <a16:creationId xmlns:a16="http://schemas.microsoft.com/office/drawing/2014/main" id="{1DAEA132-D337-F846-D10A-C1B71D43289E}"/>
                  </a:ext>
                </a:extLst>
              </p:cNvPr>
              <p:cNvSpPr/>
              <p:nvPr/>
            </p:nvSpPr>
            <p:spPr>
              <a:xfrm>
                <a:off x="5600898" y="240439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1" name="Ellipse 160">
                <a:extLst>
                  <a:ext uri="{FF2B5EF4-FFF2-40B4-BE49-F238E27FC236}">
                    <a16:creationId xmlns:a16="http://schemas.microsoft.com/office/drawing/2014/main" id="{74C7617E-D113-9DC0-481F-6F9866A3E8E9}"/>
                  </a:ext>
                </a:extLst>
              </p:cNvPr>
              <p:cNvSpPr/>
              <p:nvPr/>
            </p:nvSpPr>
            <p:spPr>
              <a:xfrm>
                <a:off x="6569900"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Ellipse 161">
                <a:extLst>
                  <a:ext uri="{FF2B5EF4-FFF2-40B4-BE49-F238E27FC236}">
                    <a16:creationId xmlns:a16="http://schemas.microsoft.com/office/drawing/2014/main" id="{AA5CCB24-AD18-16DA-B9AF-DB2208B35DD7}"/>
                  </a:ext>
                </a:extLst>
              </p:cNvPr>
              <p:cNvSpPr/>
              <p:nvPr/>
            </p:nvSpPr>
            <p:spPr>
              <a:xfrm>
                <a:off x="3692899"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3" name="Ellipse 162">
                <a:extLst>
                  <a:ext uri="{FF2B5EF4-FFF2-40B4-BE49-F238E27FC236}">
                    <a16:creationId xmlns:a16="http://schemas.microsoft.com/office/drawing/2014/main" id="{E50ACA4C-DFD9-D0A9-C163-857BD4A3DFC0}"/>
                  </a:ext>
                </a:extLst>
              </p:cNvPr>
              <p:cNvSpPr/>
              <p:nvPr/>
            </p:nvSpPr>
            <p:spPr>
              <a:xfrm>
                <a:off x="4681204"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Ellipse 163">
                <a:extLst>
                  <a:ext uri="{FF2B5EF4-FFF2-40B4-BE49-F238E27FC236}">
                    <a16:creationId xmlns:a16="http://schemas.microsoft.com/office/drawing/2014/main" id="{DDAA642F-01E9-7616-DA39-A20C97F82CC2}"/>
                  </a:ext>
                </a:extLst>
              </p:cNvPr>
              <p:cNvSpPr/>
              <p:nvPr/>
            </p:nvSpPr>
            <p:spPr>
              <a:xfrm>
                <a:off x="5600898"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5" name="Ellipse 164">
                <a:extLst>
                  <a:ext uri="{FF2B5EF4-FFF2-40B4-BE49-F238E27FC236}">
                    <a16:creationId xmlns:a16="http://schemas.microsoft.com/office/drawing/2014/main" id="{F23A2D23-B421-43E0-EEC4-BC2CD2EAD890}"/>
                  </a:ext>
                </a:extLst>
              </p:cNvPr>
              <p:cNvSpPr/>
              <p:nvPr/>
            </p:nvSpPr>
            <p:spPr>
              <a:xfrm>
                <a:off x="6569900" y="3341155"/>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Ellipse 165">
                <a:extLst>
                  <a:ext uri="{FF2B5EF4-FFF2-40B4-BE49-F238E27FC236}">
                    <a16:creationId xmlns:a16="http://schemas.microsoft.com/office/drawing/2014/main" id="{BB9DD9A8-2B00-EFFD-FEFD-7D627DDCBD94}"/>
                  </a:ext>
                </a:extLst>
              </p:cNvPr>
              <p:cNvSpPr/>
              <p:nvPr/>
            </p:nvSpPr>
            <p:spPr>
              <a:xfrm>
                <a:off x="3692899"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7" name="Ellipse 166">
                <a:extLst>
                  <a:ext uri="{FF2B5EF4-FFF2-40B4-BE49-F238E27FC236}">
                    <a16:creationId xmlns:a16="http://schemas.microsoft.com/office/drawing/2014/main" id="{D6EAD20F-EDE7-C757-8B91-AC388E99795B}"/>
                  </a:ext>
                </a:extLst>
              </p:cNvPr>
              <p:cNvSpPr/>
              <p:nvPr/>
            </p:nvSpPr>
            <p:spPr>
              <a:xfrm>
                <a:off x="4681204"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8" name="Ellipse 167">
                <a:extLst>
                  <a:ext uri="{FF2B5EF4-FFF2-40B4-BE49-F238E27FC236}">
                    <a16:creationId xmlns:a16="http://schemas.microsoft.com/office/drawing/2014/main" id="{4F8353C0-C79E-4A1B-3C5F-6C87C7F686B0}"/>
                  </a:ext>
                </a:extLst>
              </p:cNvPr>
              <p:cNvSpPr/>
              <p:nvPr/>
            </p:nvSpPr>
            <p:spPr>
              <a:xfrm>
                <a:off x="5600898" y="4308907"/>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69" name="Ellipse 168">
                <a:extLst>
                  <a:ext uri="{FF2B5EF4-FFF2-40B4-BE49-F238E27FC236}">
                    <a16:creationId xmlns:a16="http://schemas.microsoft.com/office/drawing/2014/main" id="{EF5E8958-0493-DA99-D67A-0AF19789189D}"/>
                  </a:ext>
                </a:extLst>
              </p:cNvPr>
              <p:cNvSpPr/>
              <p:nvPr/>
            </p:nvSpPr>
            <p:spPr>
              <a:xfrm>
                <a:off x="6569900"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8" name="Textfeld 7">
            <a:extLst>
              <a:ext uri="{FF2B5EF4-FFF2-40B4-BE49-F238E27FC236}">
                <a16:creationId xmlns:a16="http://schemas.microsoft.com/office/drawing/2014/main" id="{8D90D70D-B6ED-FC67-7CA1-D2689D569B6F}"/>
              </a:ext>
            </a:extLst>
          </p:cNvPr>
          <p:cNvSpPr txBox="1"/>
          <p:nvPr/>
        </p:nvSpPr>
        <p:spPr>
          <a:xfrm>
            <a:off x="4399733" y="1183346"/>
            <a:ext cx="240322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837910" y="1472504"/>
            <a:ext cx="5012975" cy="923330"/>
          </a:xfrm>
          <a:prstGeom prst="rect">
            <a:avLst/>
          </a:prstGeom>
          <a:noFill/>
        </p:spPr>
        <p:txBody>
          <a:bodyPr wrap="none" rtlCol="0">
            <a:spAutoFit/>
          </a:bodyPr>
          <a:lstStyle/>
          <a:p>
            <a:pPr lvl="2"/>
            <a:r>
              <a:rPr lang="de-DE" dirty="0"/>
              <a:t>Symmetrien: Zeitumkehr + Translation</a:t>
            </a:r>
          </a:p>
          <a:p>
            <a:pPr lvl="2"/>
            <a:r>
              <a:rPr lang="de-DE" dirty="0"/>
              <a:t>	       Zeitumkehr + Inversion </a:t>
            </a:r>
          </a:p>
          <a:p>
            <a:pPr lvl="2"/>
            <a:r>
              <a:rPr lang="de-DE" dirty="0"/>
              <a:t>	       (Zeitumkehr)	</a:t>
            </a:r>
          </a:p>
        </p:txBody>
      </p:sp>
      <p:grpSp>
        <p:nvGrpSpPr>
          <p:cNvPr id="237" name="Gruppieren 236">
            <a:extLst>
              <a:ext uri="{FF2B5EF4-FFF2-40B4-BE49-F238E27FC236}">
                <a16:creationId xmlns:a16="http://schemas.microsoft.com/office/drawing/2014/main" id="{3738E3D5-FBE8-627A-DCC7-F745E929BA04}"/>
              </a:ext>
            </a:extLst>
          </p:cNvPr>
          <p:cNvGrpSpPr/>
          <p:nvPr/>
        </p:nvGrpSpPr>
        <p:grpSpPr>
          <a:xfrm>
            <a:off x="6495850" y="3027780"/>
            <a:ext cx="3349159" cy="3167755"/>
            <a:chOff x="249070" y="2883180"/>
            <a:chExt cx="3349159" cy="3167755"/>
          </a:xfrm>
        </p:grpSpPr>
        <p:cxnSp>
          <p:nvCxnSpPr>
            <p:cNvPr id="238" name="Gerader Verbinder 237">
              <a:extLst>
                <a:ext uri="{FF2B5EF4-FFF2-40B4-BE49-F238E27FC236}">
                  <a16:creationId xmlns:a16="http://schemas.microsoft.com/office/drawing/2014/main" id="{79EA7DB2-F044-5EF5-2709-50AB4ABB9ECF}"/>
                </a:ext>
              </a:extLst>
            </p:cNvPr>
            <p:cNvCxnSpPr>
              <a:cxnSpLocks/>
            </p:cNvCxnSpPr>
            <p:nvPr/>
          </p:nvCxnSpPr>
          <p:spPr>
            <a:xfrm flipH="1" flipV="1">
              <a:off x="249070"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Gerader Verbinder 238">
              <a:extLst>
                <a:ext uri="{FF2B5EF4-FFF2-40B4-BE49-F238E27FC236}">
                  <a16:creationId xmlns:a16="http://schemas.microsoft.com/office/drawing/2014/main" id="{31885E71-6C47-B1BA-281B-03AE389B8E4B}"/>
                </a:ext>
              </a:extLst>
            </p:cNvPr>
            <p:cNvCxnSpPr>
              <a:cxnSpLocks/>
            </p:cNvCxnSpPr>
            <p:nvPr/>
          </p:nvCxnSpPr>
          <p:spPr>
            <a:xfrm flipH="1" flipV="1">
              <a:off x="274847"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Gerader Verbinder 239">
              <a:extLst>
                <a:ext uri="{FF2B5EF4-FFF2-40B4-BE49-F238E27FC236}">
                  <a16:creationId xmlns:a16="http://schemas.microsoft.com/office/drawing/2014/main" id="{DA401229-76C3-FD3D-BE30-1F07D99B3B49}"/>
                </a:ext>
              </a:extLst>
            </p:cNvPr>
            <p:cNvCxnSpPr>
              <a:cxnSpLocks/>
            </p:cNvCxnSpPr>
            <p:nvPr/>
          </p:nvCxnSpPr>
          <p:spPr>
            <a:xfrm flipH="1" flipV="1">
              <a:off x="258443"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1" name="Gerader Verbinder 240">
              <a:extLst>
                <a:ext uri="{FF2B5EF4-FFF2-40B4-BE49-F238E27FC236}">
                  <a16:creationId xmlns:a16="http://schemas.microsoft.com/office/drawing/2014/main" id="{044373BF-0509-9392-3614-EF0E6B0BCEEC}"/>
                </a:ext>
              </a:extLst>
            </p:cNvPr>
            <p:cNvCxnSpPr>
              <a:cxnSpLocks/>
            </p:cNvCxnSpPr>
            <p:nvPr/>
          </p:nvCxnSpPr>
          <p:spPr>
            <a:xfrm flipH="1" flipV="1">
              <a:off x="258443"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2" name="Gerader Verbinder 241">
              <a:extLst>
                <a:ext uri="{FF2B5EF4-FFF2-40B4-BE49-F238E27FC236}">
                  <a16:creationId xmlns:a16="http://schemas.microsoft.com/office/drawing/2014/main" id="{6861ED58-5E57-DFD8-ECC7-81A32F7F5449}"/>
                </a:ext>
              </a:extLst>
            </p:cNvPr>
            <p:cNvCxnSpPr>
              <a:cxnSpLocks/>
            </p:cNvCxnSpPr>
            <p:nvPr/>
          </p:nvCxnSpPr>
          <p:spPr>
            <a:xfrm flipH="1" flipV="1">
              <a:off x="3165652" y="330640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3" name="Gerader Verbinder 242">
              <a:extLst>
                <a:ext uri="{FF2B5EF4-FFF2-40B4-BE49-F238E27FC236}">
                  <a16:creationId xmlns:a16="http://schemas.microsoft.com/office/drawing/2014/main" id="{CDFD4BF0-0659-FC2C-A6D1-B8391160406F}"/>
                </a:ext>
              </a:extLst>
            </p:cNvPr>
            <p:cNvCxnSpPr>
              <a:cxnSpLocks/>
            </p:cNvCxnSpPr>
            <p:nvPr/>
          </p:nvCxnSpPr>
          <p:spPr>
            <a:xfrm flipH="1" flipV="1">
              <a:off x="3191429" y="4101856"/>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4" name="Gerader Verbinder 243">
              <a:extLst>
                <a:ext uri="{FF2B5EF4-FFF2-40B4-BE49-F238E27FC236}">
                  <a16:creationId xmlns:a16="http://schemas.microsoft.com/office/drawing/2014/main" id="{7F92AEE2-D30A-B577-F7B9-3FC780C30D5E}"/>
                </a:ext>
              </a:extLst>
            </p:cNvPr>
            <p:cNvCxnSpPr>
              <a:cxnSpLocks/>
            </p:cNvCxnSpPr>
            <p:nvPr/>
          </p:nvCxnSpPr>
          <p:spPr>
            <a:xfrm flipH="1" flipV="1">
              <a:off x="3175025" y="4895954"/>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 name="Gerader Verbinder 244">
              <a:extLst>
                <a:ext uri="{FF2B5EF4-FFF2-40B4-BE49-F238E27FC236}">
                  <a16:creationId xmlns:a16="http://schemas.microsoft.com/office/drawing/2014/main" id="{51076E75-5786-5567-CE1F-90C0D2757858}"/>
                </a:ext>
              </a:extLst>
            </p:cNvPr>
            <p:cNvCxnSpPr>
              <a:cxnSpLocks/>
            </p:cNvCxnSpPr>
            <p:nvPr/>
          </p:nvCxnSpPr>
          <p:spPr>
            <a:xfrm flipH="1" flipV="1">
              <a:off x="3175025" y="5692539"/>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Gerader Verbinder 245">
              <a:extLst>
                <a:ext uri="{FF2B5EF4-FFF2-40B4-BE49-F238E27FC236}">
                  <a16:creationId xmlns:a16="http://schemas.microsoft.com/office/drawing/2014/main" id="{F13C684D-C56D-B7E9-25BB-9C865B639749}"/>
                </a:ext>
              </a:extLst>
            </p:cNvPr>
            <p:cNvCxnSpPr>
              <a:cxnSpLocks/>
            </p:cNvCxnSpPr>
            <p:nvPr/>
          </p:nvCxnSpPr>
          <p:spPr>
            <a:xfrm flipV="1">
              <a:off x="1539934"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Gerader Verbinder 246">
              <a:extLst>
                <a:ext uri="{FF2B5EF4-FFF2-40B4-BE49-F238E27FC236}">
                  <a16:creationId xmlns:a16="http://schemas.microsoft.com/office/drawing/2014/main" id="{ADABAC33-5D28-F80A-827C-63572BF7044B}"/>
                </a:ext>
              </a:extLst>
            </p:cNvPr>
            <p:cNvCxnSpPr>
              <a:cxnSpLocks/>
            </p:cNvCxnSpPr>
            <p:nvPr/>
          </p:nvCxnSpPr>
          <p:spPr>
            <a:xfrm flipV="1">
              <a:off x="703796"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Gerader Verbinder 247">
              <a:extLst>
                <a:ext uri="{FF2B5EF4-FFF2-40B4-BE49-F238E27FC236}">
                  <a16:creationId xmlns:a16="http://schemas.microsoft.com/office/drawing/2014/main" id="{988CBF13-0D45-6014-AFBD-D58085EBCB53}"/>
                </a:ext>
              </a:extLst>
            </p:cNvPr>
            <p:cNvCxnSpPr>
              <a:cxnSpLocks/>
            </p:cNvCxnSpPr>
            <p:nvPr/>
          </p:nvCxnSpPr>
          <p:spPr>
            <a:xfrm flipV="1">
              <a:off x="31656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Gerader Verbinder 248">
              <a:extLst>
                <a:ext uri="{FF2B5EF4-FFF2-40B4-BE49-F238E27FC236}">
                  <a16:creationId xmlns:a16="http://schemas.microsoft.com/office/drawing/2014/main" id="{2F9C05F3-D298-D2CE-37E1-BE30F08EAD3E}"/>
                </a:ext>
              </a:extLst>
            </p:cNvPr>
            <p:cNvCxnSpPr>
              <a:cxnSpLocks/>
            </p:cNvCxnSpPr>
            <p:nvPr/>
          </p:nvCxnSpPr>
          <p:spPr>
            <a:xfrm flipV="1">
              <a:off x="2336475"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Gerader Verbinder 249">
              <a:extLst>
                <a:ext uri="{FF2B5EF4-FFF2-40B4-BE49-F238E27FC236}">
                  <a16:creationId xmlns:a16="http://schemas.microsoft.com/office/drawing/2014/main" id="{3BF73577-B125-DF57-6361-FAFE3953BC9A}"/>
                </a:ext>
              </a:extLst>
            </p:cNvPr>
            <p:cNvCxnSpPr>
              <a:cxnSpLocks/>
            </p:cNvCxnSpPr>
            <p:nvPr/>
          </p:nvCxnSpPr>
          <p:spPr>
            <a:xfrm flipV="1">
              <a:off x="1538831"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Gerader Verbinder 250">
              <a:extLst>
                <a:ext uri="{FF2B5EF4-FFF2-40B4-BE49-F238E27FC236}">
                  <a16:creationId xmlns:a16="http://schemas.microsoft.com/office/drawing/2014/main" id="{69616E4E-47C0-512B-6D3F-D95B9A6C79CA}"/>
                </a:ext>
              </a:extLst>
            </p:cNvPr>
            <p:cNvCxnSpPr>
              <a:cxnSpLocks/>
            </p:cNvCxnSpPr>
            <p:nvPr/>
          </p:nvCxnSpPr>
          <p:spPr>
            <a:xfrm flipV="1">
              <a:off x="700252" y="5644135"/>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Gerader Verbinder 251">
              <a:extLst>
                <a:ext uri="{FF2B5EF4-FFF2-40B4-BE49-F238E27FC236}">
                  <a16:creationId xmlns:a16="http://schemas.microsoft.com/office/drawing/2014/main" id="{96AD6ACE-78F0-07FF-1DE3-A6AB3EF1B3E1}"/>
                </a:ext>
              </a:extLst>
            </p:cNvPr>
            <p:cNvCxnSpPr>
              <a:cxnSpLocks/>
            </p:cNvCxnSpPr>
            <p:nvPr/>
          </p:nvCxnSpPr>
          <p:spPr>
            <a:xfrm flipV="1">
              <a:off x="3168218"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Gerader Verbinder 252">
              <a:extLst>
                <a:ext uri="{FF2B5EF4-FFF2-40B4-BE49-F238E27FC236}">
                  <a16:creationId xmlns:a16="http://schemas.microsoft.com/office/drawing/2014/main" id="{46DA848A-1B3C-0F1D-54A5-5CD3F88A1DCE}"/>
                </a:ext>
              </a:extLst>
            </p:cNvPr>
            <p:cNvCxnSpPr>
              <a:cxnSpLocks/>
            </p:cNvCxnSpPr>
            <p:nvPr/>
          </p:nvCxnSpPr>
          <p:spPr>
            <a:xfrm flipV="1">
              <a:off x="2336475" y="2883180"/>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254" name="Gruppieren 253">
              <a:extLst>
                <a:ext uri="{FF2B5EF4-FFF2-40B4-BE49-F238E27FC236}">
                  <a16:creationId xmlns:a16="http://schemas.microsoft.com/office/drawing/2014/main" id="{4D4BA975-08A6-EDFF-842A-8B818576E177}"/>
                </a:ext>
              </a:extLst>
            </p:cNvPr>
            <p:cNvGrpSpPr/>
            <p:nvPr/>
          </p:nvGrpSpPr>
          <p:grpSpPr>
            <a:xfrm>
              <a:off x="611371" y="3216210"/>
              <a:ext cx="2646707" cy="2552856"/>
              <a:chOff x="3692899" y="1467633"/>
              <a:chExt cx="3093025" cy="3057298"/>
            </a:xfrm>
          </p:grpSpPr>
          <p:sp>
            <p:nvSpPr>
              <p:cNvPr id="256" name="Rechteck 255">
                <a:extLst>
                  <a:ext uri="{FF2B5EF4-FFF2-40B4-BE49-F238E27FC236}">
                    <a16:creationId xmlns:a16="http://schemas.microsoft.com/office/drawing/2014/main" id="{2C5AC2DE-DDD6-5090-8911-6B5642AB6592}"/>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7" name="Rechteck 256">
                <a:extLst>
                  <a:ext uri="{FF2B5EF4-FFF2-40B4-BE49-F238E27FC236}">
                    <a16:creationId xmlns:a16="http://schemas.microsoft.com/office/drawing/2014/main" id="{51249583-0731-BDA3-5A93-0B6597F31E5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8" name="Gerader Verbinder 257">
                <a:extLst>
                  <a:ext uri="{FF2B5EF4-FFF2-40B4-BE49-F238E27FC236}">
                    <a16:creationId xmlns:a16="http://schemas.microsoft.com/office/drawing/2014/main" id="{360DB47D-0307-04F7-298F-76319B3952EB}"/>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Gerader Verbinder 258">
                <a:extLst>
                  <a:ext uri="{FF2B5EF4-FFF2-40B4-BE49-F238E27FC236}">
                    <a16:creationId xmlns:a16="http://schemas.microsoft.com/office/drawing/2014/main" id="{BA73A467-7397-F506-467C-A9A28AEFD302}"/>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Gerader Verbinder 259">
                <a:extLst>
                  <a:ext uri="{FF2B5EF4-FFF2-40B4-BE49-F238E27FC236}">
                    <a16:creationId xmlns:a16="http://schemas.microsoft.com/office/drawing/2014/main" id="{723D8157-795C-921E-15DC-05EE9DCDD68A}"/>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Gerader Verbinder 260">
                <a:extLst>
                  <a:ext uri="{FF2B5EF4-FFF2-40B4-BE49-F238E27FC236}">
                    <a16:creationId xmlns:a16="http://schemas.microsoft.com/office/drawing/2014/main" id="{12749811-39DD-45AE-B9C6-6366C6E2F646}"/>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Gerader Verbinder 261">
                <a:extLst>
                  <a:ext uri="{FF2B5EF4-FFF2-40B4-BE49-F238E27FC236}">
                    <a16:creationId xmlns:a16="http://schemas.microsoft.com/office/drawing/2014/main" id="{FC9A43F1-FB3B-6D1C-B047-5EE5FDB6061A}"/>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Gerader Verbinder 262">
                <a:extLst>
                  <a:ext uri="{FF2B5EF4-FFF2-40B4-BE49-F238E27FC236}">
                    <a16:creationId xmlns:a16="http://schemas.microsoft.com/office/drawing/2014/main" id="{BDADBE46-A221-A306-5BF2-273921404A1E}"/>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Gerader Verbinder 263">
                <a:extLst>
                  <a:ext uri="{FF2B5EF4-FFF2-40B4-BE49-F238E27FC236}">
                    <a16:creationId xmlns:a16="http://schemas.microsoft.com/office/drawing/2014/main" id="{7695C029-19C4-D3BB-CB89-8DFE098EFC20}"/>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r Verbinder 264">
                <a:extLst>
                  <a:ext uri="{FF2B5EF4-FFF2-40B4-BE49-F238E27FC236}">
                    <a16:creationId xmlns:a16="http://schemas.microsoft.com/office/drawing/2014/main" id="{7D56FC29-8569-0204-1437-C1280B612D3B}"/>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6" name="Ellipse 265">
                <a:extLst>
                  <a:ext uri="{FF2B5EF4-FFF2-40B4-BE49-F238E27FC236}">
                    <a16:creationId xmlns:a16="http://schemas.microsoft.com/office/drawing/2014/main" id="{5ED29E64-9AAD-8754-9BAC-15E5E7C3B67F}"/>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7" name="Ellipse 266">
                <a:extLst>
                  <a:ext uri="{FF2B5EF4-FFF2-40B4-BE49-F238E27FC236}">
                    <a16:creationId xmlns:a16="http://schemas.microsoft.com/office/drawing/2014/main" id="{DC4E9038-090D-AC80-2D06-482609521CF2}"/>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8" name="Ellipse 267">
                <a:extLst>
                  <a:ext uri="{FF2B5EF4-FFF2-40B4-BE49-F238E27FC236}">
                    <a16:creationId xmlns:a16="http://schemas.microsoft.com/office/drawing/2014/main" id="{B54FBE81-72C4-B915-0A94-C01701FFA8EC}"/>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9" name="Ellipse 268">
                <a:extLst>
                  <a:ext uri="{FF2B5EF4-FFF2-40B4-BE49-F238E27FC236}">
                    <a16:creationId xmlns:a16="http://schemas.microsoft.com/office/drawing/2014/main" id="{F839CAD2-6E27-A3B6-D00B-C7D812B8B58A}"/>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0" name="Ellipse 269">
                <a:extLst>
                  <a:ext uri="{FF2B5EF4-FFF2-40B4-BE49-F238E27FC236}">
                    <a16:creationId xmlns:a16="http://schemas.microsoft.com/office/drawing/2014/main" id="{301E3CF4-BC57-EF6F-AEB7-73DBD938BE6A}"/>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1" name="Ellipse 270">
                <a:extLst>
                  <a:ext uri="{FF2B5EF4-FFF2-40B4-BE49-F238E27FC236}">
                    <a16:creationId xmlns:a16="http://schemas.microsoft.com/office/drawing/2014/main" id="{BF4CE0CF-2BC3-1CD2-F73F-D71F8CABD886}"/>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2" name="Ellipse 271">
                <a:extLst>
                  <a:ext uri="{FF2B5EF4-FFF2-40B4-BE49-F238E27FC236}">
                    <a16:creationId xmlns:a16="http://schemas.microsoft.com/office/drawing/2014/main" id="{582633C3-8DBA-4904-5A5F-63523D6D42D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3" name="Ellipse 272">
                <a:extLst>
                  <a:ext uri="{FF2B5EF4-FFF2-40B4-BE49-F238E27FC236}">
                    <a16:creationId xmlns:a16="http://schemas.microsoft.com/office/drawing/2014/main" id="{F7CE88F4-88D4-1566-3A62-4BFCB46E2555}"/>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4" name="Ellipse 273">
                <a:extLst>
                  <a:ext uri="{FF2B5EF4-FFF2-40B4-BE49-F238E27FC236}">
                    <a16:creationId xmlns:a16="http://schemas.microsoft.com/office/drawing/2014/main" id="{FC7253FA-DB8B-25F6-9663-5E463A1AC24F}"/>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5" name="Ellipse 274">
                <a:extLst>
                  <a:ext uri="{FF2B5EF4-FFF2-40B4-BE49-F238E27FC236}">
                    <a16:creationId xmlns:a16="http://schemas.microsoft.com/office/drawing/2014/main" id="{B08365C5-53FC-2CCC-7A22-5DBC911036B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6" name="Ellipse 275">
                <a:extLst>
                  <a:ext uri="{FF2B5EF4-FFF2-40B4-BE49-F238E27FC236}">
                    <a16:creationId xmlns:a16="http://schemas.microsoft.com/office/drawing/2014/main" id="{E2346BF3-C4D5-0DFE-CD52-695C0DDF1C01}"/>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7" name="Ellipse 276">
                <a:extLst>
                  <a:ext uri="{FF2B5EF4-FFF2-40B4-BE49-F238E27FC236}">
                    <a16:creationId xmlns:a16="http://schemas.microsoft.com/office/drawing/2014/main" id="{B8499D62-6AE5-5E4C-5AF0-5B97816D15F0}"/>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8" name="Ellipse 277">
                <a:extLst>
                  <a:ext uri="{FF2B5EF4-FFF2-40B4-BE49-F238E27FC236}">
                    <a16:creationId xmlns:a16="http://schemas.microsoft.com/office/drawing/2014/main" id="{004350C7-3945-245E-972F-DD541E889F04}"/>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79" name="Ellipse 278">
                <a:extLst>
                  <a:ext uri="{FF2B5EF4-FFF2-40B4-BE49-F238E27FC236}">
                    <a16:creationId xmlns:a16="http://schemas.microsoft.com/office/drawing/2014/main" id="{DE775258-0CED-0F26-4449-599D206F0DAA}"/>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0" name="Ellipse 279">
                <a:extLst>
                  <a:ext uri="{FF2B5EF4-FFF2-40B4-BE49-F238E27FC236}">
                    <a16:creationId xmlns:a16="http://schemas.microsoft.com/office/drawing/2014/main" id="{5F720F6C-AC20-0791-1E70-1CEE74F911DD}"/>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81" name="Ellipse 280">
                <a:extLst>
                  <a:ext uri="{FF2B5EF4-FFF2-40B4-BE49-F238E27FC236}">
                    <a16:creationId xmlns:a16="http://schemas.microsoft.com/office/drawing/2014/main" id="{EA9A49A4-E043-A096-A355-F76C0F8AC09B}"/>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282" name="Pfeil: nach unten 281">
            <a:extLst>
              <a:ext uri="{FF2B5EF4-FFF2-40B4-BE49-F238E27FC236}">
                <a16:creationId xmlns:a16="http://schemas.microsoft.com/office/drawing/2014/main" id="{3900FE5F-D441-9919-0178-60E31A57626B}"/>
              </a:ext>
            </a:extLst>
          </p:cNvPr>
          <p:cNvSpPr/>
          <p:nvPr/>
        </p:nvSpPr>
        <p:spPr>
          <a:xfrm rot="10800000">
            <a:off x="9577949" y="426632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3" name="Pfeil: nach unten 282">
            <a:extLst>
              <a:ext uri="{FF2B5EF4-FFF2-40B4-BE49-F238E27FC236}">
                <a16:creationId xmlns:a16="http://schemas.microsoft.com/office/drawing/2014/main" id="{14520162-1C41-03E1-B2C3-79879AAE92D3}"/>
              </a:ext>
            </a:extLst>
          </p:cNvPr>
          <p:cNvSpPr/>
          <p:nvPr/>
        </p:nvSpPr>
        <p:spPr>
          <a:xfrm rot="10800000">
            <a:off x="8742039"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4" name="Pfeil: nach unten 283">
            <a:extLst>
              <a:ext uri="{FF2B5EF4-FFF2-40B4-BE49-F238E27FC236}">
                <a16:creationId xmlns:a16="http://schemas.microsoft.com/office/drawing/2014/main" id="{05BBEE5E-5110-C64C-37D6-EB92EFE968C4}"/>
              </a:ext>
            </a:extLst>
          </p:cNvPr>
          <p:cNvSpPr/>
          <p:nvPr/>
        </p:nvSpPr>
        <p:spPr>
          <a:xfrm rot="10800000">
            <a:off x="7924108" y="4266213"/>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5" name="Pfeil: nach unten 284">
            <a:extLst>
              <a:ext uri="{FF2B5EF4-FFF2-40B4-BE49-F238E27FC236}">
                <a16:creationId xmlns:a16="http://schemas.microsoft.com/office/drawing/2014/main" id="{5CACFBB3-2514-C9D0-77F0-3C442C34252D}"/>
              </a:ext>
            </a:extLst>
          </p:cNvPr>
          <p:cNvSpPr/>
          <p:nvPr/>
        </p:nvSpPr>
        <p:spPr>
          <a:xfrm rot="10800000">
            <a:off x="7084568" y="4254587"/>
            <a:ext cx="184849" cy="77855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6" name="Textfeld 285">
            <a:extLst>
              <a:ext uri="{FF2B5EF4-FFF2-40B4-BE49-F238E27FC236}">
                <a16:creationId xmlns:a16="http://schemas.microsoft.com/office/drawing/2014/main" id="{1651A777-B046-A09F-37F8-8C132659BB65}"/>
              </a:ext>
            </a:extLst>
          </p:cNvPr>
          <p:cNvSpPr txBox="1"/>
          <p:nvPr/>
        </p:nvSpPr>
        <p:spPr>
          <a:xfrm>
            <a:off x="4386772" y="5055392"/>
            <a:ext cx="1518429" cy="369332"/>
          </a:xfrm>
          <a:prstGeom prst="rect">
            <a:avLst/>
          </a:prstGeom>
          <a:noFill/>
        </p:spPr>
        <p:txBody>
          <a:bodyPr wrap="none" rtlCol="0">
            <a:spAutoFit/>
          </a:bodyPr>
          <a:lstStyle/>
          <a:p>
            <a:r>
              <a:rPr lang="de-DE" dirty="0"/>
              <a:t>Translation </a:t>
            </a:r>
            <a:r>
              <a:rPr lang="de-DE" dirty="0">
                <a:solidFill>
                  <a:srgbClr val="FFC000"/>
                </a:solidFill>
              </a:rPr>
              <a:t>T</a:t>
            </a:r>
          </a:p>
        </p:txBody>
      </p:sp>
      <p:pic>
        <p:nvPicPr>
          <p:cNvPr id="287" name="Grafik 286" descr="Ein Bild, das Text, Kreis, Diagramm, Design enthält.&#10;&#10;Automatisch generierte Beschreibung">
            <a:extLst>
              <a:ext uri="{FF2B5EF4-FFF2-40B4-BE49-F238E27FC236}">
                <a16:creationId xmlns:a16="http://schemas.microsoft.com/office/drawing/2014/main" id="{FB27F926-A2E3-389D-8864-E9B27DAC3E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9418" y="219560"/>
            <a:ext cx="3027967" cy="1966954"/>
          </a:xfrm>
          <a:prstGeom prst="rect">
            <a:avLst/>
          </a:prstGeom>
        </p:spPr>
      </p:pic>
      <p:sp>
        <p:nvSpPr>
          <p:cNvPr id="288" name="Textfeld 287">
            <a:extLst>
              <a:ext uri="{FF2B5EF4-FFF2-40B4-BE49-F238E27FC236}">
                <a16:creationId xmlns:a16="http://schemas.microsoft.com/office/drawing/2014/main" id="{62EB7C9B-1A65-545F-4319-2C1B588B57A8}"/>
              </a:ext>
            </a:extLst>
          </p:cNvPr>
          <p:cNvSpPr txBox="1"/>
          <p:nvPr/>
        </p:nvSpPr>
        <p:spPr>
          <a:xfrm>
            <a:off x="4396806" y="5550278"/>
            <a:ext cx="1441643" cy="369332"/>
          </a:xfrm>
          <a:prstGeom prst="rect">
            <a:avLst/>
          </a:prstGeom>
          <a:noFill/>
        </p:spPr>
        <p:txBody>
          <a:bodyPr wrap="square" rtlCol="0">
            <a:spAutoFit/>
          </a:bodyPr>
          <a:lstStyle/>
          <a:p>
            <a:r>
              <a:rPr lang="de-DE" dirty="0"/>
              <a:t>des Gitters</a:t>
            </a:r>
          </a:p>
        </p:txBody>
      </p:sp>
      <p:pic>
        <p:nvPicPr>
          <p:cNvPr id="10" name="Grafik 9">
            <a:extLst>
              <a:ext uri="{FF2B5EF4-FFF2-40B4-BE49-F238E27FC236}">
                <a16:creationId xmlns:a16="http://schemas.microsoft.com/office/drawing/2014/main" id="{8F647254-17B1-BDD1-A287-EC5C1D28AC14}"/>
              </a:ext>
            </a:extLst>
          </p:cNvPr>
          <p:cNvPicPr>
            <a:picLocks noChangeAspect="1"/>
          </p:cNvPicPr>
          <p:nvPr/>
        </p:nvPicPr>
        <p:blipFill>
          <a:blip r:embed="rId4"/>
          <a:stretch>
            <a:fillRect/>
          </a:stretch>
        </p:blipFill>
        <p:spPr>
          <a:xfrm>
            <a:off x="7656153" y="1785569"/>
            <a:ext cx="720758" cy="332656"/>
          </a:xfrm>
          <a:prstGeom prst="rect">
            <a:avLst/>
          </a:prstGeom>
        </p:spPr>
      </p:pic>
      <p:pic>
        <p:nvPicPr>
          <p:cNvPr id="12" name="Grafik 11">
            <a:extLst>
              <a:ext uri="{FF2B5EF4-FFF2-40B4-BE49-F238E27FC236}">
                <a16:creationId xmlns:a16="http://schemas.microsoft.com/office/drawing/2014/main" id="{93318866-DCB5-1074-8B9D-432CFB56C27B}"/>
              </a:ext>
            </a:extLst>
          </p:cNvPr>
          <p:cNvPicPr>
            <a:picLocks noChangeAspect="1"/>
          </p:cNvPicPr>
          <p:nvPr/>
        </p:nvPicPr>
        <p:blipFill>
          <a:blip r:embed="rId5"/>
          <a:stretch>
            <a:fillRect/>
          </a:stretch>
        </p:blipFill>
        <p:spPr>
          <a:xfrm>
            <a:off x="7763112" y="1433725"/>
            <a:ext cx="720758" cy="323210"/>
          </a:xfrm>
          <a:prstGeom prst="rect">
            <a:avLst/>
          </a:prstGeom>
        </p:spPr>
      </p:pic>
    </p:spTree>
    <p:extLst>
      <p:ext uri="{BB962C8B-B14F-4D97-AF65-F5344CB8AC3E}">
        <p14:creationId xmlns:p14="http://schemas.microsoft.com/office/powerpoint/2010/main" val="1537638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err="1"/>
              <a:t>Altermagnetismus</a:t>
            </a:r>
            <a:endParaRPr lang="de-DE" dirty="0"/>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39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Ellipse 60">
                <a:extLst>
                  <a:ext uri="{FF2B5EF4-FFF2-40B4-BE49-F238E27FC236}">
                    <a16:creationId xmlns:a16="http://schemas.microsoft.com/office/drawing/2014/main" id="{AF1656DE-4CBE-93C4-594E-86B3FC737787}"/>
                  </a:ext>
                </a:extLst>
              </p:cNvPr>
              <p:cNvSpPr/>
              <p:nvPr/>
            </p:nvSpPr>
            <p:spPr>
              <a:xfrm>
                <a:off x="1457065" y="3998409"/>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2244049"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1457065"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2244049" y="4780608"/>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Ellipse 21">
                <a:extLst>
                  <a:ext uri="{FF2B5EF4-FFF2-40B4-BE49-F238E27FC236}">
                    <a16:creationId xmlns:a16="http://schemas.microsoft.com/office/drawing/2014/main" id="{A4FAF7CA-193B-B277-EF2C-DF41E7EB925C}"/>
                  </a:ext>
                </a:extLst>
              </p:cNvPr>
              <p:cNvSpPr/>
              <p:nvPr/>
            </p:nvSpPr>
            <p:spPr>
              <a:xfrm>
                <a:off x="1457065"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C7F35A57-5CFD-A008-118F-F658482988C1}"/>
                  </a:ext>
                </a:extLst>
              </p:cNvPr>
              <p:cNvSpPr/>
              <p:nvPr/>
            </p:nvSpPr>
            <p:spPr>
              <a:xfrm>
                <a:off x="2244049" y="3998409"/>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Ellipse 23">
                <a:extLst>
                  <a:ext uri="{FF2B5EF4-FFF2-40B4-BE49-F238E27FC236}">
                    <a16:creationId xmlns:a16="http://schemas.microsoft.com/office/drawing/2014/main" id="{9E975BDF-81AE-BD50-01A0-432B0BB243F6}"/>
                  </a:ext>
                </a:extLst>
              </p:cNvPr>
              <p:cNvSpPr/>
              <p:nvPr/>
            </p:nvSpPr>
            <p:spPr>
              <a:xfrm>
                <a:off x="1457065" y="4780608"/>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17117C6F-7643-1A91-011F-6F3A70AF2D03}"/>
                  </a:ext>
                </a:extLst>
              </p:cNvPr>
              <p:cNvSpPr/>
              <p:nvPr/>
            </p:nvSpPr>
            <p:spPr>
              <a:xfrm>
                <a:off x="2244049"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Tree>
    <p:extLst>
      <p:ext uri="{BB962C8B-B14F-4D97-AF65-F5344CB8AC3E}">
        <p14:creationId xmlns:p14="http://schemas.microsoft.com/office/powerpoint/2010/main" val="368021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t="15877" b="15877"/>
          <a:stretch/>
        </p:blipFill>
        <p:spPr>
          <a:xfrm>
            <a:off x="4799856" y="1989139"/>
            <a:ext cx="4500184" cy="3240087"/>
          </a:xfrm>
          <a:prstGeom prst="rect">
            <a:avLst/>
          </a:prstGeom>
        </p:spPr>
      </p:pic>
      <p:sp>
        <p:nvSpPr>
          <p:cNvPr id="7" name="Untertitel 2"/>
          <p:cNvSpPr txBox="1">
            <a:spLocks/>
          </p:cNvSpPr>
          <p:nvPr/>
        </p:nvSpPr>
        <p:spPr>
          <a:xfrm>
            <a:off x="480269"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Julian Beisch</a:t>
            </a:r>
          </a:p>
          <a:p>
            <a:r>
              <a:rPr lang="de-DE" b="0" u="none" dirty="0"/>
              <a:t>Konstanz, 07.06.2024</a:t>
            </a:r>
          </a:p>
        </p:txBody>
      </p:sp>
      <p:sp>
        <p:nvSpPr>
          <p:cNvPr id="12" name="Rechteck 11"/>
          <p:cNvSpPr>
            <a:spLocks/>
          </p:cNvSpPr>
          <p:nvPr/>
        </p:nvSpPr>
        <p:spPr>
          <a:xfrm>
            <a:off x="446033" y="3119355"/>
            <a:ext cx="3541601" cy="57496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Seminarvortrag:</a:t>
            </a:r>
          </a:p>
        </p:txBody>
      </p:sp>
      <p:sp>
        <p:nvSpPr>
          <p:cNvPr id="13" name="Rechteck 12"/>
          <p:cNvSpPr>
            <a:spLocks/>
          </p:cNvSpPr>
          <p:nvPr/>
        </p:nvSpPr>
        <p:spPr>
          <a:xfrm>
            <a:off x="446033" y="4270836"/>
            <a:ext cx="492114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und </a:t>
            </a:r>
            <a:r>
              <a:rPr lang="de-DE" sz="3500" b="1" dirty="0" err="1">
                <a:solidFill>
                  <a:schemeClr val="tx1"/>
                </a:solidFill>
              </a:rPr>
              <a:t>Altermagnetismus</a:t>
            </a:r>
            <a:endParaRPr lang="de-DE" sz="3500" b="1" dirty="0">
              <a:solidFill>
                <a:schemeClr val="tx1"/>
              </a:solidFill>
            </a:endParaRPr>
          </a:p>
        </p:txBody>
      </p:sp>
      <p:sp>
        <p:nvSpPr>
          <p:cNvPr id="14" name="Rechteck 13"/>
          <p:cNvSpPr>
            <a:spLocks/>
          </p:cNvSpPr>
          <p:nvPr/>
        </p:nvSpPr>
        <p:spPr>
          <a:xfrm>
            <a:off x="446033" y="3695355"/>
            <a:ext cx="3915102"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Von Magnetismus</a:t>
            </a:r>
          </a:p>
        </p:txBody>
      </p:sp>
      <p:sp>
        <p:nvSpPr>
          <p:cNvPr id="3" name="Parallelogramm 2">
            <a:extLst>
              <a:ext uri="{FF2B5EF4-FFF2-40B4-BE49-F238E27FC236}">
                <a16:creationId xmlns:a16="http://schemas.microsoft.com/office/drawing/2014/main" id="{70B6CC24-CB3F-9142-6564-0BB48FB64D11}"/>
              </a:ext>
            </a:extLst>
          </p:cNvPr>
          <p:cNvSpPr/>
          <p:nvPr/>
        </p:nvSpPr>
        <p:spPr>
          <a:xfrm>
            <a:off x="1651514" y="-1962003"/>
            <a:ext cx="2952328" cy="3888977"/>
          </a:xfrm>
          <a:prstGeom prst="parallelogram">
            <a:avLst>
              <a:gd name="adj" fmla="val 39454"/>
            </a:avLst>
          </a:prstGeom>
          <a:solidFill>
            <a:schemeClr val="accent1">
              <a:alpha val="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Parallelogramm 3">
            <a:extLst>
              <a:ext uri="{FF2B5EF4-FFF2-40B4-BE49-F238E27FC236}">
                <a16:creationId xmlns:a16="http://schemas.microsoft.com/office/drawing/2014/main" id="{F0957FD8-9A4F-4ED0-A403-7033135C737D}"/>
              </a:ext>
            </a:extLst>
          </p:cNvPr>
          <p:cNvSpPr/>
          <p:nvPr/>
        </p:nvSpPr>
        <p:spPr>
          <a:xfrm>
            <a:off x="2037110" y="-1584798"/>
            <a:ext cx="2952328" cy="3888977"/>
          </a:xfrm>
          <a:prstGeom prst="parallelogram">
            <a:avLst>
              <a:gd name="adj" fmla="val 39454"/>
            </a:avLst>
          </a:prstGeom>
          <a:noFill/>
          <a:ln>
            <a:solidFill>
              <a:schemeClr val="accent1">
                <a:alpha val="21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Parallelogramm 4">
            <a:extLst>
              <a:ext uri="{FF2B5EF4-FFF2-40B4-BE49-F238E27FC236}">
                <a16:creationId xmlns:a16="http://schemas.microsoft.com/office/drawing/2014/main" id="{38D3D03C-5FFC-ABB9-61BC-DFABE2ABF56C}"/>
              </a:ext>
            </a:extLst>
          </p:cNvPr>
          <p:cNvSpPr/>
          <p:nvPr/>
        </p:nvSpPr>
        <p:spPr>
          <a:xfrm>
            <a:off x="1768025" y="5769768"/>
            <a:ext cx="3619648" cy="4862767"/>
          </a:xfrm>
          <a:prstGeom prst="parallelogram">
            <a:avLst>
              <a:gd name="adj" fmla="val 39454"/>
            </a:avLst>
          </a:prstGeom>
          <a:solidFill>
            <a:schemeClr val="accent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728868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2470" y="1157274"/>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 Ja</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40</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73" name="Pfeil: nach rechts 72">
            <a:extLst>
              <a:ext uri="{FF2B5EF4-FFF2-40B4-BE49-F238E27FC236}">
                <a16:creationId xmlns:a16="http://schemas.microsoft.com/office/drawing/2014/main" id="{C208805E-E42D-F1F0-1413-49CBA66A8362}"/>
              </a:ext>
            </a:extLst>
          </p:cNvPr>
          <p:cNvSpPr/>
          <p:nvPr/>
        </p:nvSpPr>
        <p:spPr>
          <a:xfrm>
            <a:off x="4338033" y="3920149"/>
            <a:ext cx="1728192" cy="320806"/>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842089" y="3408589"/>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256890" y="4924823"/>
            <a:ext cx="1728192" cy="287094"/>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8D90D70D-B6ED-FC67-7CA1-D2689D569B6F}"/>
              </a:ext>
            </a:extLst>
          </p:cNvPr>
          <p:cNvSpPr txBox="1"/>
          <p:nvPr/>
        </p:nvSpPr>
        <p:spPr>
          <a:xfrm>
            <a:off x="4275552" y="1523102"/>
            <a:ext cx="2531462" cy="369332"/>
          </a:xfrm>
          <a:prstGeom prst="rect">
            <a:avLst/>
          </a:prstGeom>
          <a:noFill/>
        </p:spPr>
        <p:txBody>
          <a:bodyPr wrap="none" rtlCol="0">
            <a:spAutoFit/>
          </a:bodyPr>
          <a:lstStyle/>
          <a:p>
            <a:r>
              <a:rPr lang="de-DE" dirty="0"/>
              <a:t>Folge: Bandentartung?</a:t>
            </a:r>
          </a:p>
        </p:txBody>
      </p:sp>
      <p:sp>
        <p:nvSpPr>
          <p:cNvPr id="9" name="Textfeld 8">
            <a:extLst>
              <a:ext uri="{FF2B5EF4-FFF2-40B4-BE49-F238E27FC236}">
                <a16:creationId xmlns:a16="http://schemas.microsoft.com/office/drawing/2014/main" id="{4A7A6A74-C00D-6FDB-63AE-E9E44BEDDC1C}"/>
              </a:ext>
            </a:extLst>
          </p:cNvPr>
          <p:cNvSpPr txBox="1"/>
          <p:nvPr/>
        </p:nvSpPr>
        <p:spPr>
          <a:xfrm>
            <a:off x="2743391" y="1799311"/>
            <a:ext cx="4801314" cy="646331"/>
          </a:xfrm>
          <a:prstGeom prst="rect">
            <a:avLst/>
          </a:prstGeom>
          <a:noFill/>
        </p:spPr>
        <p:txBody>
          <a:bodyPr wrap="none" rtlCol="0">
            <a:spAutoFit/>
          </a:bodyPr>
          <a:lstStyle/>
          <a:p>
            <a:pPr lvl="2"/>
            <a:r>
              <a:rPr lang="de-DE" dirty="0"/>
              <a:t>Symmetrien: Zeitumkehr + Rotation</a:t>
            </a:r>
          </a:p>
          <a:p>
            <a:pPr lvl="2"/>
            <a:r>
              <a:rPr lang="de-DE" dirty="0"/>
              <a:t>	       Keine Zeitumkehr	</a:t>
            </a:r>
          </a:p>
        </p:txBody>
      </p:sp>
      <p:grpSp>
        <p:nvGrpSpPr>
          <p:cNvPr id="77" name="Gruppieren 76">
            <a:extLst>
              <a:ext uri="{FF2B5EF4-FFF2-40B4-BE49-F238E27FC236}">
                <a16:creationId xmlns:a16="http://schemas.microsoft.com/office/drawing/2014/main" id="{A194C525-AB61-2A8A-5277-13C2EAF37376}"/>
              </a:ext>
            </a:extLst>
          </p:cNvPr>
          <p:cNvGrpSpPr/>
          <p:nvPr/>
        </p:nvGrpSpPr>
        <p:grpSpPr>
          <a:xfrm>
            <a:off x="839416" y="3502119"/>
            <a:ext cx="2160240" cy="1961950"/>
            <a:chOff x="839416" y="3502119"/>
            <a:chExt cx="2160240" cy="1961950"/>
          </a:xfrm>
        </p:grpSpPr>
        <p:grpSp>
          <p:nvGrpSpPr>
            <p:cNvPr id="4" name="Gruppieren 3">
              <a:extLst>
                <a:ext uri="{FF2B5EF4-FFF2-40B4-BE49-F238E27FC236}">
                  <a16:creationId xmlns:a16="http://schemas.microsoft.com/office/drawing/2014/main" id="{47087EDA-1230-CD7E-5189-493E20CF0C2A}"/>
                </a:ext>
              </a:extLst>
            </p:cNvPr>
            <p:cNvGrpSpPr/>
            <p:nvPr/>
          </p:nvGrpSpPr>
          <p:grpSpPr>
            <a:xfrm>
              <a:off x="839416" y="3502119"/>
              <a:ext cx="2160240" cy="1961950"/>
              <a:chOff x="839416" y="3502119"/>
              <a:chExt cx="2160240" cy="1961950"/>
            </a:xfrm>
          </p:grpSpPr>
          <p:cxnSp>
            <p:nvCxnSpPr>
              <p:cNvPr id="120" name="Gerader Verbinder 119">
                <a:extLst>
                  <a:ext uri="{FF2B5EF4-FFF2-40B4-BE49-F238E27FC236}">
                    <a16:creationId xmlns:a16="http://schemas.microsoft.com/office/drawing/2014/main" id="{B866FEAB-2378-6806-91C8-10114F7094BE}"/>
                  </a:ext>
                </a:extLst>
              </p:cNvPr>
              <p:cNvCxnSpPr>
                <a:cxnSpLocks/>
              </p:cNvCxnSpPr>
              <p:nvPr/>
            </p:nvCxnSpPr>
            <p:spPr>
              <a:xfrm flipH="1">
                <a:off x="839416" y="4097307"/>
                <a:ext cx="648197" cy="4549"/>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110E51DD-BAF8-0ED0-2413-77A2C46F1B6C}"/>
                  </a:ext>
                </a:extLst>
              </p:cNvPr>
              <p:cNvCxnSpPr>
                <a:cxnSpLocks/>
              </p:cNvCxnSpPr>
              <p:nvPr/>
            </p:nvCxnSpPr>
            <p:spPr>
              <a:xfrm flipH="1" flipV="1">
                <a:off x="839416" y="4870798"/>
                <a:ext cx="647121" cy="1222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9154C039-D261-C6CB-B6FB-16487ED368D1}"/>
                  </a:ext>
                </a:extLst>
              </p:cNvPr>
              <p:cNvCxnSpPr>
                <a:cxnSpLocks/>
              </p:cNvCxnSpPr>
              <p:nvPr/>
            </p:nvCxnSpPr>
            <p:spPr>
              <a:xfrm flipH="1">
                <a:off x="2358877" y="4080887"/>
                <a:ext cx="640779"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4935149C-BC0C-8C30-E43E-0A8577C94239}"/>
                  </a:ext>
                </a:extLst>
              </p:cNvPr>
              <p:cNvCxnSpPr>
                <a:cxnSpLocks/>
              </p:cNvCxnSpPr>
              <p:nvPr/>
            </p:nvCxnSpPr>
            <p:spPr>
              <a:xfrm flipH="1">
                <a:off x="2341074" y="4883420"/>
                <a:ext cx="658582"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1D2DA18-DA93-547F-647B-662629B5F3DF}"/>
                  </a:ext>
                </a:extLst>
              </p:cNvPr>
              <p:cNvCxnSpPr>
                <a:cxnSpLocks/>
              </p:cNvCxnSpPr>
              <p:nvPr/>
            </p:nvCxnSpPr>
            <p:spPr>
              <a:xfrm flipV="1">
                <a:off x="1535539" y="3502119"/>
                <a:ext cx="19575" cy="57876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54A6BF75-C267-986F-A4C1-94B917857D1B}"/>
                  </a:ext>
                </a:extLst>
              </p:cNvPr>
              <p:cNvCxnSpPr>
                <a:cxnSpLocks/>
              </p:cNvCxnSpPr>
              <p:nvPr/>
            </p:nvCxnSpPr>
            <p:spPr>
              <a:xfrm flipH="1" flipV="1">
                <a:off x="2331701" y="4835016"/>
                <a:ext cx="3213" cy="629053"/>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Gerader Verbinder 111">
                <a:extLst>
                  <a:ext uri="{FF2B5EF4-FFF2-40B4-BE49-F238E27FC236}">
                    <a16:creationId xmlns:a16="http://schemas.microsoft.com/office/drawing/2014/main" id="{1188FF91-368B-6FC4-2864-676C32C56CD5}"/>
                  </a:ext>
                </a:extLst>
              </p:cNvPr>
              <p:cNvCxnSpPr>
                <a:cxnSpLocks/>
              </p:cNvCxnSpPr>
              <p:nvPr/>
            </p:nvCxnSpPr>
            <p:spPr>
              <a:xfrm flipH="1" flipV="1">
                <a:off x="1521546" y="4834614"/>
                <a:ext cx="13993" cy="62945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9382EBAF-EF8A-160C-019D-C2F2641B3A61}"/>
                  </a:ext>
                </a:extLst>
              </p:cNvPr>
              <p:cNvCxnSpPr>
                <a:cxnSpLocks/>
              </p:cNvCxnSpPr>
              <p:nvPr/>
            </p:nvCxnSpPr>
            <p:spPr>
              <a:xfrm flipH="1" flipV="1">
                <a:off x="2329135" y="3502119"/>
                <a:ext cx="2566" cy="562348"/>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6F19685A-E56B-5D54-2236-C0C7B8FF5DAC}"/>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1" name="Ellipse 60">
                <a:extLst>
                  <a:ext uri="{FF2B5EF4-FFF2-40B4-BE49-F238E27FC236}">
                    <a16:creationId xmlns:a16="http://schemas.microsoft.com/office/drawing/2014/main" id="{AF1656DE-4CBE-93C4-594E-86B3FC737787}"/>
                  </a:ext>
                </a:extLst>
              </p:cNvPr>
              <p:cNvSpPr/>
              <p:nvPr/>
            </p:nvSpPr>
            <p:spPr>
              <a:xfrm>
                <a:off x="1457065" y="3998409"/>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2244049"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1457065"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2244049" y="4780608"/>
                <a:ext cx="184852" cy="1803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26" name="Raute 25">
              <a:extLst>
                <a:ext uri="{FF2B5EF4-FFF2-40B4-BE49-F238E27FC236}">
                  <a16:creationId xmlns:a16="http://schemas.microsoft.com/office/drawing/2014/main" id="{7863E659-C97E-51A9-69E6-7D65CB229C6F}"/>
                </a:ext>
              </a:extLst>
            </p:cNvPr>
            <p:cNvSpPr/>
            <p:nvPr/>
          </p:nvSpPr>
          <p:spPr>
            <a:xfrm>
              <a:off x="1926438" y="389607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7" name="Raute 36">
              <a:extLst>
                <a:ext uri="{FF2B5EF4-FFF2-40B4-BE49-F238E27FC236}">
                  <a16:creationId xmlns:a16="http://schemas.microsoft.com/office/drawing/2014/main" id="{43DCAE1E-1FF1-6350-87E7-02E92A771D4B}"/>
                </a:ext>
              </a:extLst>
            </p:cNvPr>
            <p:cNvSpPr/>
            <p:nvPr/>
          </p:nvSpPr>
          <p:spPr>
            <a:xfrm rot="16200000">
              <a:off x="1135201" y="389742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8" name="Raute 37">
              <a:extLst>
                <a:ext uri="{FF2B5EF4-FFF2-40B4-BE49-F238E27FC236}">
                  <a16:creationId xmlns:a16="http://schemas.microsoft.com/office/drawing/2014/main" id="{7D7E18D2-602F-F707-FF9C-890E411DDA4E}"/>
                </a:ext>
              </a:extLst>
            </p:cNvPr>
            <p:cNvSpPr/>
            <p:nvPr/>
          </p:nvSpPr>
          <p:spPr>
            <a:xfrm rot="16200000">
              <a:off x="1926437" y="4685695"/>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39" name="Raute 38">
              <a:extLst>
                <a:ext uri="{FF2B5EF4-FFF2-40B4-BE49-F238E27FC236}">
                  <a16:creationId xmlns:a16="http://schemas.microsoft.com/office/drawing/2014/main" id="{C7FAADDD-93DF-8EA7-4E1E-E51043FD8CD7}"/>
                </a:ext>
              </a:extLst>
            </p:cNvPr>
            <p:cNvSpPr/>
            <p:nvPr/>
          </p:nvSpPr>
          <p:spPr>
            <a:xfrm>
              <a:off x="1125986" y="4679182"/>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grpSp>
        <p:nvGrpSpPr>
          <p:cNvPr id="76" name="Gruppieren 75">
            <a:extLst>
              <a:ext uri="{FF2B5EF4-FFF2-40B4-BE49-F238E27FC236}">
                <a16:creationId xmlns:a16="http://schemas.microsoft.com/office/drawing/2014/main" id="{C6E96815-2E8B-A4AD-5EDE-B368A134071E}"/>
              </a:ext>
            </a:extLst>
          </p:cNvPr>
          <p:cNvGrpSpPr/>
          <p:nvPr/>
        </p:nvGrpSpPr>
        <p:grpSpPr>
          <a:xfrm>
            <a:off x="7968208" y="3668827"/>
            <a:ext cx="1685940" cy="1763466"/>
            <a:chOff x="7968208" y="3668827"/>
            <a:chExt cx="1685940" cy="1763466"/>
          </a:xfrm>
        </p:grpSpPr>
        <p:grpSp>
          <p:nvGrpSpPr>
            <p:cNvPr id="10" name="Gruppieren 9">
              <a:extLst>
                <a:ext uri="{FF2B5EF4-FFF2-40B4-BE49-F238E27FC236}">
                  <a16:creationId xmlns:a16="http://schemas.microsoft.com/office/drawing/2014/main" id="{9B5CC0C2-FDA1-6D26-F2DB-38F67D426BC5}"/>
                </a:ext>
              </a:extLst>
            </p:cNvPr>
            <p:cNvGrpSpPr/>
            <p:nvPr/>
          </p:nvGrpSpPr>
          <p:grpSpPr>
            <a:xfrm>
              <a:off x="7968208" y="3668827"/>
              <a:ext cx="1685940" cy="1717204"/>
              <a:chOff x="1079737" y="3524612"/>
              <a:chExt cx="1685940" cy="1717204"/>
            </a:xfrm>
          </p:grpSpPr>
          <p:cxnSp>
            <p:nvCxnSpPr>
              <p:cNvPr id="11" name="Gerader Verbinder 10">
                <a:extLst>
                  <a:ext uri="{FF2B5EF4-FFF2-40B4-BE49-F238E27FC236}">
                    <a16:creationId xmlns:a16="http://schemas.microsoft.com/office/drawing/2014/main" id="{2AD1C578-0FB7-B040-5D1C-7043EA5C0CA9}"/>
                  </a:ext>
                </a:extLst>
              </p:cNvPr>
              <p:cNvCxnSpPr>
                <a:cxnSpLocks/>
              </p:cNvCxnSpPr>
              <p:nvPr/>
            </p:nvCxnSpPr>
            <p:spPr>
              <a:xfrm flipH="1" flipV="1">
                <a:off x="1080813" y="409730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2AE83A7F-0937-8C81-EE60-72F5783772C7}"/>
                  </a:ext>
                </a:extLst>
              </p:cNvPr>
              <p:cNvCxnSpPr>
                <a:cxnSpLocks/>
              </p:cNvCxnSpPr>
              <p:nvPr/>
            </p:nvCxnSpPr>
            <p:spPr>
              <a:xfrm flipH="1" flipV="1">
                <a:off x="1079737" y="4883018"/>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B785D5C-4F12-74D1-6CC3-BA62E4065E1E}"/>
                  </a:ext>
                </a:extLst>
              </p:cNvPr>
              <p:cNvCxnSpPr>
                <a:cxnSpLocks/>
              </p:cNvCxnSpPr>
              <p:nvPr/>
            </p:nvCxnSpPr>
            <p:spPr>
              <a:xfrm flipH="1" flipV="1">
                <a:off x="2358877" y="4080887"/>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94C32B91-9656-6AEC-F752-0636B8EDA0A0}"/>
                  </a:ext>
                </a:extLst>
              </p:cNvPr>
              <p:cNvCxnSpPr>
                <a:cxnSpLocks/>
              </p:cNvCxnSpPr>
              <p:nvPr/>
            </p:nvCxnSpPr>
            <p:spPr>
              <a:xfrm flipH="1" flipV="1">
                <a:off x="2341074" y="4883420"/>
                <a:ext cx="406800" cy="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01B77203-F928-D032-A378-F35552DCB121}"/>
                  </a:ext>
                </a:extLst>
              </p:cNvPr>
              <p:cNvCxnSpPr>
                <a:cxnSpLocks/>
              </p:cNvCxnSpPr>
              <p:nvPr/>
            </p:nvCxnSpPr>
            <p:spPr>
              <a:xfrm flipV="1">
                <a:off x="1535539" y="3524612"/>
                <a:ext cx="4924" cy="55627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BF0967D7-E05B-4CB6-12CD-AD828F0015C8}"/>
                  </a:ext>
                </a:extLst>
              </p:cNvPr>
              <p:cNvCxnSpPr>
                <a:cxnSpLocks/>
              </p:cNvCxnSpPr>
              <p:nvPr/>
            </p:nvCxnSpPr>
            <p:spPr>
              <a:xfrm flipV="1">
                <a:off x="2331701" y="4835016"/>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458E54E0-24E6-7104-987D-74ABB79EBA7D}"/>
                  </a:ext>
                </a:extLst>
              </p:cNvPr>
              <p:cNvCxnSpPr>
                <a:cxnSpLocks/>
              </p:cNvCxnSpPr>
              <p:nvPr/>
            </p:nvCxnSpPr>
            <p:spPr>
              <a:xfrm flipV="1">
                <a:off x="1521546" y="4834614"/>
                <a:ext cx="0" cy="406800"/>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82182BEF-9047-F5C9-64DC-668A73A4B0A3}"/>
                  </a:ext>
                </a:extLst>
              </p:cNvPr>
              <p:cNvCxnSpPr>
                <a:cxnSpLocks/>
              </p:cNvCxnSpPr>
              <p:nvPr/>
            </p:nvCxnSpPr>
            <p:spPr>
              <a:xfrm flipV="1">
                <a:off x="2331699" y="3542462"/>
                <a:ext cx="0" cy="522005"/>
              </a:xfrm>
              <a:prstGeom prst="line">
                <a:avLst/>
              </a:prstGeom>
              <a:ln w="28575">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AD77BC87-EBE9-F808-FE74-7A658D8A33F0}"/>
                  </a:ext>
                </a:extLst>
              </p:cNvPr>
              <p:cNvSpPr/>
              <p:nvPr/>
            </p:nvSpPr>
            <p:spPr>
              <a:xfrm>
                <a:off x="1535539" y="4101856"/>
                <a:ext cx="800937" cy="781564"/>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Ellipse 21">
                <a:extLst>
                  <a:ext uri="{FF2B5EF4-FFF2-40B4-BE49-F238E27FC236}">
                    <a16:creationId xmlns:a16="http://schemas.microsoft.com/office/drawing/2014/main" id="{A4FAF7CA-193B-B277-EF2C-DF41E7EB925C}"/>
                  </a:ext>
                </a:extLst>
              </p:cNvPr>
              <p:cNvSpPr/>
              <p:nvPr/>
            </p:nvSpPr>
            <p:spPr>
              <a:xfrm>
                <a:off x="1457065" y="3998409"/>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Ellipse 22">
                <a:extLst>
                  <a:ext uri="{FF2B5EF4-FFF2-40B4-BE49-F238E27FC236}">
                    <a16:creationId xmlns:a16="http://schemas.microsoft.com/office/drawing/2014/main" id="{C7F35A57-5CFD-A008-118F-F658482988C1}"/>
                  </a:ext>
                </a:extLst>
              </p:cNvPr>
              <p:cNvSpPr/>
              <p:nvPr/>
            </p:nvSpPr>
            <p:spPr>
              <a:xfrm>
                <a:off x="2244049" y="3998409"/>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4" name="Ellipse 23">
                <a:extLst>
                  <a:ext uri="{FF2B5EF4-FFF2-40B4-BE49-F238E27FC236}">
                    <a16:creationId xmlns:a16="http://schemas.microsoft.com/office/drawing/2014/main" id="{9E975BDF-81AE-BD50-01A0-432B0BB243F6}"/>
                  </a:ext>
                </a:extLst>
              </p:cNvPr>
              <p:cNvSpPr/>
              <p:nvPr/>
            </p:nvSpPr>
            <p:spPr>
              <a:xfrm>
                <a:off x="1457065" y="4780608"/>
                <a:ext cx="184852" cy="18038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17117C6F-7643-1A91-011F-6F3A70AF2D03}"/>
                  </a:ext>
                </a:extLst>
              </p:cNvPr>
              <p:cNvSpPr/>
              <p:nvPr/>
            </p:nvSpPr>
            <p:spPr>
              <a:xfrm>
                <a:off x="2244049" y="4780608"/>
                <a:ext cx="184852" cy="180381"/>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44" name="Raute 43">
              <a:extLst>
                <a:ext uri="{FF2B5EF4-FFF2-40B4-BE49-F238E27FC236}">
                  <a16:creationId xmlns:a16="http://schemas.microsoft.com/office/drawing/2014/main" id="{49172374-7252-6D90-2178-640CAC9354B4}"/>
                </a:ext>
              </a:extLst>
            </p:cNvPr>
            <p:cNvSpPr/>
            <p:nvPr/>
          </p:nvSpPr>
          <p:spPr>
            <a:xfrm>
              <a:off x="8811695" y="403646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45" name="Raute 44">
              <a:extLst>
                <a:ext uri="{FF2B5EF4-FFF2-40B4-BE49-F238E27FC236}">
                  <a16:creationId xmlns:a16="http://schemas.microsoft.com/office/drawing/2014/main" id="{5D87EC28-D907-62D5-78B9-F25208A89BB7}"/>
                </a:ext>
              </a:extLst>
            </p:cNvPr>
            <p:cNvSpPr/>
            <p:nvPr/>
          </p:nvSpPr>
          <p:spPr>
            <a:xfrm rot="16200000">
              <a:off x="8020458" y="4037824"/>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4" name="Raute 73">
              <a:extLst>
                <a:ext uri="{FF2B5EF4-FFF2-40B4-BE49-F238E27FC236}">
                  <a16:creationId xmlns:a16="http://schemas.microsoft.com/office/drawing/2014/main" id="{57254CF0-CBEA-E4EC-6763-38F7517AE30D}"/>
                </a:ext>
              </a:extLst>
            </p:cNvPr>
            <p:cNvSpPr/>
            <p:nvPr/>
          </p:nvSpPr>
          <p:spPr>
            <a:xfrm rot="16200000">
              <a:off x="8811694" y="4826091"/>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5" name="Raute 74">
              <a:extLst>
                <a:ext uri="{FF2B5EF4-FFF2-40B4-BE49-F238E27FC236}">
                  <a16:creationId xmlns:a16="http://schemas.microsoft.com/office/drawing/2014/main" id="{BABB20BC-52AB-E67F-6C6B-465EBE6E3E12}"/>
                </a:ext>
              </a:extLst>
            </p:cNvPr>
            <p:cNvSpPr/>
            <p:nvPr/>
          </p:nvSpPr>
          <p:spPr>
            <a:xfrm>
              <a:off x="8011243" y="4819578"/>
              <a:ext cx="816953" cy="395451"/>
            </a:xfrm>
            <a:prstGeom prst="diamond">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grpSp>
      <p:sp>
        <p:nvSpPr>
          <p:cNvPr id="83" name="Pfeil: gebogen 82">
            <a:extLst>
              <a:ext uri="{FF2B5EF4-FFF2-40B4-BE49-F238E27FC236}">
                <a16:creationId xmlns:a16="http://schemas.microsoft.com/office/drawing/2014/main" id="{AC74CA8E-43A8-3C3B-CC15-4F34263317D8}"/>
              </a:ext>
            </a:extLst>
          </p:cNvPr>
          <p:cNvSpPr/>
          <p:nvPr/>
        </p:nvSpPr>
        <p:spPr>
          <a:xfrm rot="17989508">
            <a:off x="7519629" y="4250177"/>
            <a:ext cx="576064" cy="520475"/>
          </a:xfrm>
          <a:prstGeom prst="ben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84" name="Textfeld 83">
            <a:extLst>
              <a:ext uri="{FF2B5EF4-FFF2-40B4-BE49-F238E27FC236}">
                <a16:creationId xmlns:a16="http://schemas.microsoft.com/office/drawing/2014/main" id="{42B101BA-595B-1263-B8CB-E0BCB96E9F0B}"/>
              </a:ext>
            </a:extLst>
          </p:cNvPr>
          <p:cNvSpPr txBox="1"/>
          <p:nvPr/>
        </p:nvSpPr>
        <p:spPr>
          <a:xfrm>
            <a:off x="4437324" y="4644026"/>
            <a:ext cx="1249125" cy="369332"/>
          </a:xfrm>
          <a:prstGeom prst="rect">
            <a:avLst/>
          </a:prstGeom>
          <a:noFill/>
        </p:spPr>
        <p:txBody>
          <a:bodyPr wrap="none" rtlCol="0">
            <a:spAutoFit/>
          </a:bodyPr>
          <a:lstStyle/>
          <a:p>
            <a:r>
              <a:rPr lang="de-DE" dirty="0"/>
              <a:t>Rotation </a:t>
            </a:r>
            <a:r>
              <a:rPr lang="de-DE" dirty="0">
                <a:solidFill>
                  <a:srgbClr val="FFC000"/>
                </a:solidFill>
              </a:rPr>
              <a:t>A</a:t>
            </a:r>
          </a:p>
        </p:txBody>
      </p:sp>
      <p:sp>
        <p:nvSpPr>
          <p:cNvPr id="85" name="Textfeld 84">
            <a:extLst>
              <a:ext uri="{FF2B5EF4-FFF2-40B4-BE49-F238E27FC236}">
                <a16:creationId xmlns:a16="http://schemas.microsoft.com/office/drawing/2014/main" id="{614A29B0-AB76-0176-EA43-D75474F44A67}"/>
              </a:ext>
            </a:extLst>
          </p:cNvPr>
          <p:cNvSpPr txBox="1"/>
          <p:nvPr/>
        </p:nvSpPr>
        <p:spPr>
          <a:xfrm>
            <a:off x="4428941" y="5126117"/>
            <a:ext cx="1300356" cy="369332"/>
          </a:xfrm>
          <a:prstGeom prst="rect">
            <a:avLst/>
          </a:prstGeom>
          <a:noFill/>
        </p:spPr>
        <p:txBody>
          <a:bodyPr wrap="none" rtlCol="0">
            <a:spAutoFit/>
          </a:bodyPr>
          <a:lstStyle/>
          <a:p>
            <a:r>
              <a:rPr lang="de-DE" dirty="0"/>
              <a:t>des Gitters</a:t>
            </a:r>
          </a:p>
        </p:txBody>
      </p:sp>
      <p:pic>
        <p:nvPicPr>
          <p:cNvPr id="19" name="Grafik 18" descr="Ein Bild, das Kreative Künste, Bastelei, Origami enthält.&#10;&#10;Automatisch generierte Beschreibung">
            <a:extLst>
              <a:ext uri="{FF2B5EF4-FFF2-40B4-BE49-F238E27FC236}">
                <a16:creationId xmlns:a16="http://schemas.microsoft.com/office/drawing/2014/main" id="{773BE14C-2B93-80E0-72C7-AE9F62FE2B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2445" y="376978"/>
            <a:ext cx="2868639" cy="1883998"/>
          </a:xfrm>
          <a:prstGeom prst="rect">
            <a:avLst/>
          </a:prstGeom>
        </p:spPr>
      </p:pic>
      <p:pic>
        <p:nvPicPr>
          <p:cNvPr id="27" name="Grafik 26">
            <a:extLst>
              <a:ext uri="{FF2B5EF4-FFF2-40B4-BE49-F238E27FC236}">
                <a16:creationId xmlns:a16="http://schemas.microsoft.com/office/drawing/2014/main" id="{DD8FD029-11AC-D565-FCEB-3983654312D9}"/>
              </a:ext>
            </a:extLst>
          </p:cNvPr>
          <p:cNvPicPr>
            <a:picLocks noChangeAspect="1"/>
          </p:cNvPicPr>
          <p:nvPr/>
        </p:nvPicPr>
        <p:blipFill>
          <a:blip r:embed="rId4"/>
          <a:stretch>
            <a:fillRect/>
          </a:stretch>
        </p:blipFill>
        <p:spPr>
          <a:xfrm>
            <a:off x="7452924" y="1836430"/>
            <a:ext cx="762620" cy="318259"/>
          </a:xfrm>
          <a:prstGeom prst="rect">
            <a:avLst/>
          </a:prstGeom>
        </p:spPr>
      </p:pic>
    </p:spTree>
    <p:extLst>
      <p:ext uri="{BB962C8B-B14F-4D97-AF65-F5344CB8AC3E}">
        <p14:creationId xmlns:p14="http://schemas.microsoft.com/office/powerpoint/2010/main" val="36759169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31799" y="1484785"/>
            <a:ext cx="3191993" cy="4608042"/>
          </a:xfrm>
        </p:spPr>
        <p:txBody>
          <a:bodyPr/>
          <a:lstStyle/>
          <a:p>
            <a:r>
              <a:rPr lang="de-DE" b="0" u="sng" dirty="0">
                <a:solidFill>
                  <a:schemeClr val="tx1"/>
                </a:solidFill>
                <a:uFill>
                  <a:solidFill>
                    <a:schemeClr val="accent1"/>
                  </a:solidFill>
                </a:uFill>
              </a:rPr>
              <a:t>Frage zur Klassifizierung</a:t>
            </a:r>
            <a:r>
              <a:rPr lang="de-DE" b="0" dirty="0">
                <a:solidFill>
                  <a:schemeClr val="tx1"/>
                </a:solidFill>
                <a:uFill>
                  <a:solidFill>
                    <a:schemeClr val="accent1"/>
                  </a:solidFill>
                </a:uFill>
              </a:rPr>
              <a:t>: Kann eine Gittersymmetrie die Zeitumkehr aufheben?</a:t>
            </a:r>
          </a:p>
          <a:p>
            <a:endParaRPr lang="de-DE" dirty="0"/>
          </a:p>
          <a:p>
            <a:r>
              <a:rPr lang="de-DE" dirty="0"/>
              <a:t>Antiferromagnetismus</a:t>
            </a:r>
          </a:p>
          <a:p>
            <a:pPr lvl="2"/>
            <a:r>
              <a:rPr lang="de-DE" dirty="0"/>
              <a:t>Keine Magnetisierung</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41</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7">
            <a:extLst>
              <a:ext uri="{FF2B5EF4-FFF2-40B4-BE49-F238E27FC236}">
                <a16:creationId xmlns:a16="http://schemas.microsoft.com/office/drawing/2014/main" id="{5B8C1F1A-FF68-B257-8811-158F44136B74}"/>
              </a:ext>
            </a:extLst>
          </p:cNvPr>
          <p:cNvSpPr/>
          <p:nvPr/>
        </p:nvSpPr>
        <p:spPr>
          <a:xfrm>
            <a:off x="8966705" y="191482"/>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9938705" y="1163784"/>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9938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10874705" y="191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9938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10874705" y="2096482"/>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8966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8966704"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10874705" y="1163784"/>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10874704" y="20964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8858693"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9846998"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10766692"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1735694" y="10313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8858693"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9846998"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10766692"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1735694" y="103989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8858693"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9846998"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10766692"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1735694" y="197665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8858693"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9846998"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10766692"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1735694" y="2944409"/>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2" name="Gruppieren 71">
            <a:extLst>
              <a:ext uri="{FF2B5EF4-FFF2-40B4-BE49-F238E27FC236}">
                <a16:creationId xmlns:a16="http://schemas.microsoft.com/office/drawing/2014/main" id="{827F099E-7E33-D69D-6CD2-529F86E59173}"/>
              </a:ext>
            </a:extLst>
          </p:cNvPr>
          <p:cNvGrpSpPr/>
          <p:nvPr/>
        </p:nvGrpSpPr>
        <p:grpSpPr>
          <a:xfrm>
            <a:off x="665877" y="3794325"/>
            <a:ext cx="2646707" cy="2552856"/>
            <a:chOff x="3692899" y="1467633"/>
            <a:chExt cx="3093025" cy="3057298"/>
          </a:xfrm>
        </p:grpSpPr>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Rechteck 45">
              <a:extLst>
                <a:ext uri="{FF2B5EF4-FFF2-40B4-BE49-F238E27FC236}">
                  <a16:creationId xmlns:a16="http://schemas.microsoft.com/office/drawing/2014/main" id="{66003DAD-1FD4-611D-AC69-CC242D0F2A49}"/>
                </a:ext>
              </a:extLst>
            </p:cNvPr>
            <p:cNvSpPr/>
            <p:nvPr/>
          </p:nvSpPr>
          <p:spPr>
            <a:xfrm>
              <a:off x="3800911" y="1555980"/>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Rechteck 46">
              <a:extLst>
                <a:ext uri="{FF2B5EF4-FFF2-40B4-BE49-F238E27FC236}">
                  <a16:creationId xmlns:a16="http://schemas.microsoft.com/office/drawing/2014/main" id="{6F19685A-E56B-5D54-2236-C0C7B8FF5DAC}"/>
                </a:ext>
              </a:extLst>
            </p:cNvPr>
            <p:cNvSpPr/>
            <p:nvPr/>
          </p:nvSpPr>
          <p:spPr>
            <a:xfrm>
              <a:off x="4772911" y="2528282"/>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48" name="Gerader Verbinder 47">
              <a:extLst>
                <a:ext uri="{FF2B5EF4-FFF2-40B4-BE49-F238E27FC236}">
                  <a16:creationId xmlns:a16="http://schemas.microsoft.com/office/drawing/2014/main" id="{A760204F-8A53-1727-623F-41CE84F43292}"/>
                </a:ext>
              </a:extLst>
            </p:cNvPr>
            <p:cNvCxnSpPr>
              <a:cxnSpLocks/>
            </p:cNvCxnSpPr>
            <p:nvPr/>
          </p:nvCxnSpPr>
          <p:spPr>
            <a:xfrm flipV="1">
              <a:off x="4772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02029367-7DC0-F63A-DA39-BC981240DE8D}"/>
                </a:ext>
              </a:extLst>
            </p:cNvPr>
            <p:cNvCxnSpPr>
              <a:cxnSpLocks/>
            </p:cNvCxnSpPr>
            <p:nvPr/>
          </p:nvCxnSpPr>
          <p:spPr>
            <a:xfrm flipV="1">
              <a:off x="5708911" y="1555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1376F34-05A4-D25E-60B9-C41AA393FA77}"/>
                </a:ext>
              </a:extLst>
            </p:cNvPr>
            <p:cNvCxnSpPr>
              <a:cxnSpLocks/>
            </p:cNvCxnSpPr>
            <p:nvPr/>
          </p:nvCxnSpPr>
          <p:spPr>
            <a:xfrm flipV="1">
              <a:off x="4772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30DB3FF-1A55-F5DF-20E7-7D1E09522C97}"/>
                </a:ext>
              </a:extLst>
            </p:cNvPr>
            <p:cNvCxnSpPr>
              <a:cxnSpLocks/>
            </p:cNvCxnSpPr>
            <p:nvPr/>
          </p:nvCxnSpPr>
          <p:spPr>
            <a:xfrm flipV="1">
              <a:off x="5708911" y="3460980"/>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Gerader Verbinder 51">
              <a:extLst>
                <a:ext uri="{FF2B5EF4-FFF2-40B4-BE49-F238E27FC236}">
                  <a16:creationId xmlns:a16="http://schemas.microsoft.com/office/drawing/2014/main" id="{D7E13B81-8F4F-D718-41BF-6DE5738F7B3E}"/>
                </a:ext>
              </a:extLst>
            </p:cNvPr>
            <p:cNvCxnSpPr>
              <a:cxnSpLocks/>
            </p:cNvCxnSpPr>
            <p:nvPr/>
          </p:nvCxnSpPr>
          <p:spPr>
            <a:xfrm>
              <a:off x="3800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Gerader Verbinder 52">
              <a:extLst>
                <a:ext uri="{FF2B5EF4-FFF2-40B4-BE49-F238E27FC236}">
                  <a16:creationId xmlns:a16="http://schemas.microsoft.com/office/drawing/2014/main" id="{703C7CB7-022D-243F-716D-09972B999A9C}"/>
                </a:ext>
              </a:extLst>
            </p:cNvPr>
            <p:cNvCxnSpPr>
              <a:cxnSpLocks/>
            </p:cNvCxnSpPr>
            <p:nvPr/>
          </p:nvCxnSpPr>
          <p:spPr>
            <a:xfrm>
              <a:off x="3800910"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48598F9A-69CE-B2D3-3607-F1E0EED853BC}"/>
                </a:ext>
              </a:extLst>
            </p:cNvPr>
            <p:cNvCxnSpPr>
              <a:cxnSpLocks/>
            </p:cNvCxnSpPr>
            <p:nvPr/>
          </p:nvCxnSpPr>
          <p:spPr>
            <a:xfrm>
              <a:off x="5708911" y="2528282"/>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051C465B-5AAB-EB66-381E-897762E771B7}"/>
                </a:ext>
              </a:extLst>
            </p:cNvPr>
            <p:cNvCxnSpPr>
              <a:cxnSpLocks/>
            </p:cNvCxnSpPr>
            <p:nvPr/>
          </p:nvCxnSpPr>
          <p:spPr>
            <a:xfrm>
              <a:off x="5708910" y="3460980"/>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Ellipse 55">
              <a:extLst>
                <a:ext uri="{FF2B5EF4-FFF2-40B4-BE49-F238E27FC236}">
                  <a16:creationId xmlns:a16="http://schemas.microsoft.com/office/drawing/2014/main" id="{CF2123D8-E4DE-1ED9-8C8B-2689D098249C}"/>
                </a:ext>
              </a:extLst>
            </p:cNvPr>
            <p:cNvSpPr/>
            <p:nvPr/>
          </p:nvSpPr>
          <p:spPr>
            <a:xfrm>
              <a:off x="3692899"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Ellipse 56">
              <a:extLst>
                <a:ext uri="{FF2B5EF4-FFF2-40B4-BE49-F238E27FC236}">
                  <a16:creationId xmlns:a16="http://schemas.microsoft.com/office/drawing/2014/main" id="{BFFA549A-881E-69B2-2BB9-D627D8C05494}"/>
                </a:ext>
              </a:extLst>
            </p:cNvPr>
            <p:cNvSpPr/>
            <p:nvPr/>
          </p:nvSpPr>
          <p:spPr>
            <a:xfrm>
              <a:off x="4681204"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Ellipse 57">
              <a:extLst>
                <a:ext uri="{FF2B5EF4-FFF2-40B4-BE49-F238E27FC236}">
                  <a16:creationId xmlns:a16="http://schemas.microsoft.com/office/drawing/2014/main" id="{BFBDFC99-AD52-C886-37DF-EA2B36429797}"/>
                </a:ext>
              </a:extLst>
            </p:cNvPr>
            <p:cNvSpPr/>
            <p:nvPr/>
          </p:nvSpPr>
          <p:spPr>
            <a:xfrm>
              <a:off x="5600898" y="146763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9" name="Ellipse 58">
              <a:extLst>
                <a:ext uri="{FF2B5EF4-FFF2-40B4-BE49-F238E27FC236}">
                  <a16:creationId xmlns:a16="http://schemas.microsoft.com/office/drawing/2014/main" id="{45098735-EBD9-C6C4-DFE9-499F5F4C6A64}"/>
                </a:ext>
              </a:extLst>
            </p:cNvPr>
            <p:cNvSpPr/>
            <p:nvPr/>
          </p:nvSpPr>
          <p:spPr>
            <a:xfrm>
              <a:off x="6569900" y="146763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Ellipse 59">
              <a:extLst>
                <a:ext uri="{FF2B5EF4-FFF2-40B4-BE49-F238E27FC236}">
                  <a16:creationId xmlns:a16="http://schemas.microsoft.com/office/drawing/2014/main" id="{AFB87CF7-0F83-A8FC-1D8A-1B08EE4246DF}"/>
                </a:ext>
              </a:extLst>
            </p:cNvPr>
            <p:cNvSpPr/>
            <p:nvPr/>
          </p:nvSpPr>
          <p:spPr>
            <a:xfrm>
              <a:off x="3692899"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Ellipse 60">
              <a:extLst>
                <a:ext uri="{FF2B5EF4-FFF2-40B4-BE49-F238E27FC236}">
                  <a16:creationId xmlns:a16="http://schemas.microsoft.com/office/drawing/2014/main" id="{AF1656DE-4CBE-93C4-594E-86B3FC737787}"/>
                </a:ext>
              </a:extLst>
            </p:cNvPr>
            <p:cNvSpPr/>
            <p:nvPr/>
          </p:nvSpPr>
          <p:spPr>
            <a:xfrm>
              <a:off x="4681204"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Ellipse 61">
              <a:extLst>
                <a:ext uri="{FF2B5EF4-FFF2-40B4-BE49-F238E27FC236}">
                  <a16:creationId xmlns:a16="http://schemas.microsoft.com/office/drawing/2014/main" id="{D522906E-D3AF-F914-C2C3-A559B9A0C168}"/>
                </a:ext>
              </a:extLst>
            </p:cNvPr>
            <p:cNvSpPr/>
            <p:nvPr/>
          </p:nvSpPr>
          <p:spPr>
            <a:xfrm>
              <a:off x="5600898" y="240439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Ellipse 62">
              <a:extLst>
                <a:ext uri="{FF2B5EF4-FFF2-40B4-BE49-F238E27FC236}">
                  <a16:creationId xmlns:a16="http://schemas.microsoft.com/office/drawing/2014/main" id="{D59B3C3A-C2DA-5DF8-6180-DEE42387CF98}"/>
                </a:ext>
              </a:extLst>
            </p:cNvPr>
            <p:cNvSpPr/>
            <p:nvPr/>
          </p:nvSpPr>
          <p:spPr>
            <a:xfrm>
              <a:off x="6569900" y="240439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Ellipse 63">
              <a:extLst>
                <a:ext uri="{FF2B5EF4-FFF2-40B4-BE49-F238E27FC236}">
                  <a16:creationId xmlns:a16="http://schemas.microsoft.com/office/drawing/2014/main" id="{033EBAAB-4B3F-08A0-07C3-FA692E91ADB0}"/>
                </a:ext>
              </a:extLst>
            </p:cNvPr>
            <p:cNvSpPr/>
            <p:nvPr/>
          </p:nvSpPr>
          <p:spPr>
            <a:xfrm>
              <a:off x="3692899"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Ellipse 64">
              <a:extLst>
                <a:ext uri="{FF2B5EF4-FFF2-40B4-BE49-F238E27FC236}">
                  <a16:creationId xmlns:a16="http://schemas.microsoft.com/office/drawing/2014/main" id="{6CC91398-112F-4730-6AAE-75DA2FE3C878}"/>
                </a:ext>
              </a:extLst>
            </p:cNvPr>
            <p:cNvSpPr/>
            <p:nvPr/>
          </p:nvSpPr>
          <p:spPr>
            <a:xfrm>
              <a:off x="4681204"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Ellipse 65">
              <a:extLst>
                <a:ext uri="{FF2B5EF4-FFF2-40B4-BE49-F238E27FC236}">
                  <a16:creationId xmlns:a16="http://schemas.microsoft.com/office/drawing/2014/main" id="{9088A7B2-F4C0-0B67-D91F-25187367E639}"/>
                </a:ext>
              </a:extLst>
            </p:cNvPr>
            <p:cNvSpPr/>
            <p:nvPr/>
          </p:nvSpPr>
          <p:spPr>
            <a:xfrm>
              <a:off x="5600898" y="3341155"/>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7" name="Ellipse 66">
              <a:extLst>
                <a:ext uri="{FF2B5EF4-FFF2-40B4-BE49-F238E27FC236}">
                  <a16:creationId xmlns:a16="http://schemas.microsoft.com/office/drawing/2014/main" id="{F4D758A0-2875-939E-1E20-C77CC39E36C2}"/>
                </a:ext>
              </a:extLst>
            </p:cNvPr>
            <p:cNvSpPr/>
            <p:nvPr/>
          </p:nvSpPr>
          <p:spPr>
            <a:xfrm>
              <a:off x="6569900" y="3341155"/>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Ellipse 67">
              <a:extLst>
                <a:ext uri="{FF2B5EF4-FFF2-40B4-BE49-F238E27FC236}">
                  <a16:creationId xmlns:a16="http://schemas.microsoft.com/office/drawing/2014/main" id="{2C09D37B-D842-3781-6478-1ECB73FE60D1}"/>
                </a:ext>
              </a:extLst>
            </p:cNvPr>
            <p:cNvSpPr/>
            <p:nvPr/>
          </p:nvSpPr>
          <p:spPr>
            <a:xfrm>
              <a:off x="3692899"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9" name="Ellipse 68">
              <a:extLst>
                <a:ext uri="{FF2B5EF4-FFF2-40B4-BE49-F238E27FC236}">
                  <a16:creationId xmlns:a16="http://schemas.microsoft.com/office/drawing/2014/main" id="{18D99C09-CF71-A7BE-6782-DA89CEC3D112}"/>
                </a:ext>
              </a:extLst>
            </p:cNvPr>
            <p:cNvSpPr/>
            <p:nvPr/>
          </p:nvSpPr>
          <p:spPr>
            <a:xfrm>
              <a:off x="4681204"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Ellipse 69">
              <a:extLst>
                <a:ext uri="{FF2B5EF4-FFF2-40B4-BE49-F238E27FC236}">
                  <a16:creationId xmlns:a16="http://schemas.microsoft.com/office/drawing/2014/main" id="{D4FD37A3-F6EF-8A83-E9BF-F226A0E661C5}"/>
                </a:ext>
              </a:extLst>
            </p:cNvPr>
            <p:cNvSpPr/>
            <p:nvPr/>
          </p:nvSpPr>
          <p:spPr>
            <a:xfrm>
              <a:off x="5600898" y="4308907"/>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1" name="Ellipse 70">
              <a:extLst>
                <a:ext uri="{FF2B5EF4-FFF2-40B4-BE49-F238E27FC236}">
                  <a16:creationId xmlns:a16="http://schemas.microsoft.com/office/drawing/2014/main" id="{746FB086-DAF7-3AC5-AC97-8CB0019F26EA}"/>
                </a:ext>
              </a:extLst>
            </p:cNvPr>
            <p:cNvSpPr/>
            <p:nvPr/>
          </p:nvSpPr>
          <p:spPr>
            <a:xfrm>
              <a:off x="6569900" y="4308907"/>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73" name="Pfeil: nach rechts 72">
            <a:extLst>
              <a:ext uri="{FF2B5EF4-FFF2-40B4-BE49-F238E27FC236}">
                <a16:creationId xmlns:a16="http://schemas.microsoft.com/office/drawing/2014/main" id="{C208805E-E42D-F1F0-1413-49CBA66A8362}"/>
              </a:ext>
            </a:extLst>
          </p:cNvPr>
          <p:cNvSpPr/>
          <p:nvPr/>
        </p:nvSpPr>
        <p:spPr>
          <a:xfrm>
            <a:off x="4154155" y="4175679"/>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04" name="Gruppieren 103">
            <a:extLst>
              <a:ext uri="{FF2B5EF4-FFF2-40B4-BE49-F238E27FC236}">
                <a16:creationId xmlns:a16="http://schemas.microsoft.com/office/drawing/2014/main" id="{A9607378-B33C-D1D9-008A-1671649451C8}"/>
              </a:ext>
            </a:extLst>
          </p:cNvPr>
          <p:cNvGrpSpPr/>
          <p:nvPr/>
        </p:nvGrpSpPr>
        <p:grpSpPr>
          <a:xfrm>
            <a:off x="6646216" y="3816687"/>
            <a:ext cx="2719801" cy="2583571"/>
            <a:chOff x="6760575" y="3312792"/>
            <a:chExt cx="3093025" cy="3057298"/>
          </a:xfrm>
        </p:grpSpPr>
        <p:sp>
          <p:nvSpPr>
            <p:cNvPr id="74" name="Rechteck 73">
              <a:extLst>
                <a:ext uri="{FF2B5EF4-FFF2-40B4-BE49-F238E27FC236}">
                  <a16:creationId xmlns:a16="http://schemas.microsoft.com/office/drawing/2014/main" id="{D1DBC14A-1B5E-5483-9B89-757ED7B16544}"/>
                </a:ext>
              </a:extLst>
            </p:cNvPr>
            <p:cNvSpPr/>
            <p:nvPr/>
          </p:nvSpPr>
          <p:spPr>
            <a:xfrm>
              <a:off x="6868587" y="340113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Rechteck 74">
              <a:extLst>
                <a:ext uri="{FF2B5EF4-FFF2-40B4-BE49-F238E27FC236}">
                  <a16:creationId xmlns:a16="http://schemas.microsoft.com/office/drawing/2014/main" id="{C8C2B063-ED48-B074-A7A6-4CACAABFC46C}"/>
                </a:ext>
              </a:extLst>
            </p:cNvPr>
            <p:cNvSpPr/>
            <p:nvPr/>
          </p:nvSpPr>
          <p:spPr>
            <a:xfrm>
              <a:off x="7840587" y="437344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6" name="Gerader Verbinder 75">
              <a:extLst>
                <a:ext uri="{FF2B5EF4-FFF2-40B4-BE49-F238E27FC236}">
                  <a16:creationId xmlns:a16="http://schemas.microsoft.com/office/drawing/2014/main" id="{3AA27FCF-9CE5-415E-43A1-C19050EF82FB}"/>
                </a:ext>
              </a:extLst>
            </p:cNvPr>
            <p:cNvCxnSpPr>
              <a:cxnSpLocks/>
            </p:cNvCxnSpPr>
            <p:nvPr/>
          </p:nvCxnSpPr>
          <p:spPr>
            <a:xfrm flipV="1">
              <a:off x="7840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6F893E94-1D65-0C77-0237-BD9C070E821C}"/>
                </a:ext>
              </a:extLst>
            </p:cNvPr>
            <p:cNvCxnSpPr>
              <a:cxnSpLocks/>
            </p:cNvCxnSpPr>
            <p:nvPr/>
          </p:nvCxnSpPr>
          <p:spPr>
            <a:xfrm flipV="1">
              <a:off x="8776587" y="3401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FD65474-4B74-959E-C935-BAE77B224C40}"/>
                </a:ext>
              </a:extLst>
            </p:cNvPr>
            <p:cNvCxnSpPr>
              <a:cxnSpLocks/>
            </p:cNvCxnSpPr>
            <p:nvPr/>
          </p:nvCxnSpPr>
          <p:spPr>
            <a:xfrm flipV="1">
              <a:off x="7840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61F9C66F-D3DA-A80E-1458-43980464468C}"/>
                </a:ext>
              </a:extLst>
            </p:cNvPr>
            <p:cNvCxnSpPr>
              <a:cxnSpLocks/>
            </p:cNvCxnSpPr>
            <p:nvPr/>
          </p:nvCxnSpPr>
          <p:spPr>
            <a:xfrm flipV="1">
              <a:off x="8776587" y="530613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D967A8E2-7516-F2BB-F26D-4A43D4A4B4BD}"/>
                </a:ext>
              </a:extLst>
            </p:cNvPr>
            <p:cNvCxnSpPr>
              <a:cxnSpLocks/>
            </p:cNvCxnSpPr>
            <p:nvPr/>
          </p:nvCxnSpPr>
          <p:spPr>
            <a:xfrm>
              <a:off x="6868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434579D-3D46-2F01-03A6-57A9DC91C9F2}"/>
                </a:ext>
              </a:extLst>
            </p:cNvPr>
            <p:cNvCxnSpPr>
              <a:cxnSpLocks/>
            </p:cNvCxnSpPr>
            <p:nvPr/>
          </p:nvCxnSpPr>
          <p:spPr>
            <a:xfrm>
              <a:off x="6868586"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4BD2CDA5-2A7C-87E6-919D-CC626C62B830}"/>
                </a:ext>
              </a:extLst>
            </p:cNvPr>
            <p:cNvCxnSpPr>
              <a:cxnSpLocks/>
            </p:cNvCxnSpPr>
            <p:nvPr/>
          </p:nvCxnSpPr>
          <p:spPr>
            <a:xfrm>
              <a:off x="8776587" y="437344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Gerader Verbinder 82">
              <a:extLst>
                <a:ext uri="{FF2B5EF4-FFF2-40B4-BE49-F238E27FC236}">
                  <a16:creationId xmlns:a16="http://schemas.microsoft.com/office/drawing/2014/main" id="{A0E8085D-7538-BFF5-125A-52F7ECA612C9}"/>
                </a:ext>
              </a:extLst>
            </p:cNvPr>
            <p:cNvCxnSpPr>
              <a:cxnSpLocks/>
            </p:cNvCxnSpPr>
            <p:nvPr/>
          </p:nvCxnSpPr>
          <p:spPr>
            <a:xfrm>
              <a:off x="8776586" y="530613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Ellipse 83">
              <a:extLst>
                <a:ext uri="{FF2B5EF4-FFF2-40B4-BE49-F238E27FC236}">
                  <a16:creationId xmlns:a16="http://schemas.microsoft.com/office/drawing/2014/main" id="{59087F14-7E05-18CD-2C4B-F715CAC0CD36}"/>
                </a:ext>
              </a:extLst>
            </p:cNvPr>
            <p:cNvSpPr/>
            <p:nvPr/>
          </p:nvSpPr>
          <p:spPr>
            <a:xfrm>
              <a:off x="6760575"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Ellipse 84">
              <a:extLst>
                <a:ext uri="{FF2B5EF4-FFF2-40B4-BE49-F238E27FC236}">
                  <a16:creationId xmlns:a16="http://schemas.microsoft.com/office/drawing/2014/main" id="{0049DA8E-065B-001F-CD9E-D7C263571732}"/>
                </a:ext>
              </a:extLst>
            </p:cNvPr>
            <p:cNvSpPr/>
            <p:nvPr/>
          </p:nvSpPr>
          <p:spPr>
            <a:xfrm>
              <a:off x="7748880"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86" name="Ellipse 85">
              <a:extLst>
                <a:ext uri="{FF2B5EF4-FFF2-40B4-BE49-F238E27FC236}">
                  <a16:creationId xmlns:a16="http://schemas.microsoft.com/office/drawing/2014/main" id="{1DAD6AD4-6886-D323-769E-6C8DC844C387}"/>
                </a:ext>
              </a:extLst>
            </p:cNvPr>
            <p:cNvSpPr/>
            <p:nvPr/>
          </p:nvSpPr>
          <p:spPr>
            <a:xfrm>
              <a:off x="8668574" y="3312792"/>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7559E419-B461-8811-17F1-ECD394D2A0D6}"/>
                </a:ext>
              </a:extLst>
            </p:cNvPr>
            <p:cNvSpPr/>
            <p:nvPr/>
          </p:nvSpPr>
          <p:spPr>
            <a:xfrm>
              <a:off x="9637576" y="3312792"/>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8" name="Ellipse 87">
              <a:extLst>
                <a:ext uri="{FF2B5EF4-FFF2-40B4-BE49-F238E27FC236}">
                  <a16:creationId xmlns:a16="http://schemas.microsoft.com/office/drawing/2014/main" id="{404AD1F5-F0A4-20BF-5B64-BDCCA61819CE}"/>
                </a:ext>
              </a:extLst>
            </p:cNvPr>
            <p:cNvSpPr/>
            <p:nvPr/>
          </p:nvSpPr>
          <p:spPr>
            <a:xfrm>
              <a:off x="6760575"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9" name="Ellipse 88">
              <a:extLst>
                <a:ext uri="{FF2B5EF4-FFF2-40B4-BE49-F238E27FC236}">
                  <a16:creationId xmlns:a16="http://schemas.microsoft.com/office/drawing/2014/main" id="{E5E81A85-24DE-1408-B643-F4FD8175556F}"/>
                </a:ext>
              </a:extLst>
            </p:cNvPr>
            <p:cNvSpPr/>
            <p:nvPr/>
          </p:nvSpPr>
          <p:spPr>
            <a:xfrm>
              <a:off x="7748880"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0" name="Ellipse 89">
              <a:extLst>
                <a:ext uri="{FF2B5EF4-FFF2-40B4-BE49-F238E27FC236}">
                  <a16:creationId xmlns:a16="http://schemas.microsoft.com/office/drawing/2014/main" id="{A8DE356C-588F-1231-53FC-2157C27144DF}"/>
                </a:ext>
              </a:extLst>
            </p:cNvPr>
            <p:cNvSpPr/>
            <p:nvPr/>
          </p:nvSpPr>
          <p:spPr>
            <a:xfrm>
              <a:off x="8668574" y="4249553"/>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Ellipse 90">
              <a:extLst>
                <a:ext uri="{FF2B5EF4-FFF2-40B4-BE49-F238E27FC236}">
                  <a16:creationId xmlns:a16="http://schemas.microsoft.com/office/drawing/2014/main" id="{5AC89E6C-CF32-7A5C-B3FF-9DAEDBD82642}"/>
                </a:ext>
              </a:extLst>
            </p:cNvPr>
            <p:cNvSpPr/>
            <p:nvPr/>
          </p:nvSpPr>
          <p:spPr>
            <a:xfrm>
              <a:off x="9637576" y="4249553"/>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Ellipse 91">
              <a:extLst>
                <a:ext uri="{FF2B5EF4-FFF2-40B4-BE49-F238E27FC236}">
                  <a16:creationId xmlns:a16="http://schemas.microsoft.com/office/drawing/2014/main" id="{B603E51D-80FE-6140-2AC5-7BEFB7945730}"/>
                </a:ext>
              </a:extLst>
            </p:cNvPr>
            <p:cNvSpPr/>
            <p:nvPr/>
          </p:nvSpPr>
          <p:spPr>
            <a:xfrm>
              <a:off x="6760575"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Ellipse 92">
              <a:extLst>
                <a:ext uri="{FF2B5EF4-FFF2-40B4-BE49-F238E27FC236}">
                  <a16:creationId xmlns:a16="http://schemas.microsoft.com/office/drawing/2014/main" id="{9A4EDEB4-F40C-CB3E-A8DA-5A425BF27889}"/>
                </a:ext>
              </a:extLst>
            </p:cNvPr>
            <p:cNvSpPr/>
            <p:nvPr/>
          </p:nvSpPr>
          <p:spPr>
            <a:xfrm>
              <a:off x="7748880"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0911F6BA-DC6F-ED2D-E93C-5DE602DB3BFA}"/>
                </a:ext>
              </a:extLst>
            </p:cNvPr>
            <p:cNvSpPr/>
            <p:nvPr/>
          </p:nvSpPr>
          <p:spPr>
            <a:xfrm>
              <a:off x="8668574" y="5186314"/>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5" name="Ellipse 94">
              <a:extLst>
                <a:ext uri="{FF2B5EF4-FFF2-40B4-BE49-F238E27FC236}">
                  <a16:creationId xmlns:a16="http://schemas.microsoft.com/office/drawing/2014/main" id="{27673FF5-2668-B050-9243-A74131E9D236}"/>
                </a:ext>
              </a:extLst>
            </p:cNvPr>
            <p:cNvSpPr/>
            <p:nvPr/>
          </p:nvSpPr>
          <p:spPr>
            <a:xfrm>
              <a:off x="9637576" y="5186314"/>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930DC5EC-0E97-AA20-4027-DE57B9A8A715}"/>
                </a:ext>
              </a:extLst>
            </p:cNvPr>
            <p:cNvSpPr/>
            <p:nvPr/>
          </p:nvSpPr>
          <p:spPr>
            <a:xfrm>
              <a:off x="6760575"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7" name="Ellipse 96">
              <a:extLst>
                <a:ext uri="{FF2B5EF4-FFF2-40B4-BE49-F238E27FC236}">
                  <a16:creationId xmlns:a16="http://schemas.microsoft.com/office/drawing/2014/main" id="{F131D44E-EABF-8677-0067-672394C57FC6}"/>
                </a:ext>
              </a:extLst>
            </p:cNvPr>
            <p:cNvSpPr/>
            <p:nvPr/>
          </p:nvSpPr>
          <p:spPr>
            <a:xfrm>
              <a:off x="7748880"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Ellipse 97">
              <a:extLst>
                <a:ext uri="{FF2B5EF4-FFF2-40B4-BE49-F238E27FC236}">
                  <a16:creationId xmlns:a16="http://schemas.microsoft.com/office/drawing/2014/main" id="{D6A7BD82-6FB3-07E4-E84A-42A7F1C06B3B}"/>
                </a:ext>
              </a:extLst>
            </p:cNvPr>
            <p:cNvSpPr/>
            <p:nvPr/>
          </p:nvSpPr>
          <p:spPr>
            <a:xfrm>
              <a:off x="8668574" y="6154066"/>
              <a:ext cx="216024" cy="2160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99" name="Ellipse 98">
              <a:extLst>
                <a:ext uri="{FF2B5EF4-FFF2-40B4-BE49-F238E27FC236}">
                  <a16:creationId xmlns:a16="http://schemas.microsoft.com/office/drawing/2014/main" id="{B271F215-546D-80E5-B4DF-5CDF73481C0F}"/>
                </a:ext>
              </a:extLst>
            </p:cNvPr>
            <p:cNvSpPr/>
            <p:nvPr/>
          </p:nvSpPr>
          <p:spPr>
            <a:xfrm>
              <a:off x="9637576" y="6154066"/>
              <a:ext cx="216024" cy="21602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pic>
        <p:nvPicPr>
          <p:cNvPr id="101" name="Grafik 100">
            <a:extLst>
              <a:ext uri="{FF2B5EF4-FFF2-40B4-BE49-F238E27FC236}">
                <a16:creationId xmlns:a16="http://schemas.microsoft.com/office/drawing/2014/main" id="{45612B82-2769-6C2C-F708-81AC4C979A47}"/>
              </a:ext>
            </a:extLst>
          </p:cNvPr>
          <p:cNvPicPr>
            <a:picLocks noChangeAspect="1"/>
          </p:cNvPicPr>
          <p:nvPr/>
        </p:nvPicPr>
        <p:blipFill>
          <a:blip r:embed="rId2"/>
          <a:stretch>
            <a:fillRect/>
          </a:stretch>
        </p:blipFill>
        <p:spPr>
          <a:xfrm>
            <a:off x="4751697" y="3689980"/>
            <a:ext cx="476580" cy="520475"/>
          </a:xfrm>
          <a:prstGeom prst="rect">
            <a:avLst/>
          </a:prstGeom>
        </p:spPr>
      </p:pic>
      <p:sp>
        <p:nvSpPr>
          <p:cNvPr id="102" name="Pfeil: nach rechts 101">
            <a:extLst>
              <a:ext uri="{FF2B5EF4-FFF2-40B4-BE49-F238E27FC236}">
                <a16:creationId xmlns:a16="http://schemas.microsoft.com/office/drawing/2014/main" id="{6DAC7EF0-627A-0870-498C-C843B615C5F3}"/>
              </a:ext>
            </a:extLst>
          </p:cNvPr>
          <p:cNvSpPr/>
          <p:nvPr/>
        </p:nvSpPr>
        <p:spPr>
          <a:xfrm rot="10800000">
            <a:off x="4125892" y="5567668"/>
            <a:ext cx="1728192" cy="355582"/>
          </a:xfrm>
          <a:prstGeom prst="rightArrow">
            <a:avLst/>
          </a:prstGeom>
          <a:solidFill>
            <a:schemeClr val="accent1">
              <a:lumMod val="40000"/>
              <a:lumOff val="6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7451034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a:t>
            </a:r>
            <a:r>
              <a:rPr lang="de-DE" dirty="0" err="1"/>
              <a:t>spin</a:t>
            </a:r>
            <a:r>
              <a:rPr lang="de-DE" dirty="0"/>
              <a:t>-polarisation im k-Raum</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2" name="Titel 1"/>
          <p:cNvSpPr>
            <a:spLocks noGrp="1"/>
          </p:cNvSpPr>
          <p:nvPr>
            <p:ph type="title"/>
          </p:nvPr>
        </p:nvSpPr>
        <p:spPr/>
        <p:txBody>
          <a:bodyPr/>
          <a:lstStyle/>
          <a:p>
            <a:r>
              <a:rPr lang="de-DE" dirty="0"/>
              <a:t>Phasen des Magnetismus</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42</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19" name="Rechteck 18">
            <a:extLst>
              <a:ext uri="{FF2B5EF4-FFF2-40B4-BE49-F238E27FC236}">
                <a16:creationId xmlns:a16="http://schemas.microsoft.com/office/drawing/2014/main" id="{87A81E01-1CE4-19E9-59E8-3A7EFC8B63A5}"/>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B269AED8-FD42-EAA9-1976-559141456F4A}"/>
              </a:ext>
            </a:extLst>
          </p:cNvPr>
          <p:cNvSpPr/>
          <p:nvPr/>
        </p:nvSpPr>
        <p:spPr>
          <a:xfrm>
            <a:off x="4427995" y="175364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5B8C1F1A-FF68-B257-8811-158F44136B74}"/>
              </a:ext>
            </a:extLst>
          </p:cNvPr>
          <p:cNvSpPr/>
          <p:nvPr/>
        </p:nvSpPr>
        <p:spPr>
          <a:xfrm>
            <a:off x="7994704" y="993689"/>
            <a:ext cx="2880000" cy="2880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A6910FFC-A0E6-2B37-64D9-19C11D03AB3B}"/>
              </a:ext>
            </a:extLst>
          </p:cNvPr>
          <p:cNvSpPr/>
          <p:nvPr/>
        </p:nvSpPr>
        <p:spPr>
          <a:xfrm>
            <a:off x="8966704" y="1965991"/>
            <a:ext cx="936000" cy="936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FF2B5EF4-FFF2-40B4-BE49-F238E27FC236}">
                <a16:creationId xmlns:a16="http://schemas.microsoft.com/office/drawing/2014/main" id="{047BB96C-1B81-E2D3-29B9-7096AEB1E9C2}"/>
              </a:ext>
            </a:extLst>
          </p:cNvPr>
          <p:cNvCxnSpPr>
            <a:cxnSpLocks/>
          </p:cNvCxnSpPr>
          <p:nvPr/>
        </p:nvCxnSpPr>
        <p:spPr>
          <a:xfrm flipV="1">
            <a:off x="8966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42B74F76-E513-F7C9-FD2A-05B0C41DEDD8}"/>
              </a:ext>
            </a:extLst>
          </p:cNvPr>
          <p:cNvCxnSpPr>
            <a:cxnSpLocks/>
          </p:cNvCxnSpPr>
          <p:nvPr/>
        </p:nvCxnSpPr>
        <p:spPr>
          <a:xfrm flipV="1">
            <a:off x="9902704" y="993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0CFC8E5-7F63-96DF-4D00-E140F38CAFF7}"/>
              </a:ext>
            </a:extLst>
          </p:cNvPr>
          <p:cNvCxnSpPr>
            <a:cxnSpLocks/>
          </p:cNvCxnSpPr>
          <p:nvPr/>
        </p:nvCxnSpPr>
        <p:spPr>
          <a:xfrm flipV="1">
            <a:off x="8966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E754494C-5F82-F91E-CDB8-1759D73B9046}"/>
              </a:ext>
            </a:extLst>
          </p:cNvPr>
          <p:cNvCxnSpPr>
            <a:cxnSpLocks/>
          </p:cNvCxnSpPr>
          <p:nvPr/>
        </p:nvCxnSpPr>
        <p:spPr>
          <a:xfrm flipV="1">
            <a:off x="9902704" y="2898689"/>
            <a:ext cx="0" cy="97230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E0952A8-A2B2-9F8F-5EE2-C6916349110C}"/>
              </a:ext>
            </a:extLst>
          </p:cNvPr>
          <p:cNvCxnSpPr>
            <a:cxnSpLocks/>
          </p:cNvCxnSpPr>
          <p:nvPr/>
        </p:nvCxnSpPr>
        <p:spPr>
          <a:xfrm>
            <a:off x="7994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F95D0106-B2DD-A5C6-E306-2A70F0461D5E}"/>
              </a:ext>
            </a:extLst>
          </p:cNvPr>
          <p:cNvCxnSpPr>
            <a:cxnSpLocks/>
          </p:cNvCxnSpPr>
          <p:nvPr/>
        </p:nvCxnSpPr>
        <p:spPr>
          <a:xfrm>
            <a:off x="7994703"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4C646289-074D-096F-2F32-074333DA5724}"/>
              </a:ext>
            </a:extLst>
          </p:cNvPr>
          <p:cNvCxnSpPr>
            <a:cxnSpLocks/>
          </p:cNvCxnSpPr>
          <p:nvPr/>
        </p:nvCxnSpPr>
        <p:spPr>
          <a:xfrm>
            <a:off x="9902704" y="1965991"/>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3111581D-EFD0-8166-E97B-F9F0FCDFF6A9}"/>
              </a:ext>
            </a:extLst>
          </p:cNvPr>
          <p:cNvCxnSpPr>
            <a:cxnSpLocks/>
          </p:cNvCxnSpPr>
          <p:nvPr/>
        </p:nvCxnSpPr>
        <p:spPr>
          <a:xfrm>
            <a:off x="9902703" y="2898689"/>
            <a:ext cx="9720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Ellipse 25">
            <a:extLst>
              <a:ext uri="{FF2B5EF4-FFF2-40B4-BE49-F238E27FC236}">
                <a16:creationId xmlns:a16="http://schemas.microsoft.com/office/drawing/2014/main" id="{747FDC58-6A47-C5E1-12FE-97FB9D44DBA3}"/>
              </a:ext>
            </a:extLst>
          </p:cNvPr>
          <p:cNvSpPr/>
          <p:nvPr/>
        </p:nvSpPr>
        <p:spPr>
          <a:xfrm>
            <a:off x="7886692"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Ellipse 26">
            <a:extLst>
              <a:ext uri="{FF2B5EF4-FFF2-40B4-BE49-F238E27FC236}">
                <a16:creationId xmlns:a16="http://schemas.microsoft.com/office/drawing/2014/main" id="{FD48AA21-6FCD-C992-04C6-E49FE3CF0E70}"/>
              </a:ext>
            </a:extLst>
          </p:cNvPr>
          <p:cNvSpPr/>
          <p:nvPr/>
        </p:nvSpPr>
        <p:spPr>
          <a:xfrm>
            <a:off x="8874997"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Ellipse 27">
            <a:extLst>
              <a:ext uri="{FF2B5EF4-FFF2-40B4-BE49-F238E27FC236}">
                <a16:creationId xmlns:a16="http://schemas.microsoft.com/office/drawing/2014/main" id="{2D10F7C7-7423-B88C-4EBB-52396C97DE7A}"/>
              </a:ext>
            </a:extLst>
          </p:cNvPr>
          <p:cNvSpPr/>
          <p:nvPr/>
        </p:nvSpPr>
        <p:spPr>
          <a:xfrm>
            <a:off x="9794691"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Ellipse 28">
            <a:extLst>
              <a:ext uri="{FF2B5EF4-FFF2-40B4-BE49-F238E27FC236}">
                <a16:creationId xmlns:a16="http://schemas.microsoft.com/office/drawing/2014/main" id="{A70F1088-FCA5-8252-AFCF-7E0510B3F3CE}"/>
              </a:ext>
            </a:extLst>
          </p:cNvPr>
          <p:cNvSpPr/>
          <p:nvPr/>
        </p:nvSpPr>
        <p:spPr>
          <a:xfrm>
            <a:off x="10763693" y="905342"/>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Ellipse 30">
            <a:extLst>
              <a:ext uri="{FF2B5EF4-FFF2-40B4-BE49-F238E27FC236}">
                <a16:creationId xmlns:a16="http://schemas.microsoft.com/office/drawing/2014/main" id="{9BB02CEB-9E44-6208-6790-88F29DBB9D43}"/>
              </a:ext>
            </a:extLst>
          </p:cNvPr>
          <p:cNvSpPr/>
          <p:nvPr/>
        </p:nvSpPr>
        <p:spPr>
          <a:xfrm>
            <a:off x="7886692"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Ellipse 31">
            <a:extLst>
              <a:ext uri="{FF2B5EF4-FFF2-40B4-BE49-F238E27FC236}">
                <a16:creationId xmlns:a16="http://schemas.microsoft.com/office/drawing/2014/main" id="{ECB0A363-EB26-E720-D8D7-F6BA0A7C04C8}"/>
              </a:ext>
            </a:extLst>
          </p:cNvPr>
          <p:cNvSpPr/>
          <p:nvPr/>
        </p:nvSpPr>
        <p:spPr>
          <a:xfrm>
            <a:off x="8874997"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Ellipse 32">
            <a:extLst>
              <a:ext uri="{FF2B5EF4-FFF2-40B4-BE49-F238E27FC236}">
                <a16:creationId xmlns:a16="http://schemas.microsoft.com/office/drawing/2014/main" id="{3AB7AA47-7FD1-F248-DEAF-8FAB7EE2EDD4}"/>
              </a:ext>
            </a:extLst>
          </p:cNvPr>
          <p:cNvSpPr/>
          <p:nvPr/>
        </p:nvSpPr>
        <p:spPr>
          <a:xfrm>
            <a:off x="9794691"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Ellipse 33">
            <a:extLst>
              <a:ext uri="{FF2B5EF4-FFF2-40B4-BE49-F238E27FC236}">
                <a16:creationId xmlns:a16="http://schemas.microsoft.com/office/drawing/2014/main" id="{19A7C9E3-7CDA-740B-CB8A-08FF6B5F37EE}"/>
              </a:ext>
            </a:extLst>
          </p:cNvPr>
          <p:cNvSpPr/>
          <p:nvPr/>
        </p:nvSpPr>
        <p:spPr>
          <a:xfrm>
            <a:off x="10763693" y="1842103"/>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Ellipse 34">
            <a:extLst>
              <a:ext uri="{FF2B5EF4-FFF2-40B4-BE49-F238E27FC236}">
                <a16:creationId xmlns:a16="http://schemas.microsoft.com/office/drawing/2014/main" id="{BC1C8539-D692-476F-8FE4-7D5E9C725A52}"/>
              </a:ext>
            </a:extLst>
          </p:cNvPr>
          <p:cNvSpPr/>
          <p:nvPr/>
        </p:nvSpPr>
        <p:spPr>
          <a:xfrm>
            <a:off x="7886692"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Ellipse 35">
            <a:extLst>
              <a:ext uri="{FF2B5EF4-FFF2-40B4-BE49-F238E27FC236}">
                <a16:creationId xmlns:a16="http://schemas.microsoft.com/office/drawing/2014/main" id="{5573FA2B-FAC1-4299-BB9B-82F1A0DBE5B1}"/>
              </a:ext>
            </a:extLst>
          </p:cNvPr>
          <p:cNvSpPr/>
          <p:nvPr/>
        </p:nvSpPr>
        <p:spPr>
          <a:xfrm>
            <a:off x="8874997"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Ellipse 36">
            <a:extLst>
              <a:ext uri="{FF2B5EF4-FFF2-40B4-BE49-F238E27FC236}">
                <a16:creationId xmlns:a16="http://schemas.microsoft.com/office/drawing/2014/main" id="{DDA86FDD-596C-8B3F-12DE-939A4B01BBEA}"/>
              </a:ext>
            </a:extLst>
          </p:cNvPr>
          <p:cNvSpPr/>
          <p:nvPr/>
        </p:nvSpPr>
        <p:spPr>
          <a:xfrm>
            <a:off x="9794691"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Ellipse 37">
            <a:extLst>
              <a:ext uri="{FF2B5EF4-FFF2-40B4-BE49-F238E27FC236}">
                <a16:creationId xmlns:a16="http://schemas.microsoft.com/office/drawing/2014/main" id="{B7C4B0E6-47C2-1592-BC81-B4565520800F}"/>
              </a:ext>
            </a:extLst>
          </p:cNvPr>
          <p:cNvSpPr/>
          <p:nvPr/>
        </p:nvSpPr>
        <p:spPr>
          <a:xfrm>
            <a:off x="10763693" y="2778864"/>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Ellipse 38">
            <a:extLst>
              <a:ext uri="{FF2B5EF4-FFF2-40B4-BE49-F238E27FC236}">
                <a16:creationId xmlns:a16="http://schemas.microsoft.com/office/drawing/2014/main" id="{2AB53EFF-431E-096B-A09E-7D3E5C1660FA}"/>
              </a:ext>
            </a:extLst>
          </p:cNvPr>
          <p:cNvSpPr/>
          <p:nvPr/>
        </p:nvSpPr>
        <p:spPr>
          <a:xfrm>
            <a:off x="7886692"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Ellipse 39">
            <a:extLst>
              <a:ext uri="{FF2B5EF4-FFF2-40B4-BE49-F238E27FC236}">
                <a16:creationId xmlns:a16="http://schemas.microsoft.com/office/drawing/2014/main" id="{E2C7B8E6-B438-648B-D383-88DAE1AA2B6D}"/>
              </a:ext>
            </a:extLst>
          </p:cNvPr>
          <p:cNvSpPr/>
          <p:nvPr/>
        </p:nvSpPr>
        <p:spPr>
          <a:xfrm>
            <a:off x="8874997"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Ellipse 40">
            <a:extLst>
              <a:ext uri="{FF2B5EF4-FFF2-40B4-BE49-F238E27FC236}">
                <a16:creationId xmlns:a16="http://schemas.microsoft.com/office/drawing/2014/main" id="{7483C227-B93C-BABD-574C-F46CE495B448}"/>
              </a:ext>
            </a:extLst>
          </p:cNvPr>
          <p:cNvSpPr/>
          <p:nvPr/>
        </p:nvSpPr>
        <p:spPr>
          <a:xfrm>
            <a:off x="9794691"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Ellipse 41">
            <a:extLst>
              <a:ext uri="{FF2B5EF4-FFF2-40B4-BE49-F238E27FC236}">
                <a16:creationId xmlns:a16="http://schemas.microsoft.com/office/drawing/2014/main" id="{79985B85-63D4-F85A-6AD2-77B91D5DCA92}"/>
              </a:ext>
            </a:extLst>
          </p:cNvPr>
          <p:cNvSpPr/>
          <p:nvPr/>
        </p:nvSpPr>
        <p:spPr>
          <a:xfrm>
            <a:off x="10763693" y="3746616"/>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99485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Time-</a:t>
            </a:r>
            <a:r>
              <a:rPr lang="de-DE" dirty="0" err="1"/>
              <a:t>reversal</a:t>
            </a:r>
            <a:r>
              <a:rPr lang="de-DE" dirty="0"/>
              <a:t> </a:t>
            </a:r>
            <a:r>
              <a:rPr lang="de-DE" dirty="0" err="1"/>
              <a:t>symmetry</a:t>
            </a:r>
            <a:endParaRPr lang="de-DE" dirty="0"/>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Phasen des Magnetismus</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Time-</a:t>
            </a:r>
            <a:r>
              <a:rPr lang="de-DE" dirty="0" err="1"/>
              <a:t>reversal</a:t>
            </a:r>
            <a:r>
              <a:rPr lang="de-DE" dirty="0"/>
              <a:t> </a:t>
            </a:r>
            <a:r>
              <a:rPr lang="de-DE" dirty="0" err="1"/>
              <a:t>symmetry</a:t>
            </a:r>
            <a:endParaRPr lang="de-DE" dirty="0"/>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43</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9" name="Rechteck 8">
            <a:extLst>
              <a:ext uri="{FF2B5EF4-FFF2-40B4-BE49-F238E27FC236}">
                <a16:creationId xmlns:a16="http://schemas.microsoft.com/office/drawing/2014/main" id="{49784EBF-4597-FAE4-2C47-C1542BDD6712}"/>
              </a:ext>
            </a:extLst>
          </p:cNvPr>
          <p:cNvSpPr/>
          <p:nvPr/>
        </p:nvSpPr>
        <p:spPr>
          <a:xfrm>
            <a:off x="4703277" y="3877455"/>
            <a:ext cx="2916711" cy="27645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5FE9A90-0571-D7ED-0E06-907C026F02AB}"/>
              </a:ext>
            </a:extLst>
          </p:cNvPr>
          <p:cNvSpPr/>
          <p:nvPr/>
        </p:nvSpPr>
        <p:spPr>
          <a:xfrm>
            <a:off x="690313" y="3877455"/>
            <a:ext cx="2868639" cy="28803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10">
            <a:extLst>
              <a:ext uri="{FF2B5EF4-FFF2-40B4-BE49-F238E27FC236}">
                <a16:creationId xmlns:a16="http://schemas.microsoft.com/office/drawing/2014/main" id="{4C15BA07-3AF9-CFB8-016C-7FAF49939DEC}"/>
              </a:ext>
            </a:extLst>
          </p:cNvPr>
          <p:cNvSpPr/>
          <p:nvPr/>
        </p:nvSpPr>
        <p:spPr>
          <a:xfrm>
            <a:off x="690312" y="4932524"/>
            <a:ext cx="2868639" cy="139585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Time-</a:t>
            </a:r>
            <a:r>
              <a:rPr lang="de-DE" dirty="0" err="1"/>
              <a:t>reversal</a:t>
            </a:r>
            <a:r>
              <a:rPr lang="de-DE" dirty="0"/>
              <a:t> </a:t>
            </a:r>
            <a:r>
              <a:rPr lang="de-DE" dirty="0" err="1"/>
              <a:t>symmetry</a:t>
            </a:r>
            <a:endParaRPr lang="de-DE" dirty="0"/>
          </a:p>
          <a:p>
            <a:pPr lvl="2"/>
            <a:r>
              <a:rPr lang="de-DE" dirty="0"/>
              <a:t>Keine Spin-polarisation im k-Raum</a:t>
            </a:r>
          </a:p>
        </p:txBody>
      </p:sp>
    </p:spTree>
    <p:extLst>
      <p:ext uri="{BB962C8B-B14F-4D97-AF65-F5344CB8AC3E}">
        <p14:creationId xmlns:p14="http://schemas.microsoft.com/office/powerpoint/2010/main" val="2947095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a:t>
            </a:r>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3307897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45</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327770" y="1484785"/>
            <a:ext cx="3446830"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Isotrope  entartete Energiebänder</a:t>
            </a:r>
          </a:p>
          <a:p>
            <a:pPr lvl="3"/>
            <a:r>
              <a:rPr lang="de-DE" dirty="0"/>
              <a:t>(Im nichtrelativistischen Limit)</a:t>
            </a:r>
          </a:p>
          <a:p>
            <a:pPr lvl="2"/>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Magnetisierung</a:t>
            </a:r>
          </a:p>
          <a:p>
            <a:pPr lvl="2"/>
            <a:r>
              <a:rPr lang="de-DE" dirty="0"/>
              <a:t>Isotrope aufgeteilte Energiebänder</a:t>
            </a:r>
          </a:p>
          <a:p>
            <a:pPr lvl="2"/>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39" y="1484785"/>
            <a:ext cx="3503959"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Spin-Gruppe:</a:t>
            </a:r>
          </a:p>
          <a:p>
            <a:pPr lvl="2"/>
            <a:endParaRPr lang="de-DE" dirty="0"/>
          </a:p>
          <a:p>
            <a:pPr lvl="2"/>
            <a:endParaRPr lang="de-DE" dirty="0"/>
          </a:p>
          <a:p>
            <a:pPr lvl="2"/>
            <a:r>
              <a:rPr lang="de-DE" dirty="0"/>
              <a:t>Keine Magnetisierung</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nichtrelativistischen Limit)</a:t>
            </a:r>
          </a:p>
          <a:p>
            <a:pPr lvl="2"/>
            <a:endParaRPr lang="de-DE" dirty="0"/>
          </a:p>
          <a:p>
            <a:pPr lvl="2"/>
            <a:endParaRPr lang="de-DE" dirty="0"/>
          </a:p>
          <a:p>
            <a:pPr lvl="3"/>
            <a:endParaRPr lang="de-DE" dirty="0"/>
          </a:p>
        </p:txBody>
      </p:sp>
      <p:pic>
        <p:nvPicPr>
          <p:cNvPr id="10" name="Grafik 9">
            <a:extLst>
              <a:ext uri="{FF2B5EF4-FFF2-40B4-BE49-F238E27FC236}">
                <a16:creationId xmlns:a16="http://schemas.microsoft.com/office/drawing/2014/main" id="{37693BB2-318E-F441-00A7-B68D922A8135}"/>
              </a:ext>
            </a:extLst>
          </p:cNvPr>
          <p:cNvPicPr>
            <a:picLocks noChangeAspect="1"/>
          </p:cNvPicPr>
          <p:nvPr/>
        </p:nvPicPr>
        <p:blipFill>
          <a:blip r:embed="rId5"/>
          <a:stretch>
            <a:fillRect/>
          </a:stretch>
        </p:blipFill>
        <p:spPr>
          <a:xfrm>
            <a:off x="2207568" y="3877455"/>
            <a:ext cx="822320" cy="412987"/>
          </a:xfrm>
          <a:prstGeom prst="rect">
            <a:avLst/>
          </a:prstGeom>
        </p:spPr>
      </p:pic>
      <p:pic>
        <p:nvPicPr>
          <p:cNvPr id="12" name="Grafik 11">
            <a:extLst>
              <a:ext uri="{FF2B5EF4-FFF2-40B4-BE49-F238E27FC236}">
                <a16:creationId xmlns:a16="http://schemas.microsoft.com/office/drawing/2014/main" id="{DC6B2307-BFA5-9D5B-000E-60CB33599C64}"/>
              </a:ext>
            </a:extLst>
          </p:cNvPr>
          <p:cNvPicPr>
            <a:picLocks noChangeAspect="1"/>
          </p:cNvPicPr>
          <p:nvPr/>
        </p:nvPicPr>
        <p:blipFill>
          <a:blip r:embed="rId6"/>
          <a:stretch>
            <a:fillRect/>
          </a:stretch>
        </p:blipFill>
        <p:spPr>
          <a:xfrm>
            <a:off x="5021153" y="4196957"/>
            <a:ext cx="2149694" cy="385562"/>
          </a:xfrm>
          <a:prstGeom prst="rect">
            <a:avLst/>
          </a:prstGeom>
        </p:spPr>
      </p:pic>
      <p:pic>
        <p:nvPicPr>
          <p:cNvPr id="15" name="Grafik 14">
            <a:extLst>
              <a:ext uri="{FF2B5EF4-FFF2-40B4-BE49-F238E27FC236}">
                <a16:creationId xmlns:a16="http://schemas.microsoft.com/office/drawing/2014/main" id="{790920EA-3E1B-4AFB-CD48-82E87C138395}"/>
              </a:ext>
            </a:extLst>
          </p:cNvPr>
          <p:cNvPicPr>
            <a:picLocks noChangeAspect="1"/>
          </p:cNvPicPr>
          <p:nvPr/>
        </p:nvPicPr>
        <p:blipFill>
          <a:blip r:embed="rId7"/>
          <a:stretch>
            <a:fillRect/>
          </a:stretch>
        </p:blipFill>
        <p:spPr>
          <a:xfrm>
            <a:off x="8458331" y="4220716"/>
            <a:ext cx="2149694" cy="338044"/>
          </a:xfrm>
          <a:prstGeom prst="rect">
            <a:avLst/>
          </a:prstGeom>
        </p:spPr>
      </p:pic>
    </p:spTree>
    <p:extLst>
      <p:ext uri="{BB962C8B-B14F-4D97-AF65-F5344CB8AC3E}">
        <p14:creationId xmlns:p14="http://schemas.microsoft.com/office/powerpoint/2010/main" val="3070063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sp>
        <p:nvSpPr>
          <p:cNvPr id="2" name="Titel 1"/>
          <p:cNvSpPr>
            <a:spLocks noGrp="1"/>
          </p:cNvSpPr>
          <p:nvPr>
            <p:ph type="title"/>
          </p:nvPr>
        </p:nvSpPr>
        <p:spPr/>
        <p:txBody>
          <a:bodyPr/>
          <a:lstStyle/>
          <a:p>
            <a:r>
              <a:rPr lang="de-DE" dirty="0"/>
              <a:t>Symmetrie Beschreibung der Phasen</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sp>
        <p:nvSpPr>
          <p:cNvPr id="20" name="Rechteck 19">
            <a:extLst>
              <a:ext uri="{FF2B5EF4-FFF2-40B4-BE49-F238E27FC236}">
                <a16:creationId xmlns:a16="http://schemas.microsoft.com/office/drawing/2014/main" id="{10FF2FDF-7D4B-BC4B-8BE0-35F5F4537D8C}"/>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8B17AD39-D818-14CC-0763-9EA818E24E33}"/>
              </a:ext>
            </a:extLst>
          </p:cNvPr>
          <p:cNvSpPr/>
          <p:nvPr/>
        </p:nvSpPr>
        <p:spPr>
          <a:xfrm>
            <a:off x="4427995" y="1724814"/>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70CD1925-9FD4-3CD0-FA79-7EB24DFD82A4}"/>
              </a:ext>
            </a:extLst>
          </p:cNvPr>
          <p:cNvSpPr/>
          <p:nvPr/>
        </p:nvSpPr>
        <p:spPr>
          <a:xfrm>
            <a:off x="8448460" y="170730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Beschrieben durch zwei entgegengesetzte Spin Gitter verbunden durch </a:t>
            </a:r>
            <a:r>
              <a:rPr lang="de-DE" dirty="0" err="1"/>
              <a:t>Translations</a:t>
            </a:r>
            <a:r>
              <a:rPr lang="de-DE" dirty="0"/>
              <a:t> oder </a:t>
            </a:r>
            <a:r>
              <a:rPr lang="de-DE" dirty="0" err="1"/>
              <a:t>Inversions</a:t>
            </a:r>
            <a:r>
              <a:rPr lang="de-DE" dirty="0"/>
              <a:t> Symmetrie</a:t>
            </a:r>
          </a:p>
          <a:p>
            <a:pPr lvl="2"/>
            <a:r>
              <a:rPr lang="de-DE" dirty="0"/>
              <a:t>Entartete Energiebänder</a:t>
            </a:r>
          </a:p>
          <a:p>
            <a:pPr lvl="3"/>
            <a:r>
              <a:rPr lang="de-DE" dirty="0"/>
              <a:t>Im Limit von verschwindender Spin-Orbital-Kopplung</a:t>
            </a:r>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Charakterisiert durch ein Spin Gitter</a:t>
            </a:r>
          </a:p>
          <a:p>
            <a:pPr lvl="2"/>
            <a:r>
              <a:rPr lang="de-DE" dirty="0"/>
              <a:t>Isotrope Energiebänder</a:t>
            </a:r>
          </a:p>
          <a:p>
            <a:endParaRPr lang="de-DE" dirty="0"/>
          </a:p>
        </p:txBody>
      </p:sp>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Beschrieben durch zwei entgegengesetzte Spin Gitter verbunden nur durch </a:t>
            </a:r>
            <a:r>
              <a:rPr lang="de-DE" dirty="0" err="1"/>
              <a:t>Rotations</a:t>
            </a:r>
            <a:r>
              <a:rPr lang="de-DE" dirty="0"/>
              <a:t> Symmetrie</a:t>
            </a:r>
          </a:p>
          <a:p>
            <a:pPr lvl="2"/>
            <a:r>
              <a:rPr lang="de-DE" dirty="0"/>
              <a:t>Alternierende Spin-Polarisation</a:t>
            </a:r>
          </a:p>
          <a:p>
            <a:pPr lvl="3"/>
            <a:r>
              <a:rPr lang="de-DE" dirty="0"/>
              <a:t>Im k- und r-Raum</a:t>
            </a:r>
          </a:p>
          <a:p>
            <a:pPr lvl="2"/>
            <a:r>
              <a:rPr lang="de-DE" dirty="0"/>
              <a:t>Gleichbesetze und aufgeteilte Up u. Down Bänder</a:t>
            </a:r>
          </a:p>
          <a:p>
            <a:pPr lvl="3"/>
            <a:r>
              <a:rPr lang="de-DE" dirty="0"/>
              <a:t>Im Limit SOK -&gt; 0 </a:t>
            </a:r>
          </a:p>
          <a:p>
            <a:pPr lvl="3"/>
            <a:endParaRPr lang="de-DE" dirty="0"/>
          </a:p>
          <a:p>
            <a:pPr lvl="3"/>
            <a:endParaRPr lang="de-DE" dirty="0"/>
          </a:p>
        </p:txBody>
      </p:sp>
    </p:spTree>
    <p:extLst>
      <p:ext uri="{BB962C8B-B14F-4D97-AF65-F5344CB8AC3E}">
        <p14:creationId xmlns:p14="http://schemas.microsoft.com/office/powerpoint/2010/main" val="38849230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Inhaltsplatzhalter 3">
            <a:extLst>
              <a:ext uri="{FF2B5EF4-FFF2-40B4-BE49-F238E27FC236}">
                <a16:creationId xmlns:a16="http://schemas.microsoft.com/office/drawing/2014/main" id="{1A8DE55E-E733-DDB3-1201-6A3515205B1D}"/>
              </a:ext>
            </a:extLst>
          </p:cNvPr>
          <p:cNvSpPr txBox="1">
            <a:spLocks/>
          </p:cNvSpPr>
          <p:nvPr/>
        </p:nvSpPr>
        <p:spPr>
          <a:xfrm>
            <a:off x="8256240" y="1484785"/>
            <a:ext cx="3191992" cy="4598049"/>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dirty="0" err="1"/>
              <a:t>Altermagnetismus</a:t>
            </a:r>
            <a:endParaRPr lang="de-DE" dirty="0"/>
          </a:p>
          <a:p>
            <a:endParaRPr lang="de-DE" dirty="0"/>
          </a:p>
          <a:p>
            <a:pPr lvl="1"/>
            <a:endParaRPr lang="de-DE" dirty="0"/>
          </a:p>
          <a:p>
            <a:pPr lvl="1"/>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Keine effektive Magnetisierung</a:t>
            </a:r>
          </a:p>
          <a:p>
            <a:pPr lvl="2"/>
            <a:r>
              <a:rPr lang="de-DE" dirty="0"/>
              <a:t>Keine Zeitumkehrsymmetrie </a:t>
            </a:r>
          </a:p>
          <a:p>
            <a:pPr lvl="2"/>
            <a:r>
              <a:rPr lang="de-DE" dirty="0"/>
              <a:t>Spin-polarisation im k-Raum</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p:txBody>
      </p:sp>
      <p:sp>
        <p:nvSpPr>
          <p:cNvPr id="2" name="Titel 1"/>
          <p:cNvSpPr>
            <a:spLocks noGrp="1"/>
          </p:cNvSpPr>
          <p:nvPr>
            <p:ph type="title"/>
          </p:nvPr>
        </p:nvSpPr>
        <p:spPr/>
        <p:txBody>
          <a:bodyPr/>
          <a:lstStyle/>
          <a:p>
            <a:r>
              <a:rPr lang="de-DE" dirty="0"/>
              <a:t>Eigenschaften der Phasen</a:t>
            </a:r>
            <a:br>
              <a:rPr lang="de-DE" dirty="0"/>
            </a:br>
            <a:endParaRPr lang="de-DE" dirty="0"/>
          </a:p>
        </p:txBody>
      </p:sp>
      <p:sp>
        <p:nvSpPr>
          <p:cNvPr id="3" name="Inhaltsplatzhalter 2"/>
          <p:cNvSpPr>
            <a:spLocks noGrp="1"/>
          </p:cNvSpPr>
          <p:nvPr>
            <p:ph sz="half" idx="1"/>
          </p:nvPr>
        </p:nvSpPr>
        <p:spPr>
          <a:xfrm>
            <a:off x="431799" y="1484785"/>
            <a:ext cx="3191993" cy="4608042"/>
          </a:xfrm>
        </p:spPr>
        <p:txBody>
          <a:bodyPr/>
          <a:lstStyle/>
          <a:p>
            <a:r>
              <a:rPr lang="de-DE" dirty="0"/>
              <a:t>Ferromagnetismus</a:t>
            </a:r>
          </a:p>
          <a:p>
            <a:endParaRPr lang="de-DE" dirty="0"/>
          </a:p>
          <a:p>
            <a:pPr lvl="1"/>
            <a:endParaRPr lang="de-DE" dirty="0"/>
          </a:p>
          <a:p>
            <a:endParaRPr lang="de-DE" dirty="0"/>
          </a:p>
          <a:p>
            <a:endParaRPr lang="de-DE" dirty="0"/>
          </a:p>
          <a:p>
            <a:pPr lvl="2"/>
            <a:endParaRPr lang="de-DE" dirty="0"/>
          </a:p>
          <a:p>
            <a:pPr lvl="2"/>
            <a:endParaRPr lang="de-DE" dirty="0"/>
          </a:p>
          <a:p>
            <a:pPr lvl="2"/>
            <a:endParaRPr lang="de-DE" dirty="0"/>
          </a:p>
          <a:p>
            <a:pPr lvl="2"/>
            <a:endParaRPr lang="de-DE" dirty="0"/>
          </a:p>
          <a:p>
            <a:pPr lvl="2"/>
            <a:r>
              <a:rPr lang="de-DE" dirty="0"/>
              <a:t>Starke Magnetisierung</a:t>
            </a:r>
          </a:p>
          <a:p>
            <a:pPr lvl="2"/>
            <a:r>
              <a:rPr lang="de-DE" dirty="0"/>
              <a:t>Keine Zeitumkehrsymmetrie</a:t>
            </a:r>
          </a:p>
          <a:p>
            <a:pPr lvl="2"/>
            <a:r>
              <a:rPr lang="de-DE" dirty="0"/>
              <a:t>Magnetisierung als Ordnungsparameter</a:t>
            </a:r>
          </a:p>
          <a:p>
            <a:pPr lvl="2"/>
            <a:r>
              <a:rPr lang="de-DE" dirty="0"/>
              <a:t>Spin-polarisation im k-Raum</a:t>
            </a:r>
          </a:p>
          <a:p>
            <a:pPr lvl="3"/>
            <a:r>
              <a:rPr lang="de-DE" dirty="0"/>
              <a:t>Isotrop</a:t>
            </a:r>
          </a:p>
          <a:p>
            <a:pPr lvl="3"/>
            <a:r>
              <a:rPr lang="de-DE" dirty="0"/>
              <a:t>„Spin-splitting“ (</a:t>
            </a:r>
            <a:r>
              <a:rPr lang="de-DE" dirty="0" err="1"/>
              <a:t>magneto</a:t>
            </a:r>
            <a:r>
              <a:rPr lang="de-DE" dirty="0"/>
              <a:t> </a:t>
            </a:r>
            <a:r>
              <a:rPr lang="de-DE" dirty="0" err="1"/>
              <a:t>transport</a:t>
            </a:r>
            <a:r>
              <a:rPr lang="de-DE" dirty="0"/>
              <a:t> </a:t>
            </a:r>
            <a:r>
              <a:rPr lang="de-DE" dirty="0" err="1"/>
              <a:t>effects</a:t>
            </a:r>
            <a:r>
              <a:rPr lang="de-DE" dirty="0"/>
              <a:t>).</a:t>
            </a:r>
          </a:p>
          <a:p>
            <a:pPr lvl="3"/>
            <a:r>
              <a:rPr lang="de-DE" dirty="0"/>
              <a:t>Elektronische Bandeffekte</a:t>
            </a:r>
          </a:p>
          <a:p>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47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2" name="Textfeld 11">
            <a:extLst>
              <a:ext uri="{FF2B5EF4-FFF2-40B4-BE49-F238E27FC236}">
                <a16:creationId xmlns:a16="http://schemas.microsoft.com/office/drawing/2014/main" id="{8E0A2ABA-20E7-D7BC-F346-F8E2433E160E}"/>
              </a:ext>
            </a:extLst>
          </p:cNvPr>
          <p:cNvSpPr txBox="1"/>
          <p:nvPr/>
        </p:nvSpPr>
        <p:spPr>
          <a:xfrm>
            <a:off x="6072014" y="5959046"/>
            <a:ext cx="5519524" cy="369332"/>
          </a:xfrm>
          <a:prstGeom prst="rect">
            <a:avLst/>
          </a:prstGeom>
          <a:noFill/>
        </p:spPr>
        <p:txBody>
          <a:bodyPr wrap="none" rtlCol="0">
            <a:spAutoFit/>
          </a:bodyPr>
          <a:lstStyle/>
          <a:p>
            <a:r>
              <a:rPr lang="de-DE" dirty="0"/>
              <a:t>Zunächst als unkonventionelle AFM/FMs bezeichnet</a:t>
            </a:r>
          </a:p>
        </p:txBody>
      </p:sp>
      <p:pic>
        <p:nvPicPr>
          <p:cNvPr id="14" name="Grafik 13" descr="Ein Bild, das Text, Kreis, Diagramm, Design enthält.&#10;&#10;Automatisch generierte Beschreibung">
            <a:extLst>
              <a:ext uri="{FF2B5EF4-FFF2-40B4-BE49-F238E27FC236}">
                <a16:creationId xmlns:a16="http://schemas.microsoft.com/office/drawing/2014/main" id="{1A0F3BCE-299A-3390-3780-8FC7DED3F5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27995" y="1725419"/>
            <a:ext cx="3027967" cy="1966954"/>
          </a:xfrm>
          <a:prstGeom prst="rect">
            <a:avLst/>
          </a:prstGeom>
        </p:spPr>
      </p:pic>
      <p:pic>
        <p:nvPicPr>
          <p:cNvPr id="16" name="Grafik 15" descr="Ein Bild, das Text, Diagramm, Screenshot, Kreis enthält.&#10;&#10;Automatisch generierte Beschreibung">
            <a:extLst>
              <a:ext uri="{FF2B5EF4-FFF2-40B4-BE49-F238E27FC236}">
                <a16:creationId xmlns:a16="http://schemas.microsoft.com/office/drawing/2014/main" id="{3B25DA53-E97B-F5FC-C64E-AC7856B655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887" y="1737767"/>
            <a:ext cx="2742491" cy="1779179"/>
          </a:xfrm>
          <a:prstGeom prst="rect">
            <a:avLst/>
          </a:prstGeom>
        </p:spPr>
      </p:pic>
      <p:pic>
        <p:nvPicPr>
          <p:cNvPr id="18" name="Grafik 17" descr="Ein Bild, das Kreative Künste, Bastelei, Origami enthält.&#10;&#10;Automatisch generierte Beschreibung">
            <a:extLst>
              <a:ext uri="{FF2B5EF4-FFF2-40B4-BE49-F238E27FC236}">
                <a16:creationId xmlns:a16="http://schemas.microsoft.com/office/drawing/2014/main" id="{D5E32A81-4631-0CA4-E239-7A31EFC1C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07001" y="1769325"/>
            <a:ext cx="2868639" cy="1883998"/>
          </a:xfrm>
          <a:prstGeom prst="rect">
            <a:avLst/>
          </a:prstGeom>
        </p:spPr>
      </p:pic>
      <p:sp>
        <p:nvSpPr>
          <p:cNvPr id="13" name="Rechteck 12">
            <a:extLst>
              <a:ext uri="{FF2B5EF4-FFF2-40B4-BE49-F238E27FC236}">
                <a16:creationId xmlns:a16="http://schemas.microsoft.com/office/drawing/2014/main" id="{F71530E5-1890-066C-7133-E54DE803597F}"/>
              </a:ext>
            </a:extLst>
          </p:cNvPr>
          <p:cNvSpPr/>
          <p:nvPr/>
        </p:nvSpPr>
        <p:spPr>
          <a:xfrm>
            <a:off x="623392" y="1737767"/>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4D2CB20E-5A37-3642-47B1-0170E0F11A6C}"/>
              </a:ext>
            </a:extLst>
          </p:cNvPr>
          <p:cNvSpPr/>
          <p:nvPr/>
        </p:nvSpPr>
        <p:spPr>
          <a:xfrm>
            <a:off x="4427995" y="1753733"/>
            <a:ext cx="1523989"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F983BE47-84B3-1054-7C5D-403C89CA2F3B}"/>
              </a:ext>
            </a:extLst>
          </p:cNvPr>
          <p:cNvSpPr/>
          <p:nvPr/>
        </p:nvSpPr>
        <p:spPr>
          <a:xfrm>
            <a:off x="8448460" y="1708026"/>
            <a:ext cx="1247741" cy="212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Inhaltsplatzhalter 3"/>
          <p:cNvSpPr>
            <a:spLocks noGrp="1"/>
          </p:cNvSpPr>
          <p:nvPr>
            <p:ph sz="half" idx="2"/>
          </p:nvPr>
        </p:nvSpPr>
        <p:spPr>
          <a:xfrm>
            <a:off x="4427995" y="1484785"/>
            <a:ext cx="3191993" cy="4618179"/>
          </a:xfrm>
        </p:spPr>
        <p:txBody>
          <a:bodyPr/>
          <a:lstStyle/>
          <a:p>
            <a:r>
              <a:rPr lang="de-DE" dirty="0"/>
              <a:t>Antiferromagnetismus</a:t>
            </a:r>
          </a:p>
          <a:p>
            <a:endParaRPr lang="de-DE" dirty="0"/>
          </a:p>
          <a:p>
            <a:pPr lvl="1"/>
            <a:endParaRPr lang="de-DE" dirty="0"/>
          </a:p>
          <a:p>
            <a:endParaRPr lang="de-DE" dirty="0"/>
          </a:p>
          <a:p>
            <a:endParaRPr lang="de-DE" dirty="0"/>
          </a:p>
          <a:p>
            <a:endParaRPr lang="de-DE" dirty="0"/>
          </a:p>
          <a:p>
            <a:endParaRPr lang="de-DE" dirty="0"/>
          </a:p>
          <a:p>
            <a:endParaRPr lang="de-DE" dirty="0"/>
          </a:p>
          <a:p>
            <a:pPr lvl="2"/>
            <a:endParaRPr lang="de-DE" dirty="0"/>
          </a:p>
          <a:p>
            <a:pPr lvl="2"/>
            <a:r>
              <a:rPr lang="de-DE" dirty="0"/>
              <a:t>Keine effektive Magnetisierung</a:t>
            </a:r>
          </a:p>
          <a:p>
            <a:pPr lvl="3"/>
            <a:r>
              <a:rPr lang="de-DE" dirty="0"/>
              <a:t>Kompensierende Ordnung</a:t>
            </a:r>
          </a:p>
          <a:p>
            <a:pPr lvl="2"/>
            <a:r>
              <a:rPr lang="de-DE" dirty="0"/>
              <a:t>Zeitumkehrsymmetrie </a:t>
            </a:r>
          </a:p>
          <a:p>
            <a:pPr lvl="2"/>
            <a:r>
              <a:rPr lang="de-DE" dirty="0"/>
              <a:t>Keine Spin-polarisation im k-Raum</a:t>
            </a:r>
          </a:p>
        </p:txBody>
      </p:sp>
    </p:spTree>
    <p:extLst>
      <p:ext uri="{BB962C8B-B14F-4D97-AF65-F5344CB8AC3E}">
        <p14:creationId xmlns:p14="http://schemas.microsoft.com/office/powerpoint/2010/main" val="34286818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Analogie</a:t>
            </a:r>
          </a:p>
          <a:p>
            <a:endParaRPr lang="de-DE" dirty="0"/>
          </a:p>
          <a:p>
            <a:pPr lvl="1"/>
            <a:r>
              <a:rPr lang="de-DE" dirty="0"/>
              <a:t>Bereits 2009 wurden d-wellen für Magnete aus einer Analogie zu Supraleitern vorhergesagt</a:t>
            </a:r>
          </a:p>
          <a:p>
            <a:endParaRPr lang="de-DE" dirty="0"/>
          </a:p>
          <a:p>
            <a:r>
              <a:rPr lang="de-DE" dirty="0"/>
              <a:t>Weitere Eigenschaften</a:t>
            </a:r>
          </a:p>
          <a:p>
            <a:pPr marL="0" lvl="2" indent="0">
              <a:buNone/>
            </a:pPr>
            <a:endParaRPr lang="de-DE" dirty="0"/>
          </a:p>
          <a:p>
            <a:pPr lvl="2"/>
            <a:r>
              <a:rPr lang="de-DE" dirty="0"/>
              <a:t>AHE, wegen aufgeteilter Bänder</a:t>
            </a:r>
          </a:p>
          <a:p>
            <a:pPr lvl="3"/>
            <a:r>
              <a:rPr lang="de-DE" dirty="0"/>
              <a:t>GMR, TMR</a:t>
            </a:r>
          </a:p>
          <a:p>
            <a:pPr lvl="2"/>
            <a:r>
              <a:rPr lang="de-DE" dirty="0"/>
              <a:t>(Beachtung der nichtmagnetischen Atome für die Symmetrien) </a:t>
            </a:r>
          </a:p>
          <a:p>
            <a:pPr lvl="2"/>
            <a:r>
              <a:rPr lang="de-DE" dirty="0"/>
              <a:t>Robuste Zustände</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48</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descr="Ein Bild, das Screenshot, Farbigkeit, Diagramm, Kreis enthält.&#10;&#10;Automatisch generierte Beschreibung">
            <a:extLst>
              <a:ext uri="{FF2B5EF4-FFF2-40B4-BE49-F238E27FC236}">
                <a16:creationId xmlns:a16="http://schemas.microsoft.com/office/drawing/2014/main" id="{F76086D5-39AE-DCE1-4CEF-9412711C9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204" y="3284984"/>
            <a:ext cx="3355606" cy="2160238"/>
          </a:xfrm>
          <a:prstGeom prst="rect">
            <a:avLst/>
          </a:prstGeom>
        </p:spPr>
      </p:pic>
    </p:spTree>
    <p:extLst>
      <p:ext uri="{BB962C8B-B14F-4D97-AF65-F5344CB8AC3E}">
        <p14:creationId xmlns:p14="http://schemas.microsoft.com/office/powerpoint/2010/main" val="514531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Vorteile der Beschreibung</a:t>
            </a:r>
          </a:p>
          <a:p>
            <a:pPr marL="0" lvl="2" indent="0">
              <a:buNone/>
            </a:pPr>
            <a:endParaRPr lang="de-DE" dirty="0"/>
          </a:p>
          <a:p>
            <a:pPr lvl="2"/>
            <a:r>
              <a:rPr lang="de-DE" dirty="0" err="1"/>
              <a:t>Altermagnetische</a:t>
            </a:r>
            <a:r>
              <a:rPr lang="de-DE" dirty="0"/>
              <a:t> Spin Separation ist nur schwach von der relativistischen Spin-Orbit-Kopplung abhängig</a:t>
            </a:r>
          </a:p>
          <a:p>
            <a:pPr lvl="2"/>
            <a:endParaRPr lang="de-DE" dirty="0"/>
          </a:p>
          <a:p>
            <a:pPr lvl="2"/>
            <a:r>
              <a:rPr lang="de-DE" dirty="0"/>
              <a:t>Nicht relativistisch</a:t>
            </a:r>
          </a:p>
          <a:p>
            <a:pPr lvl="3"/>
            <a:r>
              <a:rPr lang="de-DE" dirty="0"/>
              <a:t>Spin bleibt eine gute Quantenzahl</a:t>
            </a:r>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49</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10" name="Grafik 9">
            <a:extLst>
              <a:ext uri="{FF2B5EF4-FFF2-40B4-BE49-F238E27FC236}">
                <a16:creationId xmlns:a16="http://schemas.microsoft.com/office/drawing/2014/main" id="{6AB6F0DD-2C2B-1985-7A1E-A56F5333903D}"/>
              </a:ext>
            </a:extLst>
          </p:cNvPr>
          <p:cNvPicPr>
            <a:picLocks noChangeAspect="1"/>
          </p:cNvPicPr>
          <p:nvPr/>
        </p:nvPicPr>
        <p:blipFill>
          <a:blip r:embed="rId3"/>
          <a:stretch>
            <a:fillRect/>
          </a:stretch>
        </p:blipFill>
        <p:spPr>
          <a:xfrm>
            <a:off x="6744072" y="2874477"/>
            <a:ext cx="4363059" cy="1657581"/>
          </a:xfrm>
          <a:prstGeom prst="rect">
            <a:avLst/>
          </a:prstGeom>
        </p:spPr>
      </p:pic>
    </p:spTree>
    <p:extLst>
      <p:ext uri="{BB962C8B-B14F-4D97-AF65-F5344CB8AC3E}">
        <p14:creationId xmlns:p14="http://schemas.microsoft.com/office/powerpoint/2010/main" val="537714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Bildplatzhalter 17"/>
          <p:cNvPicPr>
            <a:picLocks noChangeAspect="1"/>
          </p:cNvPicPr>
          <p:nvPr/>
        </p:nvPicPr>
        <p:blipFill>
          <a:blip r:embed="rId2" cstate="print">
            <a:extLst>
              <a:ext uri="{28A0092B-C50C-407E-A947-70E740481C1C}">
                <a14:useLocalDpi xmlns:a14="http://schemas.microsoft.com/office/drawing/2010/main" val="0"/>
              </a:ext>
            </a:extLst>
          </a:blip>
          <a:srcRect l="12848" r="12848"/>
          <a:stretch>
            <a:fillRect/>
          </a:stretch>
        </p:blipFill>
        <p:spPr>
          <a:xfrm>
            <a:off x="4784538" y="1989139"/>
            <a:ext cx="4500184" cy="3240087"/>
          </a:xfrm>
          <a:prstGeom prst="rect">
            <a:avLst/>
          </a:prstGeom>
        </p:spPr>
      </p:pic>
      <p:sp>
        <p:nvSpPr>
          <p:cNvPr id="7" name="Untertitel 2"/>
          <p:cNvSpPr txBox="1">
            <a:spLocks/>
          </p:cNvSpPr>
          <p:nvPr/>
        </p:nvSpPr>
        <p:spPr>
          <a:xfrm>
            <a:off x="464951" y="5373688"/>
            <a:ext cx="5256213" cy="792162"/>
          </a:xfrm>
          <a:prstGeom prst="rect">
            <a:avLst/>
          </a:prstGeom>
        </p:spPr>
        <p:txBody>
          <a:bodyPr vert="horz" lIns="0" tIns="0" rIns="0" bIns="0" rtlCol="0" anchor="b">
            <a:noAutofit/>
          </a:bodyPr>
          <a:lstStyle>
            <a:lvl1pPr indent="0">
              <a:lnSpc>
                <a:spcPct val="110000"/>
              </a:lnSpc>
              <a:spcBef>
                <a:spcPts val="0"/>
              </a:spcBef>
              <a:buFont typeface="Arial" pitchFamily="34" charset="0"/>
              <a:buNone/>
              <a:defRPr sz="2000" b="1" u="sng"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Name des Referenten, Arial </a:t>
            </a:r>
            <a:r>
              <a:rPr lang="de-DE" dirty="0" err="1"/>
              <a:t>Bold</a:t>
            </a:r>
            <a:endParaRPr lang="de-DE" dirty="0"/>
          </a:p>
          <a:p>
            <a:r>
              <a:rPr lang="de-DE" b="0" u="none" dirty="0"/>
              <a:t>Ort, Datum, Arial Regular</a:t>
            </a:r>
          </a:p>
        </p:txBody>
      </p:sp>
      <p:sp>
        <p:nvSpPr>
          <p:cNvPr id="9" name="Rechteck 8"/>
          <p:cNvSpPr>
            <a:spLocks/>
          </p:cNvSpPr>
          <p:nvPr/>
        </p:nvSpPr>
        <p:spPr>
          <a:xfrm>
            <a:off x="430715" y="4242214"/>
            <a:ext cx="4216466"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mit Bild zwei Zeilen</a:t>
            </a:r>
          </a:p>
        </p:txBody>
      </p:sp>
      <p:sp>
        <p:nvSpPr>
          <p:cNvPr id="10" name="Rechteck 9"/>
          <p:cNvSpPr>
            <a:spLocks/>
          </p:cNvSpPr>
          <p:nvPr/>
        </p:nvSpPr>
        <p:spPr>
          <a:xfrm>
            <a:off x="430716" y="3666733"/>
            <a:ext cx="4657228"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Titel der Präsentation</a:t>
            </a:r>
          </a:p>
        </p:txBody>
      </p:sp>
    </p:spTree>
    <p:extLst>
      <p:ext uri="{BB962C8B-B14F-4D97-AF65-F5344CB8AC3E}">
        <p14:creationId xmlns:p14="http://schemas.microsoft.com/office/powerpoint/2010/main" val="3867249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6312272" cy="4103985"/>
          </a:xfrm>
        </p:spPr>
        <p:txBody>
          <a:bodyPr/>
          <a:lstStyle/>
          <a:p>
            <a:r>
              <a:rPr lang="de-DE" dirty="0"/>
              <a:t>Erkennungsmerkmale</a:t>
            </a:r>
          </a:p>
          <a:p>
            <a:pPr marL="0" lvl="2" indent="0">
              <a:buNone/>
            </a:pPr>
            <a:endParaRPr lang="de-DE" dirty="0"/>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50</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a:extLst>
              <a:ext uri="{FF2B5EF4-FFF2-40B4-BE49-F238E27FC236}">
                <a16:creationId xmlns:a16="http://schemas.microsoft.com/office/drawing/2014/main" id="{A6C49DD9-21EC-C445-12B0-4A611AADCC48}"/>
              </a:ext>
            </a:extLst>
          </p:cNvPr>
          <p:cNvPicPr>
            <a:picLocks noChangeAspect="1"/>
          </p:cNvPicPr>
          <p:nvPr/>
        </p:nvPicPr>
        <p:blipFill>
          <a:blip r:embed="rId3"/>
          <a:stretch>
            <a:fillRect/>
          </a:stretch>
        </p:blipFill>
        <p:spPr>
          <a:xfrm>
            <a:off x="707662" y="2492896"/>
            <a:ext cx="5210902" cy="1657581"/>
          </a:xfrm>
          <a:prstGeom prst="rect">
            <a:avLst/>
          </a:prstGeom>
        </p:spPr>
      </p:pic>
    </p:spTree>
    <p:extLst>
      <p:ext uri="{BB962C8B-B14F-4D97-AF65-F5344CB8AC3E}">
        <p14:creationId xmlns:p14="http://schemas.microsoft.com/office/powerpoint/2010/main" val="31520842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err="1"/>
              <a:t>Altermagnetismus</a:t>
            </a:r>
            <a:endParaRPr lang="de-DE" dirty="0"/>
          </a:p>
        </p:txBody>
      </p:sp>
      <p:sp>
        <p:nvSpPr>
          <p:cNvPr id="3" name="Inhaltsplatzhalter 2"/>
          <p:cNvSpPr>
            <a:spLocks noGrp="1"/>
          </p:cNvSpPr>
          <p:nvPr>
            <p:ph idx="1"/>
          </p:nvPr>
        </p:nvSpPr>
        <p:spPr>
          <a:xfrm>
            <a:off x="431800" y="1988841"/>
            <a:ext cx="8112472" cy="4103985"/>
          </a:xfrm>
        </p:spPr>
        <p:txBody>
          <a:bodyPr/>
          <a:lstStyle/>
          <a:p>
            <a:r>
              <a:rPr lang="de-DE" dirty="0"/>
              <a:t>Vorteile/Einfluss</a:t>
            </a:r>
          </a:p>
          <a:p>
            <a:pPr marL="0" lvl="2" indent="0">
              <a:buNone/>
            </a:pPr>
            <a:endParaRPr lang="de-DE" dirty="0"/>
          </a:p>
          <a:p>
            <a:pPr lvl="2"/>
            <a:r>
              <a:rPr lang="de-DE" dirty="0"/>
              <a:t>Anomaler Hall Effekt/GMR/TMR</a:t>
            </a:r>
          </a:p>
          <a:p>
            <a:pPr lvl="2"/>
            <a:endParaRPr lang="de-DE" dirty="0"/>
          </a:p>
          <a:p>
            <a:pPr lvl="2"/>
            <a:r>
              <a:rPr lang="de-DE" dirty="0"/>
              <a:t>Robust, weil keine Magnetisierung</a:t>
            </a:r>
          </a:p>
          <a:p>
            <a:pPr lvl="3"/>
            <a:r>
              <a:rPr lang="de-DE" dirty="0"/>
              <a:t>keine </a:t>
            </a:r>
            <a:r>
              <a:rPr lang="de-DE" dirty="0" err="1"/>
              <a:t>Streumagentisierung</a:t>
            </a:r>
            <a:r>
              <a:rPr lang="de-DE" dirty="0"/>
              <a:t> (aufwendiges SAFS(GMR-Stacks) im Moment)</a:t>
            </a:r>
          </a:p>
          <a:p>
            <a:pPr lvl="3"/>
            <a:r>
              <a:rPr lang="de-DE" dirty="0"/>
              <a:t>Und deutlich besser!</a:t>
            </a:r>
          </a:p>
          <a:p>
            <a:pPr lvl="2"/>
            <a:endParaRPr lang="de-DE" dirty="0"/>
          </a:p>
          <a:p>
            <a:pPr lvl="2"/>
            <a:r>
              <a:rPr lang="de-DE" dirty="0" err="1"/>
              <a:t>Spinwellen</a:t>
            </a:r>
            <a:r>
              <a:rPr lang="de-DE" dirty="0"/>
              <a:t> im </a:t>
            </a:r>
            <a:r>
              <a:rPr lang="de-DE" dirty="0" err="1"/>
              <a:t>THz</a:t>
            </a:r>
            <a:r>
              <a:rPr lang="de-DE" dirty="0"/>
              <a:t> </a:t>
            </a:r>
            <a:r>
              <a:rPr lang="de-DE" dirty="0" err="1"/>
              <a:t>bereich</a:t>
            </a:r>
            <a:endParaRPr lang="de-DE" dirty="0"/>
          </a:p>
          <a:p>
            <a:pPr lvl="2"/>
            <a:endParaRPr lang="de-DE" dirty="0"/>
          </a:p>
          <a:p>
            <a:pPr lvl="2"/>
            <a:r>
              <a:rPr lang="de-DE" dirty="0"/>
              <a:t>Spin Dynamik im ps-Bereich (FM </a:t>
            </a:r>
            <a:r>
              <a:rPr lang="el-GR" dirty="0"/>
              <a:t>μ</a:t>
            </a:r>
            <a:r>
              <a:rPr lang="de-DE" dirty="0"/>
              <a:t>s-Bereich)</a:t>
            </a:r>
          </a:p>
          <a:p>
            <a:pPr lvl="2"/>
            <a:endParaRPr lang="de-DE" dirty="0"/>
          </a:p>
          <a:p>
            <a:pPr lvl="2"/>
            <a:r>
              <a:rPr lang="de-DE" dirty="0"/>
              <a:t>„einfache“ Symmetrie Klassifizierung erlaubt Folgerung der beobachteten Eigenschaften</a:t>
            </a:r>
          </a:p>
          <a:p>
            <a:pPr lvl="3"/>
            <a:r>
              <a:rPr lang="de-DE" dirty="0"/>
              <a:t>Relativistische Effekt nicht nötig aber additiv.</a:t>
            </a:r>
          </a:p>
          <a:p>
            <a:pPr lvl="3"/>
            <a:endParaRPr lang="de-DE" dirty="0"/>
          </a:p>
          <a:p>
            <a:pPr lvl="3"/>
            <a:endParaRPr lang="de-DE" dirty="0"/>
          </a:p>
        </p:txBody>
      </p:sp>
      <p:sp>
        <p:nvSpPr>
          <p:cNvPr id="7" name="Fußzeilenplatzhalter 4"/>
          <p:cNvSpPr>
            <a:spLocks noGrp="1"/>
          </p:cNvSpPr>
          <p:nvPr>
            <p:ph type="ftr" sz="quarter" idx="3"/>
          </p:nvPr>
        </p:nvSpPr>
        <p:spPr>
          <a:xfrm>
            <a:off x="3313113"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79376" y="6453336"/>
            <a:ext cx="935038" cy="216024"/>
          </a:xfrm>
        </p:spPr>
        <p:txBody>
          <a:bodyPr/>
          <a:lstStyle/>
          <a:p>
            <a:fld id="{C05EE493-AD2E-4872-B2F6-8F12A747F0A5}" type="slidenum">
              <a:rPr lang="de-DE" sz="900"/>
              <a:pPr/>
              <a:t>51</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pic>
        <p:nvPicPr>
          <p:cNvPr id="4" name="Grafik 3" descr="Ein Bild, das Kreative Künste, Bastelei, Origami enthält.&#10;&#10;Automatisch generierte Beschreibung">
            <a:extLst>
              <a:ext uri="{FF2B5EF4-FFF2-40B4-BE49-F238E27FC236}">
                <a16:creationId xmlns:a16="http://schemas.microsoft.com/office/drawing/2014/main" id="{1086F595-587D-41EB-FEA5-5F28EA38C6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6687" y="686801"/>
            <a:ext cx="2868639" cy="1883998"/>
          </a:xfrm>
          <a:prstGeom prst="rect">
            <a:avLst/>
          </a:prstGeom>
        </p:spPr>
      </p:pic>
      <p:pic>
        <p:nvPicPr>
          <p:cNvPr id="6" name="Grafik 5">
            <a:extLst>
              <a:ext uri="{FF2B5EF4-FFF2-40B4-BE49-F238E27FC236}">
                <a16:creationId xmlns:a16="http://schemas.microsoft.com/office/drawing/2014/main" id="{DC984B49-3BB3-4B2C-4080-EA9145D9D577}"/>
              </a:ext>
            </a:extLst>
          </p:cNvPr>
          <p:cNvPicPr>
            <a:picLocks noChangeAspect="1"/>
          </p:cNvPicPr>
          <p:nvPr/>
        </p:nvPicPr>
        <p:blipFill>
          <a:blip r:embed="rId3"/>
          <a:stretch>
            <a:fillRect/>
          </a:stretch>
        </p:blipFill>
        <p:spPr>
          <a:xfrm>
            <a:off x="7968208" y="2961055"/>
            <a:ext cx="4157005" cy="3131771"/>
          </a:xfrm>
          <a:prstGeom prst="rect">
            <a:avLst/>
          </a:prstGeom>
        </p:spPr>
      </p:pic>
    </p:spTree>
    <p:extLst>
      <p:ext uri="{BB962C8B-B14F-4D97-AF65-F5344CB8AC3E}">
        <p14:creationId xmlns:p14="http://schemas.microsoft.com/office/powerpoint/2010/main" val="3660473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idx="1"/>
          </p:nvPr>
        </p:nvSpPr>
        <p:spPr/>
        <p:txBody>
          <a:bodyPr/>
          <a:lstStyle/>
          <a:p>
            <a:r>
              <a:rPr lang="de-DE"/>
              <a:t>Subheadline in Arial Bold mit Akzentfarbe 1</a:t>
            </a:r>
          </a:p>
          <a:p>
            <a:endParaRPr lang="de-DE"/>
          </a:p>
          <a:p>
            <a:pPr lvl="1"/>
            <a:r>
              <a:rPr lang="de-DE"/>
              <a:t>Fließtext in Arial Regular. Illament ulluptatis desci dolent even ducit. Qui voluptas. Eni impor hacksy hiliqui tectem repeliq dello fugitis qui repera dolore cum. Enimpor ersperc hili aqui tectem repeliq dello fugitis. Enimpor ersperc hiliqui.</a:t>
            </a:r>
          </a:p>
          <a:p>
            <a:endParaRPr lang="de-DE"/>
          </a:p>
          <a:p>
            <a:r>
              <a:rPr lang="de-DE"/>
              <a:t>Subheadline in Arial Bold mit Akzentfarbe 1</a:t>
            </a:r>
          </a:p>
          <a:p>
            <a:endParaRPr lang="de-DE"/>
          </a:p>
          <a:p>
            <a:pPr lvl="2"/>
            <a:r>
              <a:rPr lang="de-DE"/>
              <a:t>Enimpor ersperc hiliqui tectem uatiuntum fugitis.</a:t>
            </a:r>
          </a:p>
          <a:p>
            <a:pPr lvl="2"/>
            <a:r>
              <a:rPr lang="de-DE"/>
              <a:t>Solupti undandae neso re ulpa impor ersperc. Iderae velenist et vent dolores magnis earumquam que consero inis aut et volo.</a:t>
            </a:r>
          </a:p>
          <a:p>
            <a:pPr lvl="3"/>
            <a:r>
              <a:rPr lang="de-DE"/>
              <a:t>Tur, tem rerita qui repera dolore cum qui voluptas et laborer.</a:t>
            </a:r>
          </a:p>
          <a:p>
            <a:pPr lvl="3"/>
            <a:r>
              <a:rPr lang="de-DE"/>
              <a:t>Vid ut eatiati onectem ventet dolore dolupta es volupta</a:t>
            </a:r>
          </a:p>
          <a:p>
            <a:pPr lvl="3"/>
            <a:r>
              <a:rPr lang="de-DE"/>
              <a:t>Tquisci endersped quas ullandi beat dit et quo omnis expelig</a:t>
            </a:r>
            <a:endParaRPr lang="de-DE" dirty="0"/>
          </a:p>
        </p:txBody>
      </p:sp>
      <p:sp>
        <p:nvSpPr>
          <p:cNvPr id="7" name="Fußzeilenplatzhalter 4"/>
          <p:cNvSpPr>
            <a:spLocks noGrp="1"/>
          </p:cNvSpPr>
          <p:nvPr>
            <p:ph type="ftr" sz="quarter" idx="3"/>
          </p:nvPr>
        </p:nvSpPr>
        <p:spPr>
          <a:xfrm>
            <a:off x="3326097" y="6453336"/>
            <a:ext cx="4247802" cy="216024"/>
          </a:xfrm>
        </p:spPr>
        <p:txBody>
          <a:bodyPr/>
          <a:lstStyle/>
          <a:p>
            <a:r>
              <a:rPr lang="de-DE" sz="900"/>
              <a:t>Magnetisum und Altermagnetismus</a:t>
            </a:r>
            <a:endParaRPr lang="de-DE" sz="900" dirty="0"/>
          </a:p>
        </p:txBody>
      </p:sp>
      <p:sp>
        <p:nvSpPr>
          <p:cNvPr id="8" name="Foliennummernplatzhalter 5"/>
          <p:cNvSpPr>
            <a:spLocks noGrp="1"/>
          </p:cNvSpPr>
          <p:nvPr>
            <p:ph type="sldNum" sz="quarter" idx="4"/>
          </p:nvPr>
        </p:nvSpPr>
        <p:spPr>
          <a:xfrm>
            <a:off x="452759" y="6453336"/>
            <a:ext cx="935038" cy="216024"/>
          </a:xfrm>
        </p:spPr>
        <p:txBody>
          <a:bodyPr/>
          <a:lstStyle/>
          <a:p>
            <a:fld id="{C05EE493-AD2E-4872-B2F6-8F12A747F0A5}" type="slidenum">
              <a:rPr lang="de-DE" sz="900"/>
              <a:pPr/>
              <a:t>52</a:t>
            </a:fld>
            <a:endParaRPr lang="de-DE" sz="900" dirty="0"/>
          </a:p>
        </p:txBody>
      </p:sp>
      <p:sp>
        <p:nvSpPr>
          <p:cNvPr id="9" name="Datumsplatzhalter 3"/>
          <p:cNvSpPr>
            <a:spLocks noGrp="1"/>
          </p:cNvSpPr>
          <p:nvPr>
            <p:ph type="dt" sz="half" idx="2"/>
          </p:nvPr>
        </p:nvSpPr>
        <p:spPr>
          <a:xfrm>
            <a:off x="1871663" y="6453336"/>
            <a:ext cx="936626" cy="216024"/>
          </a:xfrm>
        </p:spPr>
        <p:txBody>
          <a:bodyPr/>
          <a:lstStyle/>
          <a:p>
            <a:r>
              <a:rPr lang="de-DE" sz="900"/>
              <a:t>07.06.2024</a:t>
            </a:r>
            <a:endParaRPr lang="de-DE" sz="900" dirty="0"/>
          </a:p>
        </p:txBody>
      </p:sp>
    </p:spTree>
    <p:extLst>
      <p:ext uri="{BB962C8B-B14F-4D97-AF65-F5344CB8AC3E}">
        <p14:creationId xmlns:p14="http://schemas.microsoft.com/office/powerpoint/2010/main" val="3026823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Headline für Textfolie Arial Bold</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dirty="0"/>
              <a:t>Subheadline </a:t>
            </a:r>
            <a:r>
              <a:rPr lang="de-DE" dirty="0" err="1"/>
              <a:t>Bold</a:t>
            </a:r>
            <a:r>
              <a:rPr lang="de-DE" dirty="0"/>
              <a:t> Akzentfarbe 1</a:t>
            </a:r>
          </a:p>
          <a:p>
            <a:endParaRPr lang="de-DE" dirty="0"/>
          </a:p>
          <a:p>
            <a:pPr lvl="1"/>
            <a:r>
              <a:rPr lang="de-DE" dirty="0"/>
              <a:t>Fließtext in Arial Regular. </a:t>
            </a:r>
            <a:r>
              <a:rPr lang="de-DE" dirty="0" err="1"/>
              <a:t>Illament</a:t>
            </a:r>
            <a:r>
              <a:rPr lang="de-DE" dirty="0"/>
              <a:t> </a:t>
            </a:r>
            <a:r>
              <a:rPr lang="de-DE" dirty="0" err="1"/>
              <a:t>ulluptatis</a:t>
            </a:r>
            <a:r>
              <a:rPr lang="de-DE" dirty="0"/>
              <a:t> </a:t>
            </a:r>
            <a:r>
              <a:rPr lang="de-DE" dirty="0" err="1"/>
              <a:t>desci</a:t>
            </a:r>
            <a:r>
              <a:rPr lang="de-DE" dirty="0"/>
              <a:t> </a:t>
            </a:r>
            <a:r>
              <a:rPr lang="de-DE" dirty="0" err="1"/>
              <a:t>dolent</a:t>
            </a:r>
            <a:r>
              <a:rPr lang="de-DE" dirty="0"/>
              <a:t> </a:t>
            </a:r>
            <a:r>
              <a:rPr lang="de-DE" dirty="0" err="1"/>
              <a:t>even</a:t>
            </a:r>
            <a:r>
              <a:rPr lang="de-DE" dirty="0"/>
              <a:t> </a:t>
            </a:r>
            <a:r>
              <a:rPr lang="de-DE" dirty="0" err="1"/>
              <a:t>ducit</a:t>
            </a:r>
            <a:r>
              <a:rPr lang="de-DE" dirty="0"/>
              <a:t>. </a:t>
            </a:r>
            <a:r>
              <a:rPr lang="de-DE" dirty="0" err="1"/>
              <a:t>Qui</a:t>
            </a:r>
            <a:r>
              <a:rPr lang="de-DE" dirty="0"/>
              <a:t> </a:t>
            </a:r>
            <a:r>
              <a:rPr lang="de-DE" dirty="0" err="1"/>
              <a:t>voluptas</a:t>
            </a:r>
            <a:r>
              <a:rPr lang="de-DE" dirty="0"/>
              <a:t>. </a:t>
            </a:r>
          </a:p>
          <a:p>
            <a:endParaRPr lang="de-DE" dirty="0"/>
          </a:p>
          <a:p>
            <a:pPr lvl="2"/>
            <a:r>
              <a:rPr lang="de-DE" dirty="0" err="1"/>
              <a:t>Enimpor</a:t>
            </a:r>
            <a:r>
              <a:rPr lang="de-DE" dirty="0"/>
              <a:t> </a:t>
            </a:r>
            <a:r>
              <a:rPr lang="de-DE" dirty="0" err="1"/>
              <a:t>ersperc</a:t>
            </a:r>
            <a:r>
              <a:rPr lang="de-DE" dirty="0"/>
              <a:t> </a:t>
            </a:r>
            <a:r>
              <a:rPr lang="de-DE" dirty="0" err="1"/>
              <a:t>hiliqui</a:t>
            </a:r>
            <a:r>
              <a:rPr lang="de-DE" dirty="0"/>
              <a:t> </a:t>
            </a:r>
            <a:r>
              <a:rPr lang="de-DE" dirty="0" err="1"/>
              <a:t>tectem</a:t>
            </a:r>
            <a:r>
              <a:rPr lang="de-DE" dirty="0"/>
              <a:t> </a:t>
            </a:r>
            <a:r>
              <a:rPr lang="de-DE" dirty="0" err="1"/>
              <a:t>fugitis</a:t>
            </a:r>
            <a:r>
              <a:rPr lang="de-DE" dirty="0"/>
              <a:t>.</a:t>
            </a:r>
          </a:p>
          <a:p>
            <a:pPr lvl="2"/>
            <a:r>
              <a:rPr lang="de-DE" dirty="0" err="1"/>
              <a:t>Solupti</a:t>
            </a:r>
            <a:r>
              <a:rPr lang="de-DE" dirty="0"/>
              <a:t> </a:t>
            </a:r>
            <a:r>
              <a:rPr lang="de-DE" dirty="0" err="1"/>
              <a:t>undandae</a:t>
            </a:r>
            <a:r>
              <a:rPr lang="de-DE" dirty="0"/>
              <a:t> </a:t>
            </a:r>
            <a:r>
              <a:rPr lang="de-DE" dirty="0" err="1"/>
              <a:t>neso</a:t>
            </a:r>
            <a:r>
              <a:rPr lang="de-DE" dirty="0"/>
              <a:t> </a:t>
            </a:r>
            <a:r>
              <a:rPr lang="de-DE" dirty="0" err="1"/>
              <a:t>re</a:t>
            </a:r>
            <a:r>
              <a:rPr lang="de-DE" dirty="0"/>
              <a:t> </a:t>
            </a:r>
            <a:r>
              <a:rPr lang="de-DE" dirty="0" err="1"/>
              <a:t>ulpa</a:t>
            </a:r>
            <a:r>
              <a:rPr lang="de-DE" dirty="0"/>
              <a:t> </a:t>
            </a:r>
            <a:r>
              <a:rPr lang="de-DE" dirty="0" err="1"/>
              <a:t>impor</a:t>
            </a:r>
            <a:r>
              <a:rPr lang="de-DE" dirty="0"/>
              <a:t> </a:t>
            </a:r>
            <a:r>
              <a:rPr lang="de-DE" dirty="0" err="1"/>
              <a:t>ers</a:t>
            </a:r>
            <a:r>
              <a:rPr lang="de-DE" dirty="0"/>
              <a:t> </a:t>
            </a:r>
            <a:r>
              <a:rPr lang="de-DE" dirty="0" err="1"/>
              <a:t>percderae</a:t>
            </a:r>
            <a:r>
              <a:rPr lang="de-DE" dirty="0"/>
              <a:t> </a:t>
            </a:r>
            <a:r>
              <a:rPr lang="de-DE" dirty="0" err="1"/>
              <a:t>velenist</a:t>
            </a:r>
            <a:r>
              <a:rPr lang="de-DE" dirty="0"/>
              <a:t> et </a:t>
            </a:r>
            <a:r>
              <a:rPr lang="de-DE" dirty="0" err="1"/>
              <a:t>vent</a:t>
            </a:r>
            <a:r>
              <a:rPr lang="de-DE" dirty="0"/>
              <a:t> </a:t>
            </a:r>
            <a:r>
              <a:rPr lang="de-DE" dirty="0" err="1"/>
              <a:t>volo</a:t>
            </a:r>
            <a:r>
              <a:rPr lang="de-DE" dirty="0"/>
              <a:t>.</a:t>
            </a:r>
          </a:p>
          <a:p>
            <a:pPr lvl="3"/>
            <a:r>
              <a:rPr lang="de-DE" dirty="0" err="1"/>
              <a:t>Tur</a:t>
            </a:r>
            <a:r>
              <a:rPr lang="de-DE" dirty="0"/>
              <a:t> </a:t>
            </a:r>
            <a:r>
              <a:rPr lang="de-DE" dirty="0" err="1"/>
              <a:t>tem</a:t>
            </a:r>
            <a:r>
              <a:rPr lang="de-DE" dirty="0"/>
              <a:t> </a:t>
            </a:r>
            <a:r>
              <a:rPr lang="de-DE" dirty="0" err="1"/>
              <a:t>rerita</a:t>
            </a:r>
            <a:r>
              <a:rPr lang="de-DE" dirty="0"/>
              <a:t> </a:t>
            </a:r>
            <a:r>
              <a:rPr lang="de-DE" dirty="0" err="1"/>
              <a:t>qui</a:t>
            </a:r>
            <a:r>
              <a:rPr lang="de-DE" dirty="0"/>
              <a:t> </a:t>
            </a:r>
            <a:r>
              <a:rPr lang="de-DE" dirty="0" err="1"/>
              <a:t>repera</a:t>
            </a:r>
            <a:r>
              <a:rPr lang="de-DE" dirty="0"/>
              <a:t> </a:t>
            </a:r>
            <a:r>
              <a:rPr lang="de-DE" dirty="0" err="1"/>
              <a:t>dolore</a:t>
            </a:r>
            <a:r>
              <a:rPr lang="de-DE" dirty="0"/>
              <a:t> cum </a:t>
            </a:r>
            <a:r>
              <a:rPr lang="de-DE" dirty="0" err="1"/>
              <a:t>qui</a:t>
            </a:r>
            <a:r>
              <a:rPr lang="de-DE" dirty="0"/>
              <a:t> </a:t>
            </a:r>
            <a:r>
              <a:rPr lang="de-DE" dirty="0" err="1"/>
              <a:t>voluptas</a:t>
            </a:r>
            <a:r>
              <a:rPr lang="de-DE" dirty="0"/>
              <a:t> et </a:t>
            </a:r>
            <a:r>
              <a:rPr lang="de-DE" dirty="0" err="1"/>
              <a:t>laborer</a:t>
            </a:r>
            <a:r>
              <a:rPr lang="de-DE" dirty="0"/>
              <a:t> </a:t>
            </a:r>
            <a:r>
              <a:rPr lang="de-DE" dirty="0" err="1"/>
              <a:t>ventet</a:t>
            </a:r>
            <a:r>
              <a:rPr lang="de-DE" dirty="0"/>
              <a:t>.</a:t>
            </a:r>
          </a:p>
          <a:p>
            <a:pPr lvl="3"/>
            <a:r>
              <a:rPr lang="de-DE" dirty="0"/>
              <a:t>Vid </a:t>
            </a:r>
            <a:r>
              <a:rPr lang="de-DE" dirty="0" err="1"/>
              <a:t>ut</a:t>
            </a:r>
            <a:r>
              <a:rPr lang="de-DE" dirty="0"/>
              <a:t> </a:t>
            </a:r>
            <a:r>
              <a:rPr lang="de-DE" dirty="0" err="1"/>
              <a:t>eatiati</a:t>
            </a:r>
            <a:r>
              <a:rPr lang="de-DE" dirty="0"/>
              <a:t> </a:t>
            </a:r>
            <a:r>
              <a:rPr lang="de-DE" dirty="0" err="1"/>
              <a:t>onectem</a:t>
            </a:r>
            <a:r>
              <a:rPr lang="de-DE" dirty="0"/>
              <a:t> </a:t>
            </a:r>
            <a:r>
              <a:rPr lang="de-DE" dirty="0" err="1"/>
              <a:t>ventet</a:t>
            </a:r>
            <a:r>
              <a:rPr lang="de-DE" dirty="0"/>
              <a:t> </a:t>
            </a:r>
            <a:r>
              <a:rPr lang="de-DE" dirty="0" err="1"/>
              <a:t>dolore</a:t>
            </a:r>
            <a:r>
              <a:rPr lang="de-DE" dirty="0"/>
              <a:t> </a:t>
            </a:r>
            <a:r>
              <a:rPr lang="de-DE" dirty="0" err="1"/>
              <a:t>dolupta</a:t>
            </a:r>
            <a:r>
              <a:rPr lang="de-DE" dirty="0"/>
              <a:t> es </a:t>
            </a:r>
            <a:r>
              <a:rPr lang="de-DE" dirty="0" err="1"/>
              <a:t>volupta</a:t>
            </a:r>
            <a:r>
              <a:rPr lang="de-DE" dirty="0"/>
              <a:t> quas </a:t>
            </a:r>
            <a:r>
              <a:rPr lang="de-DE" dirty="0" err="1"/>
              <a:t>ullandi</a:t>
            </a:r>
            <a:r>
              <a:rPr lang="de-DE" dirty="0"/>
              <a:t>.</a:t>
            </a:r>
          </a:p>
          <a:p>
            <a:pPr lvl="3"/>
            <a:r>
              <a:rPr lang="de-DE" dirty="0" err="1"/>
              <a:t>Tquisci</a:t>
            </a:r>
            <a:r>
              <a:rPr lang="de-DE" dirty="0"/>
              <a:t> </a:t>
            </a:r>
            <a:r>
              <a:rPr lang="de-DE" dirty="0" err="1"/>
              <a:t>endersped</a:t>
            </a:r>
            <a:r>
              <a:rPr lang="de-DE" dirty="0"/>
              <a:t> </a:t>
            </a:r>
            <a:r>
              <a:rPr lang="de-DE" dirty="0" err="1"/>
              <a:t>beat</a:t>
            </a:r>
            <a:r>
              <a:rPr lang="de-DE" dirty="0"/>
              <a:t> </a:t>
            </a:r>
            <a:r>
              <a:rPr lang="de-DE" dirty="0" err="1"/>
              <a:t>dit</a:t>
            </a:r>
            <a:r>
              <a:rPr lang="de-DE" dirty="0"/>
              <a:t> et quo </a:t>
            </a:r>
            <a:r>
              <a:rPr lang="de-DE" dirty="0" err="1"/>
              <a:t>omnis</a:t>
            </a:r>
            <a:r>
              <a:rPr lang="de-DE" dirty="0"/>
              <a:t> </a:t>
            </a:r>
            <a:r>
              <a:rPr lang="de-DE" dirty="0" err="1"/>
              <a:t>expelig</a:t>
            </a:r>
            <a:r>
              <a:rPr lang="de-DE" dirty="0"/>
              <a:t> </a:t>
            </a:r>
            <a:r>
              <a:rPr lang="de-DE" dirty="0" err="1"/>
              <a:t>tem</a:t>
            </a:r>
            <a:r>
              <a:rPr lang="de-DE" dirty="0"/>
              <a:t> </a:t>
            </a:r>
            <a:r>
              <a:rPr lang="de-DE" dirty="0" err="1"/>
              <a:t>rerita</a:t>
            </a:r>
            <a:r>
              <a:rPr lang="de-DE" dirty="0"/>
              <a:t> </a:t>
            </a:r>
            <a:r>
              <a:rPr lang="de-DE" dirty="0" err="1"/>
              <a:t>qui</a:t>
            </a:r>
            <a:r>
              <a:rPr lang="de-DE" dirty="0"/>
              <a:t>.</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14" name="Fußzeilenplatzhalter 4"/>
          <p:cNvSpPr>
            <a:spLocks noGrp="1"/>
          </p:cNvSpPr>
          <p:nvPr>
            <p:ph type="ftr" sz="quarter" idx="3"/>
          </p:nvPr>
        </p:nvSpPr>
        <p:spPr>
          <a:xfrm>
            <a:off x="3338671" y="6453336"/>
            <a:ext cx="4247802" cy="216024"/>
          </a:xfrm>
        </p:spPr>
        <p:txBody>
          <a:bodyPr/>
          <a:lstStyle/>
          <a:p>
            <a:r>
              <a:rPr lang="de-DE" sz="900"/>
              <a:t>Magnetisum und Altermagnetismus</a:t>
            </a:r>
            <a:endParaRPr lang="de-DE" sz="900" dirty="0"/>
          </a:p>
        </p:txBody>
      </p:sp>
      <p:sp>
        <p:nvSpPr>
          <p:cNvPr id="15" name="Foliennummernplatzhalter 5"/>
          <p:cNvSpPr>
            <a:spLocks noGrp="1"/>
          </p:cNvSpPr>
          <p:nvPr>
            <p:ph type="sldNum" sz="quarter" idx="4"/>
          </p:nvPr>
        </p:nvSpPr>
        <p:spPr>
          <a:xfrm>
            <a:off x="431800" y="6453336"/>
            <a:ext cx="935038" cy="216024"/>
          </a:xfrm>
        </p:spPr>
        <p:txBody>
          <a:bodyPr/>
          <a:lstStyle/>
          <a:p>
            <a:fld id="{C05EE493-AD2E-4872-B2F6-8F12A747F0A5}" type="slidenum">
              <a:rPr lang="de-DE" sz="900"/>
              <a:pPr/>
              <a:t>53</a:t>
            </a:fld>
            <a:endParaRPr lang="de-DE" sz="900" dirty="0"/>
          </a:p>
        </p:txBody>
      </p:sp>
      <p:sp>
        <p:nvSpPr>
          <p:cNvPr id="16" name="Datumsplatzhalter 3"/>
          <p:cNvSpPr>
            <a:spLocks noGrp="1"/>
          </p:cNvSpPr>
          <p:nvPr>
            <p:ph type="dt" sz="half" idx="2"/>
          </p:nvPr>
        </p:nvSpPr>
        <p:spPr>
          <a:xfrm>
            <a:off x="1871663" y="6453336"/>
            <a:ext cx="936626" cy="216024"/>
          </a:xfrm>
        </p:spPr>
        <p:txBody>
          <a:bodyPr anchor="ctr" anchorCtr="0"/>
          <a:lstStyle/>
          <a:p>
            <a:r>
              <a:rPr lang="de-DE" sz="900">
                <a:solidFill>
                  <a:schemeClr val="tx1"/>
                </a:solidFill>
              </a:rPr>
              <a:t>07.06.2024</a:t>
            </a:r>
            <a:endParaRPr lang="de-DE" sz="900" dirty="0">
              <a:solidFill>
                <a:schemeClr val="tx1"/>
              </a:solidFill>
            </a:endParaRPr>
          </a:p>
        </p:txBody>
      </p:sp>
    </p:spTree>
    <p:extLst>
      <p:ext uri="{BB962C8B-B14F-4D97-AF65-F5344CB8AC3E}">
        <p14:creationId xmlns:p14="http://schemas.microsoft.com/office/powerpoint/2010/main" val="250567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Inhaltsplatzhalter 2"/>
          <p:cNvSpPr>
            <a:spLocks noGrp="1"/>
          </p:cNvSpPr>
          <p:nvPr>
            <p:ph sz="half" idx="1"/>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p>
          <a:p>
            <a:endParaRPr lang="de-DE" dirty="0"/>
          </a:p>
        </p:txBody>
      </p:sp>
      <p:sp>
        <p:nvSpPr>
          <p:cNvPr id="4" name="Inhaltsplatzhalter 3"/>
          <p:cNvSpPr>
            <a:spLocks noGrp="1"/>
          </p:cNvSpPr>
          <p:nvPr>
            <p:ph sz="half" idx="2"/>
          </p:nvPr>
        </p:nvSpPr>
        <p:spPr/>
        <p:txBody>
          <a:bodyPr/>
          <a:lstStyle/>
          <a:p>
            <a:r>
              <a:rPr lang="de-DE"/>
              <a:t>Subheadline Bold Akzentfarbe 1</a:t>
            </a:r>
          </a:p>
          <a:p>
            <a:endParaRPr lang="de-DE"/>
          </a:p>
          <a:p>
            <a:pPr lvl="1"/>
            <a:r>
              <a:rPr lang="de-DE"/>
              <a:t>Fließtext in Arial Regular. Illament ulluptatis desci dolent even ducit. Qui voluptas. </a:t>
            </a:r>
          </a:p>
          <a:p>
            <a:endParaRPr lang="de-DE"/>
          </a:p>
          <a:p>
            <a:pPr lvl="2"/>
            <a:r>
              <a:rPr lang="de-DE"/>
              <a:t>Enimpor ersperc hiliqui tectem fugitis.</a:t>
            </a:r>
          </a:p>
          <a:p>
            <a:pPr lvl="2"/>
            <a:r>
              <a:rPr lang="de-DE"/>
              <a:t>Solupti undandae neso re ulpa impor ers percderae velenist et vent volo.</a:t>
            </a:r>
          </a:p>
          <a:p>
            <a:pPr lvl="3"/>
            <a:r>
              <a:rPr lang="de-DE"/>
              <a:t>Tur tem rerita qui repera dolore cum qui voluptas et laborer ventet.</a:t>
            </a:r>
          </a:p>
          <a:p>
            <a:pPr lvl="3"/>
            <a:r>
              <a:rPr lang="de-DE"/>
              <a:t>Vid ut eatiati onectem ventet dolore dolupta es volupta quas ullandi.</a:t>
            </a:r>
          </a:p>
          <a:p>
            <a:pPr lvl="3"/>
            <a:r>
              <a:rPr lang="de-DE"/>
              <a:t>Tquisci endersped beat dit et quo omnis expelig tem rerita qui.</a:t>
            </a:r>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54</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3136293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Headline für Bildfolie Arial Bold</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55</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514753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r>
              <a:rPr lang="de-DE"/>
              <a:t>Große Headline für Textfolie</a:t>
            </a:r>
            <a:br>
              <a:rPr lang="de-DE"/>
            </a:br>
            <a:r>
              <a:rPr lang="de-DE"/>
              <a:t>Headline maximal zwei Zeilen</a:t>
            </a:r>
            <a:endParaRPr lang="de-DE" dirty="0"/>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4" name="Foliennummernplatzhalter 3"/>
          <p:cNvSpPr>
            <a:spLocks noGrp="1"/>
          </p:cNvSpPr>
          <p:nvPr>
            <p:ph type="sldNum" sz="quarter" idx="11"/>
          </p:nvPr>
        </p:nvSpPr>
        <p:spPr/>
        <p:txBody>
          <a:bodyPr/>
          <a:lstStyle/>
          <a:p>
            <a:fld id="{C05EE493-AD2E-4872-B2F6-8F12A747F0A5}" type="slidenum">
              <a:rPr lang="de-DE" smtClean="0"/>
              <a:pPr/>
              <a:t>56</a:t>
            </a:fld>
            <a:endParaRPr lang="de-DE" dirty="0"/>
          </a:p>
        </p:txBody>
      </p:sp>
      <p:sp>
        <p:nvSpPr>
          <p:cNvPr id="5" name="Datumsplatzhalter 4"/>
          <p:cNvSpPr>
            <a:spLocks noGrp="1"/>
          </p:cNvSpPr>
          <p:nvPr>
            <p:ph type="dt" sz="half" idx="12"/>
          </p:nvPr>
        </p:nvSpPr>
        <p:spPr/>
        <p:txBody>
          <a:bodyPr/>
          <a:lstStyle/>
          <a:p>
            <a:r>
              <a:rPr lang="de-DE"/>
              <a:t>07.06.2024</a:t>
            </a:r>
            <a:endParaRPr lang="de-DE" dirty="0"/>
          </a:p>
        </p:txBody>
      </p:sp>
      <p:pic>
        <p:nvPicPr>
          <p:cNvPr id="8" name="Bildplatzhalter 7"/>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7" name="Textplatzhalter 6"/>
          <p:cNvSpPr>
            <a:spLocks noGrp="1"/>
          </p:cNvSpPr>
          <p:nvPr>
            <p:ph type="body" sz="quarter" idx="15"/>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p>
          <a:p>
            <a:pPr lvl="1"/>
            <a:endParaRPr lang="de-DE" dirty="0"/>
          </a:p>
        </p:txBody>
      </p:sp>
      <p:pic>
        <p:nvPicPr>
          <p:cNvPr id="13" name="Bildplatzhalter 12"/>
          <p:cNvPicPr>
            <a:picLocks noGrp="1" noChangeAspect="1"/>
          </p:cNvPicPr>
          <p:nvPr>
            <p:ph type="pic" sz="quarter" idx="16"/>
          </p:nvPr>
        </p:nvPicPr>
        <p:blipFill>
          <a:blip r:embed="rId2" cstate="print">
            <a:extLst>
              <a:ext uri="{28A0092B-C50C-407E-A947-70E740481C1C}">
                <a14:useLocalDpi xmlns:a14="http://schemas.microsoft.com/office/drawing/2010/main" val="0"/>
              </a:ext>
            </a:extLst>
          </a:blip>
          <a:srcRect l="9354" r="9354"/>
          <a:stretch>
            <a:fillRect/>
          </a:stretch>
        </p:blipFill>
        <p:spPr/>
      </p:pic>
      <p:sp>
        <p:nvSpPr>
          <p:cNvPr id="12" name="Textplatzhalter 11"/>
          <p:cNvSpPr>
            <a:spLocks noGrp="1"/>
          </p:cNvSpPr>
          <p:nvPr>
            <p:ph type="body" sz="quarter" idx="17"/>
          </p:nvPr>
        </p:nvSpPr>
        <p:spPr/>
        <p:txBody>
          <a:bodyPr/>
          <a:lstStyle/>
          <a:p>
            <a:r>
              <a:rPr lang="de-DE"/>
              <a:t>Headline Bildunterschrift [1. Ebene]</a:t>
            </a:r>
          </a:p>
          <a:p>
            <a:pPr lvl="1"/>
            <a:r>
              <a:rPr lang="de-DE"/>
              <a:t>Text Bildunterschrift Arial Regular [2. Ebene]. </a:t>
            </a:r>
            <a:br>
              <a:rPr lang="de-DE"/>
            </a:br>
            <a:r>
              <a:rPr lang="de-DE"/>
              <a:t>Zur Formatierung 1 × „Einzug vergrößern“</a:t>
            </a:r>
            <a:endParaRPr lang="de-DE" dirty="0"/>
          </a:p>
        </p:txBody>
      </p:sp>
    </p:spTree>
    <p:extLst>
      <p:ext uri="{BB962C8B-B14F-4D97-AF65-F5344CB8AC3E}">
        <p14:creationId xmlns:p14="http://schemas.microsoft.com/office/powerpoint/2010/main" val="3046935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57</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pic>
        <p:nvPicPr>
          <p:cNvPr id="7" name="Bildplatzhalter 6"/>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497" r="5497"/>
          <a:stretch>
            <a:fillRect/>
          </a:stretch>
        </p:blipFill>
        <p:spPr/>
      </p:pic>
      <p:sp>
        <p:nvSpPr>
          <p:cNvPr id="6" name="Textplatzhalter 5"/>
          <p:cNvSpPr>
            <a:spLocks noGrp="1"/>
          </p:cNvSpPr>
          <p:nvPr>
            <p:ph type="body" sz="quarter" idx="15"/>
          </p:nvPr>
        </p:nvSpPr>
        <p:spPr/>
        <p:txBody>
          <a:bodyPr/>
          <a:lstStyle/>
          <a:p>
            <a:r>
              <a:rPr lang="de-DE"/>
              <a:t>Headline Bildunterschrift [1. Ebene]</a:t>
            </a:r>
          </a:p>
          <a:p>
            <a:pPr lvl="1"/>
            <a:r>
              <a:rPr lang="de-DE"/>
              <a:t>Text Bildunterschrift Arial Regular [2. Ebene]. Zur Formatierung </a:t>
            </a:r>
            <a:br>
              <a:rPr lang="de-DE"/>
            </a:br>
            <a:r>
              <a:rPr lang="de-DE"/>
              <a:t>1 × „Einzug vergrößern“</a:t>
            </a:r>
            <a:endParaRPr lang="de-DE" dirty="0"/>
          </a:p>
        </p:txBody>
      </p:sp>
    </p:spTree>
    <p:extLst>
      <p:ext uri="{BB962C8B-B14F-4D97-AF65-F5344CB8AC3E}">
        <p14:creationId xmlns:p14="http://schemas.microsoft.com/office/powerpoint/2010/main" val="3171381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58</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„Großes </a:t>
            </a:r>
          </a:p>
          <a:p>
            <a:r>
              <a:rPr lang="de-DE"/>
              <a:t>Zitat/Aussage. Typografie:</a:t>
            </a:r>
            <a:br>
              <a:rPr lang="de-DE"/>
            </a:br>
            <a:r>
              <a:rPr lang="de-DE"/>
              <a:t>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25915648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p:txBody>
          <a:bodyPr/>
          <a:lstStyle/>
          <a:p>
            <a:r>
              <a:rPr lang="de-DE"/>
              <a:t>Magnetisum und Altermagnetismus</a:t>
            </a:r>
            <a:endParaRPr lang="de-DE" dirty="0"/>
          </a:p>
        </p:txBody>
      </p:sp>
      <p:sp>
        <p:nvSpPr>
          <p:cNvPr id="3" name="Foliennummernplatzhalter 2"/>
          <p:cNvSpPr>
            <a:spLocks noGrp="1"/>
          </p:cNvSpPr>
          <p:nvPr>
            <p:ph type="sldNum" sz="quarter" idx="11"/>
          </p:nvPr>
        </p:nvSpPr>
        <p:spPr/>
        <p:txBody>
          <a:bodyPr/>
          <a:lstStyle/>
          <a:p>
            <a:fld id="{C05EE493-AD2E-4872-B2F6-8F12A747F0A5}" type="slidenum">
              <a:rPr lang="de-DE" smtClean="0"/>
              <a:pPr/>
              <a:t>59</a:t>
            </a:fld>
            <a:endParaRPr lang="de-DE" dirty="0"/>
          </a:p>
        </p:txBody>
      </p:sp>
      <p:sp>
        <p:nvSpPr>
          <p:cNvPr id="4" name="Datumsplatzhalter 3"/>
          <p:cNvSpPr>
            <a:spLocks noGrp="1"/>
          </p:cNvSpPr>
          <p:nvPr>
            <p:ph type="dt" sz="half" idx="12"/>
          </p:nvPr>
        </p:nvSpPr>
        <p:spPr/>
        <p:txBody>
          <a:bodyPr/>
          <a:lstStyle/>
          <a:p>
            <a:r>
              <a:rPr lang="de-DE"/>
              <a:t>07.06.2024</a:t>
            </a:r>
            <a:endParaRPr lang="de-DE" dirty="0"/>
          </a:p>
        </p:txBody>
      </p:sp>
      <p:sp>
        <p:nvSpPr>
          <p:cNvPr id="6" name="Textplatzhalter 5"/>
          <p:cNvSpPr>
            <a:spLocks noGrp="1"/>
          </p:cNvSpPr>
          <p:nvPr>
            <p:ph type="body" sz="quarter" idx="13"/>
          </p:nvPr>
        </p:nvSpPr>
        <p:spPr/>
        <p:txBody>
          <a:bodyPr/>
          <a:lstStyle/>
          <a:p>
            <a:r>
              <a:rPr lang="de-DE"/>
              <a:t>„Zitat/Aussage. </a:t>
            </a:r>
            <a:br>
              <a:rPr lang="de-DE"/>
            </a:br>
            <a:r>
              <a:rPr lang="de-DE"/>
              <a:t>Typografie: Arial Bold.“</a:t>
            </a:r>
          </a:p>
          <a:p>
            <a:pPr lvl="1"/>
            <a:r>
              <a:rPr lang="de-DE"/>
              <a:t>Zitat Max Mustermann</a:t>
            </a:r>
            <a:br>
              <a:rPr lang="de-DE"/>
            </a:br>
            <a:r>
              <a:rPr lang="de-DE"/>
              <a:t>[Formatierung 1 × „Einzug vergrößern“]</a:t>
            </a:r>
            <a:endParaRPr lang="de-DE" dirty="0"/>
          </a:p>
        </p:txBody>
      </p:sp>
    </p:spTree>
    <p:extLst>
      <p:ext uri="{BB962C8B-B14F-4D97-AF65-F5344CB8AC3E}">
        <p14:creationId xmlns:p14="http://schemas.microsoft.com/office/powerpoint/2010/main" val="63420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
        <p:nvSpPr>
          <p:cNvPr id="4" name="Inhaltsplatzhalter 3"/>
          <p:cNvSpPr>
            <a:spLocks noGrp="1"/>
          </p:cNvSpPr>
          <p:nvPr>
            <p:ph sz="half" idx="2"/>
          </p:nvPr>
        </p:nvSpPr>
        <p:spPr>
          <a:xfrm>
            <a:off x="12936760" y="1772816"/>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6</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Tree>
    <p:extLst>
      <p:ext uri="{BB962C8B-B14F-4D97-AF65-F5344CB8AC3E}">
        <p14:creationId xmlns:p14="http://schemas.microsoft.com/office/powerpoint/2010/main" val="2110574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itel 14"/>
          <p:cNvSpPr>
            <a:spLocks noGrp="1"/>
          </p:cNvSpPr>
          <p:nvPr>
            <p:ph type="title"/>
          </p:nvPr>
        </p:nvSpPr>
        <p:spPr/>
        <p:txBody>
          <a:bodyPr/>
          <a:lstStyle/>
          <a:p>
            <a:r>
              <a:rPr lang="de-DE" dirty="0"/>
              <a:t>Merken-Element für die PowerPoint-Anwendung</a:t>
            </a:r>
          </a:p>
        </p:txBody>
      </p:sp>
      <p:sp>
        <p:nvSpPr>
          <p:cNvPr id="3" name="Fußzeilenplatzhalter 2"/>
          <p:cNvSpPr>
            <a:spLocks noGrp="1"/>
          </p:cNvSpPr>
          <p:nvPr>
            <p:ph type="ftr" sz="quarter" idx="10"/>
          </p:nvPr>
        </p:nvSpPr>
        <p:spPr/>
        <p:txBody>
          <a:bodyPr/>
          <a:lstStyle/>
          <a:p>
            <a:r>
              <a:rPr lang="de-DE"/>
              <a:t>Magnetisum und Altermagnetismus</a:t>
            </a:r>
            <a:endParaRPr lang="de-DE" dirty="0"/>
          </a:p>
        </p:txBody>
      </p:sp>
      <p:sp>
        <p:nvSpPr>
          <p:cNvPr id="6" name="Foliennummernplatzhalter 5"/>
          <p:cNvSpPr>
            <a:spLocks noGrp="1"/>
          </p:cNvSpPr>
          <p:nvPr>
            <p:ph type="sldNum" sz="quarter" idx="11"/>
          </p:nvPr>
        </p:nvSpPr>
        <p:spPr/>
        <p:txBody>
          <a:bodyPr/>
          <a:lstStyle/>
          <a:p>
            <a:fld id="{C05EE493-AD2E-4872-B2F6-8F12A747F0A5}" type="slidenum">
              <a:rPr lang="de-DE" smtClean="0"/>
              <a:pPr/>
              <a:t>60</a:t>
            </a:fld>
            <a:endParaRPr lang="de-DE" dirty="0"/>
          </a:p>
        </p:txBody>
      </p:sp>
      <p:sp>
        <p:nvSpPr>
          <p:cNvPr id="2" name="Datumsplatzhalter 1"/>
          <p:cNvSpPr>
            <a:spLocks noGrp="1"/>
          </p:cNvSpPr>
          <p:nvPr>
            <p:ph type="dt" sz="half" idx="12"/>
          </p:nvPr>
        </p:nvSpPr>
        <p:spPr/>
        <p:txBody>
          <a:bodyPr/>
          <a:lstStyle/>
          <a:p>
            <a:r>
              <a:rPr lang="de-DE"/>
              <a:t>07.06.2024</a:t>
            </a:r>
            <a:endParaRPr lang="de-DE" dirty="0"/>
          </a:p>
        </p:txBody>
      </p:sp>
      <p:grpSp>
        <p:nvGrpSpPr>
          <p:cNvPr id="16" name="Gruppieren 15"/>
          <p:cNvGrpSpPr/>
          <p:nvPr/>
        </p:nvGrpSpPr>
        <p:grpSpPr>
          <a:xfrm>
            <a:off x="6504740" y="840029"/>
            <a:ext cx="2016263" cy="2016263"/>
            <a:chOff x="1403609" y="2081213"/>
            <a:chExt cx="2016263" cy="2016263"/>
          </a:xfrm>
        </p:grpSpPr>
        <p:sp>
          <p:nvSpPr>
            <p:cNvPr id="5" name="Rechteck 4"/>
            <p:cNvSpPr/>
            <p:nvPr/>
          </p:nvSpPr>
          <p:spPr>
            <a:xfrm>
              <a:off x="1403609" y="2081213"/>
              <a:ext cx="2016263" cy="20162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200" b="1" dirty="0"/>
                <a:t>Überschrift</a:t>
              </a:r>
              <a:br>
                <a:rPr lang="de-DE" sz="1200" b="1" dirty="0"/>
              </a:br>
              <a:r>
                <a:rPr lang="de-DE" sz="1200" b="1" dirty="0"/>
                <a:t>in Arial </a:t>
              </a:r>
              <a:r>
                <a:rPr lang="de-DE" sz="1200" b="1" dirty="0" err="1"/>
                <a:t>Bold</a:t>
              </a:r>
              <a:endParaRPr lang="de-DE" sz="1200" b="1" dirty="0"/>
            </a:p>
            <a:p>
              <a:pPr>
                <a:lnSpc>
                  <a:spcPct val="110000"/>
                </a:lnSpc>
              </a:pPr>
              <a:endParaRPr lang="de-DE" sz="1200" dirty="0"/>
            </a:p>
            <a:p>
              <a:pPr>
                <a:lnSpc>
                  <a:spcPct val="110000"/>
                </a:lnSpc>
              </a:pPr>
              <a:r>
                <a:rPr lang="de-DE" sz="1200" dirty="0"/>
                <a:t>Hinweise und </a:t>
              </a:r>
              <a:r>
                <a:rPr lang="de-DE" sz="1200" dirty="0" err="1"/>
                <a:t>Informa-tionen</a:t>
              </a:r>
              <a:r>
                <a:rPr lang="de-DE" sz="1200" dirty="0"/>
                <a:t> in Arial Regular.</a:t>
              </a:r>
            </a:p>
            <a:p>
              <a:pPr marL="92075" indent="-92075">
                <a:lnSpc>
                  <a:spcPct val="110000"/>
                </a:lnSpc>
                <a:buFont typeface="Symbol" panose="05050102010706020507" pitchFamily="18" charset="2"/>
                <a:buChar char="-"/>
              </a:pPr>
              <a:r>
                <a:rPr lang="de-DE" sz="1200" dirty="0"/>
                <a:t>Aufzählung eins</a:t>
              </a:r>
            </a:p>
            <a:p>
              <a:pPr marL="92075" indent="-92075">
                <a:lnSpc>
                  <a:spcPct val="110000"/>
                </a:lnSpc>
                <a:buFont typeface="Symbol" panose="05050102010706020507" pitchFamily="18" charset="2"/>
                <a:buChar char="-"/>
              </a:pPr>
              <a:r>
                <a:rPr lang="de-DE" sz="1200" dirty="0"/>
                <a:t>Aufzählung zwei</a:t>
              </a:r>
            </a:p>
            <a:p>
              <a:pPr marL="92075" indent="-92075">
                <a:lnSpc>
                  <a:spcPct val="110000"/>
                </a:lnSpc>
                <a:buFont typeface="Symbol" panose="05050102010706020507" pitchFamily="18" charset="2"/>
                <a:buChar char="-"/>
              </a:pPr>
              <a:r>
                <a:rPr lang="de-DE" sz="1200" dirty="0"/>
                <a:t>Aufzählung drei</a:t>
              </a:r>
            </a:p>
          </p:txBody>
        </p:sp>
        <p:grpSp>
          <p:nvGrpSpPr>
            <p:cNvPr id="14" name="Gruppieren 13"/>
            <p:cNvGrpSpPr/>
            <p:nvPr/>
          </p:nvGrpSpPr>
          <p:grpSpPr>
            <a:xfrm>
              <a:off x="3186112" y="2120373"/>
              <a:ext cx="190323" cy="190323"/>
              <a:chOff x="323850" y="5157788"/>
              <a:chExt cx="935038" cy="935038"/>
            </a:xfrm>
          </p:grpSpPr>
          <p:cxnSp>
            <p:nvCxnSpPr>
              <p:cNvPr id="10" name="Gerade Verbindung 9"/>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Gerade Verbindung 1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4" name="Gruppieren 33"/>
          <p:cNvGrpSpPr/>
          <p:nvPr/>
        </p:nvGrpSpPr>
        <p:grpSpPr>
          <a:xfrm>
            <a:off x="7248664" y="2348880"/>
            <a:ext cx="1549538" cy="1549538"/>
            <a:chOff x="1870335" y="2081213"/>
            <a:chExt cx="1549538" cy="1549538"/>
          </a:xfrm>
        </p:grpSpPr>
        <p:sp>
          <p:nvSpPr>
            <p:cNvPr id="35" name="Rechteck 34"/>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900" b="1" dirty="0"/>
                <a:t>Überschrift in Arial </a:t>
              </a:r>
              <a:r>
                <a:rPr lang="de-DE" sz="900" b="1" dirty="0" err="1"/>
                <a:t>Bold</a:t>
              </a:r>
              <a:endParaRPr lang="de-DE" sz="900" b="1" dirty="0"/>
            </a:p>
            <a:p>
              <a:pPr>
                <a:lnSpc>
                  <a:spcPct val="110000"/>
                </a:lnSpc>
              </a:pPr>
              <a:endParaRPr lang="de-DE" sz="900" b="1" dirty="0"/>
            </a:p>
            <a:p>
              <a:pPr>
                <a:lnSpc>
                  <a:spcPct val="110000"/>
                </a:lnSpc>
              </a:pPr>
              <a:r>
                <a:rPr lang="de-DE" sz="900" dirty="0"/>
                <a:t>Hinweise und </a:t>
              </a:r>
              <a:r>
                <a:rPr lang="de-DE" sz="900" dirty="0" err="1"/>
                <a:t>Informa-tionen</a:t>
              </a:r>
              <a:r>
                <a:rPr lang="de-DE" sz="900" dirty="0"/>
                <a:t> in Arial Regular.</a:t>
              </a:r>
            </a:p>
            <a:p>
              <a:pPr marL="88900" indent="-88900">
                <a:lnSpc>
                  <a:spcPct val="110000"/>
                </a:lnSpc>
                <a:buClr>
                  <a:schemeClr val="bg1"/>
                </a:buClr>
                <a:buFont typeface="Symbol" panose="05050102010706020507" pitchFamily="18" charset="2"/>
                <a:buChar char="-"/>
              </a:pPr>
              <a:r>
                <a:rPr lang="de-DE" sz="900" dirty="0"/>
                <a:t>Aufzählung eins</a:t>
              </a:r>
            </a:p>
            <a:p>
              <a:pPr marL="88900" indent="-88900">
                <a:lnSpc>
                  <a:spcPct val="110000"/>
                </a:lnSpc>
                <a:buClr>
                  <a:schemeClr val="bg1"/>
                </a:buClr>
                <a:buFont typeface="Symbol" panose="05050102010706020507" pitchFamily="18" charset="2"/>
                <a:buChar char="-"/>
              </a:pPr>
              <a:r>
                <a:rPr lang="de-DE" sz="900" dirty="0"/>
                <a:t>Aufzählung zwei</a:t>
              </a:r>
            </a:p>
            <a:p>
              <a:pPr marL="88900" indent="-88900">
                <a:lnSpc>
                  <a:spcPct val="110000"/>
                </a:lnSpc>
                <a:buClr>
                  <a:schemeClr val="bg1"/>
                </a:buClr>
                <a:buFont typeface="Symbol" panose="05050102010706020507" pitchFamily="18" charset="2"/>
                <a:buChar char="-"/>
              </a:pPr>
              <a:r>
                <a:rPr lang="de-DE" sz="900" dirty="0"/>
                <a:t>Aufzählung drei</a:t>
              </a:r>
            </a:p>
          </p:txBody>
        </p:sp>
        <p:grpSp>
          <p:nvGrpSpPr>
            <p:cNvPr id="36" name="Gruppieren 35"/>
            <p:cNvGrpSpPr/>
            <p:nvPr/>
          </p:nvGrpSpPr>
          <p:grpSpPr>
            <a:xfrm>
              <a:off x="3186112" y="2120373"/>
              <a:ext cx="190323" cy="190323"/>
              <a:chOff x="323850" y="5157788"/>
              <a:chExt cx="935038" cy="935038"/>
            </a:xfrm>
          </p:grpSpPr>
          <p:cxnSp>
            <p:nvCxnSpPr>
              <p:cNvPr id="37" name="Gerade Verbindung 3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Gerade Verbindung 3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39" name="Gruppieren 38"/>
          <p:cNvGrpSpPr/>
          <p:nvPr/>
        </p:nvGrpSpPr>
        <p:grpSpPr>
          <a:xfrm>
            <a:off x="8932020" y="2348881"/>
            <a:ext cx="936104" cy="936104"/>
            <a:chOff x="1870335" y="2081213"/>
            <a:chExt cx="1549538" cy="1549538"/>
          </a:xfrm>
        </p:grpSpPr>
        <p:sp>
          <p:nvSpPr>
            <p:cNvPr id="40" name="Rechteck 3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72000" bIns="90000" rtlCol="0" anchor="b"/>
            <a:lstStyle/>
            <a:p>
              <a:pPr>
                <a:lnSpc>
                  <a:spcPct val="110000"/>
                </a:lnSpc>
              </a:pPr>
              <a:r>
                <a:rPr lang="de-DE" sz="900" b="1" dirty="0"/>
                <a:t>Fachbereichs-bezeichnung oder Hinweise </a:t>
              </a:r>
              <a:br>
                <a:rPr lang="de-DE" sz="900" b="1" dirty="0"/>
              </a:br>
              <a:r>
                <a:rPr lang="de-DE" sz="900" b="1" dirty="0"/>
                <a:t>in Arial </a:t>
              </a:r>
              <a:r>
                <a:rPr lang="de-DE" sz="900" b="1" dirty="0" err="1"/>
                <a:t>Bold</a:t>
              </a:r>
              <a:endParaRPr lang="de-DE" sz="900" b="1" dirty="0"/>
            </a:p>
          </p:txBody>
        </p:sp>
        <p:grpSp>
          <p:nvGrpSpPr>
            <p:cNvPr id="41" name="Gruppieren 40"/>
            <p:cNvGrpSpPr/>
            <p:nvPr/>
          </p:nvGrpSpPr>
          <p:grpSpPr>
            <a:xfrm>
              <a:off x="3161132" y="2140357"/>
              <a:ext cx="190323" cy="190323"/>
              <a:chOff x="201135" y="5255960"/>
              <a:chExt cx="935038" cy="935038"/>
            </a:xfrm>
          </p:grpSpPr>
          <p:cxnSp>
            <p:nvCxnSpPr>
              <p:cNvPr id="42" name="Gerade Verbindung 41"/>
              <p:cNvCxnSpPr/>
              <p:nvPr/>
            </p:nvCxnSpPr>
            <p:spPr>
              <a:xfrm>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Gerade Verbindung 42"/>
              <p:cNvCxnSpPr/>
              <p:nvPr/>
            </p:nvCxnSpPr>
            <p:spPr>
              <a:xfrm flipH="1">
                <a:off x="201135" y="5255960"/>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4" name="Gruppieren 43"/>
          <p:cNvGrpSpPr/>
          <p:nvPr/>
        </p:nvGrpSpPr>
        <p:grpSpPr>
          <a:xfrm>
            <a:off x="1840461" y="2348881"/>
            <a:ext cx="3103015" cy="3103015"/>
            <a:chOff x="316857" y="2081213"/>
            <a:chExt cx="3103015" cy="3103015"/>
          </a:xfrm>
        </p:grpSpPr>
        <p:sp>
          <p:nvSpPr>
            <p:cNvPr id="45" name="Rechteck 44"/>
            <p:cNvSpPr/>
            <p:nvPr/>
          </p:nvSpPr>
          <p:spPr>
            <a:xfrm>
              <a:off x="316857" y="2081213"/>
              <a:ext cx="3103015" cy="31030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Überschrift und </a:t>
              </a:r>
              <a:br>
                <a:rPr lang="de-DE" sz="1600" b="1" dirty="0"/>
              </a:br>
              <a:r>
                <a:rPr lang="de-DE" sz="1600" b="1" dirty="0"/>
                <a:t>Hervorhebungen</a:t>
              </a:r>
              <a:br>
                <a:rPr lang="de-DE" sz="1600" b="1" dirty="0"/>
              </a:br>
              <a:r>
                <a:rPr lang="de-DE" sz="1600" b="1" dirty="0"/>
                <a:t>in Arial </a:t>
              </a:r>
              <a:r>
                <a:rPr lang="de-DE" sz="1600" b="1" dirty="0" err="1"/>
                <a:t>Bold</a:t>
              </a:r>
              <a:endParaRPr lang="de-DE" sz="1600" b="1" dirty="0"/>
            </a:p>
            <a:p>
              <a:pPr>
                <a:lnSpc>
                  <a:spcPct val="110000"/>
                </a:lnSpc>
              </a:pPr>
              <a:endParaRPr lang="de-DE" sz="1600" dirty="0"/>
            </a:p>
            <a:p>
              <a:pPr>
                <a:lnSpc>
                  <a:spcPct val="110000"/>
                </a:lnSpc>
              </a:pPr>
              <a:r>
                <a:rPr lang="de-DE" sz="1600" dirty="0"/>
                <a:t>Hinweise und Informationen </a:t>
              </a:r>
              <a:br>
                <a:rPr lang="de-DE" sz="1600" dirty="0"/>
              </a:br>
              <a:r>
                <a:rPr lang="de-DE" sz="1600" dirty="0"/>
                <a:t>in Arial Regular. Zur besseren Darstellung mit Aufzählung</a:t>
              </a:r>
            </a:p>
            <a:p>
              <a:pPr marL="176213" indent="-176213">
                <a:lnSpc>
                  <a:spcPct val="110000"/>
                </a:lnSpc>
                <a:buFont typeface="Symbol" panose="05050102010706020507" pitchFamily="18" charset="2"/>
                <a:buChar char="-"/>
              </a:pPr>
              <a:r>
                <a:rPr lang="de-DE" sz="1600" dirty="0"/>
                <a:t>Aufzählung eins</a:t>
              </a:r>
            </a:p>
            <a:p>
              <a:pPr marL="176213" indent="-176213">
                <a:lnSpc>
                  <a:spcPct val="110000"/>
                </a:lnSpc>
                <a:buFont typeface="Symbol" panose="05050102010706020507" pitchFamily="18" charset="2"/>
                <a:buChar char="-"/>
              </a:pPr>
              <a:r>
                <a:rPr lang="de-DE" sz="1600" dirty="0"/>
                <a:t>Aufzählung zwei</a:t>
              </a:r>
            </a:p>
            <a:p>
              <a:pPr marL="176213" indent="-176213">
                <a:lnSpc>
                  <a:spcPct val="110000"/>
                </a:lnSpc>
                <a:buFont typeface="Symbol" panose="05050102010706020507" pitchFamily="18" charset="2"/>
                <a:buChar char="-"/>
              </a:pPr>
              <a:r>
                <a:rPr lang="de-DE" sz="1600" dirty="0"/>
                <a:t>Aufzählung drei</a:t>
              </a:r>
            </a:p>
          </p:txBody>
        </p:sp>
        <p:grpSp>
          <p:nvGrpSpPr>
            <p:cNvPr id="46" name="Gruppieren 45"/>
            <p:cNvGrpSpPr/>
            <p:nvPr/>
          </p:nvGrpSpPr>
          <p:grpSpPr>
            <a:xfrm>
              <a:off x="3186112" y="2120373"/>
              <a:ext cx="190323" cy="190323"/>
              <a:chOff x="323850" y="5157788"/>
              <a:chExt cx="935038" cy="935038"/>
            </a:xfrm>
          </p:grpSpPr>
          <p:cxnSp>
            <p:nvCxnSpPr>
              <p:cNvPr id="47" name="Gerade Verbindung 46"/>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Gerade Verbindung 47"/>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grpSp>
        <p:nvGrpSpPr>
          <p:cNvPr id="49" name="Gruppieren 48"/>
          <p:cNvGrpSpPr/>
          <p:nvPr/>
        </p:nvGrpSpPr>
        <p:grpSpPr>
          <a:xfrm>
            <a:off x="7248664" y="4039702"/>
            <a:ext cx="1549538" cy="1549538"/>
            <a:chOff x="1870335" y="2081213"/>
            <a:chExt cx="1549538" cy="1549538"/>
          </a:xfrm>
        </p:grpSpPr>
        <p:sp>
          <p:nvSpPr>
            <p:cNvPr id="50" name="Rechteck 49"/>
            <p:cNvSpPr/>
            <p:nvPr/>
          </p:nvSpPr>
          <p:spPr>
            <a:xfrm>
              <a:off x="1870335" y="2081213"/>
              <a:ext cx="1549538" cy="15495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72000" tIns="90000" rIns="90000" bIns="90000" rtlCol="0" anchor="b"/>
            <a:lstStyle/>
            <a:p>
              <a:pPr>
                <a:lnSpc>
                  <a:spcPct val="110000"/>
                </a:lnSpc>
              </a:pPr>
              <a:r>
                <a:rPr lang="de-DE" sz="1600" b="1" dirty="0"/>
                <a:t>Fachbereichs-bezeichnung</a:t>
              </a:r>
              <a:br>
                <a:rPr lang="de-DE" sz="1600" b="1" dirty="0"/>
              </a:br>
              <a:r>
                <a:rPr lang="de-DE" sz="1600" b="1" dirty="0"/>
                <a:t>oder Hinweis </a:t>
              </a:r>
              <a:br>
                <a:rPr lang="de-DE" sz="1600" b="1" dirty="0"/>
              </a:br>
              <a:r>
                <a:rPr lang="de-DE" sz="1600" b="1" dirty="0"/>
                <a:t>in Arial </a:t>
              </a:r>
              <a:r>
                <a:rPr lang="de-DE" sz="1600" b="1" dirty="0" err="1"/>
                <a:t>Bold</a:t>
              </a:r>
              <a:endParaRPr lang="de-DE" sz="1600" b="1" dirty="0"/>
            </a:p>
          </p:txBody>
        </p:sp>
        <p:grpSp>
          <p:nvGrpSpPr>
            <p:cNvPr id="51" name="Gruppieren 50"/>
            <p:cNvGrpSpPr/>
            <p:nvPr/>
          </p:nvGrpSpPr>
          <p:grpSpPr>
            <a:xfrm>
              <a:off x="3186112" y="2120373"/>
              <a:ext cx="190323" cy="190323"/>
              <a:chOff x="323850" y="5157788"/>
              <a:chExt cx="935038" cy="935038"/>
            </a:xfrm>
          </p:grpSpPr>
          <p:cxnSp>
            <p:nvCxnSpPr>
              <p:cNvPr id="52" name="Gerade Verbindung 51"/>
              <p:cNvCxnSpPr/>
              <p:nvPr/>
            </p:nvCxnSpPr>
            <p:spPr>
              <a:xfrm>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Gerade Verbindung 52"/>
              <p:cNvCxnSpPr/>
              <p:nvPr/>
            </p:nvCxnSpPr>
            <p:spPr>
              <a:xfrm flipH="1">
                <a:off x="323850" y="5157788"/>
                <a:ext cx="935038" cy="93503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228299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Untertitel 6"/>
          <p:cNvSpPr txBox="1">
            <a:spLocks/>
          </p:cNvSpPr>
          <p:nvPr/>
        </p:nvSpPr>
        <p:spPr>
          <a:xfrm>
            <a:off x="1847851" y="3717032"/>
            <a:ext cx="5256213" cy="2448818"/>
          </a:xfrm>
          <a:prstGeom prst="rect">
            <a:avLst/>
          </a:prstGeom>
        </p:spPr>
        <p:txBody>
          <a:bodyPr vert="horz" lIns="0" tIns="0" rIns="0" bIns="0" rtlCol="0" anchor="t" anchorCtr="0">
            <a:noAutofit/>
          </a:bodyPr>
          <a:lstStyle>
            <a:lvl1pPr indent="0">
              <a:lnSpc>
                <a:spcPct val="110000"/>
              </a:lnSpc>
              <a:spcBef>
                <a:spcPts val="0"/>
              </a:spcBef>
              <a:buFont typeface="Arial" pitchFamily="34" charset="0"/>
              <a:buNone/>
              <a:defRPr sz="2000" b="1" u="none" baseline="0">
                <a:uFill>
                  <a:solidFill>
                    <a:schemeClr val="accent1"/>
                  </a:solidFill>
                </a:uFill>
              </a:defRPr>
            </a:lvl1pPr>
            <a:lvl2pPr indent="0" algn="ctr">
              <a:lnSpc>
                <a:spcPct val="110000"/>
              </a:lnSpc>
              <a:spcBef>
                <a:spcPts val="0"/>
              </a:spcBef>
              <a:buFont typeface="Arial" pitchFamily="34" charset="0"/>
              <a:buNone/>
              <a:defRPr sz="1600">
                <a:solidFill>
                  <a:schemeClr val="tx1">
                    <a:tint val="75000"/>
                  </a:schemeClr>
                </a:solidFill>
              </a:defRPr>
            </a:lvl2pPr>
            <a:lvl3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3pPr>
            <a:lvl4pPr indent="0" algn="ctr">
              <a:lnSpc>
                <a:spcPct val="110000"/>
              </a:lnSpc>
              <a:spcBef>
                <a:spcPts val="0"/>
              </a:spcBef>
              <a:buClr>
                <a:schemeClr val="accent1"/>
              </a:buClr>
              <a:buFont typeface="Arial" panose="020B0604020202020204" pitchFamily="34" charset="0"/>
              <a:buNone/>
              <a:defRPr sz="1600">
                <a:solidFill>
                  <a:schemeClr val="tx1">
                    <a:tint val="75000"/>
                  </a:schemeClr>
                </a:solidFill>
              </a:defRPr>
            </a:lvl4pPr>
            <a:lvl5pPr indent="0" algn="ctr">
              <a:lnSpc>
                <a:spcPct val="110000"/>
              </a:lnSpc>
              <a:spcBef>
                <a:spcPts val="0"/>
              </a:spcBef>
              <a:buFont typeface="+mj-lt"/>
              <a:buNone/>
              <a:defRPr sz="1600" u="sng" baseline="0">
                <a:solidFill>
                  <a:schemeClr val="tx1">
                    <a:tint val="75000"/>
                  </a:schemeClr>
                </a:solidFill>
                <a:uFill>
                  <a:solidFill>
                    <a:schemeClr val="accent1"/>
                  </a:solidFill>
                </a:uFill>
              </a:defRPr>
            </a:lvl5pPr>
            <a:lvl6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6pPr>
            <a:lvl7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7pPr>
            <a:lvl8pPr indent="0" algn="ctr">
              <a:lnSpc>
                <a:spcPct val="110000"/>
              </a:lnSpc>
              <a:spcBef>
                <a:spcPts val="0"/>
              </a:spcBef>
              <a:buClr>
                <a:schemeClr val="accent1"/>
              </a:buClr>
              <a:buFont typeface="Arial" panose="020B0604020202020204" pitchFamily="34" charset="0"/>
              <a:buNone/>
              <a:tabLst/>
              <a:defRPr sz="1600" baseline="0">
                <a:solidFill>
                  <a:schemeClr val="tx1">
                    <a:tint val="75000"/>
                  </a:schemeClr>
                </a:solidFill>
              </a:defRPr>
            </a:lvl8pPr>
            <a:lvl9pPr indent="0" algn="ctr">
              <a:lnSpc>
                <a:spcPct val="110000"/>
              </a:lnSpc>
              <a:spcBef>
                <a:spcPts val="0"/>
              </a:spcBef>
              <a:buClr>
                <a:schemeClr val="accent1"/>
              </a:buClr>
              <a:buFont typeface="Arial" panose="020B0604020202020204" pitchFamily="34" charset="0"/>
              <a:buNone/>
              <a:defRPr sz="1600" baseline="0">
                <a:solidFill>
                  <a:schemeClr val="tx1">
                    <a:tint val="75000"/>
                  </a:schemeClr>
                </a:solidFill>
              </a:defRPr>
            </a:lvl9pPr>
          </a:lstStyle>
          <a:p>
            <a:r>
              <a:rPr lang="de-DE" dirty="0"/>
              <a:t>Prof. Dr. Maximilian Mustermann</a:t>
            </a:r>
          </a:p>
          <a:p>
            <a:r>
              <a:rPr lang="de-DE" b="0" dirty="0"/>
              <a:t>Funktionsbezeichnung · Fachbereich</a:t>
            </a:r>
          </a:p>
          <a:p>
            <a:endParaRPr lang="de-DE" b="0" dirty="0"/>
          </a:p>
          <a:p>
            <a:r>
              <a:rPr lang="de-DE" b="0" dirty="0"/>
              <a:t>Tel.: +49 (0) 75 31/88 - ####</a:t>
            </a:r>
          </a:p>
          <a:p>
            <a:r>
              <a:rPr lang="de-DE" b="0" dirty="0"/>
              <a:t>Fax: +49 (0) 75 31/88 - ####</a:t>
            </a:r>
          </a:p>
          <a:p>
            <a:r>
              <a:rPr lang="de-DE" b="0" dirty="0"/>
              <a:t>maximilian.mustermann@uni-konstanz.de</a:t>
            </a:r>
          </a:p>
        </p:txBody>
      </p:sp>
      <p:sp>
        <p:nvSpPr>
          <p:cNvPr id="10" name="Rechteck 9"/>
          <p:cNvSpPr>
            <a:spLocks/>
          </p:cNvSpPr>
          <p:nvPr/>
        </p:nvSpPr>
        <p:spPr>
          <a:xfrm>
            <a:off x="1823834" y="2540435"/>
            <a:ext cx="1319839" cy="5749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ctr">
            <a:spAutoFit/>
          </a:bodyPr>
          <a:lstStyle/>
          <a:p>
            <a:r>
              <a:rPr lang="de-DE" sz="3500" b="1" dirty="0">
                <a:solidFill>
                  <a:schemeClr val="tx1"/>
                </a:solidFill>
              </a:rPr>
              <a:t>Dank!</a:t>
            </a:r>
          </a:p>
        </p:txBody>
      </p:sp>
      <p:sp>
        <p:nvSpPr>
          <p:cNvPr id="11" name="Rechteck 10"/>
          <p:cNvSpPr>
            <a:spLocks/>
          </p:cNvSpPr>
          <p:nvPr/>
        </p:nvSpPr>
        <p:spPr>
          <a:xfrm>
            <a:off x="1823835" y="1970909"/>
            <a:ext cx="2344159" cy="5749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36000" tIns="18000" rIns="36000" bIns="18000" numCol="1" spcCol="0" rtlCol="0" fromWordArt="0" anchor="ctr" anchorCtr="0" forceAA="0" compatLnSpc="1">
            <a:prstTxWarp prst="textNoShape">
              <a:avLst/>
            </a:prstTxWarp>
            <a:spAutoFit/>
          </a:bodyPr>
          <a:lstStyle/>
          <a:p>
            <a:r>
              <a:rPr lang="de-DE" sz="3500" b="1" dirty="0">
                <a:solidFill>
                  <a:schemeClr val="tx1"/>
                </a:solidFill>
              </a:rPr>
              <a:t>Herzlichen</a:t>
            </a:r>
          </a:p>
        </p:txBody>
      </p:sp>
    </p:spTree>
    <p:extLst>
      <p:ext uri="{BB962C8B-B14F-4D97-AF65-F5344CB8AC3E}">
        <p14:creationId xmlns:p14="http://schemas.microsoft.com/office/powerpoint/2010/main" val="347676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208521" y="1669473"/>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7</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10" name="Inhaltsplatzhalter 2">
            <a:extLst>
              <a:ext uri="{FF2B5EF4-FFF2-40B4-BE49-F238E27FC236}">
                <a16:creationId xmlns:a16="http://schemas.microsoft.com/office/drawing/2014/main" id="{A652EDFA-7882-3E9E-816F-D39EAF8C35D3}"/>
              </a:ext>
            </a:extLst>
          </p:cNvPr>
          <p:cNvSpPr>
            <a:spLocks noGrp="1"/>
          </p:cNvSpPr>
          <p:nvPr>
            <p:ph sz="half" idx="1"/>
          </p:nvPr>
        </p:nvSpPr>
        <p:spPr>
          <a:xfrm>
            <a:off x="431799"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2"/>
            <a:r>
              <a:rPr lang="de-DE" dirty="0"/>
              <a:t>Medizin</a:t>
            </a:r>
          </a:p>
          <a:p>
            <a:pPr lvl="3"/>
            <a:r>
              <a:rPr lang="de-DE" dirty="0"/>
              <a:t>MRI </a:t>
            </a:r>
          </a:p>
          <a:p>
            <a:pPr lvl="3"/>
            <a:endParaRPr lang="de-DE" dirty="0"/>
          </a:p>
          <a:p>
            <a:pPr lvl="2"/>
            <a:r>
              <a:rPr lang="de-DE" dirty="0"/>
              <a:t>Digitaler Speicher</a:t>
            </a:r>
          </a:p>
          <a:p>
            <a:pPr lvl="3"/>
            <a:r>
              <a:rPr lang="de-DE" dirty="0"/>
              <a:t>HDD</a:t>
            </a:r>
          </a:p>
          <a:p>
            <a:pPr lvl="3"/>
            <a:r>
              <a:rPr lang="de-DE" dirty="0" err="1"/>
              <a:t>Skyrmions</a:t>
            </a:r>
            <a:r>
              <a:rPr lang="de-DE" dirty="0"/>
              <a:t>?</a:t>
            </a:r>
          </a:p>
          <a:p>
            <a:pPr lvl="2"/>
            <a:endParaRPr lang="de-DE" dirty="0"/>
          </a:p>
          <a:p>
            <a:pPr lvl="2"/>
            <a:r>
              <a:rPr lang="de-DE" dirty="0"/>
              <a:t>Computing – </a:t>
            </a:r>
            <a:r>
              <a:rPr lang="de-DE" dirty="0" err="1"/>
              <a:t>Spintronics</a:t>
            </a:r>
            <a:r>
              <a:rPr lang="de-DE" dirty="0"/>
              <a:t> - </a:t>
            </a:r>
            <a:r>
              <a:rPr lang="de-DE" dirty="0" err="1"/>
              <a:t>Magnonen</a:t>
            </a:r>
            <a:r>
              <a:rPr lang="de-DE" dirty="0"/>
              <a:t>?</a:t>
            </a:r>
          </a:p>
          <a:p>
            <a:pPr lvl="2"/>
            <a:r>
              <a:rPr lang="de-DE" dirty="0"/>
              <a:t>Forschung (Nowak, Gönnenwein, </a:t>
            </a:r>
            <a:r>
              <a:rPr lang="de-DE" dirty="0" err="1"/>
              <a:t>Bossini</a:t>
            </a:r>
            <a:r>
              <a:rPr lang="de-DE" dirty="0"/>
              <a:t>….)</a:t>
            </a:r>
          </a:p>
        </p:txBody>
      </p:sp>
    </p:spTree>
    <p:extLst>
      <p:ext uri="{BB962C8B-B14F-4D97-AF65-F5344CB8AC3E}">
        <p14:creationId xmlns:p14="http://schemas.microsoft.com/office/powerpoint/2010/main" val="209532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4" name="Inhaltsplatzhalter 3"/>
          <p:cNvSpPr>
            <a:spLocks noGrp="1"/>
          </p:cNvSpPr>
          <p:nvPr>
            <p:ph sz="half" idx="2"/>
          </p:nvPr>
        </p:nvSpPr>
        <p:spPr>
          <a:xfrm>
            <a:off x="641020" y="1685992"/>
            <a:ext cx="5568949" cy="4103687"/>
          </a:xfrm>
        </p:spPr>
        <p:txBody>
          <a:bodyPr/>
          <a:lstStyle/>
          <a:p>
            <a:r>
              <a:rPr lang="de-DE" dirty="0"/>
              <a:t>Alles aber keine Neuheiten</a:t>
            </a:r>
          </a:p>
          <a:p>
            <a:endParaRPr lang="de-DE" dirty="0"/>
          </a:p>
          <a:p>
            <a:pPr lvl="2"/>
            <a:r>
              <a:rPr lang="de-DE" dirty="0"/>
              <a:t>IK2</a:t>
            </a:r>
          </a:p>
          <a:p>
            <a:pPr lvl="2"/>
            <a:r>
              <a:rPr lang="de-DE" dirty="0"/>
              <a:t>Festkörperphysik</a:t>
            </a:r>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8</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
        <p:nvSpPr>
          <p:cNvPr id="21" name="Inhaltsplatzhalter 2">
            <a:extLst>
              <a:ext uri="{FF2B5EF4-FFF2-40B4-BE49-F238E27FC236}">
                <a16:creationId xmlns:a16="http://schemas.microsoft.com/office/drawing/2014/main" id="{00C52152-D736-4B5C-8039-01EDE924FD9D}"/>
              </a:ext>
            </a:extLst>
          </p:cNvPr>
          <p:cNvSpPr txBox="1">
            <a:spLocks/>
          </p:cNvSpPr>
          <p:nvPr/>
        </p:nvSpPr>
        <p:spPr>
          <a:xfrm>
            <a:off x="-5342684" y="1921390"/>
            <a:ext cx="5568951" cy="4103687"/>
          </a:xfrm>
          <a:prstGeom prst="rect">
            <a:avLst/>
          </a:prstGeom>
        </p:spPr>
        <p:txBody>
          <a:bodyPr vert="horz" lIns="0" tIns="0" rIns="0" bIns="0" rtlCol="0">
            <a:noAutofit/>
          </a:bodyPr>
          <a:lstStyle>
            <a:lvl1pPr marL="0" indent="0" algn="l" defTabSz="914400" rtl="0" eaLnBrk="1" latinLnBrk="0" hangingPunct="1">
              <a:lnSpc>
                <a:spcPct val="110000"/>
              </a:lnSpc>
              <a:spcBef>
                <a:spcPts val="0"/>
              </a:spcBef>
              <a:buFont typeface="Arial" pitchFamily="34" charset="0"/>
              <a:buNone/>
              <a:defRPr sz="1600" b="1" kern="1200">
                <a:solidFill>
                  <a:schemeClr val="accent1"/>
                </a:solidFill>
                <a:latin typeface="+mn-lt"/>
                <a:ea typeface="+mn-ea"/>
                <a:cs typeface="+mn-cs"/>
              </a:defRPr>
            </a:lvl1pPr>
            <a:lvl2pPr marL="0" indent="0" algn="l" defTabSz="914400" rtl="0" eaLnBrk="1" latinLnBrk="0" hangingPunct="1">
              <a:lnSpc>
                <a:spcPct val="110000"/>
              </a:lnSpc>
              <a:spcBef>
                <a:spcPts val="0"/>
              </a:spcBef>
              <a:buFont typeface="Arial" pitchFamily="34" charset="0"/>
              <a:buNone/>
              <a:defRPr sz="1600" kern="1200">
                <a:solidFill>
                  <a:schemeClr val="tx1"/>
                </a:solidFill>
                <a:latin typeface="+mn-lt"/>
                <a:ea typeface="+mn-ea"/>
                <a:cs typeface="+mn-cs"/>
              </a:defRPr>
            </a:lvl2pPr>
            <a:lvl3pPr marL="32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3pPr>
            <a:lvl4pPr marL="774000" indent="-324000" algn="l" defTabSz="914400" rtl="0" eaLnBrk="1" latinLnBrk="0" hangingPunct="1">
              <a:lnSpc>
                <a:spcPct val="110000"/>
              </a:lnSpc>
              <a:spcBef>
                <a:spcPts val="0"/>
              </a:spcBef>
              <a:buClr>
                <a:schemeClr val="accent1"/>
              </a:buClr>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10000"/>
              </a:lnSpc>
              <a:spcBef>
                <a:spcPts val="0"/>
              </a:spcBef>
              <a:buFont typeface="+mj-lt"/>
              <a:buNone/>
              <a:defRPr sz="1600" u="sng" kern="1200" baseline="0">
                <a:solidFill>
                  <a:schemeClr val="tx1"/>
                </a:solidFill>
                <a:uFill>
                  <a:solidFill>
                    <a:schemeClr val="accent1"/>
                  </a:solidFill>
                </a:uFill>
                <a:latin typeface="+mn-lt"/>
                <a:ea typeface="+mn-ea"/>
                <a:cs typeface="+mn-cs"/>
              </a:defRPr>
            </a:lvl5pPr>
            <a:lvl6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6pPr>
            <a:lvl7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7pPr>
            <a:lvl8pPr marL="0" indent="0" algn="l" defTabSz="914400" rtl="0" eaLnBrk="1" latinLnBrk="0" hangingPunct="1">
              <a:lnSpc>
                <a:spcPct val="110000"/>
              </a:lnSpc>
              <a:spcBef>
                <a:spcPts val="0"/>
              </a:spcBef>
              <a:buClr>
                <a:schemeClr val="accent1"/>
              </a:buClr>
              <a:buFont typeface="Arial" panose="020B0604020202020204" pitchFamily="34" charset="0"/>
              <a:buNone/>
              <a:tabLst/>
              <a:defRPr sz="1600" kern="1200" baseline="0">
                <a:solidFill>
                  <a:schemeClr val="tx1"/>
                </a:solidFill>
                <a:latin typeface="+mn-lt"/>
                <a:ea typeface="+mn-ea"/>
                <a:cs typeface="+mn-cs"/>
              </a:defRPr>
            </a:lvl8pPr>
            <a:lvl9pPr marL="0" indent="0" algn="l" defTabSz="914400" rtl="0" eaLnBrk="1" latinLnBrk="0" hangingPunct="1">
              <a:lnSpc>
                <a:spcPct val="110000"/>
              </a:lnSpc>
              <a:spcBef>
                <a:spcPts val="0"/>
              </a:spcBef>
              <a:buClr>
                <a:schemeClr val="accent1"/>
              </a:buClr>
              <a:buFont typeface="Arial" panose="020B0604020202020204" pitchFamily="34" charset="0"/>
              <a:buNone/>
              <a:defRPr sz="1600" kern="1200" baseline="0">
                <a:solidFill>
                  <a:schemeClr val="tx1"/>
                </a:solidFill>
                <a:latin typeface="+mn-lt"/>
                <a:ea typeface="+mn-ea"/>
                <a:cs typeface="+mn-cs"/>
              </a:defRPr>
            </a:lvl9pPr>
          </a:lstStyle>
          <a:p>
            <a:r>
              <a:rPr lang="de-DE"/>
              <a:t>Magnete sind Überall (nicht nur am Kühlschrank):</a:t>
            </a:r>
          </a:p>
          <a:p>
            <a:endParaRPr lang="de-DE"/>
          </a:p>
          <a:p>
            <a:pPr lvl="2"/>
            <a:r>
              <a:rPr lang="de-DE"/>
              <a:t>Praktisch in jedem elektrischen Motor.</a:t>
            </a:r>
          </a:p>
          <a:p>
            <a:pPr lvl="3"/>
            <a:r>
              <a:rPr lang="de-DE"/>
              <a:t>Lautsprecher</a:t>
            </a:r>
          </a:p>
          <a:p>
            <a:pPr lvl="3"/>
            <a:endParaRPr lang="de-DE"/>
          </a:p>
          <a:p>
            <a:pPr lvl="2"/>
            <a:r>
              <a:rPr lang="de-DE"/>
              <a:t>Medizin</a:t>
            </a:r>
          </a:p>
          <a:p>
            <a:pPr lvl="3"/>
            <a:r>
              <a:rPr lang="de-DE"/>
              <a:t>MRI </a:t>
            </a:r>
          </a:p>
          <a:p>
            <a:pPr lvl="3"/>
            <a:endParaRPr lang="de-DE"/>
          </a:p>
          <a:p>
            <a:pPr lvl="2"/>
            <a:r>
              <a:rPr lang="de-DE"/>
              <a:t>Digitaler Speicher</a:t>
            </a:r>
          </a:p>
          <a:p>
            <a:pPr lvl="3"/>
            <a:r>
              <a:rPr lang="de-DE"/>
              <a:t>HDD</a:t>
            </a:r>
          </a:p>
          <a:p>
            <a:pPr lvl="3"/>
            <a:r>
              <a:rPr lang="de-DE"/>
              <a:t>Skyrmions?</a:t>
            </a:r>
          </a:p>
          <a:p>
            <a:pPr lvl="2"/>
            <a:endParaRPr lang="de-DE"/>
          </a:p>
          <a:p>
            <a:pPr lvl="2"/>
            <a:r>
              <a:rPr lang="de-DE"/>
              <a:t>Computing – Spintronics - Magnonen?</a:t>
            </a:r>
          </a:p>
          <a:p>
            <a:pPr lvl="2"/>
            <a:r>
              <a:rPr lang="de-DE"/>
              <a:t>Forschung (Nowak, Gönnenwein, Bossini….)</a:t>
            </a:r>
            <a:endParaRPr lang="de-DE" dirty="0"/>
          </a:p>
        </p:txBody>
      </p:sp>
    </p:spTree>
    <p:extLst>
      <p:ext uri="{BB962C8B-B14F-4D97-AF65-F5344CB8AC3E}">
        <p14:creationId xmlns:p14="http://schemas.microsoft.com/office/powerpoint/2010/main" val="1160690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Motivation</a:t>
            </a:r>
          </a:p>
        </p:txBody>
      </p:sp>
      <p:sp>
        <p:nvSpPr>
          <p:cNvPr id="3" name="Inhaltsplatzhalter 2"/>
          <p:cNvSpPr>
            <a:spLocks noGrp="1"/>
          </p:cNvSpPr>
          <p:nvPr>
            <p:ph sz="half" idx="1"/>
          </p:nvPr>
        </p:nvSpPr>
        <p:spPr>
          <a:xfrm>
            <a:off x="-6001344" y="1669473"/>
            <a:ext cx="5568951" cy="4103687"/>
          </a:xfrm>
        </p:spPr>
        <p:txBody>
          <a:bodyPr/>
          <a:lstStyle/>
          <a:p>
            <a:r>
              <a:rPr lang="de-DE" dirty="0"/>
              <a:t>Magnete sind Überall (nicht nur am Kühlschrank):</a:t>
            </a:r>
          </a:p>
          <a:p>
            <a:endParaRPr lang="de-DE" dirty="0"/>
          </a:p>
          <a:p>
            <a:pPr lvl="2"/>
            <a:r>
              <a:rPr lang="de-DE" dirty="0"/>
              <a:t>Praktisch in jedem elektrischen Motor.</a:t>
            </a:r>
          </a:p>
          <a:p>
            <a:pPr lvl="3"/>
            <a:r>
              <a:rPr lang="de-DE" dirty="0"/>
              <a:t>Lautsprecher</a:t>
            </a:r>
          </a:p>
          <a:p>
            <a:pPr lvl="3"/>
            <a:endParaRPr lang="de-DE" dirty="0"/>
          </a:p>
          <a:p>
            <a:pPr lvl="3"/>
            <a:endParaRPr lang="de-DE" dirty="0"/>
          </a:p>
          <a:p>
            <a:pPr lvl="2"/>
            <a:r>
              <a:rPr lang="de-DE" dirty="0"/>
              <a:t>Medizin</a:t>
            </a:r>
          </a:p>
          <a:p>
            <a:pPr lvl="3"/>
            <a:r>
              <a:rPr lang="de-DE" dirty="0"/>
              <a:t>MRI </a:t>
            </a:r>
          </a:p>
          <a:p>
            <a:pPr lvl="2"/>
            <a:r>
              <a:rPr lang="de-DE" dirty="0"/>
              <a:t>Digitaler Speicher</a:t>
            </a:r>
          </a:p>
          <a:p>
            <a:pPr lvl="3"/>
            <a:r>
              <a:rPr lang="de-DE" dirty="0"/>
              <a:t>HDD</a:t>
            </a:r>
          </a:p>
          <a:p>
            <a:pPr lvl="3"/>
            <a:r>
              <a:rPr lang="de-DE" dirty="0" err="1"/>
              <a:t>Skyrmions</a:t>
            </a:r>
            <a:r>
              <a:rPr lang="de-DE" dirty="0"/>
              <a:t>?</a:t>
            </a:r>
          </a:p>
          <a:p>
            <a:pPr lvl="2"/>
            <a:r>
              <a:rPr lang="de-DE" dirty="0" err="1"/>
              <a:t>Fp</a:t>
            </a:r>
            <a:r>
              <a:rPr lang="de-DE" dirty="0"/>
              <a:t>/</a:t>
            </a:r>
            <a:r>
              <a:rPr lang="de-DE" dirty="0" err="1"/>
              <a:t>Ap</a:t>
            </a:r>
            <a:r>
              <a:rPr lang="de-DE" dirty="0"/>
              <a:t>-Versuche</a:t>
            </a:r>
          </a:p>
          <a:p>
            <a:pPr lvl="2"/>
            <a:r>
              <a:rPr lang="de-DE" dirty="0"/>
              <a:t>Computing – </a:t>
            </a:r>
            <a:r>
              <a:rPr lang="de-DE" dirty="0" err="1"/>
              <a:t>Spintronics</a:t>
            </a:r>
            <a:r>
              <a:rPr lang="de-DE" dirty="0"/>
              <a:t> - </a:t>
            </a:r>
            <a:r>
              <a:rPr lang="de-DE" dirty="0" err="1"/>
              <a:t>Magnonen</a:t>
            </a:r>
            <a:r>
              <a:rPr lang="de-DE" dirty="0"/>
              <a:t>?</a:t>
            </a:r>
          </a:p>
          <a:p>
            <a:pPr lvl="2"/>
            <a:r>
              <a:rPr lang="de-DE" dirty="0"/>
              <a:t>Forschung (</a:t>
            </a:r>
            <a:r>
              <a:rPr lang="de-DE" dirty="0" err="1"/>
              <a:t>Nowak,Gönnenwein</a:t>
            </a:r>
            <a:r>
              <a:rPr lang="de-DE" dirty="0"/>
              <a:t>, </a:t>
            </a:r>
            <a:r>
              <a:rPr lang="de-DE" dirty="0" err="1"/>
              <a:t>Bossini</a:t>
            </a:r>
            <a:r>
              <a:rPr lang="de-DE" dirty="0"/>
              <a:t>….)</a:t>
            </a:r>
          </a:p>
        </p:txBody>
      </p:sp>
      <p:sp>
        <p:nvSpPr>
          <p:cNvPr id="4" name="Inhaltsplatzhalter 3"/>
          <p:cNvSpPr>
            <a:spLocks noGrp="1"/>
          </p:cNvSpPr>
          <p:nvPr>
            <p:ph sz="half" idx="2"/>
          </p:nvPr>
        </p:nvSpPr>
        <p:spPr>
          <a:xfrm>
            <a:off x="641021" y="1685992"/>
            <a:ext cx="4374860" cy="4366611"/>
          </a:xfrm>
        </p:spPr>
        <p:txBody>
          <a:bodyPr/>
          <a:lstStyle/>
          <a:p>
            <a:r>
              <a:rPr lang="de-DE" dirty="0"/>
              <a:t>Alles aber keine Neuheiten</a:t>
            </a:r>
          </a:p>
          <a:p>
            <a:endParaRPr lang="de-DE" dirty="0"/>
          </a:p>
          <a:p>
            <a:pPr lvl="2"/>
            <a:r>
              <a:rPr lang="de-DE" dirty="0"/>
              <a:t>IK2</a:t>
            </a:r>
          </a:p>
          <a:p>
            <a:pPr lvl="2"/>
            <a:r>
              <a:rPr lang="de-DE" dirty="0"/>
              <a:t>Festkörperphysik</a:t>
            </a:r>
          </a:p>
          <a:p>
            <a:pPr lvl="2"/>
            <a:endParaRPr lang="de-DE" dirty="0"/>
          </a:p>
          <a:p>
            <a:r>
              <a:rPr lang="de-DE" dirty="0"/>
              <a:t>Wechselwirkender Magnetismus</a:t>
            </a:r>
          </a:p>
          <a:p>
            <a:pPr lvl="2"/>
            <a:endParaRPr lang="de-DE" dirty="0"/>
          </a:p>
          <a:p>
            <a:pPr lvl="2"/>
            <a:r>
              <a:rPr lang="de-DE" dirty="0"/>
              <a:t>Quantenmechanischer Ursprung von Spins nicht relevant</a:t>
            </a:r>
          </a:p>
          <a:p>
            <a:pPr lvl="2"/>
            <a:r>
              <a:rPr lang="de-DE" dirty="0"/>
              <a:t>Vorstellung von </a:t>
            </a:r>
            <a:r>
              <a:rPr lang="de-DE" b="0" i="0" dirty="0" err="1">
                <a:solidFill>
                  <a:srgbClr val="202122"/>
                </a:solidFill>
                <a:effectLst/>
                <a:highlight>
                  <a:srgbClr val="FFFFFF"/>
                </a:highlight>
                <a:latin typeface="Arial" panose="020B0604020202020204" pitchFamily="34" charset="0"/>
              </a:rPr>
              <a:t>Ørsted</a:t>
            </a:r>
            <a:r>
              <a:rPr lang="de-DE" dirty="0"/>
              <a:t> (</a:t>
            </a:r>
            <a:r>
              <a:rPr lang="de-DE" dirty="0" err="1"/>
              <a:t>Uhlenbeck-Goudsmith</a:t>
            </a:r>
            <a:r>
              <a:rPr lang="de-DE" dirty="0"/>
              <a:t>)</a:t>
            </a:r>
          </a:p>
          <a:p>
            <a:pPr lvl="3"/>
            <a:r>
              <a:rPr lang="de-DE" dirty="0"/>
              <a:t>e</a:t>
            </a:r>
            <a:r>
              <a:rPr lang="de-DE" baseline="30000" dirty="0"/>
              <a:t>- </a:t>
            </a:r>
            <a:r>
              <a:rPr lang="de-DE" dirty="0"/>
              <a:t> rotieren um eigene Achse</a:t>
            </a:r>
          </a:p>
          <a:p>
            <a:pPr lvl="3"/>
            <a:r>
              <a:rPr lang="de-DE" dirty="0"/>
              <a:t>Begründet magnetisches Moment</a:t>
            </a:r>
          </a:p>
          <a:p>
            <a:pPr lvl="2"/>
            <a:r>
              <a:rPr lang="de-DE" dirty="0"/>
              <a:t>Noch einfacheres Bild, jeder Spin ein Stabmagnet mit dem magnetischen Moment </a:t>
            </a:r>
            <a:r>
              <a:rPr lang="el-GR" dirty="0"/>
              <a:t>μ</a:t>
            </a:r>
            <a:r>
              <a:rPr lang="de-DE" baseline="-25000" dirty="0"/>
              <a:t>Bohr</a:t>
            </a:r>
          </a:p>
          <a:p>
            <a:pPr lvl="2"/>
            <a:endParaRPr lang="de-DE" dirty="0"/>
          </a:p>
          <a:p>
            <a:pPr marL="0" lvl="2" indent="0">
              <a:buNone/>
            </a:pPr>
            <a:endParaRPr lang="de-DE" dirty="0"/>
          </a:p>
          <a:p>
            <a:pPr lvl="2"/>
            <a:endParaRPr lang="de-DE" dirty="0"/>
          </a:p>
        </p:txBody>
      </p:sp>
      <p:sp>
        <p:nvSpPr>
          <p:cNvPr id="5" name="Fußzeilenplatzhalter 4"/>
          <p:cNvSpPr>
            <a:spLocks noGrp="1"/>
          </p:cNvSpPr>
          <p:nvPr>
            <p:ph type="ftr" sz="quarter" idx="3"/>
          </p:nvPr>
        </p:nvSpPr>
        <p:spPr/>
        <p:txBody>
          <a:bodyPr/>
          <a:lstStyle/>
          <a:p>
            <a:r>
              <a:rPr lang="de-DE"/>
              <a:t>Magnetisum und Altermagnetismus</a:t>
            </a:r>
            <a:endParaRPr lang="de-DE" dirty="0"/>
          </a:p>
        </p:txBody>
      </p:sp>
      <p:sp>
        <p:nvSpPr>
          <p:cNvPr id="6" name="Foliennummernplatzhalter 5"/>
          <p:cNvSpPr>
            <a:spLocks noGrp="1"/>
          </p:cNvSpPr>
          <p:nvPr>
            <p:ph type="sldNum" sz="quarter" idx="4"/>
          </p:nvPr>
        </p:nvSpPr>
        <p:spPr/>
        <p:txBody>
          <a:bodyPr/>
          <a:lstStyle/>
          <a:p>
            <a:fld id="{C05EE493-AD2E-4872-B2F6-8F12A747F0A5}" type="slidenum">
              <a:rPr lang="de-DE" smtClean="0"/>
              <a:pPr/>
              <a:t>9</a:t>
            </a:fld>
            <a:endParaRPr lang="de-DE" dirty="0"/>
          </a:p>
        </p:txBody>
      </p:sp>
      <p:sp>
        <p:nvSpPr>
          <p:cNvPr id="7" name="Datumsplatzhalter 6"/>
          <p:cNvSpPr>
            <a:spLocks noGrp="1"/>
          </p:cNvSpPr>
          <p:nvPr>
            <p:ph type="dt" sz="half" idx="10"/>
          </p:nvPr>
        </p:nvSpPr>
        <p:spPr/>
        <p:txBody>
          <a:bodyPr/>
          <a:lstStyle/>
          <a:p>
            <a:r>
              <a:rPr lang="de-DE"/>
              <a:t>07.06.2024</a:t>
            </a:r>
            <a:endParaRPr lang="de-DE" dirty="0"/>
          </a:p>
        </p:txBody>
      </p:sp>
      <p:sp>
        <p:nvSpPr>
          <p:cNvPr id="8" name="Rechteck: abgerundete Ecken 7">
            <a:extLst>
              <a:ext uri="{FF2B5EF4-FFF2-40B4-BE49-F238E27FC236}">
                <a16:creationId xmlns:a16="http://schemas.microsoft.com/office/drawing/2014/main" id="{727F6B26-A6ED-9CC9-8AA4-9690D623329F}"/>
              </a:ext>
            </a:extLst>
          </p:cNvPr>
          <p:cNvSpPr/>
          <p:nvPr/>
        </p:nvSpPr>
        <p:spPr>
          <a:xfrm>
            <a:off x="6456040" y="2109038"/>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Lamor</a:t>
            </a:r>
            <a:r>
              <a:rPr lang="de-DE" dirty="0"/>
              <a:t> Diamagnetismus</a:t>
            </a:r>
          </a:p>
        </p:txBody>
      </p:sp>
      <p:sp>
        <p:nvSpPr>
          <p:cNvPr id="9" name="Rechteck: abgerundete Ecken 8">
            <a:extLst>
              <a:ext uri="{FF2B5EF4-FFF2-40B4-BE49-F238E27FC236}">
                <a16:creationId xmlns:a16="http://schemas.microsoft.com/office/drawing/2014/main" id="{D20BA94D-5759-DDE0-86C8-3208FA61B60C}"/>
              </a:ext>
            </a:extLst>
          </p:cNvPr>
          <p:cNvSpPr/>
          <p:nvPr/>
        </p:nvSpPr>
        <p:spPr>
          <a:xfrm>
            <a:off x="8768680" y="2132856"/>
            <a:ext cx="2160240"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Landau</a:t>
            </a:r>
          </a:p>
          <a:p>
            <a:pPr algn="ctr"/>
            <a:r>
              <a:rPr lang="de-DE" dirty="0"/>
              <a:t>Diamagnetismus</a:t>
            </a:r>
          </a:p>
        </p:txBody>
      </p:sp>
      <p:sp>
        <p:nvSpPr>
          <p:cNvPr id="10" name="Rechteck: abgerundete Ecken 9">
            <a:extLst>
              <a:ext uri="{FF2B5EF4-FFF2-40B4-BE49-F238E27FC236}">
                <a16:creationId xmlns:a16="http://schemas.microsoft.com/office/drawing/2014/main" id="{363FBCE6-D30B-E1B1-16EA-D8ECECD4C601}"/>
              </a:ext>
            </a:extLst>
          </p:cNvPr>
          <p:cNvSpPr/>
          <p:nvPr/>
        </p:nvSpPr>
        <p:spPr>
          <a:xfrm>
            <a:off x="876868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Pauli</a:t>
            </a:r>
          </a:p>
          <a:p>
            <a:pPr algn="ctr"/>
            <a:r>
              <a:rPr lang="de-DE" dirty="0"/>
              <a:t>Paramagnetismus</a:t>
            </a:r>
          </a:p>
        </p:txBody>
      </p:sp>
      <p:sp>
        <p:nvSpPr>
          <p:cNvPr id="11" name="Rechteck: abgerundete Ecken 10">
            <a:extLst>
              <a:ext uri="{FF2B5EF4-FFF2-40B4-BE49-F238E27FC236}">
                <a16:creationId xmlns:a16="http://schemas.microsoft.com/office/drawing/2014/main" id="{7E2A590E-A05D-8D60-3A67-AB950B80DC1D}"/>
              </a:ext>
            </a:extLst>
          </p:cNvPr>
          <p:cNvSpPr/>
          <p:nvPr/>
        </p:nvSpPr>
        <p:spPr>
          <a:xfrm>
            <a:off x="6456040" y="3397170"/>
            <a:ext cx="2160240"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Langevin</a:t>
            </a:r>
            <a:r>
              <a:rPr lang="de-DE" dirty="0"/>
              <a:t> Paramagnetismus</a:t>
            </a:r>
          </a:p>
        </p:txBody>
      </p:sp>
      <p:sp>
        <p:nvSpPr>
          <p:cNvPr id="12" name="Rechteck: abgerundete Ecken 11">
            <a:extLst>
              <a:ext uri="{FF2B5EF4-FFF2-40B4-BE49-F238E27FC236}">
                <a16:creationId xmlns:a16="http://schemas.microsoft.com/office/drawing/2014/main" id="{AE0FDB35-C9A5-9AD0-3453-9E9C250F6D42}"/>
              </a:ext>
            </a:extLst>
          </p:cNvPr>
          <p:cNvSpPr/>
          <p:nvPr/>
        </p:nvSpPr>
        <p:spPr>
          <a:xfrm>
            <a:off x="6456040" y="1381420"/>
            <a:ext cx="2160240" cy="576106"/>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Gebundende</a:t>
            </a:r>
            <a:r>
              <a:rPr lang="de-DE" dirty="0"/>
              <a:t> e</a:t>
            </a:r>
            <a:r>
              <a:rPr lang="de-DE" baseline="30000" dirty="0"/>
              <a:t>-</a:t>
            </a:r>
          </a:p>
        </p:txBody>
      </p:sp>
      <p:sp>
        <p:nvSpPr>
          <p:cNvPr id="13" name="Rechteck: abgerundete Ecken 12">
            <a:extLst>
              <a:ext uri="{FF2B5EF4-FFF2-40B4-BE49-F238E27FC236}">
                <a16:creationId xmlns:a16="http://schemas.microsoft.com/office/drawing/2014/main" id="{4AD83D1A-D151-1AFD-F125-A615532D59DB}"/>
              </a:ext>
            </a:extLst>
          </p:cNvPr>
          <p:cNvSpPr/>
          <p:nvPr/>
        </p:nvSpPr>
        <p:spPr>
          <a:xfrm>
            <a:off x="8768680" y="1381420"/>
            <a:ext cx="2160240" cy="576106"/>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Quasi-freie e</a:t>
            </a:r>
            <a:r>
              <a:rPr lang="de-DE" baseline="30000" dirty="0"/>
              <a:t>-</a:t>
            </a:r>
            <a:endParaRPr lang="de-DE" dirty="0"/>
          </a:p>
        </p:txBody>
      </p:sp>
      <p:sp>
        <p:nvSpPr>
          <p:cNvPr id="14" name="Rechteck: abgerundete Ecken 13">
            <a:extLst>
              <a:ext uri="{FF2B5EF4-FFF2-40B4-BE49-F238E27FC236}">
                <a16:creationId xmlns:a16="http://schemas.microsoft.com/office/drawing/2014/main" id="{276D500D-9419-3715-F8AB-9B614E48DACC}"/>
              </a:ext>
            </a:extLst>
          </p:cNvPr>
          <p:cNvSpPr/>
          <p:nvPr/>
        </p:nvSpPr>
        <p:spPr>
          <a:xfrm>
            <a:off x="5318222" y="2109038"/>
            <a:ext cx="985418" cy="1152128"/>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Dia</a:t>
            </a:r>
          </a:p>
        </p:txBody>
      </p:sp>
      <p:sp>
        <p:nvSpPr>
          <p:cNvPr id="16" name="Rechteck: abgerundete Ecken 15">
            <a:extLst>
              <a:ext uri="{FF2B5EF4-FFF2-40B4-BE49-F238E27FC236}">
                <a16:creationId xmlns:a16="http://schemas.microsoft.com/office/drawing/2014/main" id="{6C5894B8-5C23-F93C-6D0C-A90430DFB0FC}"/>
              </a:ext>
            </a:extLst>
          </p:cNvPr>
          <p:cNvSpPr/>
          <p:nvPr/>
        </p:nvSpPr>
        <p:spPr>
          <a:xfrm>
            <a:off x="5318222" y="3397170"/>
            <a:ext cx="985418" cy="1152128"/>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Para</a:t>
            </a:r>
          </a:p>
        </p:txBody>
      </p:sp>
      <p:sp>
        <p:nvSpPr>
          <p:cNvPr id="17" name="Rechteck: abgerundete Ecken 16">
            <a:extLst>
              <a:ext uri="{FF2B5EF4-FFF2-40B4-BE49-F238E27FC236}">
                <a16:creationId xmlns:a16="http://schemas.microsoft.com/office/drawing/2014/main" id="{E234622B-6A75-0923-7DF3-C62EC388F409}"/>
              </a:ext>
            </a:extLst>
          </p:cNvPr>
          <p:cNvSpPr/>
          <p:nvPr/>
        </p:nvSpPr>
        <p:spPr>
          <a:xfrm>
            <a:off x="8768680" y="4900475"/>
            <a:ext cx="2160240" cy="1152128"/>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Band Ferromagnetismus</a:t>
            </a:r>
          </a:p>
        </p:txBody>
      </p:sp>
      <p:sp>
        <p:nvSpPr>
          <p:cNvPr id="18" name="Rechteck: abgerundete Ecken 17">
            <a:extLst>
              <a:ext uri="{FF2B5EF4-FFF2-40B4-BE49-F238E27FC236}">
                <a16:creationId xmlns:a16="http://schemas.microsoft.com/office/drawing/2014/main" id="{64FD7CF6-0273-F048-BD54-BF53D58C8AF1}"/>
              </a:ext>
            </a:extLst>
          </p:cNvPr>
          <p:cNvSpPr/>
          <p:nvPr/>
        </p:nvSpPr>
        <p:spPr>
          <a:xfrm>
            <a:off x="6456040" y="4900475"/>
            <a:ext cx="2160240"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Kooperativer Magnetismus</a:t>
            </a:r>
          </a:p>
        </p:txBody>
      </p:sp>
      <p:sp>
        <p:nvSpPr>
          <p:cNvPr id="19" name="Rechteck: abgerundete Ecken 18">
            <a:extLst>
              <a:ext uri="{FF2B5EF4-FFF2-40B4-BE49-F238E27FC236}">
                <a16:creationId xmlns:a16="http://schemas.microsoft.com/office/drawing/2014/main" id="{0A2D6652-B74C-0A80-E5B6-1671FEEA90DA}"/>
              </a:ext>
            </a:extLst>
          </p:cNvPr>
          <p:cNvSpPr/>
          <p:nvPr/>
        </p:nvSpPr>
        <p:spPr>
          <a:xfrm>
            <a:off x="5318222" y="4900475"/>
            <a:ext cx="985418" cy="1152128"/>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WWM</a:t>
            </a:r>
          </a:p>
        </p:txBody>
      </p:sp>
    </p:spTree>
    <p:extLst>
      <p:ext uri="{BB962C8B-B14F-4D97-AF65-F5344CB8AC3E}">
        <p14:creationId xmlns:p14="http://schemas.microsoft.com/office/powerpoint/2010/main" val="1785887219"/>
      </p:ext>
    </p:extLst>
  </p:cSld>
  <p:clrMapOvr>
    <a:masterClrMapping/>
  </p:clrMapOvr>
</p:sld>
</file>

<file path=ppt/theme/theme1.xml><?xml version="1.0" encoding="utf-8"?>
<a:theme xmlns:a="http://schemas.openxmlformats.org/drawingml/2006/main" name="PPT_UniKN">
  <a:themeElements>
    <a:clrScheme name="UNIK Farben PowerPoint">
      <a:dk1>
        <a:sysClr val="windowText" lastClr="000000"/>
      </a:dk1>
      <a:lt1>
        <a:sysClr val="window" lastClr="FFFFFF"/>
      </a:lt1>
      <a:dk2>
        <a:srgbClr val="000000"/>
      </a:dk2>
      <a:lt2>
        <a:srgbClr val="F8F8F8"/>
      </a:lt2>
      <a:accent1>
        <a:srgbClr val="009AD1"/>
      </a:accent1>
      <a:accent2>
        <a:srgbClr val="59B6DC"/>
      </a:accent2>
      <a:accent3>
        <a:srgbClr val="A0D3E6"/>
      </a:accent3>
      <a:accent4>
        <a:srgbClr val="C8E5EF"/>
      </a:accent4>
      <a:accent5>
        <a:srgbClr val="B2B2B2"/>
      </a:accent5>
      <a:accent6>
        <a:srgbClr val="808080"/>
      </a:accent6>
      <a:hlink>
        <a:srgbClr val="5F5F5F"/>
      </a:hlink>
      <a:folHlink>
        <a:srgbClr val="919191"/>
      </a:folHlink>
    </a:clrScheme>
    <a:fontScheme name="UNIK Schrifte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äsentation7" id="{C2ACFBF1-D273-2A45-BA74-4F502F60B375}" vid="{0EE5357B-5458-6C42-B046-B27BD377E1CB}"/>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Präsentation_16-9</Template>
  <TotalTime>0</TotalTime>
  <Words>3575</Words>
  <Application>Microsoft Office PowerPoint</Application>
  <PresentationFormat>Breitbild</PresentationFormat>
  <Paragraphs>1363</Paragraphs>
  <Slides>61</Slides>
  <Notes>21</Notes>
  <HiddenSlides>19</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61</vt:i4>
      </vt:variant>
    </vt:vector>
  </HeadingPairs>
  <TitlesOfParts>
    <vt:vector size="67" baseType="lpstr">
      <vt:lpstr>Amiri</vt:lpstr>
      <vt:lpstr>Arial</vt:lpstr>
      <vt:lpstr>Calibri</vt:lpstr>
      <vt:lpstr>Cambria Math</vt:lpstr>
      <vt:lpstr>Symbol</vt:lpstr>
      <vt:lpstr>PPT_UniKN</vt:lpstr>
      <vt:lpstr>Titel der Präsentation mit Bild, Typografie: Arial Bold, maximal  über vier Zeilen</vt:lpstr>
      <vt:lpstr>PowerPoint-Präsentation</vt:lpstr>
      <vt:lpstr>PowerPoint-Präsentation</vt:lpstr>
      <vt:lpstr>PowerPoint-Präsentation</vt:lpstr>
      <vt:lpstr>PowerPoint-Präsentation</vt:lpstr>
      <vt:lpstr>Motivation</vt:lpstr>
      <vt:lpstr>Motivation</vt:lpstr>
      <vt:lpstr>Motivation</vt:lpstr>
      <vt:lpstr>Motivation</vt:lpstr>
      <vt:lpstr>Aufgabe</vt:lpstr>
      <vt:lpstr>Weiss-Model eines Ferromagneten</vt:lpstr>
      <vt:lpstr>Weiss-Model eines Ferromagneten</vt:lpstr>
      <vt:lpstr>Weiss-Model eines Ferromagneten</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Heisenbergs Theorie des Ferromagnetismus</vt:lpstr>
      <vt:lpstr>Weitere Arten von magnetischer Ordnung</vt:lpstr>
      <vt:lpstr>NEWSFLASH</vt:lpstr>
      <vt:lpstr>Woher kommt die Auffuhr?</vt:lpstr>
      <vt:lpstr>Woher kommt die Auffuhr?</vt:lpstr>
      <vt:lpstr>Woher kommt die Auffuhr?</vt:lpstr>
      <vt:lpstr>Woher kommt die Auffuhr?</vt:lpstr>
      <vt:lpstr>Symmetrien</vt:lpstr>
      <vt:lpstr>Symmetrien</vt:lpstr>
      <vt:lpstr>Symmetrien</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Phasen des Magnetismus</vt:lpstr>
      <vt:lpstr>Symmetrie Beschreibung der Phasen</vt:lpstr>
      <vt:lpstr>Symmetrie Beschreibung der Phasen</vt:lpstr>
      <vt:lpstr>Symmetrie Beschreibung der Phasen</vt:lpstr>
      <vt:lpstr>Eigenschaften der Phasen </vt:lpstr>
      <vt:lpstr>Altermagnetismus</vt:lpstr>
      <vt:lpstr>Altermagnetismus</vt:lpstr>
      <vt:lpstr>Altermagnetismus</vt:lpstr>
      <vt:lpstr>Altermagnetismus</vt:lpstr>
      <vt:lpstr>Headline für Textfolie Arial Bold Headline maximal zwei Zeilen</vt:lpstr>
      <vt:lpstr>Headline für Textfolie Arial Bold Headline maximal zwei Zeilen</vt:lpstr>
      <vt:lpstr>Große Headline für Textfolie Headline maximal zwei Zeilen</vt:lpstr>
      <vt:lpstr>Headline für Bildfolie Arial Bold Headline maximal zwei Zeilen</vt:lpstr>
      <vt:lpstr>Große Headline für Textfolie Headline maximal zwei Zeilen</vt:lpstr>
      <vt:lpstr>PowerPoint-Präsentation</vt:lpstr>
      <vt:lpstr>PowerPoint-Präsentation</vt:lpstr>
      <vt:lpstr>PowerPoint-Präsentation</vt:lpstr>
      <vt:lpstr>Merken-Element für die PowerPoint-Anwendung</vt:lpstr>
      <vt:lpstr>PowerPoint-Präsentation</vt:lpstr>
    </vt:vector>
  </TitlesOfParts>
  <Company>Universität Konstanz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mit Bild, Typografie: Arial Bold, maximal  über vier Zeilen</dc:title>
  <dc:creator>Annalena.Kampermann</dc:creator>
  <dc:description>Vorlage Praesentation – Office 2010;_x000d_
Version 010;_x000d_
2015-03-03;</dc:description>
  <cp:lastModifiedBy>Julian Beisch</cp:lastModifiedBy>
  <cp:revision>39</cp:revision>
  <dcterms:created xsi:type="dcterms:W3CDTF">2022-11-02T07:03:49Z</dcterms:created>
  <dcterms:modified xsi:type="dcterms:W3CDTF">2024-06-05T00:41:22Z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Erstellt von">
    <vt:lpwstr>STRICHPUNKT</vt:lpwstr>
  </property>
  <property fmtid="{D5CDD505-2E9C-101B-9397-08002B2CF9AE}" pid="3" name="Erstellt am">
    <vt:lpwstr>10.10.2014</vt:lpwstr>
  </property>
  <property fmtid="{D5CDD505-2E9C-101B-9397-08002B2CF9AE}" pid="4" name="Bearbeiter">
    <vt:lpwstr>gadamovich | office implementation</vt:lpwstr>
  </property>
  <property fmtid="{D5CDD505-2E9C-101B-9397-08002B2CF9AE}" pid="5" name="Version">
    <vt:lpwstr>010</vt:lpwstr>
  </property>
  <property fmtid="{D5CDD505-2E9C-101B-9397-08002B2CF9AE}" pid="6" name="Version vom">
    <vt:lpwstr>03.03.2015</vt:lpwstr>
  </property>
</Properties>
</file>