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6"/>
  </p:notesMasterIdLst>
  <p:handoutMasterIdLst>
    <p:handoutMasterId r:id="rId57"/>
  </p:handoutMasterIdLst>
  <p:sldIdLst>
    <p:sldId id="274" r:id="rId2"/>
    <p:sldId id="281" r:id="rId3"/>
    <p:sldId id="278" r:id="rId4"/>
    <p:sldId id="279" r:id="rId5"/>
    <p:sldId id="280" r:id="rId6"/>
    <p:sldId id="284" r:id="rId7"/>
    <p:sldId id="285" r:id="rId8"/>
    <p:sldId id="286" r:id="rId9"/>
    <p:sldId id="287" r:id="rId10"/>
    <p:sldId id="288" r:id="rId11"/>
    <p:sldId id="283" r:id="rId12"/>
    <p:sldId id="290" r:id="rId13"/>
    <p:sldId id="289" r:id="rId14"/>
    <p:sldId id="291" r:id="rId15"/>
    <p:sldId id="292" r:id="rId16"/>
    <p:sldId id="293" r:id="rId17"/>
    <p:sldId id="296" r:id="rId18"/>
    <p:sldId id="297" r:id="rId19"/>
    <p:sldId id="298" r:id="rId20"/>
    <p:sldId id="299" r:id="rId21"/>
    <p:sldId id="300" r:id="rId22"/>
    <p:sldId id="301" r:id="rId23"/>
    <p:sldId id="302" r:id="rId24"/>
    <p:sldId id="303" r:id="rId25"/>
    <p:sldId id="304" r:id="rId26"/>
    <p:sldId id="305" r:id="rId27"/>
    <p:sldId id="306" r:id="rId28"/>
    <p:sldId id="308" r:id="rId29"/>
    <p:sldId id="324" r:id="rId30"/>
    <p:sldId id="314" r:id="rId31"/>
    <p:sldId id="318" r:id="rId32"/>
    <p:sldId id="319" r:id="rId33"/>
    <p:sldId id="320" r:id="rId34"/>
    <p:sldId id="321" r:id="rId35"/>
    <p:sldId id="322" r:id="rId36"/>
    <p:sldId id="317" r:id="rId37"/>
    <p:sldId id="315" r:id="rId38"/>
    <p:sldId id="309" r:id="rId39"/>
    <p:sldId id="310" r:id="rId40"/>
    <p:sldId id="323" r:id="rId41"/>
    <p:sldId id="258" r:id="rId42"/>
    <p:sldId id="311" r:id="rId43"/>
    <p:sldId id="312" r:id="rId44"/>
    <p:sldId id="313" r:id="rId45"/>
    <p:sldId id="257" r:id="rId46"/>
    <p:sldId id="269" r:id="rId47"/>
    <p:sldId id="307" r:id="rId48"/>
    <p:sldId id="264" r:id="rId49"/>
    <p:sldId id="271" r:id="rId50"/>
    <p:sldId id="265" r:id="rId51"/>
    <p:sldId id="262" r:id="rId52"/>
    <p:sldId id="267" r:id="rId53"/>
    <p:sldId id="268" r:id="rId54"/>
    <p:sldId id="277" r:id="rId5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6327" autoAdjust="0"/>
  </p:normalViewPr>
  <p:slideViewPr>
    <p:cSldViewPr showGuides="1">
      <p:cViewPr varScale="1">
        <p:scale>
          <a:sx n="82" d="100"/>
          <a:sy n="82" d="100"/>
        </p:scale>
        <p:origin x="624" y="58"/>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04.06.2024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04.06.2024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12</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28</a:t>
            </a:fld>
            <a:endParaRPr lang="de-DE"/>
          </a:p>
        </p:txBody>
      </p:sp>
    </p:spTree>
    <p:extLst>
      <p:ext uri="{BB962C8B-B14F-4D97-AF65-F5344CB8AC3E}">
        <p14:creationId xmlns:p14="http://schemas.microsoft.com/office/powerpoint/2010/main" val="177384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29</a:t>
            </a:fld>
            <a:endParaRPr lang="de-DE"/>
          </a:p>
        </p:txBody>
      </p:sp>
    </p:spTree>
    <p:extLst>
      <p:ext uri="{BB962C8B-B14F-4D97-AF65-F5344CB8AC3E}">
        <p14:creationId xmlns:p14="http://schemas.microsoft.com/office/powerpoint/2010/main" val="190331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45</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180.png"/><Relationship Id="rId12"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 Id="rId1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18" Type="http://schemas.openxmlformats.org/officeDocument/2006/relationships/image" Target="../media/image33.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2.pn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png"/><Relationship Id="rId20" Type="http://schemas.openxmlformats.org/officeDocument/2006/relationships/hyperlink" Target="https://www.google.de/search?hl=de&amp;tbo=p&amp;tbm=bks&amp;q=inauthor:%22Soshin+Chikazumi%22" TargetMode="Externa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32.png"/><Relationship Id="rId19"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7.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5.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svg"/></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das mittlere Feld in einem</a:t>
            </a:r>
          </a:p>
          <a:p>
            <a:pPr lvl="1"/>
            <a:r>
              <a:rPr lang="de-DE" sz="2000" dirty="0"/>
              <a:t>Ferromagneten sein um einen inneren Spin</a:t>
            </a:r>
          </a:p>
          <a:p>
            <a:pPr lvl="1"/>
            <a:r>
              <a:rPr lang="de-DE" sz="2000" dirty="0"/>
              <a:t>bei Raumtemperatur auszurichten?</a:t>
            </a:r>
          </a:p>
          <a:p>
            <a:pPr lvl="1"/>
            <a:endParaRPr lang="de-DE" sz="2000" dirty="0"/>
          </a:p>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 und nicht physikalisch!</a:t>
            </a:r>
          </a:p>
          <a:p>
            <a:pPr lvl="2"/>
            <a:r>
              <a:rPr lang="de-DE" sz="2000" dirty="0"/>
              <a:t>„Beweis“: 	Simulation</a:t>
            </a:r>
          </a:p>
          <a:p>
            <a:pPr marL="0" lvl="2" indent="0">
              <a:buNone/>
            </a:pPr>
            <a:r>
              <a:rPr lang="de-DE" sz="2000" dirty="0"/>
              <a:t>		</a:t>
            </a:r>
          </a:p>
          <a:p>
            <a:pPr lvl="4"/>
            <a:endParaRPr lang="de-DE" dirty="0"/>
          </a:p>
        </p:txBody>
      </p:sp>
    </p:spTree>
    <p:extLst>
      <p:ext uri="{BB962C8B-B14F-4D97-AF65-F5344CB8AC3E}">
        <p14:creationId xmlns:p14="http://schemas.microsoft.com/office/powerpoint/2010/main" val="32473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448177"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für eine Kombination von T und B und M die physikalisch sind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über den Aufbau des Atoms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56207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lvl="3"/>
            <a:endParaRPr lang="de-DE" dirty="0"/>
          </a:p>
          <a:p>
            <a:pPr lvl="2"/>
            <a:r>
              <a:rPr lang="de-DE" dirty="0"/>
              <a:t>Aufteilen der Wellenfunktion in einen Orts-teil und einen 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5"/>
          <a:stretch>
            <a:fillRect/>
          </a:stretch>
        </p:blipFill>
        <p:spPr>
          <a:xfrm>
            <a:off x="1211615" y="3306929"/>
            <a:ext cx="3816706" cy="426035"/>
          </a:xfrm>
          <a:prstGeom prst="rect">
            <a:avLst/>
          </a:prstGeom>
        </p:spPr>
      </p:pic>
    </p:spTree>
    <p:extLst>
      <p:ext uri="{BB962C8B-B14F-4D97-AF65-F5344CB8AC3E}">
        <p14:creationId xmlns:p14="http://schemas.microsoft.com/office/powerpoint/2010/main" val="76977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6"/>
          <a:stretch>
            <a:fillRect/>
          </a:stretch>
        </p:blipFill>
        <p:spPr>
          <a:xfrm>
            <a:off x="737139" y="2459898"/>
            <a:ext cx="3816706" cy="426035"/>
          </a:xfrm>
          <a:prstGeom prst="rect">
            <a:avLst/>
          </a:prstGeom>
        </p:spPr>
      </p:pic>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7"/>
          <a:stretch>
            <a:fillRect/>
          </a:stretch>
        </p:blipFill>
        <p:spPr>
          <a:xfrm>
            <a:off x="660065" y="4170118"/>
            <a:ext cx="5334206" cy="714982"/>
          </a:xfrm>
          <a:prstGeom prst="rect">
            <a:avLst/>
          </a:prstGeom>
        </p:spPr>
      </p:pic>
    </p:spTree>
    <p:extLst>
      <p:ext uri="{BB962C8B-B14F-4D97-AF65-F5344CB8AC3E}">
        <p14:creationId xmlns:p14="http://schemas.microsoft.com/office/powerpoint/2010/main" val="363263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r>
              <a:rPr lang="de-DE" dirty="0"/>
              <a:t>R</a:t>
            </a:r>
          </a:p>
          <a:p>
            <a:pPr lvl="2"/>
            <a:endParaRPr lang="de-DE" dirty="0"/>
          </a:p>
          <a:p>
            <a:pPr lvl="2"/>
            <a:r>
              <a:rPr lang="de-DE" dirty="0"/>
              <a:t>t</a:t>
            </a:r>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7"/>
          <a:stretch>
            <a:fillRect/>
          </a:stretch>
        </p:blipFill>
        <p:spPr>
          <a:xfrm>
            <a:off x="737139" y="2459898"/>
            <a:ext cx="3816706" cy="426035"/>
          </a:xfrm>
          <a:prstGeom prst="rect">
            <a:avLst/>
          </a:prstGeom>
        </p:spPr>
      </p:pic>
      <p:pic>
        <p:nvPicPr>
          <p:cNvPr id="50" name="Grafik 49">
            <a:extLst>
              <a:ext uri="{FF2B5EF4-FFF2-40B4-BE49-F238E27FC236}">
                <a16:creationId xmlns:a16="http://schemas.microsoft.com/office/drawing/2014/main" id="{82773E85-9AFB-FE7E-6893-DD0CA93F4DCB}"/>
              </a:ext>
            </a:extLst>
          </p:cNvPr>
          <p:cNvPicPr>
            <a:picLocks noChangeAspect="1"/>
          </p:cNvPicPr>
          <p:nvPr/>
        </p:nvPicPr>
        <p:blipFill>
          <a:blip r:embed="rId8"/>
          <a:stretch>
            <a:fillRect/>
          </a:stretch>
        </p:blipFill>
        <p:spPr>
          <a:xfrm>
            <a:off x="660065" y="4170118"/>
            <a:ext cx="5334206" cy="714982"/>
          </a:xfrm>
          <a:prstGeom prst="rect">
            <a:avLst/>
          </a:prstGeom>
        </p:spPr>
      </p:pic>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660065" y="5065355"/>
            <a:ext cx="3467088" cy="1168096"/>
          </a:xfrm>
          <a:prstGeom prst="rect">
            <a:avLst/>
          </a:prstGeom>
        </p:spPr>
      </p:pic>
    </p:spTree>
    <p:extLst>
      <p:ext uri="{BB962C8B-B14F-4D97-AF65-F5344CB8AC3E}">
        <p14:creationId xmlns:p14="http://schemas.microsoft.com/office/powerpoint/2010/main" val="71627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pic>
        <p:nvPicPr>
          <p:cNvPr id="29" name="Grafik 28">
            <a:extLst>
              <a:ext uri="{FF2B5EF4-FFF2-40B4-BE49-F238E27FC236}">
                <a16:creationId xmlns:a16="http://schemas.microsoft.com/office/drawing/2014/main" id="{D9F5BFD9-3190-090B-CD99-B62BDC6CF3C7}"/>
              </a:ext>
            </a:extLst>
          </p:cNvPr>
          <p:cNvPicPr>
            <a:picLocks noChangeAspect="1"/>
          </p:cNvPicPr>
          <p:nvPr/>
        </p:nvPicPr>
        <p:blipFill>
          <a:blip r:embed="rId19"/>
          <a:stretch>
            <a:fillRect/>
          </a:stretch>
        </p:blipFill>
        <p:spPr>
          <a:xfrm>
            <a:off x="7746709" y="3099025"/>
            <a:ext cx="3238952" cy="2962688"/>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904034" y="6030457"/>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20"/>
              </a:rPr>
              <a:t>Soshin</a:t>
            </a:r>
            <a:r>
              <a:rPr lang="de-DE" b="0" i="0" u="none" strike="noStrike" dirty="0">
                <a:solidFill>
                  <a:srgbClr val="1155CC"/>
                </a:solidFill>
                <a:effectLst/>
                <a:highlight>
                  <a:srgbClr val="FFFFFF"/>
                </a:highlight>
                <a:latin typeface="Arial" panose="020B0604020202020204" pitchFamily="34" charset="0"/>
                <a:hlinkClick r:id="rId20"/>
              </a:rPr>
              <a:t> </a:t>
            </a:r>
            <a:r>
              <a:rPr lang="de-DE" b="0" i="0" u="none" strike="noStrike" dirty="0" err="1">
                <a:solidFill>
                  <a:srgbClr val="1155CC"/>
                </a:solidFill>
                <a:effectLst/>
                <a:highlight>
                  <a:srgbClr val="FFFFFF"/>
                </a:highlight>
                <a:latin typeface="Arial" panose="020B0604020202020204" pitchFamily="34" charset="0"/>
                <a:hlinkClick r:id="rId20"/>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spTree>
    <p:extLst>
      <p:ext uri="{BB962C8B-B14F-4D97-AF65-F5344CB8AC3E}">
        <p14:creationId xmlns:p14="http://schemas.microsoft.com/office/powerpoint/2010/main" val="18915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noChangeAspect="1"/>
          </p:cNvPicPr>
          <p:nvPr/>
        </p:nvPicPr>
        <p:blipFill>
          <a:blip r:embed="rId14"/>
          <a:stretch>
            <a:fillRect/>
          </a:stretch>
        </p:blipFill>
        <p:spPr>
          <a:xfrm>
            <a:off x="1168808" y="2878844"/>
            <a:ext cx="6973602"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„effektiven </a:t>
            </a:r>
            <a:r>
              <a:rPr lang="de-DE" dirty="0" err="1"/>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B58856D8-208B-4E79-61EA-F20993E80CB6}"/>
              </a:ext>
            </a:extLst>
          </p:cNvPr>
          <p:cNvPicPr>
            <a:picLocks noChangeAspect="1"/>
          </p:cNvPicPr>
          <p:nvPr/>
        </p:nvPicPr>
        <p:blipFill>
          <a:blip r:embed="rId14"/>
          <a:stretch>
            <a:fillRect/>
          </a:stretch>
        </p:blipFill>
        <p:spPr>
          <a:xfrm>
            <a:off x="695400" y="2350995"/>
            <a:ext cx="4036154" cy="765568"/>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3"/>
            <a:r>
              <a:rPr lang="de-DE" dirty="0"/>
              <a:t>Forschungsgebiet der Spintronik</a:t>
            </a:r>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5"/>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spTree>
    <p:extLst>
      <p:ext uri="{BB962C8B-B14F-4D97-AF65-F5344CB8AC3E}">
        <p14:creationId xmlns:p14="http://schemas.microsoft.com/office/powerpoint/2010/main" val="153469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Untergitter</a:t>
            </a:r>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Hall Effekt mit B </a:t>
            </a:r>
          </a:p>
          <a:p>
            <a:endParaRPr lang="de-DE" dirty="0"/>
          </a:p>
          <a:p>
            <a:pPr lvl="2"/>
            <a:r>
              <a:rPr lang="de-DE" dirty="0"/>
              <a:t>FM	V </a:t>
            </a:r>
            <a:r>
              <a:rPr lang="de-DE" dirty="0" err="1"/>
              <a:t>neq</a:t>
            </a:r>
            <a:r>
              <a:rPr lang="de-DE" dirty="0"/>
              <a:t> 0	M </a:t>
            </a:r>
            <a:r>
              <a:rPr lang="de-DE" dirty="0" err="1"/>
              <a:t>neq</a:t>
            </a:r>
            <a:r>
              <a:rPr lang="de-DE" dirty="0"/>
              <a:t> 0</a:t>
            </a:r>
          </a:p>
          <a:p>
            <a:pPr lvl="2"/>
            <a:endParaRPr lang="de-DE" dirty="0"/>
          </a:p>
          <a:p>
            <a:pPr lvl="2"/>
            <a:r>
              <a:rPr lang="de-DE" dirty="0"/>
              <a:t>AFM	V = 0 	M= 0</a:t>
            </a:r>
          </a:p>
          <a:p>
            <a:pPr lvl="2"/>
            <a:endParaRPr lang="de-DE" dirty="0"/>
          </a:p>
          <a:p>
            <a:pPr lvl="2"/>
            <a:r>
              <a:rPr lang="de-DE" dirty="0"/>
              <a:t>NEU  V </a:t>
            </a:r>
            <a:r>
              <a:rPr lang="de-DE" dirty="0" err="1"/>
              <a:t>neq</a:t>
            </a:r>
            <a:r>
              <a:rPr lang="de-DE" dirty="0"/>
              <a:t> 0 	M = 0</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r>
              <a:rPr lang="de-DE" u="sng" dirty="0">
                <a:uFill>
                  <a:solidFill>
                    <a:schemeClr val="accent1"/>
                  </a:solidFill>
                </a:uFill>
              </a:rPr>
              <a:t>Frage zur Klassifizierung</a:t>
            </a:r>
            <a:r>
              <a:rPr lang="de-DE" dirty="0"/>
              <a:t>: Kann eine Gittersymmetrie die Zeitumkehr aufheben?</a:t>
            </a:r>
          </a:p>
          <a:p>
            <a:pPr lvl="2"/>
            <a:endParaRPr lang="de-DE" dirty="0"/>
          </a:p>
          <a:p>
            <a:endParaRPr lang="de-DE" dirty="0"/>
          </a:p>
        </p:txBody>
      </p:sp>
      <p:sp>
        <p:nvSpPr>
          <p:cNvPr id="2" name="Titel 1"/>
          <p:cNvSpPr>
            <a:spLocks noGrp="1"/>
          </p:cNvSpPr>
          <p:nvPr>
            <p:ph type="title"/>
          </p:nvPr>
        </p:nvSpPr>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096000" y="1484785"/>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mit M</a:t>
            </a:r>
          </a:p>
          <a:p>
            <a:endParaRPr lang="de-DE" dirty="0"/>
          </a:p>
          <a:p>
            <a:pPr lvl="2"/>
            <a:r>
              <a:rPr lang="de-DE" dirty="0"/>
              <a:t>FM	V </a:t>
            </a:r>
            <a:r>
              <a:rPr lang="de-DE" dirty="0" err="1"/>
              <a:t>neq</a:t>
            </a:r>
            <a:r>
              <a:rPr lang="de-DE" dirty="0"/>
              <a:t> 0	M </a:t>
            </a:r>
            <a:r>
              <a:rPr lang="de-DE" dirty="0" err="1"/>
              <a:t>neq</a:t>
            </a:r>
            <a:r>
              <a:rPr lang="de-DE" dirty="0"/>
              <a:t> 0</a:t>
            </a:r>
          </a:p>
          <a:p>
            <a:pPr lvl="2"/>
            <a:endParaRPr lang="de-DE" dirty="0"/>
          </a:p>
          <a:p>
            <a:pPr lvl="2"/>
            <a:r>
              <a:rPr lang="de-DE" dirty="0"/>
              <a:t>AFM	V = 0 	M= 0</a:t>
            </a:r>
          </a:p>
          <a:p>
            <a:pPr lvl="2"/>
            <a:endParaRPr lang="de-DE" dirty="0"/>
          </a:p>
          <a:p>
            <a:pPr lvl="2"/>
            <a:r>
              <a:rPr lang="de-DE" dirty="0"/>
              <a:t>NEU  V </a:t>
            </a:r>
            <a:r>
              <a:rPr lang="de-DE" dirty="0" err="1"/>
              <a:t>neq</a:t>
            </a:r>
            <a:r>
              <a:rPr lang="de-DE" dirty="0"/>
              <a:t> 0 	M = 0</a:t>
            </a:r>
          </a:p>
          <a:p>
            <a:pPr lvl="3"/>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sp>
        <p:nvSpPr>
          <p:cNvPr id="10" name="Rechteck 9">
            <a:extLst>
              <a:ext uri="{FF2B5EF4-FFF2-40B4-BE49-F238E27FC236}">
                <a16:creationId xmlns:a16="http://schemas.microsoft.com/office/drawing/2014/main" id="{426A0E31-D7B7-A646-B24E-CCF0D4E715EC}"/>
              </a:ext>
            </a:extLst>
          </p:cNvPr>
          <p:cNvSpPr/>
          <p:nvPr/>
        </p:nvSpPr>
        <p:spPr>
          <a:xfrm>
            <a:off x="4295800" y="3501008"/>
            <a:ext cx="3168352" cy="18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26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Zeitumkehrsymmetrie</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r>
              <a:rPr lang="de-DE" u="sng" dirty="0">
                <a:uFill>
                  <a:solidFill>
                    <a:schemeClr val="accent1"/>
                  </a:solidFill>
                </a:uFill>
              </a:rPr>
              <a:t>Frage zur Klassifizierung</a:t>
            </a:r>
            <a:r>
              <a:rPr lang="de-DE" dirty="0"/>
              <a:t>: Kann eine Gittersymmetrie die Zeitumkehr aufheben?</a:t>
            </a:r>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Anschauung</a:t>
            </a:r>
          </a:p>
          <a:p>
            <a:endParaRPr lang="de-DE" dirty="0"/>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haben eine Ausdehnung</a:t>
            </a:r>
          </a:p>
          <a:p>
            <a:pPr lvl="3"/>
            <a:r>
              <a:rPr lang="de-DE" dirty="0"/>
              <a:t>e</a:t>
            </a:r>
            <a:r>
              <a:rPr lang="de-DE" baseline="30000" dirty="0"/>
              <a:t>- </a:t>
            </a:r>
            <a:r>
              <a:rPr lang="de-DE" dirty="0"/>
              <a:t> rotieren um eigene Achse</a:t>
            </a:r>
          </a:p>
          <a:p>
            <a:pPr lvl="3"/>
            <a:r>
              <a:rPr lang="de-DE" dirty="0"/>
              <a:t>Daraus folgt magnetisches Moment(Spin)</a:t>
            </a:r>
          </a:p>
          <a:p>
            <a:pPr lvl="3"/>
            <a:endParaRPr lang="de-DE" dirty="0"/>
          </a:p>
          <a:p>
            <a:pPr marL="450000" lvl="3" indent="0">
              <a:buNone/>
            </a:pPr>
            <a:endParaRPr lang="de-DE" dirty="0"/>
          </a:p>
          <a:p>
            <a:pPr lvl="2"/>
            <a:endParaRPr lang="de-DE" dirty="0"/>
          </a:p>
          <a:p>
            <a:pPr lvl="2"/>
            <a:r>
              <a:rPr lang="de-DE" dirty="0"/>
              <a:t>Zeitumkehr bedeutet nun dass die Rotationsrichtung umgekehrt wird</a:t>
            </a:r>
          </a:p>
          <a:p>
            <a:pPr lvl="3"/>
            <a:r>
              <a:rPr lang="de-DE" dirty="0"/>
              <a:t>Folglich auch das magnetische Moment(Spin)</a:t>
            </a:r>
          </a:p>
          <a:p>
            <a:pPr lvl="2"/>
            <a:endParaRPr lang="de-DE" dirty="0"/>
          </a:p>
          <a:p>
            <a:endParaRPr lang="de-DE" dirty="0"/>
          </a:p>
        </p:txBody>
      </p:sp>
    </p:spTree>
    <p:extLst>
      <p:ext uri="{BB962C8B-B14F-4D97-AF65-F5344CB8AC3E}">
        <p14:creationId xmlns:p14="http://schemas.microsoft.com/office/powerpoint/2010/main" val="105096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Ferromagnetismus </a:t>
            </a:r>
          </a:p>
          <a:p>
            <a:pPr lvl="2"/>
            <a:r>
              <a:rPr lang="de-DE" dirty="0"/>
              <a:t>Starke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426663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Ferromagnetismus: Nein</a:t>
            </a:r>
          </a:p>
          <a:p>
            <a:pPr lvl="2"/>
            <a:r>
              <a:rPr lang="de-DE" dirty="0"/>
              <a:t>Starke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4" name="Multiplikationszeichen 3">
            <a:extLst>
              <a:ext uri="{FF2B5EF4-FFF2-40B4-BE49-F238E27FC236}">
                <a16:creationId xmlns:a16="http://schemas.microsoft.com/office/drawing/2014/main" id="{2177E300-183C-F0B9-5DE8-89C619FF6C73}"/>
              </a:ext>
            </a:extLst>
          </p:cNvPr>
          <p:cNvSpPr/>
          <p:nvPr/>
        </p:nvSpPr>
        <p:spPr>
          <a:xfrm>
            <a:off x="4483041" y="4960989"/>
            <a:ext cx="1074123" cy="101276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5652516" y="1627144"/>
            <a:ext cx="2557110" cy="369332"/>
          </a:xfrm>
          <a:prstGeom prst="rect">
            <a:avLst/>
          </a:prstGeom>
          <a:noFill/>
        </p:spPr>
        <p:txBody>
          <a:bodyPr wrap="none" rtlCol="0">
            <a:spAutoFit/>
          </a:bodyPr>
          <a:lstStyle/>
          <a:p>
            <a:r>
              <a:rPr lang="de-DE" dirty="0"/>
              <a:t>Folge: Bandaufteilung?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4718777" y="2076750"/>
            <a:ext cx="3980577" cy="369332"/>
          </a:xfrm>
          <a:prstGeom prst="rect">
            <a:avLst/>
          </a:prstGeom>
          <a:noFill/>
        </p:spPr>
        <p:txBody>
          <a:bodyPr wrap="none" rtlCol="0">
            <a:spAutoFit/>
          </a:bodyPr>
          <a:lstStyle/>
          <a:p>
            <a:pPr lvl="2"/>
            <a:r>
              <a:rPr lang="de-DE" dirty="0"/>
              <a:t>Keine Zeitumkehrsymmetrie</a:t>
            </a:r>
          </a:p>
        </p:txBody>
      </p:sp>
      <p:pic>
        <p:nvPicPr>
          <p:cNvPr id="10" name="Grafik 9" descr="Ein Bild, das Text, Diagramm, Screenshot, Kreis enthält.&#10;&#10;Automatisch generierte Beschreibung">
            <a:extLst>
              <a:ext uri="{FF2B5EF4-FFF2-40B4-BE49-F238E27FC236}">
                <a16:creationId xmlns:a16="http://schemas.microsoft.com/office/drawing/2014/main" id="{7AC4658C-E530-A96E-FC44-44195E537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6433" y="615684"/>
            <a:ext cx="2742491" cy="1779179"/>
          </a:xfrm>
          <a:prstGeom prst="rect">
            <a:avLst/>
          </a:prstGeom>
        </p:spPr>
      </p:pic>
    </p:spTree>
    <p:extLst>
      <p:ext uri="{BB962C8B-B14F-4D97-AF65-F5344CB8AC3E}">
        <p14:creationId xmlns:p14="http://schemas.microsoft.com/office/powerpoint/2010/main" val="1615267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6960096" y="1628775"/>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6992876" y="2116365"/>
            <a:ext cx="3980577" cy="369332"/>
          </a:xfrm>
          <a:prstGeom prst="rect">
            <a:avLst/>
          </a:prstGeom>
          <a:noFill/>
        </p:spPr>
        <p:txBody>
          <a:bodyPr wrap="none" rtlCol="0">
            <a:spAutoFit/>
          </a:bodyPr>
          <a:lstStyle/>
          <a:p>
            <a:pPr lvl="2"/>
            <a:r>
              <a:rPr lang="de-DE" dirty="0"/>
              <a:t>Keine Zeitumkehrsymmetrie</a:t>
            </a:r>
          </a:p>
        </p:txBody>
      </p:sp>
    </p:spTree>
    <p:extLst>
      <p:ext uri="{BB962C8B-B14F-4D97-AF65-F5344CB8AC3E}">
        <p14:creationId xmlns:p14="http://schemas.microsoft.com/office/powerpoint/2010/main" val="193767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uppieren 191">
            <a:extLst>
              <a:ext uri="{FF2B5EF4-FFF2-40B4-BE49-F238E27FC236}">
                <a16:creationId xmlns:a16="http://schemas.microsoft.com/office/drawing/2014/main" id="{4740F3E0-864E-F3D4-AFF5-D2FEB8D474CC}"/>
              </a:ext>
            </a:extLst>
          </p:cNvPr>
          <p:cNvGrpSpPr/>
          <p:nvPr/>
        </p:nvGrpSpPr>
        <p:grpSpPr>
          <a:xfrm>
            <a:off x="6483026" y="2103192"/>
            <a:ext cx="3349159" cy="3189685"/>
            <a:chOff x="249070" y="2883180"/>
            <a:chExt cx="3349159" cy="3167755"/>
          </a:xfrm>
        </p:grpSpPr>
        <p:cxnSp>
          <p:nvCxnSpPr>
            <p:cNvPr id="193" name="Gerader Verbinder 192">
              <a:extLst>
                <a:ext uri="{FF2B5EF4-FFF2-40B4-BE49-F238E27FC236}">
                  <a16:creationId xmlns:a16="http://schemas.microsoft.com/office/drawing/2014/main" id="{2ED650D7-A67C-68ED-66FA-EFCE91A557F9}"/>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5CC0C1F-9C65-EAB3-FEEF-3D8ADD44F87F}"/>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9FC6043C-1E56-086D-C74A-D8DA7E2E70A0}"/>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D0D5DBA2-23EB-08CD-23EC-3A8E6CB4078D}"/>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6E49A58-0E16-5ED7-DD3F-B88AB6E618BE}"/>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39523596-772B-FD88-D443-57E254C12C0C}"/>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891B58F-DD5E-255D-F6C7-B11601F098F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7367D968-4557-CBE7-F2BF-F52D0939DD64}"/>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481EFD8-38B9-1322-C13F-7DF88642B1A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41C2514A-5C36-77C4-0D9F-D8F4F095F7D1}"/>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60A99C7-2C7F-B061-F4C0-C175812542F8}"/>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3C31F3CA-087E-73B2-1F9F-7C10D37CA27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63C37412-14F6-88BE-E362-13EC551F0E97}"/>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1558DC1-79B0-C807-46EC-DADDF9B3E5A1}"/>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E967CF7-5CE8-7B6E-501C-0BA9F19479D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A2C794C0-87BB-1997-2EE1-190AF4326D7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09" name="Gruppieren 208">
              <a:extLst>
                <a:ext uri="{FF2B5EF4-FFF2-40B4-BE49-F238E27FC236}">
                  <a16:creationId xmlns:a16="http://schemas.microsoft.com/office/drawing/2014/main" id="{43F9B9C1-B22E-9984-B67C-B9A9F48AB81C}"/>
                </a:ext>
              </a:extLst>
            </p:cNvPr>
            <p:cNvGrpSpPr/>
            <p:nvPr/>
          </p:nvGrpSpPr>
          <p:grpSpPr>
            <a:xfrm>
              <a:off x="611371" y="3216210"/>
              <a:ext cx="2646707" cy="2552856"/>
              <a:chOff x="3692899" y="1467633"/>
              <a:chExt cx="3093025" cy="3057298"/>
            </a:xfrm>
          </p:grpSpPr>
          <p:sp>
            <p:nvSpPr>
              <p:cNvPr id="211" name="Rechteck 210">
                <a:extLst>
                  <a:ext uri="{FF2B5EF4-FFF2-40B4-BE49-F238E27FC236}">
                    <a16:creationId xmlns:a16="http://schemas.microsoft.com/office/drawing/2014/main" id="{174CB6F5-E44F-9307-1793-AB332250E320}"/>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2" name="Rechteck 211">
                <a:extLst>
                  <a:ext uri="{FF2B5EF4-FFF2-40B4-BE49-F238E27FC236}">
                    <a16:creationId xmlns:a16="http://schemas.microsoft.com/office/drawing/2014/main" id="{9E0B1CC9-AA2F-2011-4CA7-752DBF5B937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3" name="Gerader Verbinder 212">
                <a:extLst>
                  <a:ext uri="{FF2B5EF4-FFF2-40B4-BE49-F238E27FC236}">
                    <a16:creationId xmlns:a16="http://schemas.microsoft.com/office/drawing/2014/main" id="{F094C694-AF06-620B-04FF-EAB928DC49D6}"/>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a:extLst>
                  <a:ext uri="{FF2B5EF4-FFF2-40B4-BE49-F238E27FC236}">
                    <a16:creationId xmlns:a16="http://schemas.microsoft.com/office/drawing/2014/main" id="{C8E664F0-E048-A7D5-6638-44DA009B4374}"/>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r Verbinder 214">
                <a:extLst>
                  <a:ext uri="{FF2B5EF4-FFF2-40B4-BE49-F238E27FC236}">
                    <a16:creationId xmlns:a16="http://schemas.microsoft.com/office/drawing/2014/main" id="{EBE72783-60C0-3D31-72C0-04583AC124E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27BEF2C1-18D0-E90F-6E09-766E8ECB9453}"/>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Gerader Verbinder 216">
                <a:extLst>
                  <a:ext uri="{FF2B5EF4-FFF2-40B4-BE49-F238E27FC236}">
                    <a16:creationId xmlns:a16="http://schemas.microsoft.com/office/drawing/2014/main" id="{F641A0C6-AD24-B2DC-9590-DFF8F63956D2}"/>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r Verbinder 217">
                <a:extLst>
                  <a:ext uri="{FF2B5EF4-FFF2-40B4-BE49-F238E27FC236}">
                    <a16:creationId xmlns:a16="http://schemas.microsoft.com/office/drawing/2014/main" id="{EA00065C-4ACD-1481-89C2-D3C16A74DF89}"/>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20D57C16-260D-831F-AC2C-55DB00494882}"/>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Gerader Verbinder 219">
                <a:extLst>
                  <a:ext uri="{FF2B5EF4-FFF2-40B4-BE49-F238E27FC236}">
                    <a16:creationId xmlns:a16="http://schemas.microsoft.com/office/drawing/2014/main" id="{AC3BBA19-C553-B3B2-C4A7-9107103F9C15}"/>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Ellipse 220">
                <a:extLst>
                  <a:ext uri="{FF2B5EF4-FFF2-40B4-BE49-F238E27FC236}">
                    <a16:creationId xmlns:a16="http://schemas.microsoft.com/office/drawing/2014/main" id="{7999E875-3793-CAE6-4963-DD632B20827D}"/>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2" name="Ellipse 221">
                <a:extLst>
                  <a:ext uri="{FF2B5EF4-FFF2-40B4-BE49-F238E27FC236}">
                    <a16:creationId xmlns:a16="http://schemas.microsoft.com/office/drawing/2014/main" id="{330C9BBD-ABAC-F877-F3A8-CAC316033F39}"/>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3" name="Ellipse 222">
                <a:extLst>
                  <a:ext uri="{FF2B5EF4-FFF2-40B4-BE49-F238E27FC236}">
                    <a16:creationId xmlns:a16="http://schemas.microsoft.com/office/drawing/2014/main" id="{0E51C08B-7DF2-74E5-FB6B-22F14C06532C}"/>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Ellipse 223">
                <a:extLst>
                  <a:ext uri="{FF2B5EF4-FFF2-40B4-BE49-F238E27FC236}">
                    <a16:creationId xmlns:a16="http://schemas.microsoft.com/office/drawing/2014/main" id="{7F757157-3043-4076-CAC8-031B69681766}"/>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5" name="Ellipse 224">
                <a:extLst>
                  <a:ext uri="{FF2B5EF4-FFF2-40B4-BE49-F238E27FC236}">
                    <a16:creationId xmlns:a16="http://schemas.microsoft.com/office/drawing/2014/main" id="{CFE65CF2-45A8-9315-491E-0B1B61120FE3}"/>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Ellipse 225">
                <a:extLst>
                  <a:ext uri="{FF2B5EF4-FFF2-40B4-BE49-F238E27FC236}">
                    <a16:creationId xmlns:a16="http://schemas.microsoft.com/office/drawing/2014/main" id="{CDEFE903-C61B-12EC-24A9-B03ED85CB04B}"/>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Ellipse 226">
                <a:extLst>
                  <a:ext uri="{FF2B5EF4-FFF2-40B4-BE49-F238E27FC236}">
                    <a16:creationId xmlns:a16="http://schemas.microsoft.com/office/drawing/2014/main" id="{71EAACE6-100C-DD19-8576-6BC593AEA209}"/>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Ellipse 227">
                <a:extLst>
                  <a:ext uri="{FF2B5EF4-FFF2-40B4-BE49-F238E27FC236}">
                    <a16:creationId xmlns:a16="http://schemas.microsoft.com/office/drawing/2014/main" id="{830742D8-A414-403F-9B75-C900BCFDFDB6}"/>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9" name="Ellipse 228">
                <a:extLst>
                  <a:ext uri="{FF2B5EF4-FFF2-40B4-BE49-F238E27FC236}">
                    <a16:creationId xmlns:a16="http://schemas.microsoft.com/office/drawing/2014/main" id="{ED37CCA5-019B-3D44-45AB-F79E77320A3E}"/>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0" name="Ellipse 229">
                <a:extLst>
                  <a:ext uri="{FF2B5EF4-FFF2-40B4-BE49-F238E27FC236}">
                    <a16:creationId xmlns:a16="http://schemas.microsoft.com/office/drawing/2014/main" id="{7C07AD08-61FA-FE7D-FF3B-3498C7D2EB0B}"/>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1" name="Ellipse 230">
                <a:extLst>
                  <a:ext uri="{FF2B5EF4-FFF2-40B4-BE49-F238E27FC236}">
                    <a16:creationId xmlns:a16="http://schemas.microsoft.com/office/drawing/2014/main" id="{8FA64B28-AECD-2770-EEC9-BD30095D2859}"/>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2" name="Ellipse 231">
                <a:extLst>
                  <a:ext uri="{FF2B5EF4-FFF2-40B4-BE49-F238E27FC236}">
                    <a16:creationId xmlns:a16="http://schemas.microsoft.com/office/drawing/2014/main" id="{8AFB2F83-54B8-5A61-67F5-04B192E42301}"/>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3" name="Ellipse 232">
                <a:extLst>
                  <a:ext uri="{FF2B5EF4-FFF2-40B4-BE49-F238E27FC236}">
                    <a16:creationId xmlns:a16="http://schemas.microsoft.com/office/drawing/2014/main" id="{2251457D-4004-4B50-3508-67FFB1E90A7B}"/>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4" name="Ellipse 233">
                <a:extLst>
                  <a:ext uri="{FF2B5EF4-FFF2-40B4-BE49-F238E27FC236}">
                    <a16:creationId xmlns:a16="http://schemas.microsoft.com/office/drawing/2014/main" id="{B7725253-57EA-0D7E-F7F4-9E70315B7568}"/>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5" name="Ellipse 234">
                <a:extLst>
                  <a:ext uri="{FF2B5EF4-FFF2-40B4-BE49-F238E27FC236}">
                    <a16:creationId xmlns:a16="http://schemas.microsoft.com/office/drawing/2014/main" id="{66A9883C-C6CC-7A79-EBBD-7C7251DC2E37}"/>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6" name="Ellipse 235">
                <a:extLst>
                  <a:ext uri="{FF2B5EF4-FFF2-40B4-BE49-F238E27FC236}">
                    <a16:creationId xmlns:a16="http://schemas.microsoft.com/office/drawing/2014/main" id="{25C5CE94-F5FB-5907-7E2D-6100470F7A18}"/>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err="1"/>
              <a:t>Antiferromagnetismus:Ja</a:t>
            </a:r>
            <a:endParaRPr lang="de-DE" dirty="0"/>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3782472" y="1444109"/>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336475" y="1740325"/>
            <a:ext cx="4718023" cy="369332"/>
          </a:xfrm>
          <a:prstGeom prst="rect">
            <a:avLst/>
          </a:prstGeom>
          <a:noFill/>
        </p:spPr>
        <p:txBody>
          <a:bodyPr wrap="none" rtlCol="0">
            <a:spAutoFit/>
          </a:bodyPr>
          <a:lstStyle/>
          <a:p>
            <a:pPr lvl="2"/>
            <a:r>
              <a:rPr lang="de-DE" dirty="0"/>
              <a:t>Zeitumkehrsymmetrie + Translation</a:t>
            </a:r>
          </a:p>
        </p:txBody>
      </p:sp>
      <p:grpSp>
        <p:nvGrpSpPr>
          <p:cNvPr id="237" name="Gruppieren 236">
            <a:extLst>
              <a:ext uri="{FF2B5EF4-FFF2-40B4-BE49-F238E27FC236}">
                <a16:creationId xmlns:a16="http://schemas.microsoft.com/office/drawing/2014/main" id="{3738E3D5-FBE8-627A-DCC7-F745E929BA04}"/>
              </a:ext>
            </a:extLst>
          </p:cNvPr>
          <p:cNvGrpSpPr/>
          <p:nvPr/>
        </p:nvGrpSpPr>
        <p:grpSpPr>
          <a:xfrm>
            <a:off x="6479883" y="2908996"/>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82" name="Pfeil: nach unten 281">
            <a:extLst>
              <a:ext uri="{FF2B5EF4-FFF2-40B4-BE49-F238E27FC236}">
                <a16:creationId xmlns:a16="http://schemas.microsoft.com/office/drawing/2014/main" id="{3900FE5F-D441-9919-0178-60E31A57626B}"/>
              </a:ext>
            </a:extLst>
          </p:cNvPr>
          <p:cNvSpPr/>
          <p:nvPr/>
        </p:nvSpPr>
        <p:spPr>
          <a:xfrm rot="10800000">
            <a:off x="9561982" y="414754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3" name="Pfeil: nach unten 282">
            <a:extLst>
              <a:ext uri="{FF2B5EF4-FFF2-40B4-BE49-F238E27FC236}">
                <a16:creationId xmlns:a16="http://schemas.microsoft.com/office/drawing/2014/main" id="{14520162-1C41-03E1-B2C3-79879AAE92D3}"/>
              </a:ext>
            </a:extLst>
          </p:cNvPr>
          <p:cNvSpPr/>
          <p:nvPr/>
        </p:nvSpPr>
        <p:spPr>
          <a:xfrm rot="10800000">
            <a:off x="8726072" y="4147429"/>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4" name="Pfeil: nach unten 283">
            <a:extLst>
              <a:ext uri="{FF2B5EF4-FFF2-40B4-BE49-F238E27FC236}">
                <a16:creationId xmlns:a16="http://schemas.microsoft.com/office/drawing/2014/main" id="{05BBEE5E-5110-C64C-37D6-EB92EFE968C4}"/>
              </a:ext>
            </a:extLst>
          </p:cNvPr>
          <p:cNvSpPr/>
          <p:nvPr/>
        </p:nvSpPr>
        <p:spPr>
          <a:xfrm rot="10800000">
            <a:off x="7908141" y="4147429"/>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5" name="Pfeil: nach unten 284">
            <a:extLst>
              <a:ext uri="{FF2B5EF4-FFF2-40B4-BE49-F238E27FC236}">
                <a16:creationId xmlns:a16="http://schemas.microsoft.com/office/drawing/2014/main" id="{5CACFBB3-2514-C9D0-77F0-3C442C34252D}"/>
              </a:ext>
            </a:extLst>
          </p:cNvPr>
          <p:cNvSpPr/>
          <p:nvPr/>
        </p:nvSpPr>
        <p:spPr>
          <a:xfrm rot="10800000">
            <a:off x="7068601" y="413580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6" name="Textfeld 285">
            <a:extLst>
              <a:ext uri="{FF2B5EF4-FFF2-40B4-BE49-F238E27FC236}">
                <a16:creationId xmlns:a16="http://schemas.microsoft.com/office/drawing/2014/main" id="{1651A777-B046-A09F-37F8-8C132659BB65}"/>
              </a:ext>
            </a:extLst>
          </p:cNvPr>
          <p:cNvSpPr txBox="1"/>
          <p:nvPr/>
        </p:nvSpPr>
        <p:spPr>
          <a:xfrm>
            <a:off x="4386772" y="5055392"/>
            <a:ext cx="1518429" cy="369332"/>
          </a:xfrm>
          <a:prstGeom prst="rect">
            <a:avLst/>
          </a:prstGeom>
          <a:noFill/>
        </p:spPr>
        <p:txBody>
          <a:bodyPr wrap="none" rtlCol="0">
            <a:spAutoFit/>
          </a:bodyPr>
          <a:lstStyle/>
          <a:p>
            <a:r>
              <a:rPr lang="de-DE" dirty="0"/>
              <a:t>Translation </a:t>
            </a:r>
            <a:r>
              <a:rPr lang="de-DE" dirty="0">
                <a:solidFill>
                  <a:srgbClr val="FFC000"/>
                </a:solidFill>
              </a:rPr>
              <a:t>T</a:t>
            </a:r>
          </a:p>
        </p:txBody>
      </p:sp>
      <p:pic>
        <p:nvPicPr>
          <p:cNvPr id="287" name="Grafik 286" descr="Ein Bild, das Text, Kreis, Diagramm, Design enthält.&#10;&#10;Automatisch generierte Beschreibung">
            <a:extLst>
              <a:ext uri="{FF2B5EF4-FFF2-40B4-BE49-F238E27FC236}">
                <a16:creationId xmlns:a16="http://schemas.microsoft.com/office/drawing/2014/main" id="{FB27F926-A2E3-389D-8864-E9B27DAC3E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9418" y="219560"/>
            <a:ext cx="3027967" cy="1966954"/>
          </a:xfrm>
          <a:prstGeom prst="rect">
            <a:avLst/>
          </a:prstGeom>
        </p:spPr>
      </p:pic>
      <p:sp>
        <p:nvSpPr>
          <p:cNvPr id="288" name="Textfeld 287">
            <a:extLst>
              <a:ext uri="{FF2B5EF4-FFF2-40B4-BE49-F238E27FC236}">
                <a16:creationId xmlns:a16="http://schemas.microsoft.com/office/drawing/2014/main" id="{62EB7C9B-1A65-545F-4319-2C1B588B57A8}"/>
              </a:ext>
            </a:extLst>
          </p:cNvPr>
          <p:cNvSpPr txBox="1"/>
          <p:nvPr/>
        </p:nvSpPr>
        <p:spPr>
          <a:xfrm>
            <a:off x="4396806" y="5550278"/>
            <a:ext cx="1441643" cy="369332"/>
          </a:xfrm>
          <a:prstGeom prst="rect">
            <a:avLst/>
          </a:prstGeom>
          <a:noFill/>
        </p:spPr>
        <p:txBody>
          <a:bodyPr wrap="square" rtlCol="0">
            <a:spAutoFit/>
          </a:bodyPr>
          <a:lstStyle/>
          <a:p>
            <a:r>
              <a:rPr lang="de-DE" dirty="0"/>
              <a:t>des Gitters</a:t>
            </a:r>
          </a:p>
        </p:txBody>
      </p:sp>
    </p:spTree>
    <p:extLst>
      <p:ext uri="{BB962C8B-B14F-4D97-AF65-F5344CB8AC3E}">
        <p14:creationId xmlns:p14="http://schemas.microsoft.com/office/powerpoint/2010/main" val="1537638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5481738" y="1543007"/>
            <a:ext cx="2749471" cy="369332"/>
          </a:xfrm>
          <a:prstGeom prst="rect">
            <a:avLst/>
          </a:prstGeom>
          <a:noFill/>
        </p:spPr>
        <p:txBody>
          <a:bodyPr wrap="none" rtlCol="0">
            <a:spAutoFit/>
          </a:bodyPr>
          <a:lstStyle/>
          <a:p>
            <a:r>
              <a:rPr lang="de-DE" dirty="0"/>
              <a:t>Folge: Bandaufspaltung?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5051363" y="2008639"/>
            <a:ext cx="3980577" cy="369332"/>
          </a:xfrm>
          <a:prstGeom prst="rect">
            <a:avLst/>
          </a:prstGeom>
          <a:noFill/>
        </p:spPr>
        <p:txBody>
          <a:bodyPr wrap="none" rtlCol="0">
            <a:spAutoFit/>
          </a:bodyPr>
          <a:lstStyle/>
          <a:p>
            <a:pPr lvl="2"/>
            <a:r>
              <a:rPr lang="de-DE" dirty="0"/>
              <a:t>Keine Zeitumkehrsymmetrie</a:t>
            </a:r>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Ellipse 60">
                <a:extLst>
                  <a:ext uri="{FF2B5EF4-FFF2-40B4-BE49-F238E27FC236}">
                    <a16:creationId xmlns:a16="http://schemas.microsoft.com/office/drawing/2014/main" id="{AF1656DE-4CBE-93C4-594E-86B3FC737787}"/>
                  </a:ext>
                </a:extLst>
              </p:cNvPr>
              <p:cNvSpPr/>
              <p:nvPr/>
            </p:nvSpPr>
            <p:spPr>
              <a:xfrm>
                <a:off x="1457065" y="3998409"/>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2244049"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1457065"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2244049" y="4780608"/>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Ellipse 21">
                <a:extLst>
                  <a:ext uri="{FF2B5EF4-FFF2-40B4-BE49-F238E27FC236}">
                    <a16:creationId xmlns:a16="http://schemas.microsoft.com/office/drawing/2014/main" id="{A4FAF7CA-193B-B277-EF2C-DF41E7EB925C}"/>
                  </a:ext>
                </a:extLst>
              </p:cNvPr>
              <p:cNvSpPr/>
              <p:nvPr/>
            </p:nvSpPr>
            <p:spPr>
              <a:xfrm>
                <a:off x="1457065"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C7F35A57-5CFD-A008-118F-F658482988C1}"/>
                  </a:ext>
                </a:extLst>
              </p:cNvPr>
              <p:cNvSpPr/>
              <p:nvPr/>
            </p:nvSpPr>
            <p:spPr>
              <a:xfrm>
                <a:off x="2244049" y="3998409"/>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Ellipse 23">
                <a:extLst>
                  <a:ext uri="{FF2B5EF4-FFF2-40B4-BE49-F238E27FC236}">
                    <a16:creationId xmlns:a16="http://schemas.microsoft.com/office/drawing/2014/main" id="{9E975BDF-81AE-BD50-01A0-432B0BB243F6}"/>
                  </a:ext>
                </a:extLst>
              </p:cNvPr>
              <p:cNvSpPr/>
              <p:nvPr/>
            </p:nvSpPr>
            <p:spPr>
              <a:xfrm>
                <a:off x="1457065" y="4780608"/>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17117C6F-7643-1A91-011F-6F3A70AF2D03}"/>
                  </a:ext>
                </a:extLst>
              </p:cNvPr>
              <p:cNvSpPr/>
              <p:nvPr/>
            </p:nvSpPr>
            <p:spPr>
              <a:xfrm>
                <a:off x="2244049"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Tree>
    <p:extLst>
      <p:ext uri="{BB962C8B-B14F-4D97-AF65-F5344CB8AC3E}">
        <p14:creationId xmlns:p14="http://schemas.microsoft.com/office/powerpoint/2010/main" val="3680218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 Ja</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4275552" y="1523102"/>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3588520" y="1933270"/>
            <a:ext cx="3980577" cy="369332"/>
          </a:xfrm>
          <a:prstGeom prst="rect">
            <a:avLst/>
          </a:prstGeom>
          <a:noFill/>
        </p:spPr>
        <p:txBody>
          <a:bodyPr wrap="none" rtlCol="0">
            <a:spAutoFit/>
          </a:bodyPr>
          <a:lstStyle/>
          <a:p>
            <a:pPr lvl="2"/>
            <a:r>
              <a:rPr lang="de-DE" dirty="0"/>
              <a:t>Keine Zeitumkehrsymmetrie</a:t>
            </a:r>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Ellipse 60">
                <a:extLst>
                  <a:ext uri="{FF2B5EF4-FFF2-40B4-BE49-F238E27FC236}">
                    <a16:creationId xmlns:a16="http://schemas.microsoft.com/office/drawing/2014/main" id="{AF1656DE-4CBE-93C4-594E-86B3FC737787}"/>
                  </a:ext>
                </a:extLst>
              </p:cNvPr>
              <p:cNvSpPr/>
              <p:nvPr/>
            </p:nvSpPr>
            <p:spPr>
              <a:xfrm>
                <a:off x="1457065" y="3998409"/>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2244049"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1457065"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2244049" y="4780608"/>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Ellipse 21">
                <a:extLst>
                  <a:ext uri="{FF2B5EF4-FFF2-40B4-BE49-F238E27FC236}">
                    <a16:creationId xmlns:a16="http://schemas.microsoft.com/office/drawing/2014/main" id="{A4FAF7CA-193B-B277-EF2C-DF41E7EB925C}"/>
                  </a:ext>
                </a:extLst>
              </p:cNvPr>
              <p:cNvSpPr/>
              <p:nvPr/>
            </p:nvSpPr>
            <p:spPr>
              <a:xfrm>
                <a:off x="1457065"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C7F35A57-5CFD-A008-118F-F658482988C1}"/>
                  </a:ext>
                </a:extLst>
              </p:cNvPr>
              <p:cNvSpPr/>
              <p:nvPr/>
            </p:nvSpPr>
            <p:spPr>
              <a:xfrm>
                <a:off x="2244049" y="3998409"/>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Ellipse 23">
                <a:extLst>
                  <a:ext uri="{FF2B5EF4-FFF2-40B4-BE49-F238E27FC236}">
                    <a16:creationId xmlns:a16="http://schemas.microsoft.com/office/drawing/2014/main" id="{9E975BDF-81AE-BD50-01A0-432B0BB243F6}"/>
                  </a:ext>
                </a:extLst>
              </p:cNvPr>
              <p:cNvSpPr/>
              <p:nvPr/>
            </p:nvSpPr>
            <p:spPr>
              <a:xfrm>
                <a:off x="1457065" y="4780608"/>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17117C6F-7643-1A91-011F-6F3A70AF2D03}"/>
                  </a:ext>
                </a:extLst>
              </p:cNvPr>
              <p:cNvSpPr/>
              <p:nvPr/>
            </p:nvSpPr>
            <p:spPr>
              <a:xfrm>
                <a:off x="2244049"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83" name="Pfeil: gebogen 82">
            <a:extLst>
              <a:ext uri="{FF2B5EF4-FFF2-40B4-BE49-F238E27FC236}">
                <a16:creationId xmlns:a16="http://schemas.microsoft.com/office/drawing/2014/main" id="{AC74CA8E-43A8-3C3B-CC15-4F34263317D8}"/>
              </a:ext>
            </a:extLst>
          </p:cNvPr>
          <p:cNvSpPr/>
          <p:nvPr/>
        </p:nvSpPr>
        <p:spPr>
          <a:xfrm rot="17989508">
            <a:off x="7519629" y="4250177"/>
            <a:ext cx="576064" cy="520475"/>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4" name="Textfeld 83">
            <a:extLst>
              <a:ext uri="{FF2B5EF4-FFF2-40B4-BE49-F238E27FC236}">
                <a16:creationId xmlns:a16="http://schemas.microsoft.com/office/drawing/2014/main" id="{42B101BA-595B-1263-B8CB-E0BCB96E9F0B}"/>
              </a:ext>
            </a:extLst>
          </p:cNvPr>
          <p:cNvSpPr txBox="1"/>
          <p:nvPr/>
        </p:nvSpPr>
        <p:spPr>
          <a:xfrm>
            <a:off x="4437324" y="4644026"/>
            <a:ext cx="1249125" cy="369332"/>
          </a:xfrm>
          <a:prstGeom prst="rect">
            <a:avLst/>
          </a:prstGeom>
          <a:noFill/>
        </p:spPr>
        <p:txBody>
          <a:bodyPr wrap="none" rtlCol="0">
            <a:spAutoFit/>
          </a:bodyPr>
          <a:lstStyle/>
          <a:p>
            <a:r>
              <a:rPr lang="de-DE" dirty="0"/>
              <a:t>Rotation </a:t>
            </a:r>
            <a:r>
              <a:rPr lang="de-DE" dirty="0">
                <a:solidFill>
                  <a:srgbClr val="FFC000"/>
                </a:solidFill>
              </a:rPr>
              <a:t>A</a:t>
            </a:r>
          </a:p>
        </p:txBody>
      </p:sp>
      <p:sp>
        <p:nvSpPr>
          <p:cNvPr id="85" name="Textfeld 84">
            <a:extLst>
              <a:ext uri="{FF2B5EF4-FFF2-40B4-BE49-F238E27FC236}">
                <a16:creationId xmlns:a16="http://schemas.microsoft.com/office/drawing/2014/main" id="{614A29B0-AB76-0176-EA43-D75474F44A67}"/>
              </a:ext>
            </a:extLst>
          </p:cNvPr>
          <p:cNvSpPr txBox="1"/>
          <p:nvPr/>
        </p:nvSpPr>
        <p:spPr>
          <a:xfrm>
            <a:off x="4428941" y="5126117"/>
            <a:ext cx="1300356" cy="369332"/>
          </a:xfrm>
          <a:prstGeom prst="rect">
            <a:avLst/>
          </a:prstGeom>
          <a:noFill/>
        </p:spPr>
        <p:txBody>
          <a:bodyPr wrap="none" rtlCol="0">
            <a:spAutoFit/>
          </a:bodyPr>
          <a:lstStyle/>
          <a:p>
            <a:r>
              <a:rPr lang="de-DE" dirty="0"/>
              <a:t>des Gitters</a:t>
            </a:r>
          </a:p>
        </p:txBody>
      </p:sp>
      <p:pic>
        <p:nvPicPr>
          <p:cNvPr id="19" name="Grafik 18" descr="Ein Bild, das Kreative Künste, Bastelei, Origami enthält.&#10;&#10;Automatisch generierte Beschreibung">
            <a:extLst>
              <a:ext uri="{FF2B5EF4-FFF2-40B4-BE49-F238E27FC236}">
                <a16:creationId xmlns:a16="http://schemas.microsoft.com/office/drawing/2014/main" id="{773BE14C-2B93-80E0-72C7-AE9F62FE2B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2445" y="376978"/>
            <a:ext cx="2868639" cy="1883998"/>
          </a:xfrm>
          <a:prstGeom prst="rect">
            <a:avLst/>
          </a:prstGeom>
        </p:spPr>
      </p:pic>
    </p:spTree>
    <p:extLst>
      <p:ext uri="{BB962C8B-B14F-4D97-AF65-F5344CB8AC3E}">
        <p14:creationId xmlns:p14="http://schemas.microsoft.com/office/powerpoint/2010/main" val="3675916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7">
            <a:extLst>
              <a:ext uri="{FF2B5EF4-FFF2-40B4-BE49-F238E27FC236}">
                <a16:creationId xmlns:a16="http://schemas.microsoft.com/office/drawing/2014/main" id="{5B8C1F1A-FF68-B257-8811-158F44136B74}"/>
              </a:ext>
            </a:extLst>
          </p:cNvPr>
          <p:cNvSpPr/>
          <p:nvPr/>
        </p:nvSpPr>
        <p:spPr>
          <a:xfrm>
            <a:off x="8966705" y="191482"/>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9938705" y="1163784"/>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9938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10874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9938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10874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8966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8966704"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10874705"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10874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8858693"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9846998"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10766692"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1735694"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8858693"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9846998"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10766692"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1735694"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8858693"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9846998"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10766692"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1735694"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8858693"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9846998"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10766692"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1735694"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a:extLst>
              <a:ext uri="{FF2B5EF4-FFF2-40B4-BE49-F238E27FC236}">
                <a16:creationId xmlns:a16="http://schemas.microsoft.com/office/drawing/2014/main" id="{827F099E-7E33-D69D-6CD2-529F86E59173}"/>
              </a:ext>
            </a:extLst>
          </p:cNvPr>
          <p:cNvGrpSpPr/>
          <p:nvPr/>
        </p:nvGrpSpPr>
        <p:grpSpPr>
          <a:xfrm>
            <a:off x="665877" y="3794325"/>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3" name="Pfeil: nach rechts 72">
            <a:extLst>
              <a:ext uri="{FF2B5EF4-FFF2-40B4-BE49-F238E27FC236}">
                <a16:creationId xmlns:a16="http://schemas.microsoft.com/office/drawing/2014/main" id="{C208805E-E42D-F1F0-1413-49CBA66A8362}"/>
              </a:ext>
            </a:extLst>
          </p:cNvPr>
          <p:cNvSpPr/>
          <p:nvPr/>
        </p:nvSpPr>
        <p:spPr>
          <a:xfrm>
            <a:off x="4154155" y="417567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4" name="Gruppieren 103">
            <a:extLst>
              <a:ext uri="{FF2B5EF4-FFF2-40B4-BE49-F238E27FC236}">
                <a16:creationId xmlns:a16="http://schemas.microsoft.com/office/drawing/2014/main" id="{A9607378-B33C-D1D9-008A-1671649451C8}"/>
              </a:ext>
            </a:extLst>
          </p:cNvPr>
          <p:cNvGrpSpPr/>
          <p:nvPr/>
        </p:nvGrpSpPr>
        <p:grpSpPr>
          <a:xfrm>
            <a:off x="6646216" y="3816687"/>
            <a:ext cx="2719801" cy="2583571"/>
            <a:chOff x="6760575" y="3312792"/>
            <a:chExt cx="3093025" cy="3057298"/>
          </a:xfrm>
        </p:grpSpPr>
        <p:sp>
          <p:nvSpPr>
            <p:cNvPr id="74" name="Rechteck 73">
              <a:extLst>
                <a:ext uri="{FF2B5EF4-FFF2-40B4-BE49-F238E27FC236}">
                  <a16:creationId xmlns:a16="http://schemas.microsoft.com/office/drawing/2014/main" id="{D1DBC14A-1B5E-5483-9B89-757ED7B16544}"/>
                </a:ext>
              </a:extLst>
            </p:cNvPr>
            <p:cNvSpPr/>
            <p:nvPr/>
          </p:nvSpPr>
          <p:spPr>
            <a:xfrm>
              <a:off x="6868587" y="340113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a:extLst>
                <a:ext uri="{FF2B5EF4-FFF2-40B4-BE49-F238E27FC236}">
                  <a16:creationId xmlns:a16="http://schemas.microsoft.com/office/drawing/2014/main" id="{C8C2B063-ED48-B074-A7A6-4CACAABFC46C}"/>
                </a:ext>
              </a:extLst>
            </p:cNvPr>
            <p:cNvSpPr/>
            <p:nvPr/>
          </p:nvSpPr>
          <p:spPr>
            <a:xfrm>
              <a:off x="7840587" y="437344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6" name="Gerader Verbinder 75">
              <a:extLst>
                <a:ext uri="{FF2B5EF4-FFF2-40B4-BE49-F238E27FC236}">
                  <a16:creationId xmlns:a16="http://schemas.microsoft.com/office/drawing/2014/main" id="{3AA27FCF-9CE5-415E-43A1-C19050EF82FB}"/>
                </a:ext>
              </a:extLst>
            </p:cNvPr>
            <p:cNvCxnSpPr>
              <a:cxnSpLocks/>
            </p:cNvCxnSpPr>
            <p:nvPr/>
          </p:nvCxnSpPr>
          <p:spPr>
            <a:xfrm flipV="1">
              <a:off x="7840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6F893E94-1D65-0C77-0237-BD9C070E821C}"/>
                </a:ext>
              </a:extLst>
            </p:cNvPr>
            <p:cNvCxnSpPr>
              <a:cxnSpLocks/>
            </p:cNvCxnSpPr>
            <p:nvPr/>
          </p:nvCxnSpPr>
          <p:spPr>
            <a:xfrm flipV="1">
              <a:off x="8776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8FD65474-4B74-959E-C935-BAE77B224C40}"/>
                </a:ext>
              </a:extLst>
            </p:cNvPr>
            <p:cNvCxnSpPr>
              <a:cxnSpLocks/>
            </p:cNvCxnSpPr>
            <p:nvPr/>
          </p:nvCxnSpPr>
          <p:spPr>
            <a:xfrm flipV="1">
              <a:off x="7840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61F9C66F-D3DA-A80E-1458-43980464468C}"/>
                </a:ext>
              </a:extLst>
            </p:cNvPr>
            <p:cNvCxnSpPr>
              <a:cxnSpLocks/>
            </p:cNvCxnSpPr>
            <p:nvPr/>
          </p:nvCxnSpPr>
          <p:spPr>
            <a:xfrm flipV="1">
              <a:off x="8776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967A8E2-7516-F2BB-F26D-4A43D4A4B4BD}"/>
                </a:ext>
              </a:extLst>
            </p:cNvPr>
            <p:cNvCxnSpPr>
              <a:cxnSpLocks/>
            </p:cNvCxnSpPr>
            <p:nvPr/>
          </p:nvCxnSpPr>
          <p:spPr>
            <a:xfrm>
              <a:off x="6868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434579D-3D46-2F01-03A6-57A9DC91C9F2}"/>
                </a:ext>
              </a:extLst>
            </p:cNvPr>
            <p:cNvCxnSpPr>
              <a:cxnSpLocks/>
            </p:cNvCxnSpPr>
            <p:nvPr/>
          </p:nvCxnSpPr>
          <p:spPr>
            <a:xfrm>
              <a:off x="6868586"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D2CDA5-2A7C-87E6-919D-CC626C62B830}"/>
                </a:ext>
              </a:extLst>
            </p:cNvPr>
            <p:cNvCxnSpPr>
              <a:cxnSpLocks/>
            </p:cNvCxnSpPr>
            <p:nvPr/>
          </p:nvCxnSpPr>
          <p:spPr>
            <a:xfrm>
              <a:off x="8776587"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0E8085D-7538-BFF5-125A-52F7ECA612C9}"/>
                </a:ext>
              </a:extLst>
            </p:cNvPr>
            <p:cNvCxnSpPr>
              <a:cxnSpLocks/>
            </p:cNvCxnSpPr>
            <p:nvPr/>
          </p:nvCxnSpPr>
          <p:spPr>
            <a:xfrm>
              <a:off x="8776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Ellipse 83">
              <a:extLst>
                <a:ext uri="{FF2B5EF4-FFF2-40B4-BE49-F238E27FC236}">
                  <a16:creationId xmlns:a16="http://schemas.microsoft.com/office/drawing/2014/main" id="{59087F14-7E05-18CD-2C4B-F715CAC0CD36}"/>
                </a:ext>
              </a:extLst>
            </p:cNvPr>
            <p:cNvSpPr/>
            <p:nvPr/>
          </p:nvSpPr>
          <p:spPr>
            <a:xfrm>
              <a:off x="6760575"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a:extLst>
                <a:ext uri="{FF2B5EF4-FFF2-40B4-BE49-F238E27FC236}">
                  <a16:creationId xmlns:a16="http://schemas.microsoft.com/office/drawing/2014/main" id="{0049DA8E-065B-001F-CD9E-D7C263571732}"/>
                </a:ext>
              </a:extLst>
            </p:cNvPr>
            <p:cNvSpPr/>
            <p:nvPr/>
          </p:nvSpPr>
          <p:spPr>
            <a:xfrm>
              <a:off x="7748880"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6" name="Ellipse 85">
              <a:extLst>
                <a:ext uri="{FF2B5EF4-FFF2-40B4-BE49-F238E27FC236}">
                  <a16:creationId xmlns:a16="http://schemas.microsoft.com/office/drawing/2014/main" id="{1DAD6AD4-6886-D323-769E-6C8DC844C387}"/>
                </a:ext>
              </a:extLst>
            </p:cNvPr>
            <p:cNvSpPr/>
            <p:nvPr/>
          </p:nvSpPr>
          <p:spPr>
            <a:xfrm>
              <a:off x="8668574"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7559E419-B461-8811-17F1-ECD394D2A0D6}"/>
                </a:ext>
              </a:extLst>
            </p:cNvPr>
            <p:cNvSpPr/>
            <p:nvPr/>
          </p:nvSpPr>
          <p:spPr>
            <a:xfrm>
              <a:off x="9637576"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Ellipse 87">
              <a:extLst>
                <a:ext uri="{FF2B5EF4-FFF2-40B4-BE49-F238E27FC236}">
                  <a16:creationId xmlns:a16="http://schemas.microsoft.com/office/drawing/2014/main" id="{404AD1F5-F0A4-20BF-5B64-BDCCA61819CE}"/>
                </a:ext>
              </a:extLst>
            </p:cNvPr>
            <p:cNvSpPr/>
            <p:nvPr/>
          </p:nvSpPr>
          <p:spPr>
            <a:xfrm>
              <a:off x="6760575"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Ellipse 88">
              <a:extLst>
                <a:ext uri="{FF2B5EF4-FFF2-40B4-BE49-F238E27FC236}">
                  <a16:creationId xmlns:a16="http://schemas.microsoft.com/office/drawing/2014/main" id="{E5E81A85-24DE-1408-B643-F4FD8175556F}"/>
                </a:ext>
              </a:extLst>
            </p:cNvPr>
            <p:cNvSpPr/>
            <p:nvPr/>
          </p:nvSpPr>
          <p:spPr>
            <a:xfrm>
              <a:off x="7748880"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a:extLst>
                <a:ext uri="{FF2B5EF4-FFF2-40B4-BE49-F238E27FC236}">
                  <a16:creationId xmlns:a16="http://schemas.microsoft.com/office/drawing/2014/main" id="{A8DE356C-588F-1231-53FC-2157C27144DF}"/>
                </a:ext>
              </a:extLst>
            </p:cNvPr>
            <p:cNvSpPr/>
            <p:nvPr/>
          </p:nvSpPr>
          <p:spPr>
            <a:xfrm>
              <a:off x="8668574"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a:extLst>
                <a:ext uri="{FF2B5EF4-FFF2-40B4-BE49-F238E27FC236}">
                  <a16:creationId xmlns:a16="http://schemas.microsoft.com/office/drawing/2014/main" id="{5AC89E6C-CF32-7A5C-B3FF-9DAEDBD82642}"/>
                </a:ext>
              </a:extLst>
            </p:cNvPr>
            <p:cNvSpPr/>
            <p:nvPr/>
          </p:nvSpPr>
          <p:spPr>
            <a:xfrm>
              <a:off x="9637576"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a:extLst>
                <a:ext uri="{FF2B5EF4-FFF2-40B4-BE49-F238E27FC236}">
                  <a16:creationId xmlns:a16="http://schemas.microsoft.com/office/drawing/2014/main" id="{B603E51D-80FE-6140-2AC5-7BEFB7945730}"/>
                </a:ext>
              </a:extLst>
            </p:cNvPr>
            <p:cNvSpPr/>
            <p:nvPr/>
          </p:nvSpPr>
          <p:spPr>
            <a:xfrm>
              <a:off x="6760575"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a:extLst>
                <a:ext uri="{FF2B5EF4-FFF2-40B4-BE49-F238E27FC236}">
                  <a16:creationId xmlns:a16="http://schemas.microsoft.com/office/drawing/2014/main" id="{9A4EDEB4-F40C-CB3E-A8DA-5A425BF27889}"/>
                </a:ext>
              </a:extLst>
            </p:cNvPr>
            <p:cNvSpPr/>
            <p:nvPr/>
          </p:nvSpPr>
          <p:spPr>
            <a:xfrm>
              <a:off x="7748880"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0911F6BA-DC6F-ED2D-E93C-5DE602DB3BFA}"/>
                </a:ext>
              </a:extLst>
            </p:cNvPr>
            <p:cNvSpPr/>
            <p:nvPr/>
          </p:nvSpPr>
          <p:spPr>
            <a:xfrm>
              <a:off x="8668574"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a:extLst>
                <a:ext uri="{FF2B5EF4-FFF2-40B4-BE49-F238E27FC236}">
                  <a16:creationId xmlns:a16="http://schemas.microsoft.com/office/drawing/2014/main" id="{27673FF5-2668-B050-9243-A74131E9D236}"/>
                </a:ext>
              </a:extLst>
            </p:cNvPr>
            <p:cNvSpPr/>
            <p:nvPr/>
          </p:nvSpPr>
          <p:spPr>
            <a:xfrm>
              <a:off x="9637576"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930DC5EC-0E97-AA20-4027-DE57B9A8A715}"/>
                </a:ext>
              </a:extLst>
            </p:cNvPr>
            <p:cNvSpPr/>
            <p:nvPr/>
          </p:nvSpPr>
          <p:spPr>
            <a:xfrm>
              <a:off x="6760575"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F131D44E-EABF-8677-0067-672394C57FC6}"/>
                </a:ext>
              </a:extLst>
            </p:cNvPr>
            <p:cNvSpPr/>
            <p:nvPr/>
          </p:nvSpPr>
          <p:spPr>
            <a:xfrm>
              <a:off x="7748880"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Ellipse 97">
              <a:extLst>
                <a:ext uri="{FF2B5EF4-FFF2-40B4-BE49-F238E27FC236}">
                  <a16:creationId xmlns:a16="http://schemas.microsoft.com/office/drawing/2014/main" id="{D6A7BD82-6FB3-07E4-E84A-42A7F1C06B3B}"/>
                </a:ext>
              </a:extLst>
            </p:cNvPr>
            <p:cNvSpPr/>
            <p:nvPr/>
          </p:nvSpPr>
          <p:spPr>
            <a:xfrm>
              <a:off x="8668574"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9" name="Ellipse 98">
              <a:extLst>
                <a:ext uri="{FF2B5EF4-FFF2-40B4-BE49-F238E27FC236}">
                  <a16:creationId xmlns:a16="http://schemas.microsoft.com/office/drawing/2014/main" id="{B271F215-546D-80E5-B4DF-5CDF73481C0F}"/>
                </a:ext>
              </a:extLst>
            </p:cNvPr>
            <p:cNvSpPr/>
            <p:nvPr/>
          </p:nvSpPr>
          <p:spPr>
            <a:xfrm>
              <a:off x="9637576"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697" y="368998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892" y="556766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103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B8C1F1A-FF68-B257-8811-158F44136B74}"/>
              </a:ext>
            </a:extLst>
          </p:cNvPr>
          <p:cNvSpPr/>
          <p:nvPr/>
        </p:nvSpPr>
        <p:spPr>
          <a:xfrm>
            <a:off x="7994704" y="99368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8966704" y="196599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8966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9902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8966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9902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7994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7994703"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9902704"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9902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7886692"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8874997"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9794691"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0763693"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7886692"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8874997"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9794691"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0763693"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7886692"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8874997"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9794691"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0763693"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7886692"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8874997"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9794691"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0763693"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99485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Tree>
    <p:extLst>
      <p:ext uri="{BB962C8B-B14F-4D97-AF65-F5344CB8AC3E}">
        <p14:creationId xmlns:p14="http://schemas.microsoft.com/office/powerpoint/2010/main" val="294709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verschwindender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30789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Zeitumkehrsymmetrie </a:t>
            </a:r>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Eigenschaften der Phasen</a:t>
            </a:r>
            <a:br>
              <a:rPr lang="de-DE" dirty="0"/>
            </a:br>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Spin-polarisation im k-Raum</a:t>
            </a:r>
          </a:p>
        </p:txBody>
      </p:sp>
    </p:spTree>
    <p:extLst>
      <p:ext uri="{BB962C8B-B14F-4D97-AF65-F5344CB8AC3E}">
        <p14:creationId xmlns:p14="http://schemas.microsoft.com/office/powerpoint/2010/main" val="3428681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Aufteilung der Transformationen auf Gitter und Spin Transformationen [R_S||R_G]</a:t>
            </a:r>
          </a:p>
          <a:p>
            <a:pPr lvl="2"/>
            <a:r>
              <a:rPr lang="de-DE" dirty="0"/>
              <a:t>Beachtung der nichtmagnetischen Atome für die Symmetrien </a:t>
            </a:r>
          </a:p>
          <a:p>
            <a:pPr lvl="2"/>
            <a:r>
              <a:rPr lang="de-DE" dirty="0"/>
              <a:t>Robuste Zustände</a:t>
            </a:r>
          </a:p>
          <a:p>
            <a:pPr lvl="2"/>
            <a:r>
              <a:rPr lang="de-DE" dirty="0"/>
              <a:t>Wird in vielen Materialien vermutet</a:t>
            </a:r>
          </a:p>
          <a:p>
            <a:pPr lvl="3"/>
            <a:r>
              <a:rPr lang="de-DE" dirty="0" err="1"/>
              <a:t>Isolatoren,Leiter</a:t>
            </a:r>
            <a:r>
              <a:rPr lang="de-DE" dirty="0"/>
              <a:t> und Supraleitern</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Beschreibung</a:t>
            </a:r>
          </a:p>
          <a:p>
            <a:pPr marL="0" lvl="2" indent="0">
              <a:buNone/>
            </a:pPr>
            <a:endParaRPr lang="de-DE" dirty="0"/>
          </a:p>
          <a:p>
            <a:pPr lvl="2"/>
            <a:r>
              <a:rPr lang="de-DE" dirty="0" err="1"/>
              <a:t>Altermagnetische</a:t>
            </a:r>
            <a:r>
              <a:rPr lang="de-DE" dirty="0"/>
              <a:t> Spin Separation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42</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43</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a:extLst>
              <a:ext uri="{FF2B5EF4-FFF2-40B4-BE49-F238E27FC236}">
                <a16:creationId xmlns:a16="http://schemas.microsoft.com/office/drawing/2014/main" id="{A6C49DD9-21EC-C445-12B0-4A611AADCC48}"/>
              </a:ext>
            </a:extLst>
          </p:cNvPr>
          <p:cNvPicPr>
            <a:picLocks noChangeAspect="1"/>
          </p:cNvPicPr>
          <p:nvPr/>
        </p:nvPicPr>
        <p:blipFill>
          <a:blip r:embed="rId3"/>
          <a:stretch>
            <a:fillRect/>
          </a:stretch>
        </p:blipFill>
        <p:spPr>
          <a:xfrm>
            <a:off x="707662" y="2492896"/>
            <a:ext cx="5210902" cy="1657581"/>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Vorteile/Einfluss</a:t>
            </a:r>
          </a:p>
          <a:p>
            <a:pPr marL="0" lvl="2" indent="0">
              <a:buNone/>
            </a:pPr>
            <a:endParaRPr lang="de-DE" dirty="0"/>
          </a:p>
          <a:p>
            <a:pPr lvl="2"/>
            <a:r>
              <a:rPr lang="de-DE" dirty="0"/>
              <a:t>Anomaler Hall Effekt/GMR/TMR</a:t>
            </a:r>
          </a:p>
          <a:p>
            <a:pPr lvl="2"/>
            <a:r>
              <a:rPr lang="de-DE" dirty="0"/>
              <a:t>Robust, weil AFM keine </a:t>
            </a:r>
            <a:r>
              <a:rPr lang="de-DE" dirty="0" err="1"/>
              <a:t>streumagentisierung</a:t>
            </a:r>
            <a:r>
              <a:rPr lang="de-DE" dirty="0"/>
              <a:t> (aufwendiges SAFS im </a:t>
            </a:r>
            <a:r>
              <a:rPr lang="de-DE" dirty="0" err="1"/>
              <a:t>moment</a:t>
            </a:r>
            <a:r>
              <a:rPr lang="de-DE" dirty="0"/>
              <a:t>)</a:t>
            </a:r>
          </a:p>
          <a:p>
            <a:pPr lvl="2"/>
            <a:r>
              <a:rPr lang="de-DE" dirty="0" err="1"/>
              <a:t>Spinwellen</a:t>
            </a:r>
            <a:r>
              <a:rPr lang="de-DE" dirty="0"/>
              <a:t> im </a:t>
            </a:r>
            <a:r>
              <a:rPr lang="de-DE" dirty="0" err="1"/>
              <a:t>THz</a:t>
            </a:r>
            <a:r>
              <a:rPr lang="de-DE" dirty="0"/>
              <a:t> </a:t>
            </a:r>
            <a:r>
              <a:rPr lang="de-DE" dirty="0" err="1"/>
              <a:t>bereich</a:t>
            </a:r>
            <a:endParaRPr lang="de-DE" dirty="0"/>
          </a:p>
          <a:p>
            <a:pPr lvl="2"/>
            <a:r>
              <a:rPr lang="de-DE" dirty="0"/>
              <a:t>Spin </a:t>
            </a:r>
            <a:r>
              <a:rPr lang="de-DE" dirty="0" err="1"/>
              <a:t>dynamik</a:t>
            </a:r>
            <a:r>
              <a:rPr lang="de-DE" dirty="0"/>
              <a:t> im ps </a:t>
            </a:r>
            <a:r>
              <a:rPr lang="de-DE" dirty="0" err="1"/>
              <a:t>bereich</a:t>
            </a:r>
            <a:endParaRPr lang="de-DE" dirty="0"/>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44</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45</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46</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48</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49</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50</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51</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52</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53</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1105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2">
            <a:extLst>
              <a:ext uri="{FF2B5EF4-FFF2-40B4-BE49-F238E27FC236}">
                <a16:creationId xmlns:a16="http://schemas.microsoft.com/office/drawing/2014/main" id="{A652EDFA-7882-3E9E-816F-D39EAF8C35D3}"/>
              </a:ext>
            </a:extLst>
          </p:cNvPr>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Tree>
    <p:extLst>
      <p:ext uri="{BB962C8B-B14F-4D97-AF65-F5344CB8AC3E}">
        <p14:creationId xmlns:p14="http://schemas.microsoft.com/office/powerpoint/2010/main" val="20953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
        <p:nvSpPr>
          <p:cNvPr id="21" name="Inhaltsplatzhalter 2">
            <a:extLst>
              <a:ext uri="{FF2B5EF4-FFF2-40B4-BE49-F238E27FC236}">
                <a16:creationId xmlns:a16="http://schemas.microsoft.com/office/drawing/2014/main" id="{00C52152-D736-4B5C-8039-01EDE924FD9D}"/>
              </a:ext>
            </a:extLst>
          </p:cNvPr>
          <p:cNvSpPr txBox="1">
            <a:spLocks/>
          </p:cNvSpPr>
          <p:nvPr/>
        </p:nvSpPr>
        <p:spPr>
          <a:xfrm>
            <a:off x="-5342684" y="1921390"/>
            <a:ext cx="5568951" cy="410368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a:t>Magnete sind Überall (nicht nur am Kühlschrank):</a:t>
            </a:r>
          </a:p>
          <a:p>
            <a:endParaRPr lang="de-DE"/>
          </a:p>
          <a:p>
            <a:pPr lvl="2"/>
            <a:r>
              <a:rPr lang="de-DE"/>
              <a:t>Praktisch in jedem elektrischen Motor.</a:t>
            </a:r>
          </a:p>
          <a:p>
            <a:pPr lvl="3"/>
            <a:r>
              <a:rPr lang="de-DE"/>
              <a:t>Lautsprecher</a:t>
            </a:r>
          </a:p>
          <a:p>
            <a:pPr lvl="3"/>
            <a:endParaRPr lang="de-DE"/>
          </a:p>
          <a:p>
            <a:pPr lvl="2"/>
            <a:r>
              <a:rPr lang="de-DE"/>
              <a:t>Medizin</a:t>
            </a:r>
          </a:p>
          <a:p>
            <a:pPr lvl="3"/>
            <a:r>
              <a:rPr lang="de-DE"/>
              <a:t>MRI </a:t>
            </a:r>
          </a:p>
          <a:p>
            <a:pPr lvl="3"/>
            <a:endParaRPr lang="de-DE"/>
          </a:p>
          <a:p>
            <a:pPr lvl="2"/>
            <a:r>
              <a:rPr lang="de-DE"/>
              <a:t>Digitaler Speicher</a:t>
            </a:r>
          </a:p>
          <a:p>
            <a:pPr lvl="3"/>
            <a:r>
              <a:rPr lang="de-DE"/>
              <a:t>HDD</a:t>
            </a:r>
          </a:p>
          <a:p>
            <a:pPr lvl="3"/>
            <a:r>
              <a:rPr lang="de-DE"/>
              <a:t>Skyrmions?</a:t>
            </a:r>
          </a:p>
          <a:p>
            <a:pPr lvl="2"/>
            <a:endParaRPr lang="de-DE"/>
          </a:p>
          <a:p>
            <a:pPr lvl="2"/>
            <a:r>
              <a:rPr lang="de-DE"/>
              <a:t>Computing – Spintronics - Magnonen?</a:t>
            </a:r>
          </a:p>
          <a:p>
            <a:pPr lvl="2"/>
            <a:r>
              <a:rPr lang="de-DE"/>
              <a:t>Forschung (Nowak, Gönnenwein, Bossini….)</a:t>
            </a:r>
            <a:endParaRPr lang="de-DE" dirty="0"/>
          </a:p>
        </p:txBody>
      </p:sp>
    </p:spTree>
    <p:extLst>
      <p:ext uri="{BB962C8B-B14F-4D97-AF65-F5344CB8AC3E}">
        <p14:creationId xmlns:p14="http://schemas.microsoft.com/office/powerpoint/2010/main" val="1160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3280</Words>
  <Application>Microsoft Office PowerPoint</Application>
  <PresentationFormat>Breitbild</PresentationFormat>
  <Paragraphs>1164</Paragraphs>
  <Slides>54</Slides>
  <Notes>16</Notes>
  <HiddenSlides>17</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54</vt:i4>
      </vt:variant>
    </vt:vector>
  </HeadingPairs>
  <TitlesOfParts>
    <vt:vector size="59" baseType="lpstr">
      <vt:lpstr>Arial</vt:lpstr>
      <vt:lpstr>Calibri</vt:lpstr>
      <vt:lpstr>Cambria Math</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Motivation</vt:lpstr>
      <vt:lpstr>Motivation</vt:lpstr>
      <vt:lpstr>Motivation</vt:lpstr>
      <vt:lpstr>Motivation</vt:lpstr>
      <vt:lpstr>Aufgabe</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Woher kommt die Auffuhr?</vt:lpstr>
      <vt:lpstr>Symmetrien</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Symmetrie Beschreibung der Phasen</vt:lpstr>
      <vt:lpstr>Eigenschaften der Phasen </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34</cp:revision>
  <dcterms:created xsi:type="dcterms:W3CDTF">2022-11-02T07:03:49Z</dcterms:created>
  <dcterms:modified xsi:type="dcterms:W3CDTF">2024-06-04T12:42:58Z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