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6"/>
  </p:notesMasterIdLst>
  <p:handoutMasterIdLst>
    <p:handoutMasterId r:id="rId57"/>
  </p:handoutMasterIdLst>
  <p:sldIdLst>
    <p:sldId id="279" r:id="rId2"/>
    <p:sldId id="284" r:id="rId3"/>
    <p:sldId id="285" r:id="rId4"/>
    <p:sldId id="286" r:id="rId5"/>
    <p:sldId id="287" r:id="rId6"/>
    <p:sldId id="288" r:id="rId7"/>
    <p:sldId id="338" r:id="rId8"/>
    <p:sldId id="283" r:id="rId9"/>
    <p:sldId id="290" r:id="rId10"/>
    <p:sldId id="289" r:id="rId11"/>
    <p:sldId id="337" r:id="rId12"/>
    <p:sldId id="291" r:id="rId13"/>
    <p:sldId id="343" r:id="rId14"/>
    <p:sldId id="292" r:id="rId15"/>
    <p:sldId id="293" r:id="rId16"/>
    <p:sldId id="296" r:id="rId17"/>
    <p:sldId id="297" r:id="rId18"/>
    <p:sldId id="298" r:id="rId19"/>
    <p:sldId id="299" r:id="rId20"/>
    <p:sldId id="300" r:id="rId21"/>
    <p:sldId id="342" r:id="rId22"/>
    <p:sldId id="301" r:id="rId23"/>
    <p:sldId id="302" r:id="rId24"/>
    <p:sldId id="303" r:id="rId25"/>
    <p:sldId id="304" r:id="rId26"/>
    <p:sldId id="305" r:id="rId27"/>
    <p:sldId id="306" r:id="rId28"/>
    <p:sldId id="308" r:id="rId29"/>
    <p:sldId id="334" r:id="rId30"/>
    <p:sldId id="328" r:id="rId31"/>
    <p:sldId id="327" r:id="rId32"/>
    <p:sldId id="329" r:id="rId33"/>
    <p:sldId id="324" r:id="rId34"/>
    <p:sldId id="330" r:id="rId35"/>
    <p:sldId id="332" r:id="rId36"/>
    <p:sldId id="314" r:id="rId37"/>
    <p:sldId id="318" r:id="rId38"/>
    <p:sldId id="320" r:id="rId39"/>
    <p:sldId id="335" r:id="rId40"/>
    <p:sldId id="321" r:id="rId41"/>
    <p:sldId id="322" r:id="rId42"/>
    <p:sldId id="317" r:id="rId43"/>
    <p:sldId id="315" r:id="rId44"/>
    <p:sldId id="309" r:id="rId45"/>
    <p:sldId id="336" r:id="rId46"/>
    <p:sldId id="341" r:id="rId47"/>
    <p:sldId id="331" r:id="rId48"/>
    <p:sldId id="323" r:id="rId49"/>
    <p:sldId id="258" r:id="rId50"/>
    <p:sldId id="311" r:id="rId51"/>
    <p:sldId id="312" r:id="rId52"/>
    <p:sldId id="345" r:id="rId53"/>
    <p:sldId id="340" r:id="rId54"/>
    <p:sldId id="339" r:id="rId5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6327" autoAdjust="0"/>
  </p:normalViewPr>
  <p:slideViewPr>
    <p:cSldViewPr showGuides="1">
      <p:cViewPr>
        <p:scale>
          <a:sx n="125" d="100"/>
          <a:sy n="125" d="100"/>
        </p:scale>
        <p:origin x="642" y="-630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sind hier unteranderem L=0 </a:t>
            </a:r>
            <a:r>
              <a:rPr lang="de-DE" dirty="0" err="1"/>
              <a:t>dh</a:t>
            </a:r>
            <a:r>
              <a:rPr lang="de-DE" dirty="0"/>
              <a:t> J =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5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201.png"/><Relationship Id="rId4" Type="http://schemas.openxmlformats.org/officeDocument/2006/relationships/image" Target="../media/image14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12" Type="http://schemas.openxmlformats.org/officeDocument/2006/relationships/image" Target="../media/image2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13.png"/><Relationship Id="rId9" Type="http://schemas.openxmlformats.org/officeDocument/2006/relationships/image" Target="../media/image200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32.png"/><Relationship Id="rId19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9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07.06.2024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3541601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Seminarvortrag: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4921146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und </a:t>
            </a:r>
            <a:r>
              <a:rPr lang="de-DE" sz="3500" b="1" dirty="0" err="1">
                <a:solidFill>
                  <a:schemeClr val="tx1"/>
                </a:solidFill>
              </a:rPr>
              <a:t>Altermagnetismus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3915102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Von Magnetismus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536504"/>
          </a:xfrm>
        </p:spPr>
        <p:txBody>
          <a:bodyPr/>
          <a:lstStyle/>
          <a:p>
            <a:r>
              <a:rPr lang="de-DE" dirty="0"/>
              <a:t>Modell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r>
              <a:rPr lang="de-DE" b="1" dirty="0">
                <a:solidFill>
                  <a:schemeClr val="accent1"/>
                </a:solidFill>
              </a:rPr>
              <a:t>Kritik</a:t>
            </a:r>
          </a:p>
          <a:p>
            <a:pPr lvl="1"/>
            <a:endParaRPr lang="de-DE" i="1" dirty="0"/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Model war erfolgreich, nur die großen Felder sorgten für Unmut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20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7D7062-F50F-BEFA-3D06-9A935B58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6" y="1514605"/>
            <a:ext cx="1808232" cy="355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514408-B596-923A-0AB8-D555C1CB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50095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339D29-C334-CDCA-3B0B-5808AE4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88" y="2213811"/>
            <a:ext cx="833080" cy="2603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89EECE-FAC8-3B07-67C4-D43C2F296026}"/>
              </a:ext>
            </a:extLst>
          </p:cNvPr>
          <p:cNvSpPr txBox="1"/>
          <p:nvPr/>
        </p:nvSpPr>
        <p:spPr>
          <a:xfrm>
            <a:off x="2887053" y="240024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F7BA9C-30E8-06C1-6903-ACBCA9DAF64D}"/>
              </a:ext>
            </a:extLst>
          </p:cNvPr>
          <p:cNvSpPr txBox="1"/>
          <p:nvPr/>
        </p:nvSpPr>
        <p:spPr>
          <a:xfrm>
            <a:off x="2567608" y="4581128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6BC382-5E9E-D545-7CEB-1E9DCBE7BFC2}"/>
              </a:ext>
            </a:extLst>
          </p:cNvPr>
          <p:cNvSpPr txBox="1"/>
          <p:nvPr/>
        </p:nvSpPr>
        <p:spPr>
          <a:xfrm>
            <a:off x="3365477" y="5497095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56207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80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9DFF0FC3-7DBA-D389-92E3-E9099D352310}"/>
              </a:ext>
            </a:extLst>
          </p:cNvPr>
          <p:cNvSpPr/>
          <p:nvPr/>
        </p:nvSpPr>
        <p:spPr>
          <a:xfrm>
            <a:off x="47328" y="4883792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A6FBBAA-60B4-323C-F9D5-EEF52543F7F0}"/>
              </a:ext>
            </a:extLst>
          </p:cNvPr>
          <p:cNvSpPr/>
          <p:nvPr/>
        </p:nvSpPr>
        <p:spPr>
          <a:xfrm>
            <a:off x="-670318" y="4843498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entweder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664A9224-F908-67C9-1AC2-E51CC7D68DB7}"/>
              </a:ext>
            </a:extLst>
          </p:cNvPr>
          <p:cNvSpPr txBox="1"/>
          <p:nvPr/>
        </p:nvSpPr>
        <p:spPr>
          <a:xfrm>
            <a:off x="2855640" y="523393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760" y="1772816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Screenshot, Grafiken, Reihe, Grafikdesign enthält.&#10;&#10;Automatisch generierte Beschreibung">
            <a:extLst>
              <a:ext uri="{FF2B5EF4-FFF2-40B4-BE49-F238E27FC236}">
                <a16:creationId xmlns:a16="http://schemas.microsoft.com/office/drawing/2014/main" id="{F9D05CBC-D2AA-A61A-17BE-46A66C2A8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557" y="1703441"/>
            <a:ext cx="2914644" cy="167743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B51190B-0746-5B55-E21D-9E265D9A277D}"/>
              </a:ext>
            </a:extLst>
          </p:cNvPr>
          <p:cNvSpPr txBox="1"/>
          <p:nvPr/>
        </p:nvSpPr>
        <p:spPr>
          <a:xfrm>
            <a:off x="5692696" y="475044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pcmag.com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3CB1EB-33A3-B050-3982-C30F882E0945}"/>
              </a:ext>
            </a:extLst>
          </p:cNvPr>
          <p:cNvSpPr txBox="1"/>
          <p:nvPr/>
        </p:nvSpPr>
        <p:spPr>
          <a:xfrm>
            <a:off x="10578467" y="328881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25" name="Grafik 24" descr="Ein Bild, das Maßstabsmodell enthält.&#10;&#10;Automatisch generierte Beschreibung">
            <a:extLst>
              <a:ext uri="{FF2B5EF4-FFF2-40B4-BE49-F238E27FC236}">
                <a16:creationId xmlns:a16="http://schemas.microsoft.com/office/drawing/2014/main" id="{5C0BF254-9DC1-3EA5-3593-7486929C3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50" y="2546772"/>
            <a:ext cx="2768834" cy="2153537"/>
          </a:xfrm>
          <a:prstGeom prst="rect">
            <a:avLst/>
          </a:prstGeom>
        </p:spPr>
      </p:pic>
      <p:pic>
        <p:nvPicPr>
          <p:cNvPr id="27" name="Grafik 26" descr="Ein Bild, das Kinderkunst, Geburtstagstorte enthält.&#10;&#10;Automatisch generierte Beschreibung">
            <a:extLst>
              <a:ext uri="{FF2B5EF4-FFF2-40B4-BE49-F238E27FC236}">
                <a16:creationId xmlns:a16="http://schemas.microsoft.com/office/drawing/2014/main" id="{0BC70124-9032-55FA-743D-BD99B8D88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66" y="3517285"/>
            <a:ext cx="1972826" cy="188435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06" y="568370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6454009" y="6070710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2EB087-5915-57D6-89E0-8DBABF26552F}"/>
              </a:ext>
            </a:extLst>
          </p:cNvPr>
          <p:cNvSpPr txBox="1"/>
          <p:nvPr/>
        </p:nvSpPr>
        <p:spPr>
          <a:xfrm>
            <a:off x="9490062" y="5006165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Ag Nowak</a:t>
            </a:r>
          </a:p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Pressemitteilung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E25FFC1-F2BD-2588-B3FB-7CFB781D10D8}"/>
              </a:ext>
            </a:extLst>
          </p:cNvPr>
          <p:cNvGrpSpPr/>
          <p:nvPr/>
        </p:nvGrpSpPr>
        <p:grpSpPr>
          <a:xfrm>
            <a:off x="6446729" y="1234521"/>
            <a:ext cx="1881045" cy="1610532"/>
            <a:chOff x="6054277" y="644526"/>
            <a:chExt cx="1881045" cy="1610532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E3E8DB-619D-F9B8-2960-2AEC2025EC02}"/>
                </a:ext>
              </a:extLst>
            </p:cNvPr>
            <p:cNvSpPr/>
            <p:nvPr/>
          </p:nvSpPr>
          <p:spPr>
            <a:xfrm>
              <a:off x="6054278" y="860429"/>
              <a:ext cx="327781" cy="12241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96D661B-80F3-4BF5-DA8D-87BEB12526FC}"/>
                </a:ext>
              </a:extLst>
            </p:cNvPr>
            <p:cNvSpPr/>
            <p:nvPr/>
          </p:nvSpPr>
          <p:spPr>
            <a:xfrm>
              <a:off x="7607541" y="857911"/>
              <a:ext cx="327781" cy="12241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21D1EC-6E75-DDFB-7A56-B7D71AFC20A2}"/>
                </a:ext>
              </a:extLst>
            </p:cNvPr>
            <p:cNvSpPr/>
            <p:nvPr/>
          </p:nvSpPr>
          <p:spPr>
            <a:xfrm>
              <a:off x="7006241" y="857911"/>
              <a:ext cx="635683" cy="52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53E689D-B315-2057-54A4-BDC352D3FF5A}"/>
                </a:ext>
              </a:extLst>
            </p:cNvPr>
            <p:cNvSpPr/>
            <p:nvPr/>
          </p:nvSpPr>
          <p:spPr>
            <a:xfrm>
              <a:off x="6326797" y="860428"/>
              <a:ext cx="635683" cy="5210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86AB63-4972-651F-1D28-8AB2D165F510}"/>
                </a:ext>
              </a:extLst>
            </p:cNvPr>
            <p:cNvSpPr/>
            <p:nvPr/>
          </p:nvSpPr>
          <p:spPr>
            <a:xfrm>
              <a:off x="6054277" y="2008836"/>
              <a:ext cx="951963" cy="2462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C87EE88-EB86-2C0B-EC68-3667F02611CB}"/>
                </a:ext>
              </a:extLst>
            </p:cNvPr>
            <p:cNvSpPr/>
            <p:nvPr/>
          </p:nvSpPr>
          <p:spPr>
            <a:xfrm>
              <a:off x="7006240" y="2006467"/>
              <a:ext cx="929082" cy="2462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F5528B7-86E0-A3F3-7088-AC73B1BA50D2}"/>
                </a:ext>
              </a:extLst>
            </p:cNvPr>
            <p:cNvSpPr/>
            <p:nvPr/>
          </p:nvSpPr>
          <p:spPr>
            <a:xfrm>
              <a:off x="6585441" y="708609"/>
              <a:ext cx="792000" cy="7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15B3BD6-309A-DB2A-D5FF-E097CA32F6F1}"/>
                </a:ext>
              </a:extLst>
            </p:cNvPr>
            <p:cNvGrpSpPr/>
            <p:nvPr/>
          </p:nvGrpSpPr>
          <p:grpSpPr>
            <a:xfrm>
              <a:off x="6594350" y="644526"/>
              <a:ext cx="793858" cy="920166"/>
              <a:chOff x="6594350" y="644526"/>
              <a:chExt cx="793858" cy="920166"/>
            </a:xfrm>
            <a:solidFill>
              <a:schemeClr val="bg2">
                <a:lumMod val="50000"/>
              </a:schemeClr>
            </a:solidFill>
          </p:grpSpPr>
          <p:sp>
            <p:nvSpPr>
              <p:cNvPr id="43" name="Sehne 42">
                <a:extLst>
                  <a:ext uri="{FF2B5EF4-FFF2-40B4-BE49-F238E27FC236}">
                    <a16:creationId xmlns:a16="http://schemas.microsoft.com/office/drawing/2014/main" id="{9A3AC8DF-E7DB-2B4F-E2B2-E4E7256DD565}"/>
                  </a:ext>
                </a:extLst>
              </p:cNvPr>
              <p:cNvSpPr/>
              <p:nvPr/>
            </p:nvSpPr>
            <p:spPr>
              <a:xfrm rot="5400000">
                <a:off x="6596208" y="772692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Sehne 43">
                <a:extLst>
                  <a:ext uri="{FF2B5EF4-FFF2-40B4-BE49-F238E27FC236}">
                    <a16:creationId xmlns:a16="http://schemas.microsoft.com/office/drawing/2014/main" id="{F93F5D90-D8F7-B174-E2FD-9AA203DAD94A}"/>
                  </a:ext>
                </a:extLst>
              </p:cNvPr>
              <p:cNvSpPr/>
              <p:nvPr/>
            </p:nvSpPr>
            <p:spPr>
              <a:xfrm rot="16200000">
                <a:off x="6594350" y="644526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CCB7405-942E-06B1-EF17-CB5293845466}"/>
                  </a:ext>
                </a:extLst>
              </p:cNvPr>
              <p:cNvSpPr/>
              <p:nvPr/>
            </p:nvSpPr>
            <p:spPr>
              <a:xfrm>
                <a:off x="6864583" y="853734"/>
                <a:ext cx="256561" cy="5210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8127DDD-3759-2632-0047-4DE01432D712}"/>
                </a:ext>
              </a:extLst>
            </p:cNvPr>
            <p:cNvSpPr/>
            <p:nvPr/>
          </p:nvSpPr>
          <p:spPr>
            <a:xfrm rot="10800000">
              <a:off x="6753252" y="90909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963E2B97-6F79-100B-1FD7-2805AFB27141}"/>
                </a:ext>
              </a:extLst>
            </p:cNvPr>
            <p:cNvSpPr/>
            <p:nvPr/>
          </p:nvSpPr>
          <p:spPr>
            <a:xfrm rot="10800000">
              <a:off x="6749816" y="944613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A21FD7EA-A917-3624-3C66-43F5FBD4E405}"/>
                </a:ext>
              </a:extLst>
            </p:cNvPr>
            <p:cNvSpPr/>
            <p:nvPr/>
          </p:nvSpPr>
          <p:spPr>
            <a:xfrm rot="10800000">
              <a:off x="6755110" y="97669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A51D8F5B-733B-52D4-C8A9-439990263F36}"/>
                </a:ext>
              </a:extLst>
            </p:cNvPr>
            <p:cNvSpPr/>
            <p:nvPr/>
          </p:nvSpPr>
          <p:spPr>
            <a:xfrm rot="10800000">
              <a:off x="6751331" y="101082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5E7AA805-0A14-15BB-E7B5-A6BEFB1A60EC}"/>
                </a:ext>
              </a:extLst>
            </p:cNvPr>
            <p:cNvSpPr/>
            <p:nvPr/>
          </p:nvSpPr>
          <p:spPr>
            <a:xfrm rot="10800000">
              <a:off x="6753252" y="1040780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CD6CD05F-A123-C656-8CEC-44A6BC715709}"/>
                </a:ext>
              </a:extLst>
            </p:cNvPr>
            <p:cNvSpPr/>
            <p:nvPr/>
          </p:nvSpPr>
          <p:spPr>
            <a:xfrm>
              <a:off x="6764501" y="1088544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72F9B987-67E6-8E6A-5E06-DF9EB1CFEAA9}"/>
                </a:ext>
              </a:extLst>
            </p:cNvPr>
            <p:cNvSpPr/>
            <p:nvPr/>
          </p:nvSpPr>
          <p:spPr>
            <a:xfrm>
              <a:off x="6763956" y="105666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Bogen 53">
              <a:extLst>
                <a:ext uri="{FF2B5EF4-FFF2-40B4-BE49-F238E27FC236}">
                  <a16:creationId xmlns:a16="http://schemas.microsoft.com/office/drawing/2014/main" id="{D271ADA7-E0A5-A504-D085-C85A514C4DCC}"/>
                </a:ext>
              </a:extLst>
            </p:cNvPr>
            <p:cNvSpPr/>
            <p:nvPr/>
          </p:nvSpPr>
          <p:spPr>
            <a:xfrm>
              <a:off x="6765814" y="103117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Bogen 54">
              <a:extLst>
                <a:ext uri="{FF2B5EF4-FFF2-40B4-BE49-F238E27FC236}">
                  <a16:creationId xmlns:a16="http://schemas.microsoft.com/office/drawing/2014/main" id="{140DDE63-C78E-6B6D-8827-347A0516DCF7}"/>
                </a:ext>
              </a:extLst>
            </p:cNvPr>
            <p:cNvSpPr/>
            <p:nvPr/>
          </p:nvSpPr>
          <p:spPr>
            <a:xfrm>
              <a:off x="6768411" y="99698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851A6F44-EF12-670B-63C4-A0B2916B258F}"/>
                </a:ext>
              </a:extLst>
            </p:cNvPr>
            <p:cNvSpPr/>
            <p:nvPr/>
          </p:nvSpPr>
          <p:spPr>
            <a:xfrm>
              <a:off x="6768411" y="96027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C3FEE314-6BD2-ED85-D8AC-DA2F9432D55D}"/>
                </a:ext>
              </a:extLst>
            </p:cNvPr>
            <p:cNvSpPr/>
            <p:nvPr/>
          </p:nvSpPr>
          <p:spPr>
            <a:xfrm rot="4814768">
              <a:off x="7027853" y="1014647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3368A9F-4C82-FC34-7E9C-012AD1449E16}"/>
                </a:ext>
              </a:extLst>
            </p:cNvPr>
            <p:cNvSpPr/>
            <p:nvPr/>
          </p:nvSpPr>
          <p:spPr>
            <a:xfrm rot="16621019">
              <a:off x="6885063" y="1107141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173D09B-178A-5446-94CB-407588E56163}"/>
                </a:ext>
              </a:extLst>
            </p:cNvPr>
            <p:cNvSpPr/>
            <p:nvPr/>
          </p:nvSpPr>
          <p:spPr>
            <a:xfrm>
              <a:off x="6936641" y="1053833"/>
              <a:ext cx="115025" cy="1093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lvl="3"/>
            <a:r>
              <a:rPr lang="de-DE" dirty="0"/>
              <a:t>Semiklassische Näherung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7534" y="5457811"/>
            <a:ext cx="5029618" cy="746204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206D37AA-AA73-57A8-061E-89D02E5EC71B}"/>
              </a:ext>
            </a:extLst>
          </p:cNvPr>
          <p:cNvSpPr/>
          <p:nvPr/>
        </p:nvSpPr>
        <p:spPr>
          <a:xfrm>
            <a:off x="2944095" y="5416740"/>
            <a:ext cx="2952328" cy="8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Zufälliges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8521" y="1669473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A19D1D-4AEA-0C70-1A4A-9F31E918F128}"/>
              </a:ext>
            </a:extLst>
          </p:cNvPr>
          <p:cNvSpPr/>
          <p:nvPr/>
        </p:nvSpPr>
        <p:spPr>
          <a:xfrm>
            <a:off x="14304912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C839F8B-CDF1-4225-A7DE-2601AA8943ED}"/>
              </a:ext>
            </a:extLst>
          </p:cNvPr>
          <p:cNvSpPr/>
          <p:nvPr/>
        </p:nvSpPr>
        <p:spPr>
          <a:xfrm>
            <a:off x="16617552" y="2156674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AADE92F-6897-A8A0-DADA-505BB7AD9560}"/>
              </a:ext>
            </a:extLst>
          </p:cNvPr>
          <p:cNvSpPr/>
          <p:nvPr/>
        </p:nvSpPr>
        <p:spPr>
          <a:xfrm>
            <a:off x="1661755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2097AE-67DA-4A80-4479-0762B9E1D5DE}"/>
              </a:ext>
            </a:extLst>
          </p:cNvPr>
          <p:cNvSpPr/>
          <p:nvPr/>
        </p:nvSpPr>
        <p:spPr>
          <a:xfrm>
            <a:off x="1430491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2611F39-F259-A19E-2ED0-9138EDED3A68}"/>
              </a:ext>
            </a:extLst>
          </p:cNvPr>
          <p:cNvSpPr/>
          <p:nvPr/>
        </p:nvSpPr>
        <p:spPr>
          <a:xfrm>
            <a:off x="1430491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D30EA4-C2D3-0030-D79D-342276DCA2BF}"/>
              </a:ext>
            </a:extLst>
          </p:cNvPr>
          <p:cNvSpPr/>
          <p:nvPr/>
        </p:nvSpPr>
        <p:spPr>
          <a:xfrm>
            <a:off x="1661755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003999E-8184-0466-506C-4554A2EA4500}"/>
              </a:ext>
            </a:extLst>
          </p:cNvPr>
          <p:cNvSpPr/>
          <p:nvPr/>
        </p:nvSpPr>
        <p:spPr>
          <a:xfrm>
            <a:off x="13167094" y="2132856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D94BE76-62F4-5AF8-1787-2B0232E3DB14}"/>
              </a:ext>
            </a:extLst>
          </p:cNvPr>
          <p:cNvSpPr/>
          <p:nvPr/>
        </p:nvSpPr>
        <p:spPr>
          <a:xfrm>
            <a:off x="13167094" y="3420988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28AC4F4-DC44-5CDA-C2D9-819A4AE59E27}"/>
              </a:ext>
            </a:extLst>
          </p:cNvPr>
          <p:cNvSpPr/>
          <p:nvPr/>
        </p:nvSpPr>
        <p:spPr>
          <a:xfrm>
            <a:off x="1661755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4D59308-2C30-0950-F425-DAD6FEFFFC05}"/>
              </a:ext>
            </a:extLst>
          </p:cNvPr>
          <p:cNvSpPr/>
          <p:nvPr/>
        </p:nvSpPr>
        <p:spPr>
          <a:xfrm>
            <a:off x="1430491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E3B8353-C6AF-50F8-940C-4599EEA70797}"/>
              </a:ext>
            </a:extLst>
          </p:cNvPr>
          <p:cNvSpPr/>
          <p:nvPr/>
        </p:nvSpPr>
        <p:spPr>
          <a:xfrm>
            <a:off x="13167094" y="4924293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8E6835E-A1B6-8609-650C-1B6F74800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209532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252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Reichlova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6806" y="110181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41466" y="13929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(Zeitumkehrsymmetrie)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68026-AC58-7A88-5926-9961C32BA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021602" y="1714701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116069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r>
              <a:rPr lang="de-DE" dirty="0"/>
              <a:t>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Quantenmechanischer Ursprung von Spins nicht relevant</a:t>
            </a:r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Begründet magnetisches Moment</a:t>
            </a:r>
          </a:p>
          <a:p>
            <a:pPr lvl="2"/>
            <a:r>
              <a:rPr lang="de-DE" dirty="0"/>
              <a:t>Noch einfacheres Bild: </a:t>
            </a:r>
          </a:p>
          <a:p>
            <a:pPr lvl="3"/>
            <a:r>
              <a:rPr lang="de-DE" dirty="0"/>
              <a:t>Jeder Spin ein Stabmagnet mit magnetischem Moment </a:t>
            </a:r>
            <a:r>
              <a:rPr lang="el-GR" dirty="0"/>
              <a:t>μ</a:t>
            </a:r>
            <a:r>
              <a:rPr lang="de-DE" baseline="-25000" dirty="0"/>
              <a:t>Bohr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78588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20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magnetischen Atomen der Untergitter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3"/>
            <a:r>
              <a:rPr lang="de-DE" dirty="0"/>
              <a:t>Robust zu externen Felder</a:t>
            </a:r>
          </a:p>
          <a:p>
            <a:pPr lvl="3"/>
            <a:r>
              <a:rPr lang="de-DE" dirty="0"/>
              <a:t>Keine Streufelder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3"/>
            <a:r>
              <a:rPr lang="de-DE" dirty="0"/>
              <a:t>Magnet-Transport-Effekte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675C80-3B22-1C9F-8810-555C0657F769}"/>
              </a:ext>
            </a:extLst>
          </p:cNvPr>
          <p:cNvSpPr/>
          <p:nvPr/>
        </p:nvSpPr>
        <p:spPr>
          <a:xfrm>
            <a:off x="765598" y="4683072"/>
            <a:ext cx="2858194" cy="29582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AD4E61-AA8A-5C93-1E06-8C78935E861F}"/>
              </a:ext>
            </a:extLst>
          </p:cNvPr>
          <p:cNvSpPr/>
          <p:nvPr/>
        </p:nvSpPr>
        <p:spPr>
          <a:xfrm>
            <a:off x="765598" y="4978894"/>
            <a:ext cx="2858194" cy="785990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2E431A0-3D8B-D5F1-3175-5B9FDEA9B94B}"/>
              </a:ext>
            </a:extLst>
          </p:cNvPr>
          <p:cNvSpPr/>
          <p:nvPr/>
        </p:nvSpPr>
        <p:spPr>
          <a:xfrm>
            <a:off x="4666902" y="4683071"/>
            <a:ext cx="3107697" cy="808585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5B58188-23C7-13A6-AA09-0ED23D02CD39}"/>
              </a:ext>
            </a:extLst>
          </p:cNvPr>
          <p:cNvSpPr/>
          <p:nvPr/>
        </p:nvSpPr>
        <p:spPr>
          <a:xfrm>
            <a:off x="4661255" y="5491657"/>
            <a:ext cx="3118990" cy="273227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89570F2-0E60-F40E-8052-17C1566F994A}"/>
              </a:ext>
            </a:extLst>
          </p:cNvPr>
          <p:cNvSpPr/>
          <p:nvPr/>
        </p:nvSpPr>
        <p:spPr>
          <a:xfrm>
            <a:off x="8505238" y="4683072"/>
            <a:ext cx="3107697" cy="295822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777996D-9573-2F5B-8FCC-826D0940E71A}"/>
              </a:ext>
            </a:extLst>
          </p:cNvPr>
          <p:cNvSpPr/>
          <p:nvPr/>
        </p:nvSpPr>
        <p:spPr>
          <a:xfrm>
            <a:off x="8505238" y="5491657"/>
            <a:ext cx="3107697" cy="538338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C9269DB-E0DF-23EF-80ED-2FC65B6661E7}"/>
              </a:ext>
            </a:extLst>
          </p:cNvPr>
          <p:cNvSpPr/>
          <p:nvPr/>
        </p:nvSpPr>
        <p:spPr>
          <a:xfrm>
            <a:off x="8505238" y="4978894"/>
            <a:ext cx="3107697" cy="512763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286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53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DAEE62-5BA6-EA26-0F3C-C1B58D872DD5}"/>
              </a:ext>
            </a:extLst>
          </p:cNvPr>
          <p:cNvSpPr/>
          <p:nvPr/>
        </p:nvSpPr>
        <p:spPr>
          <a:xfrm>
            <a:off x="6799046" y="2204864"/>
            <a:ext cx="888851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54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8112224" y="5517232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530668C-2941-0EC0-1BA1-7E9903B5A93A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>
              <a:gd name="adj1" fmla="val 50000"/>
              <a:gd name="adj2" fmla="val 18248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BECBA91A-6F14-AD6F-F761-DA4DAF1BCCCB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>
              <a:gd name="adj1" fmla="val 50000"/>
              <a:gd name="adj2" fmla="val 17493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6A6D4D9A-A8EB-7494-B87D-C47BB789111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>
              <a:gd name="adj1" fmla="val 50000"/>
              <a:gd name="adj2" fmla="val 169891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D3A6F9E8-6B07-48C3-5F61-533611078A2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>
              <a:gd name="adj1" fmla="val 50000"/>
              <a:gd name="adj2" fmla="val 17549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5735DB9-1604-4268-B2F0-89382579EB21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>
              <a:gd name="adj1" fmla="val 50000"/>
              <a:gd name="adj2" fmla="val 164592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5726897-8BF3-0464-E322-5F18562C546F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>
              <a:gd name="adj1" fmla="val 50000"/>
              <a:gd name="adj2" fmla="val 178679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04BB2E8-C71C-CA14-4AFA-3AED6795EA41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>
              <a:gd name="adj1" fmla="val 50000"/>
              <a:gd name="adj2" fmla="val 18880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807C006-E079-9E9B-5A34-F9737DAC9C17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CD54457-2692-0D61-8823-4C64A727A555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54E7F9-FE1A-7412-3EE8-E1A503927971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9F2C00-B2B7-BE3A-3072-2A171D6525FB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1C8D29-FA37-BE5B-8216-EB4E46AD06DA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64FE7C1-B171-47F8-0976-88B973E4985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CAEE36-405D-FF7D-A9EF-723D7ED7ADF9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FBBEBCA-E0FB-CD8E-22F8-F6A4309E81FB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E022556-7E65-6DA5-6167-669C42D9202F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99E1360-DF72-AADD-CDB8-9EC69C3D2891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589D7-94C9-0628-2D42-7350A8120F14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18B1A6-36AC-805C-8918-E451BF7A6D12}"/>
              </a:ext>
            </a:extLst>
          </p:cNvPr>
          <p:cNvSpPr/>
          <p:nvPr/>
        </p:nvSpPr>
        <p:spPr>
          <a:xfrm>
            <a:off x="417264" y="4801128"/>
            <a:ext cx="11328400" cy="95996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B5EDD50-5C9E-E758-D2D8-C722E522AF24}"/>
              </a:ext>
            </a:extLst>
          </p:cNvPr>
          <p:cNvSpPr/>
          <p:nvPr/>
        </p:nvSpPr>
        <p:spPr>
          <a:xfrm>
            <a:off x="446336" y="4828749"/>
            <a:ext cx="11266288" cy="9047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BA736F-F8CD-0C6C-8BFE-4C5700AFF0AF}"/>
              </a:ext>
            </a:extLst>
          </p:cNvPr>
          <p:cNvSpPr/>
          <p:nvPr/>
        </p:nvSpPr>
        <p:spPr>
          <a:xfrm>
            <a:off x="-29072" y="4437112"/>
            <a:ext cx="431800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31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r>
              <a:rPr lang="de-DE" sz="2000" dirty="0"/>
              <a:t>Ergebnis:	~10</a:t>
            </a:r>
            <a:r>
              <a:rPr lang="de-DE" sz="2000" baseline="30000" dirty="0"/>
              <a:t>3 </a:t>
            </a:r>
            <a:r>
              <a:rPr lang="de-DE" sz="2000" dirty="0"/>
              <a:t>T</a:t>
            </a:r>
          </a:p>
          <a:p>
            <a:pPr lvl="2"/>
            <a:r>
              <a:rPr lang="de-DE" sz="2000" dirty="0"/>
              <a:t>Würdigung:	Sehr groß und nicht physikalisch!</a:t>
            </a:r>
          </a:p>
          <a:p>
            <a:pPr lvl="2"/>
            <a:r>
              <a:rPr lang="de-DE" sz="2000" dirty="0"/>
              <a:t>„Beweis“: 	Simulation</a:t>
            </a:r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5487001E-52FC-1310-378C-EE8EA640C252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>
              <a:gd name="adj1" fmla="val 50000"/>
              <a:gd name="adj2" fmla="val 18248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12FB1CF4-48D0-40D5-5184-97ECFA978D17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>
              <a:gd name="adj1" fmla="val 50000"/>
              <a:gd name="adj2" fmla="val 17493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5D33043-7FA1-8C85-A79F-688014CC96FC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>
              <a:gd name="adj1" fmla="val 50000"/>
              <a:gd name="adj2" fmla="val 169891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52DE24F0-140F-2845-29FF-B52DDBFA745A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>
              <a:gd name="adj1" fmla="val 50000"/>
              <a:gd name="adj2" fmla="val 17549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503343F-9B4E-BBE5-5764-E328E4EB278A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>
              <a:gd name="adj1" fmla="val 50000"/>
              <a:gd name="adj2" fmla="val 164592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160BD5C-95CE-229D-A1F2-90EA93DD3C74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>
              <a:gd name="adj1" fmla="val 50000"/>
              <a:gd name="adj2" fmla="val 178679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BE890D41-96C4-22DB-3008-88B4BAE20D6E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>
              <a:gd name="adj1" fmla="val 50000"/>
              <a:gd name="adj2" fmla="val 18880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AFE951-19EF-BF1D-F357-6CDB7E642B20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F3F04A-E779-B883-51DA-BC6B41F0513D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F547B0C-51E1-10F1-A898-CC6A87B6A117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EC94850-85B1-9352-4961-DECEE140FD0C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87DB856-1ED9-C5B8-296A-F892A291F817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2E856CB-D76C-2B03-6045-B8DE6D22D65D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B96F1A8-32DF-BAB1-01A4-E12F62B40DCD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7D4FB63-B343-B382-F393-85A033EB4D5F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D39CB86-803E-4476-11E1-983113FE8E83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F9C8540-18A4-B025-DB00-E20D1C1443B4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558F6F3-72CC-E6CD-29F2-CC699FF4B69D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826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7347E09-9F50-5ACF-0FE8-B52A6137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2" y="2228858"/>
            <a:ext cx="5475355" cy="31640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399628"/>
            <a:ext cx="5448177" cy="4103687"/>
          </a:xfrm>
        </p:spPr>
        <p:txBody>
          <a:bodyPr/>
          <a:lstStyle/>
          <a:p>
            <a:r>
              <a:rPr lang="de-DE" dirty="0"/>
              <a:t>Oder das Modell gegenseitiger Wirkung</a:t>
            </a:r>
          </a:p>
          <a:p>
            <a:endParaRPr lang="de-DE" dirty="0"/>
          </a:p>
          <a:p>
            <a:pPr lvl="1"/>
            <a:r>
              <a:rPr lang="de-DE" dirty="0"/>
              <a:t>Jeder magnetischer Korpus erfährt eine Wirkung von allen umgebenden </a:t>
            </a:r>
            <a:r>
              <a:rPr lang="de-DE" dirty="0" err="1"/>
              <a:t>Korpi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Dies entspricht einem effektiven Feld welches additiv zum äußeren Feld ist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Kommt selbst zu dem Ergebnis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NI bezeichnet das Molekular Feld 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7" y="137714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49CBE-5967-DA3C-FFE7-4905FB7A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31" y="3933018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7DCAB4-7697-5172-F9EB-F86AC164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82" y="4005063"/>
            <a:ext cx="833080" cy="2603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745C75-7C17-6309-1892-73508A48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22" y="4576303"/>
            <a:ext cx="1808232" cy="35577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20FF17-9716-4847-FBA7-2679D6E77C37}"/>
              </a:ext>
            </a:extLst>
          </p:cNvPr>
          <p:cNvSpPr txBox="1"/>
          <p:nvPr/>
        </p:nvSpPr>
        <p:spPr>
          <a:xfrm>
            <a:off x="7608168" y="5490457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240098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95FBAE7-D8CF-68D2-77B2-CF4E0A59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5" y="2516923"/>
            <a:ext cx="5221908" cy="3250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148478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888DC-129F-B86B-2B37-DB9B4104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664" y="1554584"/>
            <a:ext cx="5568951" cy="4103687"/>
          </a:xfrm>
        </p:spPr>
        <p:txBody>
          <a:bodyPr/>
          <a:lstStyle/>
          <a:p>
            <a:r>
              <a:rPr lang="de-DE" dirty="0"/>
              <a:t>Annahmen</a:t>
            </a:r>
          </a:p>
          <a:p>
            <a:endParaRPr lang="de-DE" dirty="0"/>
          </a:p>
          <a:p>
            <a:pPr lvl="1"/>
            <a:r>
              <a:rPr lang="de-DE" dirty="0"/>
              <a:t>Ferromagnet ist wie ein Paramagnet, welcher durch das Molekular Feld geordnet wird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 dem Molekular Feld Ansatz kommt die Bedingung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Grafisches Lösen gibt die Kombination(en) von T und B und M die physikalisch sind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64E640F-E9BD-D552-565B-00AE2497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327596"/>
            <a:ext cx="2114845" cy="5620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E50570-9F59-3C71-B13D-876E4C9B7B19}"/>
              </a:ext>
            </a:extLst>
          </p:cNvPr>
          <p:cNvSpPr txBox="1"/>
          <p:nvPr/>
        </p:nvSpPr>
        <p:spPr>
          <a:xfrm>
            <a:off x="2525928" y="5706319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558516523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3376</Words>
  <Application>Microsoft Office PowerPoint</Application>
  <PresentationFormat>Breitbild</PresentationFormat>
  <Paragraphs>1433</Paragraphs>
  <Slides>54</Slides>
  <Notes>22</Notes>
  <HiddenSlides>16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9" baseType="lpstr">
      <vt:lpstr>Amiri</vt:lpstr>
      <vt:lpstr>Arial</vt:lpstr>
      <vt:lpstr>Calibri</vt:lpstr>
      <vt:lpstr>Cambria Math</vt:lpstr>
      <vt:lpstr>PPT_UniKN</vt:lpstr>
      <vt:lpstr>PowerPoint-Präsentation</vt:lpstr>
      <vt:lpstr>Motivation</vt:lpstr>
      <vt:lpstr>Motivation</vt:lpstr>
      <vt:lpstr>Motivation</vt:lpstr>
      <vt:lpstr>Motivation</vt:lpstr>
      <vt:lpstr>Aufgabe</vt:lpstr>
      <vt:lpstr>Aufgabe</vt:lpstr>
      <vt:lpstr>Weiss-Model eines Ferromagneten</vt:lpstr>
      <vt:lpstr>Weiss-Model eines Ferromagneten</vt:lpstr>
      <vt:lpstr>Weiss-Model eines Ferromagneten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Aufruhr?</vt:lpstr>
      <vt:lpstr>Woher kommt die Aufruhr?</vt:lpstr>
      <vt:lpstr>Woher kommt die Aufruhr?</vt:lpstr>
      <vt:lpstr>Woher kommt die Aufruhr?</vt:lpstr>
      <vt:lpstr>Woher kommt die Aufruhr?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Symmetrie Beschreibung der Phasen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88</cp:revision>
  <dcterms:created xsi:type="dcterms:W3CDTF">2022-11-02T07:03:49Z</dcterms:created>
  <dcterms:modified xsi:type="dcterms:W3CDTF">2024-06-06T21:08:09Z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