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41"/>
  </p:notesMasterIdLst>
  <p:handoutMasterIdLst>
    <p:handoutMasterId r:id="rId42"/>
  </p:handoutMasterIdLst>
  <p:sldIdLst>
    <p:sldId id="274" r:id="rId2"/>
    <p:sldId id="281" r:id="rId3"/>
    <p:sldId id="278" r:id="rId4"/>
    <p:sldId id="279" r:id="rId5"/>
    <p:sldId id="280" r:id="rId6"/>
    <p:sldId id="284" r:id="rId7"/>
    <p:sldId id="285" r:id="rId8"/>
    <p:sldId id="286" r:id="rId9"/>
    <p:sldId id="287" r:id="rId10"/>
    <p:sldId id="288" r:id="rId11"/>
    <p:sldId id="283" r:id="rId12"/>
    <p:sldId id="290" r:id="rId13"/>
    <p:sldId id="289" r:id="rId14"/>
    <p:sldId id="291" r:id="rId15"/>
    <p:sldId id="292" r:id="rId16"/>
    <p:sldId id="293" r:id="rId17"/>
    <p:sldId id="296" r:id="rId18"/>
    <p:sldId id="297" r:id="rId19"/>
    <p:sldId id="298" r:id="rId20"/>
    <p:sldId id="299" r:id="rId21"/>
    <p:sldId id="300" r:id="rId22"/>
    <p:sldId id="301" r:id="rId23"/>
    <p:sldId id="302" r:id="rId24"/>
    <p:sldId id="303" r:id="rId25"/>
    <p:sldId id="304" r:id="rId26"/>
    <p:sldId id="305" r:id="rId27"/>
    <p:sldId id="306" r:id="rId28"/>
    <p:sldId id="270" r:id="rId29"/>
    <p:sldId id="257" r:id="rId30"/>
    <p:sldId id="269" r:id="rId31"/>
    <p:sldId id="258" r:id="rId32"/>
    <p:sldId id="307" r:id="rId33"/>
    <p:sldId id="264" r:id="rId34"/>
    <p:sldId id="271" r:id="rId35"/>
    <p:sldId id="265" r:id="rId36"/>
    <p:sldId id="262" r:id="rId37"/>
    <p:sldId id="267" r:id="rId38"/>
    <p:sldId id="268" r:id="rId39"/>
    <p:sldId id="277" r:id="rId4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53" userDrawn="1">
          <p15:clr>
            <a:srgbClr val="A4A3A4"/>
          </p15:clr>
        </p15:guide>
        <p15:guide id="2" orient="horz" pos="3838" userDrawn="1">
          <p15:clr>
            <a:srgbClr val="A4A3A4"/>
          </p15:clr>
        </p15:guide>
        <p15:guide id="3" orient="horz" pos="4201" userDrawn="1">
          <p15:clr>
            <a:srgbClr val="A4A3A4"/>
          </p15:clr>
        </p15:guide>
        <p15:guide id="4" orient="horz" pos="3294" userDrawn="1">
          <p15:clr>
            <a:srgbClr val="A4A3A4"/>
          </p15:clr>
        </p15:guide>
        <p15:guide id="5" orient="horz" pos="255" userDrawn="1">
          <p15:clr>
            <a:srgbClr val="A4A3A4"/>
          </p15:clr>
        </p15:guide>
        <p15:guide id="6" orient="horz" pos="1026" userDrawn="1">
          <p15:clr>
            <a:srgbClr val="A4A3A4"/>
          </p15:clr>
        </p15:guide>
        <p15:guide id="7" orient="horz" pos="3884" userDrawn="1">
          <p15:clr>
            <a:srgbClr val="A4A3A4"/>
          </p15:clr>
        </p15:guide>
        <p15:guide id="8" orient="horz" pos="3385" userDrawn="1">
          <p15:clr>
            <a:srgbClr val="A4A3A4"/>
          </p15:clr>
        </p15:guide>
        <p15:guide id="9" orient="horz" pos="2704" userDrawn="1">
          <p15:clr>
            <a:srgbClr val="A4A3A4"/>
          </p15:clr>
        </p15:guide>
        <p15:guide id="10" orient="horz" pos="1207" userDrawn="1">
          <p15:clr>
            <a:srgbClr val="A4A3A4"/>
          </p15:clr>
        </p15:guide>
        <p15:guide id="11" orient="horz" pos="1525" userDrawn="1">
          <p15:clr>
            <a:srgbClr val="A4A3A4"/>
          </p15:clr>
        </p15:guide>
        <p15:guide id="12" orient="horz" pos="1480" userDrawn="1">
          <p15:clr>
            <a:srgbClr val="A4A3A4"/>
          </p15:clr>
        </p15:guide>
        <p15:guide id="13" orient="horz" pos="3067" userDrawn="1">
          <p15:clr>
            <a:srgbClr val="A4A3A4"/>
          </p15:clr>
        </p15:guide>
        <p15:guide id="14" orient="horz" pos="1979" userDrawn="1">
          <p15:clr>
            <a:srgbClr val="A4A3A4"/>
          </p15:clr>
        </p15:guide>
        <p15:guide id="15" pos="3900" userDrawn="1">
          <p15:clr>
            <a:srgbClr val="A4A3A4"/>
          </p15:clr>
        </p15:guide>
        <p15:guide id="16" pos="3780" userDrawn="1">
          <p15:clr>
            <a:srgbClr val="A4A3A4"/>
          </p15:clr>
        </p15:guide>
        <p15:guide id="17" pos="2993" userDrawn="1">
          <p15:clr>
            <a:srgbClr val="A4A3A4"/>
          </p15:clr>
        </p15:guide>
        <p15:guide id="18" pos="2872" userDrawn="1">
          <p15:clr>
            <a:srgbClr val="A4A3A4"/>
          </p15:clr>
        </p15:guide>
        <p15:guide id="19" pos="2087" userDrawn="1">
          <p15:clr>
            <a:srgbClr val="A4A3A4"/>
          </p15:clr>
        </p15:guide>
        <p15:guide id="20" pos="1965" userDrawn="1">
          <p15:clr>
            <a:srgbClr val="A4A3A4"/>
          </p15:clr>
        </p15:guide>
        <p15:guide id="21" pos="1179" userDrawn="1">
          <p15:clr>
            <a:srgbClr val="A4A3A4"/>
          </p15:clr>
        </p15:guide>
        <p15:guide id="22" pos="1073" userDrawn="1">
          <p15:clr>
            <a:srgbClr val="A4A3A4"/>
          </p15:clr>
        </p15:guide>
        <p15:guide id="23" pos="272" userDrawn="1">
          <p15:clr>
            <a:srgbClr val="A4A3A4"/>
          </p15:clr>
        </p15:guide>
        <p15:guide id="24" pos="4687" userDrawn="1">
          <p15:clr>
            <a:srgbClr val="A4A3A4"/>
          </p15:clr>
        </p15:guide>
        <p15:guide id="25" pos="4808" userDrawn="1">
          <p15:clr>
            <a:srgbClr val="A4A3A4"/>
          </p15:clr>
        </p15:guide>
        <p15:guide id="26" pos="5593" userDrawn="1">
          <p15:clr>
            <a:srgbClr val="A4A3A4"/>
          </p15:clr>
        </p15:guide>
        <p15:guide id="27" pos="5715" userDrawn="1">
          <p15:clr>
            <a:srgbClr val="A4A3A4"/>
          </p15:clr>
        </p15:guide>
        <p15:guide id="28" pos="6501" userDrawn="1">
          <p15:clr>
            <a:srgbClr val="A4A3A4"/>
          </p15:clr>
        </p15:guide>
        <p15:guide id="29" pos="6623" userDrawn="1">
          <p15:clr>
            <a:srgbClr val="A4A3A4"/>
          </p15:clr>
        </p15:guide>
        <p15:guide id="30" pos="740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32" autoAdjust="0"/>
    <p:restoredTop sz="96327" autoAdjust="0"/>
  </p:normalViewPr>
  <p:slideViewPr>
    <p:cSldViewPr showGuides="1">
      <p:cViewPr varScale="1">
        <p:scale>
          <a:sx n="107" d="100"/>
          <a:sy n="107" d="100"/>
        </p:scale>
        <p:origin x="1524" y="114"/>
      </p:cViewPr>
      <p:guideLst>
        <p:guide orient="horz" pos="1253"/>
        <p:guide orient="horz" pos="3838"/>
        <p:guide orient="horz" pos="4201"/>
        <p:guide orient="horz" pos="3294"/>
        <p:guide orient="horz" pos="255"/>
        <p:guide orient="horz" pos="1026"/>
        <p:guide orient="horz" pos="3884"/>
        <p:guide orient="horz" pos="3385"/>
        <p:guide orient="horz" pos="2704"/>
        <p:guide orient="horz" pos="1207"/>
        <p:guide orient="horz" pos="1525"/>
        <p:guide orient="horz" pos="1480"/>
        <p:guide orient="horz" pos="3067"/>
        <p:guide orient="horz" pos="1979"/>
        <p:guide pos="3900"/>
        <p:guide pos="3780"/>
        <p:guide pos="2993"/>
        <p:guide pos="2872"/>
        <p:guide pos="2087"/>
        <p:guide pos="1965"/>
        <p:guide pos="1179"/>
        <p:guide pos="1073"/>
        <p:guide pos="272"/>
        <p:guide pos="4687"/>
        <p:guide pos="4808"/>
        <p:guide pos="5593"/>
        <p:guide pos="5715"/>
        <p:guide pos="6501"/>
        <p:guide pos="6623"/>
        <p:guide pos="7408"/>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howGuides="1">
      <p:cViewPr varScale="1">
        <p:scale>
          <a:sx n="82" d="100"/>
          <a:sy n="82" d="100"/>
        </p:scale>
        <p:origin x="-313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C3797C4-ED8E-4EA4-959C-2AEEE7E3AD08}" type="datetimeFigureOut">
              <a:rPr lang="de-DE" smtClean="0"/>
              <a:t>02.06.2024</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BF1F910-8AA9-49D3-9D40-DBE35BDF9359}" type="slidenum">
              <a:rPr lang="de-DE" smtClean="0"/>
              <a:t>‹Nr.›</a:t>
            </a:fld>
            <a:endParaRPr lang="de-DE"/>
          </a:p>
        </p:txBody>
      </p:sp>
    </p:spTree>
    <p:extLst>
      <p:ext uri="{BB962C8B-B14F-4D97-AF65-F5344CB8AC3E}">
        <p14:creationId xmlns:p14="http://schemas.microsoft.com/office/powerpoint/2010/main" val="2771589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B5C22D-DB44-4084-9471-0EB64DB204F9}" type="datetimeFigureOut">
              <a:rPr lang="de-DE" smtClean="0"/>
              <a:t>02.06.2024</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47F2EB-A273-4CA5-8E41-BC88C509E25D}" type="slidenum">
              <a:rPr lang="de-DE" smtClean="0"/>
              <a:t>‹Nr.›</a:t>
            </a:fld>
            <a:endParaRPr lang="de-DE"/>
          </a:p>
        </p:txBody>
      </p:sp>
    </p:spTree>
    <p:extLst>
      <p:ext uri="{BB962C8B-B14F-4D97-AF65-F5344CB8AC3E}">
        <p14:creationId xmlns:p14="http://schemas.microsoft.com/office/powerpoint/2010/main" val="931534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Annahme sind hier unteranderem L=0 </a:t>
            </a:r>
            <a:r>
              <a:rPr lang="de-DE" dirty="0" err="1"/>
              <a:t>dh</a:t>
            </a:r>
            <a:r>
              <a:rPr lang="de-DE" dirty="0"/>
              <a:t> J = S</a:t>
            </a:r>
          </a:p>
        </p:txBody>
      </p:sp>
      <p:sp>
        <p:nvSpPr>
          <p:cNvPr id="4" name="Foliennummernplatzhalter 3"/>
          <p:cNvSpPr>
            <a:spLocks noGrp="1"/>
          </p:cNvSpPr>
          <p:nvPr>
            <p:ph type="sldNum" sz="quarter" idx="5"/>
          </p:nvPr>
        </p:nvSpPr>
        <p:spPr/>
        <p:txBody>
          <a:bodyPr/>
          <a:lstStyle/>
          <a:p>
            <a:fld id="{8947F2EB-A273-4CA5-8E41-BC88C509E25D}" type="slidenum">
              <a:rPr lang="de-DE" smtClean="0"/>
              <a:t>12</a:t>
            </a:fld>
            <a:endParaRPr lang="de-DE"/>
          </a:p>
        </p:txBody>
      </p:sp>
    </p:spTree>
    <p:extLst>
      <p:ext uri="{BB962C8B-B14F-4D97-AF65-F5344CB8AC3E}">
        <p14:creationId xmlns:p14="http://schemas.microsoft.com/office/powerpoint/2010/main" val="2355559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24</a:t>
            </a:fld>
            <a:endParaRPr lang="de-DE"/>
          </a:p>
        </p:txBody>
      </p:sp>
    </p:spTree>
    <p:extLst>
      <p:ext uri="{BB962C8B-B14F-4D97-AF65-F5344CB8AC3E}">
        <p14:creationId xmlns:p14="http://schemas.microsoft.com/office/powerpoint/2010/main" val="1376691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25</a:t>
            </a:fld>
            <a:endParaRPr lang="de-DE"/>
          </a:p>
        </p:txBody>
      </p:sp>
    </p:spTree>
    <p:extLst>
      <p:ext uri="{BB962C8B-B14F-4D97-AF65-F5344CB8AC3E}">
        <p14:creationId xmlns:p14="http://schemas.microsoft.com/office/powerpoint/2010/main" val="933092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Warum </a:t>
            </a:r>
            <a:r>
              <a:rPr lang="de-DE" dirty="0" err="1"/>
              <a:t>net</a:t>
            </a:r>
            <a:r>
              <a:rPr lang="de-DE" dirty="0"/>
              <a:t> |11&gt; und |10&gt;, weil man gerne eine Basis hat die den Gesamtspin und S^2 und </a:t>
            </a:r>
            <a:r>
              <a:rPr lang="de-DE" dirty="0" err="1"/>
              <a:t>S_z</a:t>
            </a:r>
            <a:r>
              <a:rPr lang="de-DE" dirty="0"/>
              <a:t> </a:t>
            </a:r>
            <a:r>
              <a:rPr lang="de-DE" dirty="0" err="1"/>
              <a:t>diagonalisiert</a:t>
            </a:r>
            <a:r>
              <a:rPr lang="de-DE" dirty="0"/>
              <a:t> und |10&gt; ist kein EZ von S^2 ist</a:t>
            </a:r>
          </a:p>
        </p:txBody>
      </p:sp>
      <p:sp>
        <p:nvSpPr>
          <p:cNvPr id="4" name="Foliennummernplatzhalter 3"/>
          <p:cNvSpPr>
            <a:spLocks noGrp="1"/>
          </p:cNvSpPr>
          <p:nvPr>
            <p:ph type="sldNum" sz="quarter" idx="5"/>
          </p:nvPr>
        </p:nvSpPr>
        <p:spPr/>
        <p:txBody>
          <a:bodyPr/>
          <a:lstStyle/>
          <a:p>
            <a:fld id="{8947F2EB-A273-4CA5-8E41-BC88C509E25D}" type="slidenum">
              <a:rPr lang="de-DE" smtClean="0"/>
              <a:t>26</a:t>
            </a:fld>
            <a:endParaRPr lang="de-DE"/>
          </a:p>
        </p:txBody>
      </p:sp>
    </p:spTree>
    <p:extLst>
      <p:ext uri="{BB962C8B-B14F-4D97-AF65-F5344CB8AC3E}">
        <p14:creationId xmlns:p14="http://schemas.microsoft.com/office/powerpoint/2010/main" val="1528325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27</a:t>
            </a:fld>
            <a:endParaRPr lang="de-DE"/>
          </a:p>
        </p:txBody>
      </p:sp>
    </p:spTree>
    <p:extLst>
      <p:ext uri="{BB962C8B-B14F-4D97-AF65-F5344CB8AC3E}">
        <p14:creationId xmlns:p14="http://schemas.microsoft.com/office/powerpoint/2010/main" val="3052339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29</a:t>
            </a:fld>
            <a:endParaRPr lang="de-DE"/>
          </a:p>
        </p:txBody>
      </p:sp>
    </p:spTree>
    <p:extLst>
      <p:ext uri="{BB962C8B-B14F-4D97-AF65-F5344CB8AC3E}">
        <p14:creationId xmlns:p14="http://schemas.microsoft.com/office/powerpoint/2010/main" val="1125834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Warum </a:t>
            </a:r>
            <a:r>
              <a:rPr lang="de-DE" dirty="0" err="1"/>
              <a:t>net</a:t>
            </a:r>
            <a:r>
              <a:rPr lang="de-DE" dirty="0"/>
              <a:t> |11&gt; und |10&gt;, weil man gerne eine Basis hat die den Gesamtspin und S^2 und </a:t>
            </a:r>
            <a:r>
              <a:rPr lang="de-DE" dirty="0" err="1"/>
              <a:t>S_z</a:t>
            </a:r>
            <a:r>
              <a:rPr lang="de-DE" dirty="0"/>
              <a:t> </a:t>
            </a:r>
            <a:r>
              <a:rPr lang="de-DE" dirty="0" err="1"/>
              <a:t>diagonalisiert</a:t>
            </a:r>
            <a:r>
              <a:rPr lang="de-DE" dirty="0"/>
              <a:t> und |10&gt; ist kein EZ von S^2 ist</a:t>
            </a:r>
          </a:p>
        </p:txBody>
      </p:sp>
      <p:sp>
        <p:nvSpPr>
          <p:cNvPr id="4" name="Foliennummernplatzhalter 3"/>
          <p:cNvSpPr>
            <a:spLocks noGrp="1"/>
          </p:cNvSpPr>
          <p:nvPr>
            <p:ph type="sldNum" sz="quarter" idx="5"/>
          </p:nvPr>
        </p:nvSpPr>
        <p:spPr/>
        <p:txBody>
          <a:bodyPr/>
          <a:lstStyle/>
          <a:p>
            <a:fld id="{8947F2EB-A273-4CA5-8E41-BC88C509E25D}" type="slidenum">
              <a:rPr lang="de-DE" smtClean="0"/>
              <a:t>16</a:t>
            </a:fld>
            <a:endParaRPr lang="de-DE"/>
          </a:p>
        </p:txBody>
      </p:sp>
    </p:spTree>
    <p:extLst>
      <p:ext uri="{BB962C8B-B14F-4D97-AF65-F5344CB8AC3E}">
        <p14:creationId xmlns:p14="http://schemas.microsoft.com/office/powerpoint/2010/main" val="1062701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Warum </a:t>
            </a:r>
            <a:r>
              <a:rPr lang="de-DE" dirty="0" err="1"/>
              <a:t>net</a:t>
            </a:r>
            <a:r>
              <a:rPr lang="de-DE" dirty="0"/>
              <a:t> |11&gt; und |10&gt;, weil man gerne eine Basis hat die den Gesamtspin und S^2 und </a:t>
            </a:r>
            <a:r>
              <a:rPr lang="de-DE" dirty="0" err="1"/>
              <a:t>S_z</a:t>
            </a:r>
            <a:r>
              <a:rPr lang="de-DE" dirty="0"/>
              <a:t> </a:t>
            </a:r>
            <a:r>
              <a:rPr lang="de-DE" dirty="0" err="1"/>
              <a:t>diagonalisiert</a:t>
            </a:r>
            <a:r>
              <a:rPr lang="de-DE" dirty="0"/>
              <a:t> und |10&gt; ist kein EZ von S^2 ist</a:t>
            </a:r>
          </a:p>
        </p:txBody>
      </p:sp>
      <p:sp>
        <p:nvSpPr>
          <p:cNvPr id="4" name="Foliennummernplatzhalter 3"/>
          <p:cNvSpPr>
            <a:spLocks noGrp="1"/>
          </p:cNvSpPr>
          <p:nvPr>
            <p:ph type="sldNum" sz="quarter" idx="5"/>
          </p:nvPr>
        </p:nvSpPr>
        <p:spPr/>
        <p:txBody>
          <a:bodyPr/>
          <a:lstStyle/>
          <a:p>
            <a:fld id="{8947F2EB-A273-4CA5-8E41-BC88C509E25D}" type="slidenum">
              <a:rPr lang="de-DE" smtClean="0"/>
              <a:t>17</a:t>
            </a:fld>
            <a:endParaRPr lang="de-DE"/>
          </a:p>
        </p:txBody>
      </p:sp>
    </p:spTree>
    <p:extLst>
      <p:ext uri="{BB962C8B-B14F-4D97-AF65-F5344CB8AC3E}">
        <p14:creationId xmlns:p14="http://schemas.microsoft.com/office/powerpoint/2010/main" val="3806277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Warum </a:t>
            </a:r>
            <a:r>
              <a:rPr lang="de-DE" dirty="0" err="1"/>
              <a:t>net</a:t>
            </a:r>
            <a:r>
              <a:rPr lang="de-DE" dirty="0"/>
              <a:t> |11&gt; und |10&gt;, weil man gerne eine Basis hat die den Gesamtspin und S^2 und </a:t>
            </a:r>
            <a:r>
              <a:rPr lang="de-DE" dirty="0" err="1"/>
              <a:t>S_z</a:t>
            </a:r>
            <a:r>
              <a:rPr lang="de-DE" dirty="0"/>
              <a:t> </a:t>
            </a:r>
            <a:r>
              <a:rPr lang="de-DE" dirty="0" err="1"/>
              <a:t>diagonalisiert</a:t>
            </a:r>
            <a:r>
              <a:rPr lang="de-DE" dirty="0"/>
              <a:t> und |10&gt; ist kein EZ von S^2 ist</a:t>
            </a:r>
          </a:p>
        </p:txBody>
      </p:sp>
      <p:sp>
        <p:nvSpPr>
          <p:cNvPr id="4" name="Foliennummernplatzhalter 3"/>
          <p:cNvSpPr>
            <a:spLocks noGrp="1"/>
          </p:cNvSpPr>
          <p:nvPr>
            <p:ph type="sldNum" sz="quarter" idx="5"/>
          </p:nvPr>
        </p:nvSpPr>
        <p:spPr/>
        <p:txBody>
          <a:bodyPr/>
          <a:lstStyle/>
          <a:p>
            <a:fld id="{8947F2EB-A273-4CA5-8E41-BC88C509E25D}" type="slidenum">
              <a:rPr lang="de-DE" smtClean="0"/>
              <a:t>18</a:t>
            </a:fld>
            <a:endParaRPr lang="de-DE"/>
          </a:p>
        </p:txBody>
      </p:sp>
    </p:spTree>
    <p:extLst>
      <p:ext uri="{BB962C8B-B14F-4D97-AF65-F5344CB8AC3E}">
        <p14:creationId xmlns:p14="http://schemas.microsoft.com/office/powerpoint/2010/main" val="3819469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19</a:t>
            </a:fld>
            <a:endParaRPr lang="de-DE"/>
          </a:p>
        </p:txBody>
      </p:sp>
    </p:spTree>
    <p:extLst>
      <p:ext uri="{BB962C8B-B14F-4D97-AF65-F5344CB8AC3E}">
        <p14:creationId xmlns:p14="http://schemas.microsoft.com/office/powerpoint/2010/main" val="1638478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20</a:t>
            </a:fld>
            <a:endParaRPr lang="de-DE"/>
          </a:p>
        </p:txBody>
      </p:sp>
    </p:spTree>
    <p:extLst>
      <p:ext uri="{BB962C8B-B14F-4D97-AF65-F5344CB8AC3E}">
        <p14:creationId xmlns:p14="http://schemas.microsoft.com/office/powerpoint/2010/main" val="4024788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21</a:t>
            </a:fld>
            <a:endParaRPr lang="de-DE"/>
          </a:p>
        </p:txBody>
      </p:sp>
    </p:spTree>
    <p:extLst>
      <p:ext uri="{BB962C8B-B14F-4D97-AF65-F5344CB8AC3E}">
        <p14:creationId xmlns:p14="http://schemas.microsoft.com/office/powerpoint/2010/main" val="2815470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22</a:t>
            </a:fld>
            <a:endParaRPr lang="de-DE"/>
          </a:p>
        </p:txBody>
      </p:sp>
    </p:spTree>
    <p:extLst>
      <p:ext uri="{BB962C8B-B14F-4D97-AF65-F5344CB8AC3E}">
        <p14:creationId xmlns:p14="http://schemas.microsoft.com/office/powerpoint/2010/main" val="3441004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23</a:t>
            </a:fld>
            <a:endParaRPr lang="de-DE"/>
          </a:p>
        </p:txBody>
      </p:sp>
    </p:spTree>
    <p:extLst>
      <p:ext uri="{BB962C8B-B14F-4D97-AF65-F5344CB8AC3E}">
        <p14:creationId xmlns:p14="http://schemas.microsoft.com/office/powerpoint/2010/main" val="40994419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Rechteck 6"/>
          <p:cNvSpPr/>
          <p:nvPr userDrawn="1"/>
        </p:nvSpPr>
        <p:spPr>
          <a:xfrm>
            <a:off x="0" y="283"/>
            <a:ext cx="12191496"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5" name="Bildplatzhalter 4"/>
          <p:cNvSpPr>
            <a:spLocks noGrp="1"/>
          </p:cNvSpPr>
          <p:nvPr>
            <p:ph type="pic" sz="quarter" idx="10" hasCustomPrompt="1"/>
          </p:nvPr>
        </p:nvSpPr>
        <p:spPr>
          <a:xfrm>
            <a:off x="6769101" y="1989139"/>
            <a:ext cx="5422396" cy="2663824"/>
          </a:xfrm>
        </p:spPr>
        <p:txBody>
          <a:bodyPr anchor="t"/>
          <a:lstStyle>
            <a:lvl1pPr algn="ctr">
              <a:defRPr/>
            </a:lvl1pPr>
          </a:lstStyle>
          <a:p>
            <a:r>
              <a:rPr lang="de-DE" dirty="0"/>
              <a:t>Zuerst Bild durch klicken auf Symbol hinzufügen und anschließend in den Hintergrund stellen!</a:t>
            </a:r>
          </a:p>
        </p:txBody>
      </p:sp>
      <p:sp>
        <p:nvSpPr>
          <p:cNvPr id="3" name="Untertitel 2"/>
          <p:cNvSpPr>
            <a:spLocks noGrp="1"/>
          </p:cNvSpPr>
          <p:nvPr>
            <p:ph type="subTitle" idx="1"/>
          </p:nvPr>
        </p:nvSpPr>
        <p:spPr>
          <a:xfrm>
            <a:off x="431801" y="5373688"/>
            <a:ext cx="8447617" cy="792162"/>
          </a:xfrm>
        </p:spPr>
        <p:txBody>
          <a:bodyPr anchor="b">
            <a:noAutofit/>
          </a:bodyPr>
          <a:lstStyle>
            <a:lvl1pPr marL="0" indent="0" algn="l">
              <a:lnSpc>
                <a:spcPct val="110000"/>
              </a:lnSpc>
              <a:buNone/>
              <a:defRPr sz="2000" b="1" u="none" baseline="0">
                <a:solidFill>
                  <a:schemeClr val="accent1"/>
                </a:solidFill>
                <a:uFill>
                  <a:solidFill>
                    <a:schemeClr val="accent1"/>
                  </a:solidFill>
                </a:u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17805" y="1"/>
            <a:ext cx="3698875" cy="2016125"/>
          </a:xfrm>
          <a:prstGeom prst="rect">
            <a:avLst/>
          </a:prstGeom>
        </p:spPr>
      </p:pic>
      <p:sp>
        <p:nvSpPr>
          <p:cNvPr id="2" name="Titel 1"/>
          <p:cNvSpPr>
            <a:spLocks noGrp="1"/>
          </p:cNvSpPr>
          <p:nvPr>
            <p:ph type="ctrTitle"/>
          </p:nvPr>
        </p:nvSpPr>
        <p:spPr>
          <a:xfrm>
            <a:off x="431801" y="2492896"/>
            <a:ext cx="6144252" cy="2376487"/>
          </a:xfrm>
        </p:spPr>
        <p:txBody>
          <a:bodyPr bIns="82800" anchor="b">
            <a:noAutofit/>
          </a:bodyPr>
          <a:lstStyle>
            <a:lvl1pPr>
              <a:lnSpc>
                <a:spcPct val="105000"/>
              </a:lnSpc>
              <a:defRPr sz="3500" b="1" u="none" baseline="0"/>
            </a:lvl1pPr>
          </a:lstStyle>
          <a:p>
            <a:r>
              <a:rPr lang="de-DE"/>
              <a:t>Titelmasterformat durch Klicken bearbeiten</a:t>
            </a:r>
            <a:endParaRPr lang="de-DE" dirty="0"/>
          </a:p>
        </p:txBody>
      </p:sp>
    </p:spTree>
    <p:extLst>
      <p:ext uri="{BB962C8B-B14F-4D97-AF65-F5344CB8AC3E}">
        <p14:creationId xmlns:p14="http://schemas.microsoft.com/office/powerpoint/2010/main" val="741845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Zitat Gross">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
        <p:nvSpPr>
          <p:cNvPr id="7" name="Textplatzhalter 6"/>
          <p:cNvSpPr>
            <a:spLocks noGrp="1"/>
          </p:cNvSpPr>
          <p:nvPr>
            <p:ph type="body" sz="quarter" idx="13"/>
          </p:nvPr>
        </p:nvSpPr>
        <p:spPr>
          <a:xfrm>
            <a:off x="431801" y="404813"/>
            <a:ext cx="8447617" cy="5688012"/>
          </a:xfrm>
        </p:spPr>
        <p:txBody>
          <a:bodyPr/>
          <a:lstStyle>
            <a:lvl1pPr>
              <a:lnSpc>
                <a:spcPct val="95000"/>
              </a:lnSpc>
              <a:spcBef>
                <a:spcPts val="0"/>
              </a:spcBef>
              <a:defRPr sz="5200" u="none" baseline="0">
                <a:solidFill>
                  <a:schemeClr val="accent1"/>
                </a:solidFill>
                <a:uFill>
                  <a:solidFill>
                    <a:schemeClr val="accent1"/>
                  </a:solidFill>
                </a:uFill>
              </a:defRPr>
            </a:lvl1pPr>
            <a:lvl2pPr marL="0" indent="0">
              <a:lnSpc>
                <a:spcPct val="100000"/>
              </a:lnSpc>
              <a:spcBef>
                <a:spcPts val="5200"/>
              </a:spcBef>
              <a:buFont typeface="Arial" panose="020B0604020202020204" pitchFamily="34" charset="0"/>
              <a:buNone/>
              <a:defRPr sz="2600" b="1">
                <a:solidFill>
                  <a:schemeClr val="accent1"/>
                </a:solidFill>
              </a:defRPr>
            </a:lvl2pPr>
            <a:lvl3pPr marL="0" indent="0">
              <a:lnSpc>
                <a:spcPct val="100000"/>
              </a:lnSpc>
              <a:buFont typeface="Arial" panose="020B0604020202020204" pitchFamily="34" charset="0"/>
              <a:buNone/>
              <a:defRPr/>
            </a:lvl3pPr>
            <a:lvl4pPr marL="0" indent="0">
              <a:lnSpc>
                <a:spcPct val="100000"/>
              </a:lnSpc>
              <a:buFont typeface="Arial" panose="020B0604020202020204" pitchFamily="34" charset="0"/>
              <a:buNone/>
              <a:defRPr/>
            </a:lvl4pPr>
            <a:lvl5pPr marL="0" indent="0">
              <a:lnSpc>
                <a:spcPct val="100000"/>
              </a:lnSpc>
              <a:buFont typeface="Arial" panose="020B0604020202020204" pitchFamily="34" charset="0"/>
              <a:buNone/>
              <a:defRPr/>
            </a:lvl5pPr>
            <a:lvl6pPr marL="0" indent="0">
              <a:lnSpc>
                <a:spcPct val="100000"/>
              </a:lnSpc>
              <a:buFont typeface="Arial" panose="020B0604020202020204" pitchFamily="34" charset="0"/>
              <a:buNone/>
              <a:defRPr/>
            </a:lvl6pPr>
            <a:lvl7pPr marL="0" indent="0">
              <a:lnSpc>
                <a:spcPct val="100000"/>
              </a:lnSpc>
              <a:buFont typeface="Arial" panose="020B0604020202020204" pitchFamily="34" charset="0"/>
              <a:buNone/>
              <a:defRPr/>
            </a:lvl7pPr>
            <a:lvl8pPr marL="0" indent="0">
              <a:lnSpc>
                <a:spcPct val="100000"/>
              </a:lnSpc>
              <a:buFont typeface="Arial" panose="020B0604020202020204" pitchFamily="34" charset="0"/>
              <a:buNone/>
              <a:defRPr/>
            </a:lvl8pPr>
            <a:lvl9pPr marL="0" indent="0">
              <a:lnSpc>
                <a:spcPct val="100000"/>
              </a:lnSpc>
              <a:buFont typeface="Arial" panose="020B0604020202020204" pitchFamily="34" charset="0"/>
              <a:buNone/>
              <a:defRPr/>
            </a:lvl9pPr>
          </a:lstStyle>
          <a:p>
            <a:pPr lvl="0"/>
            <a:r>
              <a:rPr lang="de-DE"/>
              <a:t>Formatvorlagen des Textmasters bearbeiten</a:t>
            </a:r>
          </a:p>
          <a:p>
            <a:pPr lvl="1"/>
            <a:r>
              <a:rPr lang="de-DE"/>
              <a:t>Zweite Ebene</a:t>
            </a:r>
          </a:p>
          <a:p>
            <a:pPr lvl="2"/>
            <a:r>
              <a:rPr lang="de-DE"/>
              <a:t>Dritte Ebene</a:t>
            </a:r>
          </a:p>
        </p:txBody>
      </p:sp>
    </p:spTree>
    <p:extLst>
      <p:ext uri="{BB962C8B-B14F-4D97-AF65-F5344CB8AC3E}">
        <p14:creationId xmlns:p14="http://schemas.microsoft.com/office/powerpoint/2010/main" val="3395096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Zitat">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
        <p:nvSpPr>
          <p:cNvPr id="7" name="Textplatzhalter 6"/>
          <p:cNvSpPr>
            <a:spLocks noGrp="1"/>
          </p:cNvSpPr>
          <p:nvPr>
            <p:ph type="body" sz="quarter" idx="13"/>
          </p:nvPr>
        </p:nvSpPr>
        <p:spPr>
          <a:xfrm>
            <a:off x="431801" y="404813"/>
            <a:ext cx="8447617" cy="5688012"/>
          </a:xfrm>
        </p:spPr>
        <p:txBody>
          <a:bodyPr/>
          <a:lstStyle>
            <a:lvl1pPr>
              <a:lnSpc>
                <a:spcPct val="95000"/>
              </a:lnSpc>
              <a:spcBef>
                <a:spcPts val="0"/>
              </a:spcBef>
              <a:defRPr sz="3500" u="sng" baseline="0">
                <a:solidFill>
                  <a:schemeClr val="tx1"/>
                </a:solidFill>
                <a:uFill>
                  <a:solidFill>
                    <a:schemeClr val="accent1"/>
                  </a:solidFill>
                </a:uFill>
              </a:defRPr>
            </a:lvl1pPr>
            <a:lvl2pPr marL="0" indent="0">
              <a:lnSpc>
                <a:spcPct val="100000"/>
              </a:lnSpc>
              <a:spcBef>
                <a:spcPts val="3500"/>
              </a:spcBef>
              <a:buFont typeface="Arial" panose="020B0604020202020204" pitchFamily="34" charset="0"/>
              <a:buNone/>
              <a:defRPr sz="2000" b="1">
                <a:solidFill>
                  <a:schemeClr val="accent1"/>
                </a:solidFill>
              </a:defRPr>
            </a:lvl2pPr>
            <a:lvl3pPr marL="0" indent="0">
              <a:lnSpc>
                <a:spcPct val="100000"/>
              </a:lnSpc>
              <a:buFont typeface="Arial" panose="020B0604020202020204" pitchFamily="34" charset="0"/>
              <a:buNone/>
              <a:defRPr/>
            </a:lvl3pPr>
            <a:lvl4pPr marL="0" indent="0">
              <a:lnSpc>
                <a:spcPct val="100000"/>
              </a:lnSpc>
              <a:buFont typeface="Arial" panose="020B0604020202020204" pitchFamily="34" charset="0"/>
              <a:buNone/>
              <a:defRPr/>
            </a:lvl4pPr>
            <a:lvl5pPr marL="0" indent="0">
              <a:lnSpc>
                <a:spcPct val="100000"/>
              </a:lnSpc>
              <a:buFont typeface="Arial" panose="020B0604020202020204" pitchFamily="34" charset="0"/>
              <a:buNone/>
              <a:defRPr/>
            </a:lvl5pPr>
            <a:lvl6pPr marL="0" indent="0">
              <a:lnSpc>
                <a:spcPct val="100000"/>
              </a:lnSpc>
              <a:buFont typeface="Arial" panose="020B0604020202020204" pitchFamily="34" charset="0"/>
              <a:buNone/>
              <a:defRPr/>
            </a:lvl6pPr>
            <a:lvl7pPr marL="0" indent="0">
              <a:lnSpc>
                <a:spcPct val="100000"/>
              </a:lnSpc>
              <a:buFont typeface="Arial" panose="020B0604020202020204" pitchFamily="34" charset="0"/>
              <a:buNone/>
              <a:defRPr/>
            </a:lvl7pPr>
            <a:lvl8pPr marL="0" indent="0">
              <a:lnSpc>
                <a:spcPct val="100000"/>
              </a:lnSpc>
              <a:buFont typeface="Arial" panose="020B0604020202020204" pitchFamily="34" charset="0"/>
              <a:buNone/>
              <a:defRPr/>
            </a:lvl8pPr>
            <a:lvl9pPr marL="0" indent="0">
              <a:lnSpc>
                <a:spcPct val="100000"/>
              </a:lnSpc>
              <a:buFont typeface="Arial" panose="020B0604020202020204" pitchFamily="34" charset="0"/>
              <a:buNone/>
              <a:defRPr/>
            </a:lvl9pPr>
          </a:lstStyle>
          <a:p>
            <a:pPr lvl="0"/>
            <a:r>
              <a:rPr lang="de-DE"/>
              <a:t>Formatvorlagen des Textmasters bearbeiten</a:t>
            </a:r>
          </a:p>
          <a:p>
            <a:pPr lvl="1"/>
            <a:r>
              <a:rPr lang="de-DE"/>
              <a:t>Zweite Ebene</a:t>
            </a:r>
          </a:p>
          <a:p>
            <a:pPr lvl="2"/>
            <a:r>
              <a:rPr lang="de-DE"/>
              <a:t>Dritte Ebene</a:t>
            </a:r>
          </a:p>
        </p:txBody>
      </p:sp>
    </p:spTree>
    <p:extLst>
      <p:ext uri="{BB962C8B-B14F-4D97-AF65-F5344CB8AC3E}">
        <p14:creationId xmlns:p14="http://schemas.microsoft.com/office/powerpoint/2010/main" val="1487186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lin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Tree>
    <p:extLst>
      <p:ext uri="{BB962C8B-B14F-4D97-AF65-F5344CB8AC3E}">
        <p14:creationId xmlns:p14="http://schemas.microsoft.com/office/powerpoint/2010/main" val="2721132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ogo">
    <p:spTree>
      <p:nvGrpSpPr>
        <p:cNvPr id="1" name=""/>
        <p:cNvGrpSpPr/>
        <p:nvPr/>
      </p:nvGrpSpPr>
      <p:grpSpPr>
        <a:xfrm>
          <a:off x="0" y="0"/>
          <a:ext cx="0" cy="0"/>
          <a:chOff x="0" y="0"/>
          <a:chExt cx="0" cy="0"/>
        </a:xfrm>
      </p:grpSpPr>
      <p:sp>
        <p:nvSpPr>
          <p:cNvPr id="7" name="Rechteck 6"/>
          <p:cNvSpPr/>
          <p:nvPr userDrawn="1"/>
        </p:nvSpPr>
        <p:spPr>
          <a:xfrm>
            <a:off x="0" y="283"/>
            <a:ext cx="12191496"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pic>
        <p:nvPicPr>
          <p:cNvPr id="4" name="Grafik 3">
            <a:extLst>
              <a:ext uri="{FF2B5EF4-FFF2-40B4-BE49-F238E27FC236}">
                <a16:creationId xmlns:a16="http://schemas.microsoft.com/office/drawing/2014/main" id="{F76B4632-710A-C3C1-0321-22004E49B1D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17805" y="1"/>
            <a:ext cx="3698875" cy="2016125"/>
          </a:xfrm>
          <a:prstGeom prst="rect">
            <a:avLst/>
          </a:prstGeom>
        </p:spPr>
      </p:pic>
    </p:spTree>
    <p:extLst>
      <p:ext uri="{BB962C8B-B14F-4D97-AF65-F5344CB8AC3E}">
        <p14:creationId xmlns:p14="http://schemas.microsoft.com/office/powerpoint/2010/main" val="271378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formatierungen Listeneben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dirty="0"/>
          </a:p>
        </p:txBody>
      </p:sp>
      <p:sp>
        <p:nvSpPr>
          <p:cNvPr id="3" name="Inhaltsplatzhalter 2"/>
          <p:cNvSpPr>
            <a:spLocks noGrp="1"/>
          </p:cNvSpPr>
          <p:nvPr>
            <p:ph idx="1" hasCustomPrompt="1"/>
          </p:nvPr>
        </p:nvSpPr>
        <p:spPr/>
        <p:txBody>
          <a:bodyPr/>
          <a:lstStyle>
            <a:lvl5pPr>
              <a:defRPr/>
            </a:lvl5pPr>
            <a:lvl6pPr>
              <a:defRPr/>
            </a:lvl6pPr>
            <a:lvl7pPr>
              <a:defRPr/>
            </a:lvl7pPr>
            <a:lvl8pPr>
              <a:defRPr/>
            </a:lvl8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ußzeilenplatzhalter 4"/>
          <p:cNvSpPr>
            <a:spLocks noGrp="1"/>
          </p:cNvSpPr>
          <p:nvPr>
            <p:ph type="ftr" sz="quarter" idx="3"/>
          </p:nvPr>
        </p:nvSpPr>
        <p:spPr>
          <a:xfrm>
            <a:off x="3312585" y="6453336"/>
            <a:ext cx="4127500" cy="216024"/>
          </a:xfrm>
          <a:prstGeom prst="rect">
            <a:avLst/>
          </a:prstGeom>
        </p:spPr>
        <p:txBody>
          <a:bodyPr vert="horz" lIns="0" tIns="0" rIns="0" bIns="54000" rtlCol="0" anchor="b" anchorCtr="0"/>
          <a:lstStyle>
            <a:lvl1pPr algn="l">
              <a:defRPr sz="700" b="1">
                <a:solidFill>
                  <a:schemeClr val="tx1"/>
                </a:solidFill>
              </a:defRPr>
            </a:lvl1pPr>
          </a:lstStyle>
          <a:p>
            <a:r>
              <a:rPr lang="de-DE"/>
              <a:t>Magnetisum und Altermagnetismus</a:t>
            </a:r>
            <a:endParaRPr lang="de-DE" dirty="0"/>
          </a:p>
        </p:txBody>
      </p:sp>
      <p:sp>
        <p:nvSpPr>
          <p:cNvPr id="8"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700" b="1">
                <a:solidFill>
                  <a:schemeClr val="tx1"/>
                </a:solidFill>
              </a:defRPr>
            </a:lvl1pPr>
          </a:lstStyle>
          <a:p>
            <a:fld id="{C05EE493-AD2E-4872-B2F6-8F12A747F0A5}" type="slidenum">
              <a:rPr lang="de-DE" smtClean="0"/>
              <a:pPr/>
              <a:t>‹Nr.›</a:t>
            </a:fld>
            <a:endParaRPr lang="de-DE" dirty="0"/>
          </a:p>
        </p:txBody>
      </p:sp>
      <p:sp>
        <p:nvSpPr>
          <p:cNvPr id="9" name="Datumsplatzhalter 8"/>
          <p:cNvSpPr>
            <a:spLocks noGrp="1"/>
          </p:cNvSpPr>
          <p:nvPr>
            <p:ph type="dt" sz="half" idx="2"/>
          </p:nvPr>
        </p:nvSpPr>
        <p:spPr>
          <a:xfrm>
            <a:off x="1871133" y="6453336"/>
            <a:ext cx="1248835" cy="216024"/>
          </a:xfrm>
          <a:prstGeom prst="rect">
            <a:avLst/>
          </a:prstGeom>
        </p:spPr>
        <p:txBody>
          <a:bodyPr vert="horz" lIns="0" tIns="0" rIns="0" bIns="54000" rtlCol="0" anchor="b" anchorCtr="0"/>
          <a:lstStyle>
            <a:lvl1pPr algn="l">
              <a:defRPr sz="700" b="1">
                <a:solidFill>
                  <a:schemeClr val="tx1"/>
                </a:solidFill>
              </a:defRPr>
            </a:lvl1pPr>
          </a:lstStyle>
          <a:p>
            <a:r>
              <a:rPr lang="de-DE"/>
              <a:t>07.06.2024</a:t>
            </a:r>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extfolie einspalti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dirty="0"/>
          </a:p>
        </p:txBody>
      </p:sp>
      <p:sp>
        <p:nvSpPr>
          <p:cNvPr id="3" name="Inhaltsplatzhalter 2"/>
          <p:cNvSpPr>
            <a:spLocks noGrp="1"/>
          </p:cNvSpPr>
          <p:nvPr>
            <p:ph idx="1" hasCustomPrompt="1"/>
          </p:nvPr>
        </p:nvSpPr>
        <p:spPr/>
        <p:txBody>
          <a:bodyPr/>
          <a:lstStyle>
            <a:lvl5pPr>
              <a:defRPr/>
            </a:lvl5pPr>
            <a:lvl6pPr>
              <a:defRPr/>
            </a:lvl6pPr>
            <a:lvl7pPr>
              <a:defRPr/>
            </a:lvl7pPr>
            <a:lvl8pPr>
              <a:defRPr/>
            </a:lvl8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ußzeilenplatzhalter 4"/>
          <p:cNvSpPr>
            <a:spLocks noGrp="1"/>
          </p:cNvSpPr>
          <p:nvPr>
            <p:ph type="ftr" sz="quarter" idx="3"/>
          </p:nvPr>
        </p:nvSpPr>
        <p:spPr>
          <a:xfrm>
            <a:off x="3312585" y="6453336"/>
            <a:ext cx="4127500" cy="216024"/>
          </a:xfrm>
          <a:prstGeom prst="rect">
            <a:avLst/>
          </a:prstGeom>
        </p:spPr>
        <p:txBody>
          <a:bodyPr vert="horz" lIns="0" tIns="0" rIns="0" bIns="54000" rtlCol="0" anchor="b" anchorCtr="0"/>
          <a:lstStyle>
            <a:lvl1pPr algn="l">
              <a:defRPr sz="700" b="1">
                <a:solidFill>
                  <a:schemeClr val="tx1"/>
                </a:solidFill>
              </a:defRPr>
            </a:lvl1pPr>
          </a:lstStyle>
          <a:p>
            <a:r>
              <a:rPr lang="de-DE"/>
              <a:t>Magnetisum und Altermagnetismus</a:t>
            </a:r>
            <a:endParaRPr lang="de-DE" dirty="0"/>
          </a:p>
        </p:txBody>
      </p:sp>
      <p:sp>
        <p:nvSpPr>
          <p:cNvPr id="8"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700" b="1">
                <a:solidFill>
                  <a:schemeClr val="tx1"/>
                </a:solidFill>
              </a:defRPr>
            </a:lvl1pPr>
          </a:lstStyle>
          <a:p>
            <a:fld id="{C05EE493-AD2E-4872-B2F6-8F12A747F0A5}" type="slidenum">
              <a:rPr lang="de-DE" smtClean="0"/>
              <a:pPr/>
              <a:t>‹Nr.›</a:t>
            </a:fld>
            <a:endParaRPr lang="de-DE" dirty="0"/>
          </a:p>
        </p:txBody>
      </p:sp>
      <p:sp>
        <p:nvSpPr>
          <p:cNvPr id="9" name="Datumsplatzhalter 8"/>
          <p:cNvSpPr>
            <a:spLocks noGrp="1"/>
          </p:cNvSpPr>
          <p:nvPr>
            <p:ph type="dt" sz="half" idx="2"/>
          </p:nvPr>
        </p:nvSpPr>
        <p:spPr>
          <a:xfrm>
            <a:off x="1871133" y="6453336"/>
            <a:ext cx="1248835" cy="216024"/>
          </a:xfrm>
          <a:prstGeom prst="rect">
            <a:avLst/>
          </a:prstGeom>
        </p:spPr>
        <p:txBody>
          <a:bodyPr vert="horz" lIns="0" tIns="0" rIns="0" bIns="54000" rtlCol="0" anchor="b" anchorCtr="0"/>
          <a:lstStyle>
            <a:lvl1pPr algn="l">
              <a:defRPr sz="700" b="1">
                <a:solidFill>
                  <a:schemeClr val="tx1"/>
                </a:solidFill>
              </a:defRPr>
            </a:lvl1pPr>
          </a:lstStyle>
          <a:p>
            <a:r>
              <a:rPr lang="de-DE"/>
              <a:t>07.06.2024</a:t>
            </a:r>
            <a:endParaRPr lang="de-DE" dirty="0"/>
          </a:p>
        </p:txBody>
      </p:sp>
    </p:spTree>
    <p:extLst>
      <p:ext uri="{BB962C8B-B14F-4D97-AF65-F5344CB8AC3E}">
        <p14:creationId xmlns:p14="http://schemas.microsoft.com/office/powerpoint/2010/main" val="4261155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extfolie zweispalti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dirty="0"/>
          </a:p>
        </p:txBody>
      </p:sp>
      <p:sp>
        <p:nvSpPr>
          <p:cNvPr id="3" name="Inhaltsplatzhalter 2"/>
          <p:cNvSpPr>
            <a:spLocks noGrp="1"/>
          </p:cNvSpPr>
          <p:nvPr>
            <p:ph sz="half" idx="1" hasCustomPrompt="1"/>
          </p:nvPr>
        </p:nvSpPr>
        <p:spPr>
          <a:xfrm>
            <a:off x="431799" y="1989139"/>
            <a:ext cx="5568951" cy="4103687"/>
          </a:xfrm>
        </p:spPr>
        <p:txBody>
          <a:bodyPr>
            <a:noAutofit/>
          </a:bodyPr>
          <a:lstStyle>
            <a:lvl1pPr>
              <a:defRPr sz="1600"/>
            </a:lvl1pPr>
            <a:lvl2pPr>
              <a:defRPr sz="1600"/>
            </a:lvl2pPr>
            <a:lvl3pPr>
              <a:defRPr sz="1600"/>
            </a:lvl3pPr>
            <a:lvl4pPr>
              <a:defRPr sz="1600"/>
            </a:lvl4pPr>
            <a:lvl5pPr>
              <a:defRPr sz="1600"/>
            </a:lvl5pPr>
            <a:lvl6pPr>
              <a:defRPr sz="1600"/>
            </a:lvl6pPr>
            <a:lvl7pPr marL="0" indent="0">
              <a:buFont typeface="Arial" panose="020B0604020202020204" pitchFamily="34" charset="0"/>
              <a:buNone/>
              <a:defRPr sz="1600"/>
            </a:lvl7pPr>
            <a:lvl8pPr>
              <a:defRPr sz="1600"/>
            </a:lvl8pPr>
            <a:lvl9pPr>
              <a:defRPr sz="16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hasCustomPrompt="1"/>
          </p:nvPr>
        </p:nvSpPr>
        <p:spPr>
          <a:xfrm>
            <a:off x="6191251" y="1989139"/>
            <a:ext cx="5568949" cy="4103687"/>
          </a:xfrm>
        </p:spPr>
        <p:txBody>
          <a:bodyPr>
            <a:noAutofit/>
          </a:bodyPr>
          <a:lstStyle>
            <a:lvl1pPr>
              <a:defRPr sz="1600"/>
            </a:lvl1pPr>
            <a:lvl2pPr>
              <a:defRPr sz="1600"/>
            </a:lvl2pPr>
            <a:lvl3pPr>
              <a:defRPr sz="1600"/>
            </a:lvl3pPr>
            <a:lvl4pPr>
              <a:defRPr sz="1600"/>
            </a:lvl4pPr>
            <a:lvl5pPr>
              <a:buAutoNum type="arabicPeriod"/>
              <a:defRPr sz="1600"/>
            </a:lvl5pPr>
            <a:lvl6pPr>
              <a:defRPr sz="1600"/>
            </a:lvl6pPr>
            <a:lvl7pPr>
              <a:defRPr sz="1600"/>
            </a:lvl7pPr>
            <a:lvl8pPr>
              <a:defRPr sz="1600"/>
            </a:lvl8pPr>
            <a:lvl9pPr>
              <a:defRPr sz="16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Fußzeilenplatzhalter 4"/>
          <p:cNvSpPr>
            <a:spLocks noGrp="1"/>
          </p:cNvSpPr>
          <p:nvPr>
            <p:ph type="ftr" sz="quarter" idx="3"/>
          </p:nvPr>
        </p:nvSpPr>
        <p:spPr>
          <a:xfrm>
            <a:off x="3312585" y="6453336"/>
            <a:ext cx="4127500" cy="216024"/>
          </a:xfrm>
          <a:prstGeom prst="rect">
            <a:avLst/>
          </a:prstGeom>
        </p:spPr>
        <p:txBody>
          <a:bodyPr vert="horz" lIns="0" tIns="0" rIns="0" bIns="54000" rtlCol="0" anchor="b" anchorCtr="0"/>
          <a:lstStyle>
            <a:lvl1pPr algn="l">
              <a:defRPr sz="700" b="1">
                <a:solidFill>
                  <a:schemeClr val="tx1"/>
                </a:solidFill>
              </a:defRPr>
            </a:lvl1pPr>
          </a:lstStyle>
          <a:p>
            <a:r>
              <a:rPr lang="de-DE"/>
              <a:t>Magnetisum und Altermagnetismus</a:t>
            </a:r>
            <a:endParaRPr lang="de-DE" dirty="0"/>
          </a:p>
        </p:txBody>
      </p:sp>
      <p:sp>
        <p:nvSpPr>
          <p:cNvPr id="9"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700" b="1">
                <a:solidFill>
                  <a:schemeClr val="tx1"/>
                </a:solidFill>
              </a:defRPr>
            </a:lvl1pPr>
          </a:lstStyle>
          <a:p>
            <a:fld id="{C05EE493-AD2E-4872-B2F6-8F12A747F0A5}" type="slidenum">
              <a:rPr lang="de-DE" smtClean="0"/>
              <a:pPr/>
              <a:t>‹Nr.›</a:t>
            </a:fld>
            <a:endParaRPr lang="de-DE" dirty="0"/>
          </a:p>
        </p:txBody>
      </p:sp>
      <p:sp>
        <p:nvSpPr>
          <p:cNvPr id="10" name="Datumsplatzhalter 8"/>
          <p:cNvSpPr>
            <a:spLocks noGrp="1"/>
          </p:cNvSpPr>
          <p:nvPr>
            <p:ph type="dt" sz="half" idx="10"/>
          </p:nvPr>
        </p:nvSpPr>
        <p:spPr>
          <a:xfrm>
            <a:off x="1871133" y="6453336"/>
            <a:ext cx="1248835" cy="216024"/>
          </a:xfrm>
          <a:prstGeom prst="rect">
            <a:avLst/>
          </a:prstGeom>
        </p:spPr>
        <p:txBody>
          <a:bodyPr vert="horz" lIns="0" tIns="0" rIns="0" bIns="54000" rtlCol="0" anchor="b" anchorCtr="0"/>
          <a:lstStyle>
            <a:lvl1pPr algn="l">
              <a:defRPr sz="700" b="1">
                <a:solidFill>
                  <a:schemeClr val="tx1"/>
                </a:solidFill>
              </a:defRPr>
            </a:lvl1pPr>
          </a:lstStyle>
          <a:p>
            <a:r>
              <a:rPr lang="de-DE"/>
              <a:t>07.06.2024</a:t>
            </a:r>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osse Headline – Textfolie einspaltig">
    <p:spTree>
      <p:nvGrpSpPr>
        <p:cNvPr id="1" name=""/>
        <p:cNvGrpSpPr/>
        <p:nvPr/>
      </p:nvGrpSpPr>
      <p:grpSpPr>
        <a:xfrm>
          <a:off x="0" y="0"/>
          <a:ext cx="0" cy="0"/>
          <a:chOff x="0" y="0"/>
          <a:chExt cx="0" cy="0"/>
        </a:xfrm>
      </p:grpSpPr>
      <p:sp>
        <p:nvSpPr>
          <p:cNvPr id="2" name="Titel 1"/>
          <p:cNvSpPr>
            <a:spLocks noGrp="1"/>
          </p:cNvSpPr>
          <p:nvPr>
            <p:ph type="title"/>
          </p:nvPr>
        </p:nvSpPr>
        <p:spPr>
          <a:xfrm>
            <a:off x="431801" y="404664"/>
            <a:ext cx="8447617" cy="1224136"/>
          </a:xfrm>
        </p:spPr>
        <p:txBody>
          <a:bodyPr>
            <a:normAutofit/>
          </a:bodyPr>
          <a:lstStyle>
            <a:lvl1pPr>
              <a:defRPr sz="3500"/>
            </a:lvl1pPr>
          </a:lstStyle>
          <a:p>
            <a:r>
              <a:rPr lang="de-DE"/>
              <a:t>Titelmasterformat durch Klicken bearbeiten</a:t>
            </a:r>
            <a:endParaRPr lang="de-DE" dirty="0"/>
          </a:p>
        </p:txBody>
      </p:sp>
      <p:sp>
        <p:nvSpPr>
          <p:cNvPr id="3" name="Inhaltsplatzhalter 2"/>
          <p:cNvSpPr>
            <a:spLocks noGrp="1"/>
          </p:cNvSpPr>
          <p:nvPr>
            <p:ph idx="1" hasCustomPrompt="1"/>
          </p:nvPr>
        </p:nvSpPr>
        <p:spPr/>
        <p:txBody>
          <a:bodyPr/>
          <a:lstStyle>
            <a:lvl5pPr>
              <a:defRPr/>
            </a:lvl5pPr>
            <a:lvl6pPr>
              <a:defRPr/>
            </a:lvl6pPr>
            <a:lvl7pPr>
              <a:defRPr/>
            </a:lvl7pPr>
            <a:lvl8pPr>
              <a:defRPr/>
            </a:lvl8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ußzeilenplatzhalter 4"/>
          <p:cNvSpPr>
            <a:spLocks noGrp="1"/>
          </p:cNvSpPr>
          <p:nvPr>
            <p:ph type="ftr" sz="quarter" idx="3"/>
          </p:nvPr>
        </p:nvSpPr>
        <p:spPr>
          <a:xfrm>
            <a:off x="3312585" y="6453336"/>
            <a:ext cx="4127500" cy="216024"/>
          </a:xfrm>
          <a:prstGeom prst="rect">
            <a:avLst/>
          </a:prstGeom>
        </p:spPr>
        <p:txBody>
          <a:bodyPr vert="horz" lIns="0" tIns="0" rIns="0" bIns="54000" rtlCol="0" anchor="b" anchorCtr="0"/>
          <a:lstStyle>
            <a:lvl1pPr algn="l">
              <a:defRPr sz="700" b="1">
                <a:solidFill>
                  <a:schemeClr val="tx1"/>
                </a:solidFill>
              </a:defRPr>
            </a:lvl1pPr>
          </a:lstStyle>
          <a:p>
            <a:r>
              <a:rPr lang="de-DE"/>
              <a:t>Magnetisum und Altermagnetismus</a:t>
            </a:r>
            <a:endParaRPr lang="de-DE" dirty="0"/>
          </a:p>
        </p:txBody>
      </p:sp>
      <p:sp>
        <p:nvSpPr>
          <p:cNvPr id="8"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700" b="1">
                <a:solidFill>
                  <a:schemeClr val="tx1"/>
                </a:solidFill>
              </a:defRPr>
            </a:lvl1pPr>
          </a:lstStyle>
          <a:p>
            <a:fld id="{C05EE493-AD2E-4872-B2F6-8F12A747F0A5}" type="slidenum">
              <a:rPr lang="de-DE" smtClean="0"/>
              <a:pPr/>
              <a:t>‹Nr.›</a:t>
            </a:fld>
            <a:endParaRPr lang="de-DE" dirty="0"/>
          </a:p>
        </p:txBody>
      </p:sp>
      <p:sp>
        <p:nvSpPr>
          <p:cNvPr id="9" name="Datumsplatzhalter 8"/>
          <p:cNvSpPr>
            <a:spLocks noGrp="1"/>
          </p:cNvSpPr>
          <p:nvPr>
            <p:ph type="dt" sz="half" idx="2"/>
          </p:nvPr>
        </p:nvSpPr>
        <p:spPr>
          <a:xfrm>
            <a:off x="1871133" y="6453336"/>
            <a:ext cx="1248835" cy="216024"/>
          </a:xfrm>
          <a:prstGeom prst="rect">
            <a:avLst/>
          </a:prstGeom>
        </p:spPr>
        <p:txBody>
          <a:bodyPr vert="horz" lIns="0" tIns="0" rIns="0" bIns="54000" rtlCol="0" anchor="b" anchorCtr="0"/>
          <a:lstStyle>
            <a:lvl1pPr algn="l">
              <a:defRPr sz="700" b="1">
                <a:solidFill>
                  <a:schemeClr val="tx1"/>
                </a:solidFill>
              </a:defRPr>
            </a:lvl1pPr>
          </a:lstStyle>
          <a:p>
            <a:r>
              <a:rPr lang="de-DE"/>
              <a:t>07.06.2024</a:t>
            </a:r>
            <a:endParaRPr lang="de-DE" dirty="0"/>
          </a:p>
        </p:txBody>
      </p:sp>
    </p:spTree>
    <p:extLst>
      <p:ext uri="{BB962C8B-B14F-4D97-AF65-F5344CB8AC3E}">
        <p14:creationId xmlns:p14="http://schemas.microsoft.com/office/powerpoint/2010/main" val="856531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Grosse Headline – Textfolie zweispaltig">
    <p:spTree>
      <p:nvGrpSpPr>
        <p:cNvPr id="1" name=""/>
        <p:cNvGrpSpPr/>
        <p:nvPr/>
      </p:nvGrpSpPr>
      <p:grpSpPr>
        <a:xfrm>
          <a:off x="0" y="0"/>
          <a:ext cx="0" cy="0"/>
          <a:chOff x="0" y="0"/>
          <a:chExt cx="0" cy="0"/>
        </a:xfrm>
      </p:grpSpPr>
      <p:sp>
        <p:nvSpPr>
          <p:cNvPr id="2" name="Titel 1"/>
          <p:cNvSpPr>
            <a:spLocks noGrp="1"/>
          </p:cNvSpPr>
          <p:nvPr>
            <p:ph type="title"/>
          </p:nvPr>
        </p:nvSpPr>
        <p:spPr>
          <a:xfrm>
            <a:off x="431801" y="404664"/>
            <a:ext cx="8447617" cy="1224111"/>
          </a:xfrm>
        </p:spPr>
        <p:txBody>
          <a:bodyPr/>
          <a:lstStyle>
            <a:lvl1pPr>
              <a:defRPr lang="de-DE" sz="3500" b="1" u="sng" kern="1200" baseline="0" dirty="0" smtClean="0">
                <a:solidFill>
                  <a:schemeClr val="tx1"/>
                </a:solidFill>
                <a:uFill>
                  <a:solidFill>
                    <a:schemeClr val="accent1"/>
                  </a:solidFill>
                </a:uFill>
                <a:latin typeface="+mj-lt"/>
                <a:ea typeface="+mj-ea"/>
                <a:cs typeface="+mj-cs"/>
              </a:defRPr>
            </a:lvl1pPr>
          </a:lstStyle>
          <a:p>
            <a:r>
              <a:rPr lang="de-DE"/>
              <a:t>Titelmasterformat durch Klicken bearbeiten</a:t>
            </a:r>
            <a:endParaRPr lang="de-DE" dirty="0"/>
          </a:p>
        </p:txBody>
      </p:sp>
      <p:sp>
        <p:nvSpPr>
          <p:cNvPr id="3" name="Inhaltsplatzhalter 2"/>
          <p:cNvSpPr>
            <a:spLocks noGrp="1"/>
          </p:cNvSpPr>
          <p:nvPr>
            <p:ph sz="half" idx="1" hasCustomPrompt="1"/>
          </p:nvPr>
        </p:nvSpPr>
        <p:spPr>
          <a:xfrm>
            <a:off x="431799" y="1989139"/>
            <a:ext cx="5568951" cy="4103687"/>
          </a:xfrm>
        </p:spPr>
        <p:txBody>
          <a:bodyPr>
            <a:noAutofit/>
          </a:bodyPr>
          <a:lstStyle>
            <a:lvl1pPr>
              <a:defRPr sz="1600"/>
            </a:lvl1pPr>
            <a:lvl2pPr>
              <a:defRPr sz="1600"/>
            </a:lvl2pPr>
            <a:lvl3pPr>
              <a:defRPr sz="1600"/>
            </a:lvl3pPr>
            <a:lvl4pPr>
              <a:defRPr sz="1600"/>
            </a:lvl4pPr>
            <a:lvl5pPr>
              <a:defRPr sz="1600"/>
            </a:lvl5pPr>
            <a:lvl6pPr>
              <a:defRPr sz="1600"/>
            </a:lvl6pPr>
            <a:lvl7pPr marL="0" indent="0">
              <a:buFont typeface="Arial" panose="020B0604020202020204" pitchFamily="34" charset="0"/>
              <a:buNone/>
              <a:defRPr sz="1600"/>
            </a:lvl7pPr>
            <a:lvl8pPr>
              <a:defRPr sz="1600"/>
            </a:lvl8pPr>
            <a:lvl9pPr>
              <a:defRPr sz="16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hasCustomPrompt="1"/>
          </p:nvPr>
        </p:nvSpPr>
        <p:spPr>
          <a:xfrm>
            <a:off x="6191251" y="1989139"/>
            <a:ext cx="5568949" cy="4103687"/>
          </a:xfrm>
        </p:spPr>
        <p:txBody>
          <a:bodyPr>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Fußzeilenplatzhalter 4"/>
          <p:cNvSpPr>
            <a:spLocks noGrp="1"/>
          </p:cNvSpPr>
          <p:nvPr>
            <p:ph type="ftr" sz="quarter" idx="3"/>
          </p:nvPr>
        </p:nvSpPr>
        <p:spPr>
          <a:xfrm>
            <a:off x="3312584" y="6453336"/>
            <a:ext cx="5759747" cy="216024"/>
          </a:xfrm>
          <a:prstGeom prst="rect">
            <a:avLst/>
          </a:prstGeom>
        </p:spPr>
        <p:txBody>
          <a:bodyPr vert="horz" lIns="0" tIns="0" rIns="0" bIns="54000" rtlCol="0" anchor="b" anchorCtr="0"/>
          <a:lstStyle>
            <a:lvl1pPr algn="l">
              <a:defRPr sz="900" b="1">
                <a:solidFill>
                  <a:schemeClr val="tx1"/>
                </a:solidFill>
              </a:defRPr>
            </a:lvl1pPr>
          </a:lstStyle>
          <a:p>
            <a:r>
              <a:rPr lang="de-DE"/>
              <a:t>Magnetisum und Altermagnetismus</a:t>
            </a:r>
            <a:endParaRPr lang="de-DE" dirty="0"/>
          </a:p>
        </p:txBody>
      </p:sp>
      <p:sp>
        <p:nvSpPr>
          <p:cNvPr id="9"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900" b="1">
                <a:solidFill>
                  <a:schemeClr val="tx1"/>
                </a:solidFill>
              </a:defRPr>
            </a:lvl1pPr>
          </a:lstStyle>
          <a:p>
            <a:fld id="{C05EE493-AD2E-4872-B2F6-8F12A747F0A5}" type="slidenum">
              <a:rPr lang="de-DE" smtClean="0"/>
              <a:pPr/>
              <a:t>‹Nr.›</a:t>
            </a:fld>
            <a:endParaRPr lang="de-DE" dirty="0"/>
          </a:p>
        </p:txBody>
      </p:sp>
      <p:sp>
        <p:nvSpPr>
          <p:cNvPr id="10" name="Datumsplatzhalter 8"/>
          <p:cNvSpPr>
            <a:spLocks noGrp="1"/>
          </p:cNvSpPr>
          <p:nvPr>
            <p:ph type="dt" sz="half" idx="10"/>
          </p:nvPr>
        </p:nvSpPr>
        <p:spPr>
          <a:xfrm>
            <a:off x="1871133" y="6453336"/>
            <a:ext cx="1248835" cy="216024"/>
          </a:xfrm>
          <a:prstGeom prst="rect">
            <a:avLst/>
          </a:prstGeom>
        </p:spPr>
        <p:txBody>
          <a:bodyPr vert="horz" lIns="0" tIns="0" rIns="0" bIns="54000" rtlCol="0" anchor="b" anchorCtr="0"/>
          <a:lstStyle>
            <a:lvl1pPr algn="l">
              <a:defRPr sz="900" b="1">
                <a:solidFill>
                  <a:schemeClr val="tx1"/>
                </a:solidFill>
              </a:defRPr>
            </a:lvl1pPr>
          </a:lstStyle>
          <a:p>
            <a:r>
              <a:rPr lang="de-DE"/>
              <a:t>07.06.2024</a:t>
            </a:r>
            <a:endParaRPr lang="de-DE" dirty="0"/>
          </a:p>
        </p:txBody>
      </p:sp>
    </p:spTree>
    <p:extLst>
      <p:ext uri="{BB962C8B-B14F-4D97-AF65-F5344CB8AC3E}">
        <p14:creationId xmlns:p14="http://schemas.microsoft.com/office/powerpoint/2010/main" val="4001312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ldfolie zweispalti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
        <p:nvSpPr>
          <p:cNvPr id="7" name="Bildplatzhalter 6"/>
          <p:cNvSpPr>
            <a:spLocks noGrp="1"/>
          </p:cNvSpPr>
          <p:nvPr>
            <p:ph type="pic" sz="quarter" idx="13"/>
          </p:nvPr>
        </p:nvSpPr>
        <p:spPr>
          <a:xfrm>
            <a:off x="431371" y="1989139"/>
            <a:ext cx="5569380" cy="2736006"/>
          </a:xfrm>
        </p:spPr>
        <p:txBody>
          <a:bodyPr/>
          <a:lstStyle>
            <a:lvl1pPr algn="ctr">
              <a:defRPr/>
            </a:lvl1pPr>
          </a:lstStyle>
          <a:p>
            <a:r>
              <a:rPr lang="de-DE"/>
              <a:t>Bild durch Klicken auf Symbol hinzufügen</a:t>
            </a:r>
          </a:p>
        </p:txBody>
      </p:sp>
      <p:sp>
        <p:nvSpPr>
          <p:cNvPr id="11" name="Textplatzhalter 10"/>
          <p:cNvSpPr>
            <a:spLocks noGrp="1"/>
          </p:cNvSpPr>
          <p:nvPr>
            <p:ph type="body" sz="quarter" idx="15"/>
          </p:nvPr>
        </p:nvSpPr>
        <p:spPr>
          <a:xfrm>
            <a:off x="431801" y="4869161"/>
            <a:ext cx="5568951" cy="1223665"/>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3" name="Bildplatzhalter 6"/>
          <p:cNvSpPr>
            <a:spLocks noGrp="1"/>
          </p:cNvSpPr>
          <p:nvPr>
            <p:ph type="pic" sz="quarter" idx="16"/>
          </p:nvPr>
        </p:nvSpPr>
        <p:spPr>
          <a:xfrm>
            <a:off x="6191250" y="1989139"/>
            <a:ext cx="5569380" cy="2736006"/>
          </a:xfrm>
        </p:spPr>
        <p:txBody>
          <a:bodyPr/>
          <a:lstStyle>
            <a:lvl1pPr algn="ctr">
              <a:defRPr/>
            </a:lvl1pPr>
          </a:lstStyle>
          <a:p>
            <a:r>
              <a:rPr lang="de-DE"/>
              <a:t>Bild durch Klicken auf Symbol hinzufügen</a:t>
            </a:r>
          </a:p>
        </p:txBody>
      </p:sp>
      <p:sp>
        <p:nvSpPr>
          <p:cNvPr id="14" name="Textplatzhalter 10"/>
          <p:cNvSpPr>
            <a:spLocks noGrp="1"/>
          </p:cNvSpPr>
          <p:nvPr>
            <p:ph type="body" sz="quarter" idx="17"/>
          </p:nvPr>
        </p:nvSpPr>
        <p:spPr>
          <a:xfrm>
            <a:off x="6191679" y="4869161"/>
            <a:ext cx="5568951" cy="1223665"/>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2495184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osse Headline – Bildfolie zweispaltig">
    <p:spTree>
      <p:nvGrpSpPr>
        <p:cNvPr id="1" name=""/>
        <p:cNvGrpSpPr/>
        <p:nvPr/>
      </p:nvGrpSpPr>
      <p:grpSpPr>
        <a:xfrm>
          <a:off x="0" y="0"/>
          <a:ext cx="0" cy="0"/>
          <a:chOff x="0" y="0"/>
          <a:chExt cx="0" cy="0"/>
        </a:xfrm>
      </p:grpSpPr>
      <p:sp>
        <p:nvSpPr>
          <p:cNvPr id="2" name="Titel 1"/>
          <p:cNvSpPr>
            <a:spLocks noGrp="1"/>
          </p:cNvSpPr>
          <p:nvPr>
            <p:ph type="title"/>
          </p:nvPr>
        </p:nvSpPr>
        <p:spPr>
          <a:xfrm>
            <a:off x="431801" y="404664"/>
            <a:ext cx="8447617" cy="1224111"/>
          </a:xfrm>
        </p:spPr>
        <p:txBody>
          <a:bodyPr/>
          <a:lstStyle>
            <a:lvl1pPr>
              <a:defRPr lang="de-DE" sz="3500" b="1" u="sng" kern="1200" baseline="0" dirty="0" smtClean="0">
                <a:solidFill>
                  <a:schemeClr val="tx1"/>
                </a:solidFill>
                <a:uFill>
                  <a:solidFill>
                    <a:schemeClr val="accent1"/>
                  </a:solidFill>
                </a:uFill>
                <a:latin typeface="+mj-lt"/>
                <a:ea typeface="+mj-ea"/>
                <a:cs typeface="+mj-cs"/>
              </a:defRPr>
            </a:lvl1pPr>
          </a:lstStyle>
          <a:p>
            <a:r>
              <a:rPr lang="de-DE"/>
              <a:t>Titelmasterformat durch Klicken bearbeiten</a:t>
            </a:r>
            <a:endParaRPr lang="de-DE" dirty="0"/>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
        <p:nvSpPr>
          <p:cNvPr id="7" name="Bildplatzhalter 6"/>
          <p:cNvSpPr>
            <a:spLocks noGrp="1"/>
          </p:cNvSpPr>
          <p:nvPr>
            <p:ph type="pic" sz="quarter" idx="13"/>
          </p:nvPr>
        </p:nvSpPr>
        <p:spPr>
          <a:xfrm>
            <a:off x="431371" y="1989139"/>
            <a:ext cx="5569380" cy="2736006"/>
          </a:xfrm>
        </p:spPr>
        <p:txBody>
          <a:bodyPr/>
          <a:lstStyle>
            <a:lvl1pPr algn="ctr">
              <a:defRPr/>
            </a:lvl1pPr>
          </a:lstStyle>
          <a:p>
            <a:r>
              <a:rPr lang="de-DE"/>
              <a:t>Bild durch Klicken auf Symbol hinzufügen</a:t>
            </a:r>
          </a:p>
        </p:txBody>
      </p:sp>
      <p:sp>
        <p:nvSpPr>
          <p:cNvPr id="11" name="Textplatzhalter 10"/>
          <p:cNvSpPr>
            <a:spLocks noGrp="1"/>
          </p:cNvSpPr>
          <p:nvPr>
            <p:ph type="body" sz="quarter" idx="15"/>
          </p:nvPr>
        </p:nvSpPr>
        <p:spPr>
          <a:xfrm>
            <a:off x="431801" y="4869161"/>
            <a:ext cx="5568951" cy="1223665"/>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3" name="Bildplatzhalter 6"/>
          <p:cNvSpPr>
            <a:spLocks noGrp="1"/>
          </p:cNvSpPr>
          <p:nvPr>
            <p:ph type="pic" sz="quarter" idx="16"/>
          </p:nvPr>
        </p:nvSpPr>
        <p:spPr>
          <a:xfrm>
            <a:off x="6191250" y="1989139"/>
            <a:ext cx="5569380" cy="2736006"/>
          </a:xfrm>
        </p:spPr>
        <p:txBody>
          <a:bodyPr/>
          <a:lstStyle>
            <a:lvl1pPr algn="ctr">
              <a:defRPr/>
            </a:lvl1pPr>
          </a:lstStyle>
          <a:p>
            <a:r>
              <a:rPr lang="de-DE"/>
              <a:t>Bild durch Klicken auf Symbol hinzufügen</a:t>
            </a:r>
          </a:p>
        </p:txBody>
      </p:sp>
      <p:sp>
        <p:nvSpPr>
          <p:cNvPr id="14" name="Textplatzhalter 10"/>
          <p:cNvSpPr>
            <a:spLocks noGrp="1"/>
          </p:cNvSpPr>
          <p:nvPr>
            <p:ph type="body" sz="quarter" idx="17"/>
          </p:nvPr>
        </p:nvSpPr>
        <p:spPr>
          <a:xfrm>
            <a:off x="6191679" y="4869161"/>
            <a:ext cx="5568951" cy="1223665"/>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2602675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foli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
        <p:nvSpPr>
          <p:cNvPr id="7" name="Bildplatzhalter 6"/>
          <p:cNvSpPr>
            <a:spLocks noGrp="1"/>
          </p:cNvSpPr>
          <p:nvPr>
            <p:ph type="pic" sz="quarter" idx="13"/>
          </p:nvPr>
        </p:nvSpPr>
        <p:spPr>
          <a:xfrm>
            <a:off x="431371" y="1"/>
            <a:ext cx="11328829" cy="5084762"/>
          </a:xfrm>
        </p:spPr>
        <p:txBody>
          <a:bodyPr/>
          <a:lstStyle>
            <a:lvl1pPr algn="ctr">
              <a:defRPr/>
            </a:lvl1pPr>
          </a:lstStyle>
          <a:p>
            <a:r>
              <a:rPr lang="de-DE"/>
              <a:t>Bild durch Klicken auf Symbol hinzufügen</a:t>
            </a:r>
            <a:endParaRPr lang="de-DE" dirty="0"/>
          </a:p>
        </p:txBody>
      </p:sp>
      <p:sp>
        <p:nvSpPr>
          <p:cNvPr id="11" name="Textplatzhalter 10"/>
          <p:cNvSpPr>
            <a:spLocks noGrp="1"/>
          </p:cNvSpPr>
          <p:nvPr>
            <p:ph type="body" sz="quarter" idx="15"/>
          </p:nvPr>
        </p:nvSpPr>
        <p:spPr>
          <a:xfrm>
            <a:off x="431801" y="5229226"/>
            <a:ext cx="8447617" cy="863601"/>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614292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31801" y="404664"/>
            <a:ext cx="8447617" cy="792088"/>
          </a:xfrm>
          <a:prstGeom prst="rect">
            <a:avLst/>
          </a:prstGeom>
        </p:spPr>
        <p:txBody>
          <a:bodyPr vert="horz" lIns="0" tIns="0" rIns="0" bIns="0" rtlCol="0" anchor="t" anchorCtr="0">
            <a:noAutofit/>
          </a:bodyPr>
          <a:lstStyle/>
          <a:p>
            <a:r>
              <a:rPr lang="de-DE" dirty="0"/>
              <a:t>Titelmasterformat durch Klicken bearbeiten</a:t>
            </a:r>
          </a:p>
        </p:txBody>
      </p:sp>
      <p:sp>
        <p:nvSpPr>
          <p:cNvPr id="3" name="Textplatzhalter 2"/>
          <p:cNvSpPr>
            <a:spLocks noGrp="1"/>
          </p:cNvSpPr>
          <p:nvPr>
            <p:ph type="body" idx="1"/>
          </p:nvPr>
        </p:nvSpPr>
        <p:spPr>
          <a:xfrm>
            <a:off x="431800" y="1988841"/>
            <a:ext cx="11328400" cy="4103985"/>
          </a:xfrm>
          <a:prstGeom prst="rect">
            <a:avLst/>
          </a:prstGeom>
        </p:spPr>
        <p:txBody>
          <a:bodyPr vert="horz" lIns="0" tIns="0" rIns="0" bIns="0" rtlCol="0">
            <a:no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cxnSp>
        <p:nvCxnSpPr>
          <p:cNvPr id="11" name="Gerade Verbindung 10"/>
          <p:cNvCxnSpPr/>
          <p:nvPr/>
        </p:nvCxnSpPr>
        <p:spPr>
          <a:xfrm>
            <a:off x="431800" y="6408378"/>
            <a:ext cx="11328829"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Fußzeilenplatzhalter 4"/>
          <p:cNvSpPr>
            <a:spLocks noGrp="1"/>
          </p:cNvSpPr>
          <p:nvPr>
            <p:ph type="ftr" sz="quarter" idx="3"/>
          </p:nvPr>
        </p:nvSpPr>
        <p:spPr>
          <a:xfrm>
            <a:off x="3312584" y="6453336"/>
            <a:ext cx="5279693" cy="216024"/>
          </a:xfrm>
          <a:prstGeom prst="rect">
            <a:avLst/>
          </a:prstGeom>
        </p:spPr>
        <p:txBody>
          <a:bodyPr vert="horz" lIns="0" tIns="0" rIns="0" bIns="54000" rtlCol="0" anchor="b" anchorCtr="0"/>
          <a:lstStyle>
            <a:lvl1pPr algn="l">
              <a:defRPr sz="900" b="1">
                <a:solidFill>
                  <a:schemeClr val="tx1"/>
                </a:solidFill>
              </a:defRPr>
            </a:lvl1pPr>
          </a:lstStyle>
          <a:p>
            <a:r>
              <a:rPr lang="de-DE"/>
              <a:t>Magnetisum und Altermagnetismus</a:t>
            </a:r>
            <a:endParaRPr lang="de-DE" dirty="0"/>
          </a:p>
        </p:txBody>
      </p:sp>
      <p:sp>
        <p:nvSpPr>
          <p:cNvPr id="15"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900" b="1">
                <a:solidFill>
                  <a:schemeClr val="tx1"/>
                </a:solidFill>
              </a:defRPr>
            </a:lvl1pPr>
          </a:lstStyle>
          <a:p>
            <a:fld id="{C05EE493-AD2E-4872-B2F6-8F12A747F0A5}" type="slidenum">
              <a:rPr lang="de-DE" smtClean="0"/>
              <a:pPr/>
              <a:t>‹Nr.›</a:t>
            </a:fld>
            <a:endParaRPr lang="de-DE" dirty="0"/>
          </a:p>
        </p:txBody>
      </p:sp>
      <p:sp>
        <p:nvSpPr>
          <p:cNvPr id="17" name="Datumsplatzhalter 8"/>
          <p:cNvSpPr>
            <a:spLocks noGrp="1"/>
          </p:cNvSpPr>
          <p:nvPr>
            <p:ph type="dt" sz="half" idx="2"/>
          </p:nvPr>
        </p:nvSpPr>
        <p:spPr>
          <a:xfrm>
            <a:off x="1871133" y="6453336"/>
            <a:ext cx="1248835" cy="216024"/>
          </a:xfrm>
          <a:prstGeom prst="rect">
            <a:avLst/>
          </a:prstGeom>
        </p:spPr>
        <p:txBody>
          <a:bodyPr vert="horz" lIns="0" tIns="0" rIns="0" bIns="54000" rtlCol="0" anchor="b" anchorCtr="0"/>
          <a:lstStyle>
            <a:lvl1pPr algn="l">
              <a:defRPr sz="900" b="1">
                <a:solidFill>
                  <a:schemeClr val="tx1"/>
                </a:solidFill>
              </a:defRPr>
            </a:lvl1pPr>
          </a:lstStyle>
          <a:p>
            <a:r>
              <a:rPr lang="de-DE"/>
              <a:t>07.06.2024</a:t>
            </a:r>
            <a:endParaRPr lang="de-DE" dirty="0"/>
          </a:p>
        </p:txBody>
      </p:sp>
      <p:sp>
        <p:nvSpPr>
          <p:cNvPr id="18" name="Fußzeilenplatzhalter 4"/>
          <p:cNvSpPr txBox="1">
            <a:spLocks/>
          </p:cNvSpPr>
          <p:nvPr/>
        </p:nvSpPr>
        <p:spPr>
          <a:xfrm>
            <a:off x="7632701" y="6453336"/>
            <a:ext cx="4127929" cy="216024"/>
          </a:xfrm>
          <a:prstGeom prst="rect">
            <a:avLst/>
          </a:prstGeom>
        </p:spPr>
        <p:txBody>
          <a:bodyPr vert="horz" lIns="0" tIns="0" rIns="0" bIns="54000" rtlCol="0" anchor="b" anchorCtr="0"/>
          <a:lstStyle>
            <a:defPPr>
              <a:defRPr lang="de-DE"/>
            </a:defPPr>
            <a:lvl1pPr marL="0" algn="l" defTabSz="914400" rtl="0" eaLnBrk="1" latinLnBrk="0" hangingPunct="1">
              <a:defRPr sz="7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sz="900" dirty="0"/>
              <a:t>Universität Konstanz</a:t>
            </a:r>
          </a:p>
        </p:txBody>
      </p:sp>
    </p:spTree>
  </p:cSld>
  <p:clrMap bg1="lt1" tx1="dk1" bg2="lt2" tx2="dk2" accent1="accent1" accent2="accent2" accent3="accent3" accent4="accent4" accent5="accent5" accent6="accent6" hlink="hlink" folHlink="folHlink"/>
  <p:sldLayoutIdLst>
    <p:sldLayoutId id="2147483668" r:id="rId1"/>
    <p:sldLayoutId id="2147483655" r:id="rId2"/>
    <p:sldLayoutId id="2147483671" r:id="rId3"/>
    <p:sldLayoutId id="2147483656" r:id="rId4"/>
    <p:sldLayoutId id="2147483657" r:id="rId5"/>
    <p:sldLayoutId id="2147483659" r:id="rId6"/>
    <p:sldLayoutId id="2147483665" r:id="rId7"/>
    <p:sldLayoutId id="2147483666" r:id="rId8"/>
    <p:sldLayoutId id="2147483667" r:id="rId9"/>
    <p:sldLayoutId id="2147483663" r:id="rId10"/>
    <p:sldLayoutId id="2147483662" r:id="rId11"/>
    <p:sldLayoutId id="2147483674" r:id="rId12"/>
    <p:sldLayoutId id="2147483673" r:id="rId13"/>
  </p:sldLayoutIdLst>
  <p:hf hdr="0"/>
  <p:txStyles>
    <p:titleStyle>
      <a:lvl1pPr algn="l" defTabSz="914400" rtl="0" eaLnBrk="1" latinLnBrk="0" hangingPunct="1">
        <a:lnSpc>
          <a:spcPct val="95000"/>
        </a:lnSpc>
        <a:spcBef>
          <a:spcPct val="0"/>
        </a:spcBef>
        <a:buNone/>
        <a:defRPr sz="2000" b="1" u="sng" kern="1200" baseline="0">
          <a:solidFill>
            <a:schemeClr val="tx1"/>
          </a:solidFill>
          <a:uFill>
            <a:solidFill>
              <a:schemeClr val="accent1"/>
            </a:solidFill>
          </a:uFill>
          <a:latin typeface="+mj-lt"/>
          <a:ea typeface="+mj-ea"/>
          <a:cs typeface="+mj-cs"/>
        </a:defRPr>
      </a:lvl1pPr>
    </p:titleStyle>
    <p:body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15.png"/><Relationship Id="rId12" Type="http://schemas.openxmlformats.org/officeDocument/2006/relationships/image" Target="../media/image21.png"/><Relationship Id="rId2" Type="http://schemas.openxmlformats.org/officeDocument/2006/relationships/notesSlide" Target="../notesSlides/notesSlide3.xml"/><Relationship Id="rId16" Type="http://schemas.openxmlformats.org/officeDocument/2006/relationships/image" Target="../media/image25.png"/><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20.png"/><Relationship Id="rId5" Type="http://schemas.openxmlformats.org/officeDocument/2006/relationships/image" Target="../media/image10.pn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9.png"/><Relationship Id="rId9" Type="http://schemas.openxmlformats.org/officeDocument/2006/relationships/image" Target="../media/image18.png"/><Relationship Id="rId14" Type="http://schemas.openxmlformats.org/officeDocument/2006/relationships/image" Target="../media/image23.png"/></Relationships>
</file>

<file path=ppt/slides/_rels/slide18.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7.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4.xml"/><Relationship Id="rId16"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22.png"/><Relationship Id="rId5" Type="http://schemas.openxmlformats.org/officeDocument/2006/relationships/image" Target="../media/image10.png"/><Relationship Id="rId15" Type="http://schemas.openxmlformats.org/officeDocument/2006/relationships/image" Target="../media/image27.png"/><Relationship Id="rId10" Type="http://schemas.openxmlformats.org/officeDocument/2006/relationships/image" Target="../media/image21.png"/><Relationship Id="rId4" Type="http://schemas.openxmlformats.org/officeDocument/2006/relationships/image" Target="../media/image9.png"/><Relationship Id="rId9" Type="http://schemas.openxmlformats.org/officeDocument/2006/relationships/image" Target="../media/image20.png"/><Relationship Id="rId14" Type="http://schemas.openxmlformats.org/officeDocument/2006/relationships/image" Target="../media/image26.png"/></Relationships>
</file>

<file path=ppt/slides/_rels/slide19.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24.png"/><Relationship Id="rId18" Type="http://schemas.openxmlformats.org/officeDocument/2006/relationships/image" Target="../media/image34.png"/><Relationship Id="rId3" Type="http://schemas.openxmlformats.org/officeDocument/2006/relationships/image" Target="../media/image17.png"/><Relationship Id="rId7" Type="http://schemas.openxmlformats.org/officeDocument/2006/relationships/image" Target="../media/image29.png"/><Relationship Id="rId12" Type="http://schemas.openxmlformats.org/officeDocument/2006/relationships/image" Target="../media/image23.png"/><Relationship Id="rId17" Type="http://schemas.openxmlformats.org/officeDocument/2006/relationships/image" Target="../media/image33.png"/><Relationship Id="rId2" Type="http://schemas.openxmlformats.org/officeDocument/2006/relationships/notesSlide" Target="../notesSlides/notesSlide5.xml"/><Relationship Id="rId16"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22.png"/><Relationship Id="rId5" Type="http://schemas.openxmlformats.org/officeDocument/2006/relationships/image" Target="../media/image10.png"/><Relationship Id="rId15" Type="http://schemas.openxmlformats.org/officeDocument/2006/relationships/image" Target="../media/image27.png"/><Relationship Id="rId10" Type="http://schemas.openxmlformats.org/officeDocument/2006/relationships/image" Target="../media/image32.png"/><Relationship Id="rId19" Type="http://schemas.openxmlformats.org/officeDocument/2006/relationships/image" Target="../media/image35.png"/><Relationship Id="rId4" Type="http://schemas.openxmlformats.org/officeDocument/2006/relationships/image" Target="../media/image9.png"/><Relationship Id="rId9" Type="http://schemas.openxmlformats.org/officeDocument/2006/relationships/image" Target="../media/image31.png"/><Relationship Id="rId1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24.png"/><Relationship Id="rId3" Type="http://schemas.openxmlformats.org/officeDocument/2006/relationships/image" Target="../media/image17.png"/><Relationship Id="rId7" Type="http://schemas.openxmlformats.org/officeDocument/2006/relationships/image" Target="../media/image29.png"/><Relationship Id="rId12"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22.png"/><Relationship Id="rId5" Type="http://schemas.openxmlformats.org/officeDocument/2006/relationships/image" Target="../media/image10.png"/><Relationship Id="rId10" Type="http://schemas.openxmlformats.org/officeDocument/2006/relationships/image" Target="../media/image32.png"/><Relationship Id="rId4" Type="http://schemas.openxmlformats.org/officeDocument/2006/relationships/image" Target="../media/image9.png"/><Relationship Id="rId9" Type="http://schemas.openxmlformats.org/officeDocument/2006/relationships/image" Target="../media/image31.png"/><Relationship Id="rId14" Type="http://schemas.openxmlformats.org/officeDocument/2006/relationships/image" Target="../media/image36.png"/></Relationships>
</file>

<file path=ppt/slides/_rels/slide21.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24.png"/><Relationship Id="rId3" Type="http://schemas.openxmlformats.org/officeDocument/2006/relationships/image" Target="../media/image22.png"/><Relationship Id="rId7" Type="http://schemas.openxmlformats.org/officeDocument/2006/relationships/image" Target="../media/image11.png"/><Relationship Id="rId12" Type="http://schemas.openxmlformats.org/officeDocument/2006/relationships/image" Target="../media/image23.png"/><Relationship Id="rId2" Type="http://schemas.openxmlformats.org/officeDocument/2006/relationships/notesSlide" Target="../notesSlides/notesSlide7.xml"/><Relationship Id="rId16" Type="http://schemas.openxmlformats.org/officeDocument/2006/relationships/image" Target="../media/image36.pn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40.png"/><Relationship Id="rId5" Type="http://schemas.openxmlformats.org/officeDocument/2006/relationships/image" Target="../media/image9.png"/><Relationship Id="rId15" Type="http://schemas.openxmlformats.org/officeDocument/2006/relationships/image" Target="../media/image42.png"/><Relationship Id="rId10" Type="http://schemas.openxmlformats.org/officeDocument/2006/relationships/image" Target="../media/image39.png"/><Relationship Id="rId4" Type="http://schemas.openxmlformats.org/officeDocument/2006/relationships/image" Target="../media/image17.png"/><Relationship Id="rId9" Type="http://schemas.openxmlformats.org/officeDocument/2006/relationships/image" Target="../media/image38.png"/><Relationship Id="rId14" Type="http://schemas.openxmlformats.org/officeDocument/2006/relationships/image" Target="../media/image41.png"/></Relationships>
</file>

<file path=ppt/slides/_rels/slide22.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24.png"/><Relationship Id="rId3" Type="http://schemas.openxmlformats.org/officeDocument/2006/relationships/image" Target="../media/image22.png"/><Relationship Id="rId7" Type="http://schemas.openxmlformats.org/officeDocument/2006/relationships/image" Target="../media/image11.png"/><Relationship Id="rId12"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46.png"/><Relationship Id="rId5" Type="http://schemas.openxmlformats.org/officeDocument/2006/relationships/image" Target="../media/image9.png"/><Relationship Id="rId15" Type="http://schemas.openxmlformats.org/officeDocument/2006/relationships/image" Target="../media/image36.png"/><Relationship Id="rId10" Type="http://schemas.openxmlformats.org/officeDocument/2006/relationships/image" Target="../media/image45.png"/><Relationship Id="rId4" Type="http://schemas.openxmlformats.org/officeDocument/2006/relationships/image" Target="../media/image17.png"/><Relationship Id="rId9" Type="http://schemas.openxmlformats.org/officeDocument/2006/relationships/image" Target="../media/image44.png"/><Relationship Id="rId14" Type="http://schemas.openxmlformats.org/officeDocument/2006/relationships/image" Target="../media/image47.png"/></Relationships>
</file>

<file path=ppt/slides/_rels/slide23.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24.png"/><Relationship Id="rId3" Type="http://schemas.openxmlformats.org/officeDocument/2006/relationships/image" Target="../media/image22.png"/><Relationship Id="rId7" Type="http://schemas.openxmlformats.org/officeDocument/2006/relationships/image" Target="../media/image11.png"/><Relationship Id="rId12" Type="http://schemas.openxmlformats.org/officeDocument/2006/relationships/image" Target="../media/image23.png"/><Relationship Id="rId2" Type="http://schemas.openxmlformats.org/officeDocument/2006/relationships/notesSlide" Target="../notesSlides/notesSlide9.xml"/><Relationship Id="rId16" Type="http://schemas.openxmlformats.org/officeDocument/2006/relationships/image" Target="../media/image36.pn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46.png"/><Relationship Id="rId5" Type="http://schemas.openxmlformats.org/officeDocument/2006/relationships/image" Target="../media/image9.png"/><Relationship Id="rId15" Type="http://schemas.openxmlformats.org/officeDocument/2006/relationships/image" Target="../media/image48.png"/><Relationship Id="rId10" Type="http://schemas.openxmlformats.org/officeDocument/2006/relationships/image" Target="../media/image45.png"/><Relationship Id="rId4" Type="http://schemas.openxmlformats.org/officeDocument/2006/relationships/image" Target="../media/image17.png"/><Relationship Id="rId9" Type="http://schemas.openxmlformats.org/officeDocument/2006/relationships/image" Target="../media/image44.png"/><Relationship Id="rId14" Type="http://schemas.openxmlformats.org/officeDocument/2006/relationships/image" Target="../media/image47.png"/></Relationships>
</file>

<file path=ppt/slides/_rels/slide24.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24.png"/><Relationship Id="rId3" Type="http://schemas.openxmlformats.org/officeDocument/2006/relationships/image" Target="../media/image22.png"/><Relationship Id="rId7" Type="http://schemas.openxmlformats.org/officeDocument/2006/relationships/image" Target="../media/image11.png"/><Relationship Id="rId12" Type="http://schemas.openxmlformats.org/officeDocument/2006/relationships/image" Target="../media/image23.png"/><Relationship Id="rId2" Type="http://schemas.openxmlformats.org/officeDocument/2006/relationships/notesSlide" Target="../notesSlides/notesSlide10.xml"/><Relationship Id="rId16" Type="http://schemas.openxmlformats.org/officeDocument/2006/relationships/image" Target="../media/image50.pn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46.png"/><Relationship Id="rId5" Type="http://schemas.openxmlformats.org/officeDocument/2006/relationships/image" Target="../media/image9.png"/><Relationship Id="rId15" Type="http://schemas.openxmlformats.org/officeDocument/2006/relationships/image" Target="../media/image49.png"/><Relationship Id="rId10" Type="http://schemas.openxmlformats.org/officeDocument/2006/relationships/image" Target="../media/image45.png"/><Relationship Id="rId4" Type="http://schemas.openxmlformats.org/officeDocument/2006/relationships/image" Target="../media/image17.png"/><Relationship Id="rId9" Type="http://schemas.openxmlformats.org/officeDocument/2006/relationships/image" Target="../media/image44.png"/><Relationship Id="rId14" Type="http://schemas.openxmlformats.org/officeDocument/2006/relationships/image" Target="../media/image36.png"/></Relationships>
</file>

<file path=ppt/slides/_rels/slide25.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24.png"/><Relationship Id="rId3" Type="http://schemas.openxmlformats.org/officeDocument/2006/relationships/image" Target="../media/image22.png"/><Relationship Id="rId7" Type="http://schemas.openxmlformats.org/officeDocument/2006/relationships/image" Target="../media/image11.png"/><Relationship Id="rId12"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54.png"/><Relationship Id="rId5" Type="http://schemas.openxmlformats.org/officeDocument/2006/relationships/image" Target="../media/image9.png"/><Relationship Id="rId10" Type="http://schemas.openxmlformats.org/officeDocument/2006/relationships/image" Target="../media/image53.png"/><Relationship Id="rId4" Type="http://schemas.openxmlformats.org/officeDocument/2006/relationships/image" Target="../media/image17.png"/><Relationship Id="rId9" Type="http://schemas.openxmlformats.org/officeDocument/2006/relationships/image" Target="../media/image52.png"/><Relationship Id="rId14" Type="http://schemas.openxmlformats.org/officeDocument/2006/relationships/image" Target="../media/image5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59.png"/><Relationship Id="rId11" Type="http://schemas.openxmlformats.org/officeDocument/2006/relationships/image" Target="../media/image64.png"/><Relationship Id="rId5" Type="http://schemas.openxmlformats.org/officeDocument/2006/relationships/image" Target="../media/image58.png"/><Relationship Id="rId10" Type="http://schemas.openxmlformats.org/officeDocument/2006/relationships/image" Target="../media/image63.png"/><Relationship Id="rId4" Type="http://schemas.openxmlformats.org/officeDocument/2006/relationships/image" Target="../media/image57.png"/><Relationship Id="rId9" Type="http://schemas.openxmlformats.org/officeDocument/2006/relationships/image" Target="../media/image62.sv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Bildplatzhalter 17"/>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9163" r="9163"/>
          <a:stretch>
            <a:fillRect/>
          </a:stretch>
        </p:blipFill>
        <p:spPr/>
      </p:pic>
      <p:sp>
        <p:nvSpPr>
          <p:cNvPr id="3" name="Untertitel 2"/>
          <p:cNvSpPr>
            <a:spLocks noGrp="1"/>
          </p:cNvSpPr>
          <p:nvPr>
            <p:ph type="subTitle" idx="1"/>
          </p:nvPr>
        </p:nvSpPr>
        <p:spPr/>
        <p:txBody>
          <a:bodyPr/>
          <a:lstStyle/>
          <a:p>
            <a:r>
              <a:rPr lang="de-DE" dirty="0"/>
              <a:t>Name des Referenten, Arial </a:t>
            </a:r>
            <a:r>
              <a:rPr lang="de-DE" dirty="0" err="1"/>
              <a:t>Bold</a:t>
            </a:r>
            <a:r>
              <a:rPr lang="de-DE" dirty="0"/>
              <a:t> Akzentfarbe 1</a:t>
            </a:r>
          </a:p>
          <a:p>
            <a:r>
              <a:rPr lang="de-DE" b="0" dirty="0"/>
              <a:t>Ort, Datum, Arial Regular Akzentfarbe 1</a:t>
            </a:r>
          </a:p>
        </p:txBody>
      </p:sp>
      <p:sp>
        <p:nvSpPr>
          <p:cNvPr id="4" name="Titel 3"/>
          <p:cNvSpPr>
            <a:spLocks noGrp="1"/>
          </p:cNvSpPr>
          <p:nvPr>
            <p:ph type="ctrTitle"/>
          </p:nvPr>
        </p:nvSpPr>
        <p:spPr/>
        <p:txBody>
          <a:bodyPr/>
          <a:lstStyle/>
          <a:p>
            <a:r>
              <a:rPr lang="de-DE" dirty="0"/>
              <a:t>Titel der Präsentation mit Bild, Typografie:</a:t>
            </a:r>
            <a:br>
              <a:rPr lang="de-DE" dirty="0"/>
            </a:br>
            <a:r>
              <a:rPr lang="de-DE" dirty="0"/>
              <a:t>Arial </a:t>
            </a:r>
            <a:r>
              <a:rPr lang="de-DE" dirty="0" err="1"/>
              <a:t>Bold</a:t>
            </a:r>
            <a:r>
              <a:rPr lang="de-DE" dirty="0"/>
              <a:t>, maximal </a:t>
            </a:r>
            <a:br>
              <a:rPr lang="de-DE" dirty="0"/>
            </a:br>
            <a:r>
              <a:rPr lang="de-DE" dirty="0"/>
              <a:t>über vier Zeilen</a:t>
            </a:r>
          </a:p>
        </p:txBody>
      </p:sp>
    </p:spTree>
    <p:extLst>
      <p:ext uri="{BB962C8B-B14F-4D97-AF65-F5344CB8AC3E}">
        <p14:creationId xmlns:p14="http://schemas.microsoft.com/office/powerpoint/2010/main" val="323255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Aufgabe</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10</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25" name="Inhaltsplatzhalter 2">
            <a:extLst>
              <a:ext uri="{FF2B5EF4-FFF2-40B4-BE49-F238E27FC236}">
                <a16:creationId xmlns:a16="http://schemas.microsoft.com/office/drawing/2014/main" id="{0951F8D4-F9CF-70E6-7A12-CEC0EB8753C3}"/>
              </a:ext>
            </a:extLst>
          </p:cNvPr>
          <p:cNvSpPr>
            <a:spLocks noGrp="1"/>
          </p:cNvSpPr>
          <p:nvPr>
            <p:ph idx="1"/>
          </p:nvPr>
        </p:nvSpPr>
        <p:spPr>
          <a:xfrm>
            <a:off x="431800" y="1772816"/>
            <a:ext cx="11328400" cy="5472608"/>
          </a:xfrm>
        </p:spPr>
        <p:txBody>
          <a:bodyPr/>
          <a:lstStyle/>
          <a:p>
            <a:pPr lvl="1"/>
            <a:r>
              <a:rPr lang="de-DE" sz="2000" dirty="0"/>
              <a:t>Wie groß müsste das mittlere Feld in einem</a:t>
            </a:r>
          </a:p>
          <a:p>
            <a:pPr lvl="1"/>
            <a:r>
              <a:rPr lang="de-DE" sz="2000" dirty="0"/>
              <a:t>Ferromagneten sein um einen inneren Spin</a:t>
            </a:r>
          </a:p>
          <a:p>
            <a:pPr lvl="1"/>
            <a:r>
              <a:rPr lang="de-DE" sz="2000" dirty="0"/>
              <a:t>bei Raumtemperatur auszurichten?</a:t>
            </a:r>
          </a:p>
          <a:p>
            <a:pPr lvl="1"/>
            <a:endParaRPr lang="de-DE" sz="2000" dirty="0"/>
          </a:p>
          <a:p>
            <a:pPr lvl="1"/>
            <a:r>
              <a:rPr lang="de-DE" sz="2000" dirty="0"/>
              <a:t>Wie groß müsste ein magnetisches Feld sein</a:t>
            </a:r>
          </a:p>
          <a:p>
            <a:pPr lvl="1"/>
            <a:r>
              <a:rPr lang="de-DE" sz="2000" dirty="0"/>
              <a:t>um einen Spin bei Raumtemperatur auszurichten?</a:t>
            </a:r>
          </a:p>
          <a:p>
            <a:pPr lvl="1"/>
            <a:endParaRPr lang="de-DE" sz="2000" dirty="0"/>
          </a:p>
          <a:p>
            <a:pPr lvl="1"/>
            <a:endParaRPr lang="de-DE" dirty="0"/>
          </a:p>
          <a:p>
            <a:endParaRPr lang="de-DE" dirty="0"/>
          </a:p>
          <a:p>
            <a:endParaRPr lang="de-DE" dirty="0"/>
          </a:p>
          <a:p>
            <a:endParaRPr lang="de-DE" dirty="0"/>
          </a:p>
          <a:p>
            <a:pPr lvl="2"/>
            <a:r>
              <a:rPr lang="de-DE" sz="2000" dirty="0"/>
              <a:t>Ergebnis:	~10</a:t>
            </a:r>
            <a:r>
              <a:rPr lang="de-DE" sz="2000" baseline="30000" dirty="0"/>
              <a:t>3 </a:t>
            </a:r>
            <a:r>
              <a:rPr lang="de-DE" sz="2000" dirty="0"/>
              <a:t>T</a:t>
            </a:r>
          </a:p>
          <a:p>
            <a:pPr lvl="2"/>
            <a:r>
              <a:rPr lang="de-DE" sz="2000" dirty="0"/>
              <a:t>Würdigung:	Sehr groß!</a:t>
            </a:r>
          </a:p>
          <a:p>
            <a:pPr lvl="2"/>
            <a:r>
              <a:rPr lang="de-DE" sz="2000" dirty="0"/>
              <a:t>„Beweis“: 	Simulation</a:t>
            </a:r>
          </a:p>
          <a:p>
            <a:pPr marL="0" lvl="2" indent="0">
              <a:buNone/>
            </a:pPr>
            <a:r>
              <a:rPr lang="de-DE" sz="2000" dirty="0"/>
              <a:t>		</a:t>
            </a:r>
          </a:p>
          <a:p>
            <a:pPr lvl="4"/>
            <a:endParaRPr lang="de-DE" dirty="0"/>
          </a:p>
        </p:txBody>
      </p:sp>
    </p:spTree>
    <p:extLst>
      <p:ext uri="{BB962C8B-B14F-4D97-AF65-F5344CB8AC3E}">
        <p14:creationId xmlns:p14="http://schemas.microsoft.com/office/powerpoint/2010/main" val="3247316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Grafik 20">
            <a:extLst>
              <a:ext uri="{FF2B5EF4-FFF2-40B4-BE49-F238E27FC236}">
                <a16:creationId xmlns:a16="http://schemas.microsoft.com/office/drawing/2014/main" id="{87347E09-9F50-5ACF-0FE8-B52A6137E14D}"/>
              </a:ext>
            </a:extLst>
          </p:cNvPr>
          <p:cNvPicPr>
            <a:picLocks noChangeAspect="1"/>
          </p:cNvPicPr>
          <p:nvPr/>
        </p:nvPicPr>
        <p:blipFill>
          <a:blip r:embed="rId2"/>
          <a:stretch>
            <a:fillRect/>
          </a:stretch>
        </p:blipFill>
        <p:spPr>
          <a:xfrm>
            <a:off x="6191252" y="2228858"/>
            <a:ext cx="5475355" cy="3164098"/>
          </a:xfrm>
          <a:prstGeom prst="rect">
            <a:avLst/>
          </a:prstGeom>
        </p:spPr>
      </p:pic>
      <p:sp>
        <p:nvSpPr>
          <p:cNvPr id="2" name="Titel 1"/>
          <p:cNvSpPr>
            <a:spLocks noGrp="1"/>
          </p:cNvSpPr>
          <p:nvPr>
            <p:ph type="title"/>
          </p:nvPr>
        </p:nvSpPr>
        <p:spPr/>
        <p:txBody>
          <a:bodyPr/>
          <a:lstStyle/>
          <a:p>
            <a:r>
              <a:rPr lang="de-DE" dirty="0" err="1"/>
              <a:t>Weiss</a:t>
            </a:r>
            <a:r>
              <a:rPr lang="de-DE" dirty="0"/>
              <a:t>-Model eines Ferromagneten</a:t>
            </a:r>
          </a:p>
        </p:txBody>
      </p:sp>
      <p:sp>
        <p:nvSpPr>
          <p:cNvPr id="3" name="Inhaltsplatzhalter 2"/>
          <p:cNvSpPr>
            <a:spLocks noGrp="1"/>
          </p:cNvSpPr>
          <p:nvPr>
            <p:ph sz="half" idx="1"/>
          </p:nvPr>
        </p:nvSpPr>
        <p:spPr>
          <a:xfrm>
            <a:off x="431799" y="1399628"/>
            <a:ext cx="5568951" cy="4103687"/>
          </a:xfrm>
        </p:spPr>
        <p:txBody>
          <a:bodyPr/>
          <a:lstStyle/>
          <a:p>
            <a:r>
              <a:rPr lang="de-DE" dirty="0"/>
              <a:t>Oder das Modell gegenseitiger Wirkung</a:t>
            </a:r>
          </a:p>
          <a:p>
            <a:endParaRPr lang="de-DE" dirty="0"/>
          </a:p>
          <a:p>
            <a:pPr lvl="1"/>
            <a:r>
              <a:rPr lang="de-DE" dirty="0"/>
              <a:t>Jeder magnetischer Korpus erfährt eine Wirkung von allen umgebenden </a:t>
            </a:r>
            <a:r>
              <a:rPr lang="de-DE" dirty="0" err="1"/>
              <a:t>Korpi</a:t>
            </a:r>
            <a:endParaRPr lang="de-DE" dirty="0"/>
          </a:p>
          <a:p>
            <a:endParaRPr lang="de-DE" dirty="0"/>
          </a:p>
          <a:p>
            <a:pPr lvl="2"/>
            <a:r>
              <a:rPr lang="de-DE" dirty="0"/>
              <a:t>Dies entspricht einem effektiven Feld welches additiv zum äußeren Feld ist</a:t>
            </a:r>
          </a:p>
          <a:p>
            <a:pPr lvl="2"/>
            <a:endParaRPr lang="de-DE" dirty="0"/>
          </a:p>
          <a:p>
            <a:pPr lvl="2"/>
            <a:r>
              <a:rPr lang="de-DE" dirty="0"/>
              <a:t>Kommt selbst zu dem Ergebnis</a:t>
            </a:r>
          </a:p>
          <a:p>
            <a:pPr lvl="2"/>
            <a:endParaRPr lang="de-DE" dirty="0"/>
          </a:p>
          <a:p>
            <a:pPr lvl="2"/>
            <a:endParaRPr lang="de-DE" dirty="0"/>
          </a:p>
          <a:p>
            <a:pPr lvl="2"/>
            <a:endParaRPr lang="de-DE" dirty="0"/>
          </a:p>
          <a:p>
            <a:pPr lvl="2"/>
            <a:r>
              <a:rPr lang="de-DE" dirty="0"/>
              <a:t>NI bezeichnet das Molekular Feld </a:t>
            </a:r>
          </a:p>
          <a:p>
            <a:endParaRPr lang="de-DE" dirty="0"/>
          </a:p>
        </p:txBody>
      </p:sp>
      <p:sp>
        <p:nvSpPr>
          <p:cNvPr id="4" name="Inhaltsplatzhalter 3"/>
          <p:cNvSpPr>
            <a:spLocks noGrp="1"/>
          </p:cNvSpPr>
          <p:nvPr>
            <p:ph sz="half" idx="2"/>
          </p:nvPr>
        </p:nvSpPr>
        <p:spPr>
          <a:xfrm>
            <a:off x="6170107" y="1377144"/>
            <a:ext cx="5568949" cy="4103687"/>
          </a:xfrm>
        </p:spPr>
        <p:txBody>
          <a:bodyPr/>
          <a:lstStyle/>
          <a:p>
            <a:r>
              <a:rPr lang="de-DE" dirty="0"/>
              <a:t>Modell trotzdem brauchbar</a:t>
            </a:r>
          </a:p>
          <a:p>
            <a:endParaRPr lang="de-DE" dirty="0"/>
          </a:p>
          <a:p>
            <a:pPr lvl="1"/>
            <a:r>
              <a:rPr lang="de-DE" dirty="0"/>
              <a:t>Magnetisierung für einen Paramagneten bei Feld B und Temperatur T</a:t>
            </a:r>
          </a:p>
          <a:p>
            <a:endParaRPr lang="de-DE" dirty="0"/>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11</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pic>
        <p:nvPicPr>
          <p:cNvPr id="9" name="Grafik 8">
            <a:extLst>
              <a:ext uri="{FF2B5EF4-FFF2-40B4-BE49-F238E27FC236}">
                <a16:creationId xmlns:a16="http://schemas.microsoft.com/office/drawing/2014/main" id="{AA549CBE-5967-DA3C-FFE7-4905FB7A11C4}"/>
              </a:ext>
            </a:extLst>
          </p:cNvPr>
          <p:cNvPicPr>
            <a:picLocks noChangeAspect="1"/>
          </p:cNvPicPr>
          <p:nvPr/>
        </p:nvPicPr>
        <p:blipFill>
          <a:blip r:embed="rId3"/>
          <a:stretch>
            <a:fillRect/>
          </a:stretch>
        </p:blipFill>
        <p:spPr>
          <a:xfrm>
            <a:off x="1477331" y="3933018"/>
            <a:ext cx="1872308" cy="324052"/>
          </a:xfrm>
          <a:prstGeom prst="rect">
            <a:avLst/>
          </a:prstGeom>
        </p:spPr>
      </p:pic>
      <p:pic>
        <p:nvPicPr>
          <p:cNvPr id="10" name="Grafik 9">
            <a:extLst>
              <a:ext uri="{FF2B5EF4-FFF2-40B4-BE49-F238E27FC236}">
                <a16:creationId xmlns:a16="http://schemas.microsoft.com/office/drawing/2014/main" id="{9C7DCAB4-7697-5172-F9EB-F86AC16405F3}"/>
              </a:ext>
            </a:extLst>
          </p:cNvPr>
          <p:cNvPicPr>
            <a:picLocks noChangeAspect="1"/>
          </p:cNvPicPr>
          <p:nvPr/>
        </p:nvPicPr>
        <p:blipFill>
          <a:blip r:embed="rId4"/>
          <a:stretch>
            <a:fillRect/>
          </a:stretch>
        </p:blipFill>
        <p:spPr>
          <a:xfrm>
            <a:off x="3482982" y="4005063"/>
            <a:ext cx="833080" cy="260336"/>
          </a:xfrm>
          <a:prstGeom prst="rect">
            <a:avLst/>
          </a:prstGeom>
        </p:spPr>
      </p:pic>
      <p:pic>
        <p:nvPicPr>
          <p:cNvPr id="13" name="Grafik 12">
            <a:extLst>
              <a:ext uri="{FF2B5EF4-FFF2-40B4-BE49-F238E27FC236}">
                <a16:creationId xmlns:a16="http://schemas.microsoft.com/office/drawing/2014/main" id="{3A745C75-7C17-6309-1892-73508A48E6F1}"/>
              </a:ext>
            </a:extLst>
          </p:cNvPr>
          <p:cNvPicPr>
            <a:picLocks noChangeAspect="1"/>
          </p:cNvPicPr>
          <p:nvPr/>
        </p:nvPicPr>
        <p:blipFill>
          <a:blip r:embed="rId5"/>
          <a:stretch>
            <a:fillRect/>
          </a:stretch>
        </p:blipFill>
        <p:spPr>
          <a:xfrm>
            <a:off x="3899522" y="4576303"/>
            <a:ext cx="1808232" cy="355772"/>
          </a:xfrm>
          <a:prstGeom prst="rect">
            <a:avLst/>
          </a:prstGeom>
        </p:spPr>
      </p:pic>
    </p:spTree>
    <p:extLst>
      <p:ext uri="{BB962C8B-B14F-4D97-AF65-F5344CB8AC3E}">
        <p14:creationId xmlns:p14="http://schemas.microsoft.com/office/powerpoint/2010/main" val="2400984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C95FBAE7-D8CF-68D2-77B2-CF4E0A595814}"/>
              </a:ext>
            </a:extLst>
          </p:cNvPr>
          <p:cNvPicPr>
            <a:picLocks noChangeAspect="1"/>
          </p:cNvPicPr>
          <p:nvPr/>
        </p:nvPicPr>
        <p:blipFill>
          <a:blip r:embed="rId3"/>
          <a:stretch>
            <a:fillRect/>
          </a:stretch>
        </p:blipFill>
        <p:spPr>
          <a:xfrm>
            <a:off x="312885" y="2516923"/>
            <a:ext cx="5221908" cy="3250150"/>
          </a:xfrm>
          <a:prstGeom prst="rect">
            <a:avLst/>
          </a:prstGeom>
        </p:spPr>
      </p:pic>
      <p:sp>
        <p:nvSpPr>
          <p:cNvPr id="2" name="Titel 1"/>
          <p:cNvSpPr>
            <a:spLocks noGrp="1"/>
          </p:cNvSpPr>
          <p:nvPr>
            <p:ph type="title"/>
          </p:nvPr>
        </p:nvSpPr>
        <p:spPr/>
        <p:txBody>
          <a:bodyPr/>
          <a:lstStyle/>
          <a:p>
            <a:r>
              <a:rPr lang="de-DE" dirty="0" err="1"/>
              <a:t>Weiss</a:t>
            </a:r>
            <a:r>
              <a:rPr lang="de-DE" dirty="0"/>
              <a:t>-Model eines Ferromagneten</a:t>
            </a:r>
          </a:p>
        </p:txBody>
      </p:sp>
      <p:sp>
        <p:nvSpPr>
          <p:cNvPr id="4" name="Inhaltsplatzhalter 3"/>
          <p:cNvSpPr>
            <a:spLocks noGrp="1"/>
          </p:cNvSpPr>
          <p:nvPr>
            <p:ph sz="half" idx="2"/>
          </p:nvPr>
        </p:nvSpPr>
        <p:spPr>
          <a:xfrm>
            <a:off x="431800" y="1484784"/>
            <a:ext cx="5568949" cy="4103687"/>
          </a:xfrm>
        </p:spPr>
        <p:txBody>
          <a:bodyPr/>
          <a:lstStyle/>
          <a:p>
            <a:r>
              <a:rPr lang="de-DE" dirty="0"/>
              <a:t>Modell trotzdem brauchbar</a:t>
            </a:r>
          </a:p>
          <a:p>
            <a:endParaRPr lang="de-DE" dirty="0"/>
          </a:p>
          <a:p>
            <a:pPr lvl="1"/>
            <a:r>
              <a:rPr lang="de-DE" dirty="0"/>
              <a:t>Magnetisierung für einen Paramagneten bei Feld B und Temperatur T</a:t>
            </a:r>
          </a:p>
          <a:p>
            <a:endParaRPr lang="de-DE" dirty="0"/>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12</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10" name="Inhaltsplatzhalter 9">
            <a:extLst>
              <a:ext uri="{FF2B5EF4-FFF2-40B4-BE49-F238E27FC236}">
                <a16:creationId xmlns:a16="http://schemas.microsoft.com/office/drawing/2014/main" id="{37D888DC-129F-B86B-2B37-DB9B4104AB5E}"/>
              </a:ext>
            </a:extLst>
          </p:cNvPr>
          <p:cNvSpPr>
            <a:spLocks noGrp="1"/>
          </p:cNvSpPr>
          <p:nvPr>
            <p:ph sz="half" idx="1"/>
          </p:nvPr>
        </p:nvSpPr>
        <p:spPr>
          <a:xfrm>
            <a:off x="6119664" y="1554584"/>
            <a:ext cx="5568951" cy="4103687"/>
          </a:xfrm>
        </p:spPr>
        <p:txBody>
          <a:bodyPr/>
          <a:lstStyle/>
          <a:p>
            <a:r>
              <a:rPr lang="de-DE" dirty="0"/>
              <a:t>Annahmen</a:t>
            </a:r>
          </a:p>
          <a:p>
            <a:endParaRPr lang="de-DE" dirty="0"/>
          </a:p>
          <a:p>
            <a:pPr lvl="1"/>
            <a:r>
              <a:rPr lang="de-DE" dirty="0"/>
              <a:t>Ferromagnet ist wie ein Paramagnet, welcher durch das Molekular Feld geordnet wird.</a:t>
            </a:r>
          </a:p>
          <a:p>
            <a:pPr lvl="1"/>
            <a:endParaRPr lang="de-DE" dirty="0"/>
          </a:p>
          <a:p>
            <a:pPr lvl="1"/>
            <a:r>
              <a:rPr lang="de-DE" dirty="0"/>
              <a:t>Aus dem Molekular Feld Ansatz kommt die Bedingung</a:t>
            </a:r>
          </a:p>
          <a:p>
            <a:pPr lvl="1"/>
            <a:endParaRPr lang="de-DE" dirty="0"/>
          </a:p>
          <a:p>
            <a:pPr lvl="1"/>
            <a:endParaRPr lang="de-DE" dirty="0"/>
          </a:p>
          <a:p>
            <a:pPr lvl="1"/>
            <a:endParaRPr lang="de-DE" dirty="0"/>
          </a:p>
          <a:p>
            <a:pPr lvl="1"/>
            <a:endParaRPr lang="de-DE" dirty="0"/>
          </a:p>
          <a:p>
            <a:pPr lvl="1"/>
            <a:r>
              <a:rPr lang="de-DE" dirty="0"/>
              <a:t>Grafisches Lösen gibt für eine Kombination von T und B </a:t>
            </a:r>
          </a:p>
        </p:txBody>
      </p:sp>
      <p:pic>
        <p:nvPicPr>
          <p:cNvPr id="14" name="Grafik 13">
            <a:extLst>
              <a:ext uri="{FF2B5EF4-FFF2-40B4-BE49-F238E27FC236}">
                <a16:creationId xmlns:a16="http://schemas.microsoft.com/office/drawing/2014/main" id="{264E640F-E9BD-D552-565B-00AE24976822}"/>
              </a:ext>
            </a:extLst>
          </p:cNvPr>
          <p:cNvPicPr>
            <a:picLocks noChangeAspect="1"/>
          </p:cNvPicPr>
          <p:nvPr/>
        </p:nvPicPr>
        <p:blipFill>
          <a:blip r:embed="rId4"/>
          <a:stretch>
            <a:fillRect/>
          </a:stretch>
        </p:blipFill>
        <p:spPr>
          <a:xfrm>
            <a:off x="6456040" y="3327596"/>
            <a:ext cx="2114845" cy="562053"/>
          </a:xfrm>
          <a:prstGeom prst="rect">
            <a:avLst/>
          </a:prstGeom>
        </p:spPr>
      </p:pic>
    </p:spTree>
    <p:extLst>
      <p:ext uri="{BB962C8B-B14F-4D97-AF65-F5344CB8AC3E}">
        <p14:creationId xmlns:p14="http://schemas.microsoft.com/office/powerpoint/2010/main" val="558516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Weiss</a:t>
            </a:r>
            <a:r>
              <a:rPr lang="de-DE" dirty="0"/>
              <a:t>-Model eines Ferromagneten</a:t>
            </a:r>
          </a:p>
        </p:txBody>
      </p:sp>
      <p:sp>
        <p:nvSpPr>
          <p:cNvPr id="3" name="Inhaltsplatzhalter 2"/>
          <p:cNvSpPr>
            <a:spLocks noGrp="1"/>
          </p:cNvSpPr>
          <p:nvPr>
            <p:ph sz="half" idx="1"/>
          </p:nvPr>
        </p:nvSpPr>
        <p:spPr>
          <a:xfrm>
            <a:off x="431799" y="1556792"/>
            <a:ext cx="5568951" cy="4103687"/>
          </a:xfrm>
        </p:spPr>
        <p:txBody>
          <a:bodyPr/>
          <a:lstStyle/>
          <a:p>
            <a:r>
              <a:rPr lang="de-DE" dirty="0"/>
              <a:t>Kritik</a:t>
            </a:r>
          </a:p>
          <a:p>
            <a:endParaRPr lang="de-DE" dirty="0"/>
          </a:p>
          <a:p>
            <a:pPr lvl="1"/>
            <a:r>
              <a:rPr lang="de-DE" dirty="0"/>
              <a:t>Selbst bei seiner Veröffentlichung bemängelt er die </a:t>
            </a:r>
            <a:r>
              <a:rPr lang="de-DE" dirty="0" err="1"/>
              <a:t>unphysikalische</a:t>
            </a:r>
            <a:r>
              <a:rPr lang="de-DE" dirty="0"/>
              <a:t> Größe des Feldes</a:t>
            </a:r>
          </a:p>
          <a:p>
            <a:pPr lvl="1"/>
            <a:r>
              <a:rPr lang="de-DE" dirty="0"/>
              <a:t>„Das Feld [der Atome] ist jedoch mehr als tausendmal schwächer als das Molekularfeld[…] </a:t>
            </a:r>
            <a:r>
              <a:rPr lang="de-DE" b="0" i="0" dirty="0">
                <a:effectLst/>
                <a:highlight>
                  <a:srgbClr val="FFFFFF"/>
                </a:highlight>
                <a:latin typeface="Arial" panose="020B0604020202020204" pitchFamily="34" charset="0"/>
              </a:rPr>
              <a:t>und dass diese Interpretationsschwierigkeit weniger als Einwand denn als Hinweis für die Suche nach neuen Hypothesen über den Aufbau des Atoms angesehen werden sollte.</a:t>
            </a:r>
            <a:r>
              <a:rPr lang="de-DE" dirty="0"/>
              <a:t>“ </a:t>
            </a:r>
          </a:p>
          <a:p>
            <a:endParaRPr lang="de-DE" dirty="0"/>
          </a:p>
          <a:p>
            <a:pPr lvl="2"/>
            <a:r>
              <a:rPr lang="de-DE" dirty="0"/>
              <a:t>Model war dennoch auf den Prinzipien der statistischen Physik begründet und „formal befriedigend“.(Heisenberg)</a:t>
            </a:r>
          </a:p>
          <a:p>
            <a:pPr lvl="2"/>
            <a:r>
              <a:rPr lang="de-DE" dirty="0"/>
              <a:t>Model war erfolgreich, nur die großen Felder sorgten für Unmut. ( bei wem )</a:t>
            </a:r>
          </a:p>
          <a:p>
            <a:endParaRPr lang="de-DE" dirty="0"/>
          </a:p>
        </p:txBody>
      </p:sp>
      <p:sp>
        <p:nvSpPr>
          <p:cNvPr id="4" name="Inhaltsplatzhalter 3"/>
          <p:cNvSpPr>
            <a:spLocks noGrp="1"/>
          </p:cNvSpPr>
          <p:nvPr>
            <p:ph sz="half" idx="2"/>
          </p:nvPr>
        </p:nvSpPr>
        <p:spPr>
          <a:xfrm>
            <a:off x="6191252" y="1556792"/>
            <a:ext cx="5568949" cy="4103687"/>
          </a:xfrm>
        </p:spPr>
        <p:txBody>
          <a:bodyPr/>
          <a:lstStyle/>
          <a:p>
            <a:r>
              <a:rPr lang="de-DE" dirty="0"/>
              <a:t>Heisenbergs Lösung</a:t>
            </a:r>
          </a:p>
          <a:p>
            <a:endParaRPr lang="de-DE" dirty="0"/>
          </a:p>
          <a:p>
            <a:pPr lvl="1"/>
            <a:r>
              <a:rPr lang="de-DE" dirty="0"/>
              <a:t>Etwa 30 Jahre später konnte Heisenberg die Probleme mit Hilfe der Austauschwechselwirkung lösen</a:t>
            </a:r>
          </a:p>
          <a:p>
            <a:endParaRPr lang="de-DE" dirty="0"/>
          </a:p>
          <a:p>
            <a:pPr lvl="2"/>
            <a:r>
              <a:rPr lang="de-DE" dirty="0"/>
              <a:t>Diese wollen wir nun in Teilen herleiten</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13</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Tree>
    <p:extLst>
      <p:ext uri="{BB962C8B-B14F-4D97-AF65-F5344CB8AC3E}">
        <p14:creationId xmlns:p14="http://schemas.microsoft.com/office/powerpoint/2010/main" val="562075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Grafik 15">
            <a:extLst>
              <a:ext uri="{FF2B5EF4-FFF2-40B4-BE49-F238E27FC236}">
                <a16:creationId xmlns:a16="http://schemas.microsoft.com/office/drawing/2014/main" id="{82E26D23-0095-794C-C0C7-0BB718CA9D45}"/>
              </a:ext>
            </a:extLst>
          </p:cNvPr>
          <p:cNvPicPr>
            <a:picLocks noChangeAspect="1"/>
          </p:cNvPicPr>
          <p:nvPr/>
        </p:nvPicPr>
        <p:blipFill>
          <a:blip r:embed="rId2"/>
          <a:stretch>
            <a:fillRect/>
          </a:stretch>
        </p:blipFill>
        <p:spPr>
          <a:xfrm>
            <a:off x="8816004" y="3844241"/>
            <a:ext cx="500650" cy="479116"/>
          </a:xfrm>
          <a:prstGeom prst="rect">
            <a:avLst/>
          </a:prstGeom>
        </p:spPr>
      </p:pic>
      <p:pic>
        <p:nvPicPr>
          <p:cNvPr id="10" name="Grafik 9">
            <a:extLst>
              <a:ext uri="{FF2B5EF4-FFF2-40B4-BE49-F238E27FC236}">
                <a16:creationId xmlns:a16="http://schemas.microsoft.com/office/drawing/2014/main" id="{66EE745D-F01B-AF52-17A0-24349647D62E}"/>
              </a:ext>
            </a:extLst>
          </p:cNvPr>
          <p:cNvPicPr>
            <a:picLocks noChangeAspect="1"/>
          </p:cNvPicPr>
          <p:nvPr/>
        </p:nvPicPr>
        <p:blipFill>
          <a:blip r:embed="rId3"/>
          <a:stretch>
            <a:fillRect/>
          </a:stretch>
        </p:blipFill>
        <p:spPr>
          <a:xfrm>
            <a:off x="10022729" y="2487891"/>
            <a:ext cx="602274" cy="587090"/>
          </a:xfrm>
          <a:prstGeom prst="rect">
            <a:avLst/>
          </a:prstGeom>
        </p:spPr>
      </p:pic>
      <p:pic>
        <p:nvPicPr>
          <p:cNvPr id="4" name="Grafik 3">
            <a:extLst>
              <a:ext uri="{FF2B5EF4-FFF2-40B4-BE49-F238E27FC236}">
                <a16:creationId xmlns:a16="http://schemas.microsoft.com/office/drawing/2014/main" id="{B06DD571-8160-8016-4915-5D769C10E44A}"/>
              </a:ext>
            </a:extLst>
          </p:cNvPr>
          <p:cNvPicPr>
            <a:picLocks noChangeAspect="1"/>
          </p:cNvPicPr>
          <p:nvPr/>
        </p:nvPicPr>
        <p:blipFill>
          <a:blip r:embed="rId4"/>
          <a:stretch>
            <a:fillRect/>
          </a:stretch>
        </p:blipFill>
        <p:spPr>
          <a:xfrm>
            <a:off x="7402130" y="2237886"/>
            <a:ext cx="609716" cy="678046"/>
          </a:xfrm>
          <a:prstGeom prst="rect">
            <a:avLst/>
          </a:prstGeom>
        </p:spPr>
      </p:pic>
      <p:cxnSp>
        <p:nvCxnSpPr>
          <p:cNvPr id="22" name="Gerade Verbindung mit Pfeil 21">
            <a:extLst>
              <a:ext uri="{FF2B5EF4-FFF2-40B4-BE49-F238E27FC236}">
                <a16:creationId xmlns:a16="http://schemas.microsoft.com/office/drawing/2014/main" id="{9B5DF5A3-6FBF-405C-E6EA-9DD58A945575}"/>
              </a:ext>
            </a:extLst>
          </p:cNvPr>
          <p:cNvCxnSpPr>
            <a:cxnSpLocks/>
          </p:cNvCxnSpPr>
          <p:nvPr/>
        </p:nvCxnSpPr>
        <p:spPr>
          <a:xfrm flipV="1">
            <a:off x="9824759" y="2462065"/>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00859EDA-D88E-1CA2-706C-DD9325DBC56E}"/>
              </a:ext>
            </a:extLst>
          </p:cNvPr>
          <p:cNvCxnSpPr>
            <a:cxnSpLocks/>
          </p:cNvCxnSpPr>
          <p:nvPr/>
        </p:nvCxnSpPr>
        <p:spPr>
          <a:xfrm flipV="1">
            <a:off x="8076220" y="2353490"/>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14</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endParaRPr lang="de-DE" dirty="0"/>
          </a:p>
          <a:p>
            <a:pPr lvl="1"/>
            <a:r>
              <a:rPr lang="de-DE" dirty="0"/>
              <a:t>Etwa 30 Jahre später konnte Heisenberg die Probleme mit Hilfe der Austauschwechselwirkung lösen</a:t>
            </a:r>
          </a:p>
          <a:p>
            <a:endParaRPr lang="de-DE" dirty="0"/>
          </a:p>
          <a:p>
            <a:pPr lvl="2"/>
            <a:r>
              <a:rPr lang="de-DE" dirty="0"/>
              <a:t>Diese wollen wir nun in Teilen herleiten</a:t>
            </a:r>
          </a:p>
          <a:p>
            <a:pPr lvl="2"/>
            <a:endParaRPr lang="de-DE" dirty="0"/>
          </a:p>
          <a:p>
            <a:pPr lvl="2"/>
            <a:r>
              <a:rPr lang="de-DE" dirty="0"/>
              <a:t>Betrachten wir zwei Elektronen (eines Atoms)</a:t>
            </a:r>
          </a:p>
          <a:p>
            <a:pPr lvl="2"/>
            <a:endParaRPr lang="de-DE" dirty="0"/>
          </a:p>
          <a:p>
            <a:pPr lvl="2"/>
            <a:r>
              <a:rPr lang="de-DE" dirty="0"/>
              <a:t>Wir definieren </a:t>
            </a:r>
            <a:r>
              <a:rPr lang="de-DE" dirty="0" err="1"/>
              <a:t>qi</a:t>
            </a:r>
            <a:r>
              <a:rPr lang="de-DE" dirty="0"/>
              <a:t> = </a:t>
            </a:r>
            <a:r>
              <a:rPr lang="de-DE" b="1" dirty="0" err="1"/>
              <a:t>r</a:t>
            </a:r>
            <a:r>
              <a:rPr lang="de-DE" dirty="0" err="1"/>
              <a:t>i,si</a:t>
            </a:r>
            <a:r>
              <a:rPr lang="de-DE" dirty="0"/>
              <a:t>        mit</a:t>
            </a:r>
          </a:p>
          <a:p>
            <a:pPr lvl="2"/>
            <a:endParaRPr lang="de-DE" dirty="0"/>
          </a:p>
          <a:p>
            <a:pPr lvl="2"/>
            <a:r>
              <a:rPr lang="de-DE" dirty="0"/>
              <a:t>Kombinierte Wellenfunktion genähert als Produkt der zwei ein Teilchen Wellenfunktionen</a:t>
            </a:r>
          </a:p>
          <a:p>
            <a:pPr lvl="2"/>
            <a:endParaRPr lang="de-DE" dirty="0"/>
          </a:p>
          <a:p>
            <a:pPr lvl="2"/>
            <a:r>
              <a:rPr lang="de-DE" dirty="0"/>
              <a:t>P</a:t>
            </a:r>
          </a:p>
        </p:txBody>
      </p:sp>
      <p:sp>
        <p:nvSpPr>
          <p:cNvPr id="12" name="Ellipse 11">
            <a:extLst>
              <a:ext uri="{FF2B5EF4-FFF2-40B4-BE49-F238E27FC236}">
                <a16:creationId xmlns:a16="http://schemas.microsoft.com/office/drawing/2014/main" id="{CBF99DD7-AB45-A200-0B91-25FDA9B0FC0D}"/>
              </a:ext>
            </a:extLst>
          </p:cNvPr>
          <p:cNvSpPr/>
          <p:nvPr/>
        </p:nvSpPr>
        <p:spPr>
          <a:xfrm>
            <a:off x="8908381" y="2924944"/>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llipse 12">
            <a:extLst>
              <a:ext uri="{FF2B5EF4-FFF2-40B4-BE49-F238E27FC236}">
                <a16:creationId xmlns:a16="http://schemas.microsoft.com/office/drawing/2014/main" id="{093A85D4-F269-8401-2891-109C562A0C9A}"/>
              </a:ext>
            </a:extLst>
          </p:cNvPr>
          <p:cNvSpPr/>
          <p:nvPr/>
        </p:nvSpPr>
        <p:spPr>
          <a:xfrm>
            <a:off x="7968208" y="2564904"/>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E252B0FD-F28D-27C3-E1D3-FB962BC1FEAB}"/>
              </a:ext>
            </a:extLst>
          </p:cNvPr>
          <p:cNvSpPr/>
          <p:nvPr/>
        </p:nvSpPr>
        <p:spPr>
          <a:xfrm>
            <a:off x="9716747" y="2672916"/>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Geschweifte Klammer rechts 24">
            <a:extLst>
              <a:ext uri="{FF2B5EF4-FFF2-40B4-BE49-F238E27FC236}">
                <a16:creationId xmlns:a16="http://schemas.microsoft.com/office/drawing/2014/main" id="{BEBB0269-3FDB-6DB1-F8DC-A5A2AC8E7052}"/>
              </a:ext>
            </a:extLst>
          </p:cNvPr>
          <p:cNvSpPr/>
          <p:nvPr/>
        </p:nvSpPr>
        <p:spPr>
          <a:xfrm rot="5400000">
            <a:off x="8886313" y="2600883"/>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pic>
        <p:nvPicPr>
          <p:cNvPr id="19" name="Grafik 18">
            <a:extLst>
              <a:ext uri="{FF2B5EF4-FFF2-40B4-BE49-F238E27FC236}">
                <a16:creationId xmlns:a16="http://schemas.microsoft.com/office/drawing/2014/main" id="{1BC076E7-6B15-D052-C2AF-D53869FFE229}"/>
              </a:ext>
            </a:extLst>
          </p:cNvPr>
          <p:cNvPicPr>
            <a:picLocks noChangeAspect="1"/>
          </p:cNvPicPr>
          <p:nvPr/>
        </p:nvPicPr>
        <p:blipFill>
          <a:blip r:embed="rId5"/>
          <a:stretch>
            <a:fillRect/>
          </a:stretch>
        </p:blipFill>
        <p:spPr>
          <a:xfrm>
            <a:off x="2066058" y="4389864"/>
            <a:ext cx="1057902" cy="319194"/>
          </a:xfrm>
          <a:prstGeom prst="rect">
            <a:avLst/>
          </a:prstGeom>
        </p:spPr>
      </p:pic>
      <p:pic>
        <p:nvPicPr>
          <p:cNvPr id="21" name="Grafik 20">
            <a:extLst>
              <a:ext uri="{FF2B5EF4-FFF2-40B4-BE49-F238E27FC236}">
                <a16:creationId xmlns:a16="http://schemas.microsoft.com/office/drawing/2014/main" id="{16C58C85-B077-F515-E08F-C3B08E2FD69C}"/>
              </a:ext>
            </a:extLst>
          </p:cNvPr>
          <p:cNvPicPr>
            <a:picLocks noChangeAspect="1"/>
          </p:cNvPicPr>
          <p:nvPr/>
        </p:nvPicPr>
        <p:blipFill>
          <a:blip r:embed="rId6"/>
          <a:stretch>
            <a:fillRect/>
          </a:stretch>
        </p:blipFill>
        <p:spPr>
          <a:xfrm>
            <a:off x="3633579" y="4405445"/>
            <a:ext cx="881240" cy="288032"/>
          </a:xfrm>
          <a:prstGeom prst="rect">
            <a:avLst/>
          </a:prstGeom>
        </p:spPr>
      </p:pic>
      <p:pic>
        <p:nvPicPr>
          <p:cNvPr id="28" name="Grafik 27">
            <a:extLst>
              <a:ext uri="{FF2B5EF4-FFF2-40B4-BE49-F238E27FC236}">
                <a16:creationId xmlns:a16="http://schemas.microsoft.com/office/drawing/2014/main" id="{9635137E-A079-E5D2-70A6-A35417B2B798}"/>
              </a:ext>
            </a:extLst>
          </p:cNvPr>
          <p:cNvPicPr>
            <a:picLocks noChangeAspect="1"/>
          </p:cNvPicPr>
          <p:nvPr/>
        </p:nvPicPr>
        <p:blipFill>
          <a:blip r:embed="rId7"/>
          <a:stretch>
            <a:fillRect/>
          </a:stretch>
        </p:blipFill>
        <p:spPr>
          <a:xfrm>
            <a:off x="664643" y="5733256"/>
            <a:ext cx="2802830" cy="319194"/>
          </a:xfrm>
          <a:prstGeom prst="rect">
            <a:avLst/>
          </a:prstGeom>
        </p:spPr>
      </p:pic>
    </p:spTree>
    <p:extLst>
      <p:ext uri="{BB962C8B-B14F-4D97-AF65-F5344CB8AC3E}">
        <p14:creationId xmlns:p14="http://schemas.microsoft.com/office/powerpoint/2010/main" val="893616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15</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a:t>Psi(</a:t>
            </a:r>
          </a:p>
          <a:p>
            <a:pPr lvl="2"/>
            <a:endParaRPr lang="de-DE" dirty="0"/>
          </a:p>
          <a:p>
            <a:pPr lvl="3"/>
            <a:endParaRPr lang="de-DE" dirty="0"/>
          </a:p>
          <a:p>
            <a:pPr lvl="2"/>
            <a:r>
              <a:rPr lang="de-DE" dirty="0"/>
              <a:t>Aufteilen der Wellenfunktion in einen Orts-teil und einen Spin-teil</a:t>
            </a:r>
          </a:p>
          <a:p>
            <a:pPr lvl="2"/>
            <a:endParaRPr lang="de-DE" dirty="0"/>
          </a:p>
          <a:p>
            <a:pPr lvl="3"/>
            <a:r>
              <a:rPr lang="de-DE" dirty="0"/>
              <a:t>Psi (q_1,q_2) = Phi (r_1,r_2) * xi (s_1,s</a:t>
            </a:r>
          </a:p>
          <a:p>
            <a:pPr marL="0" lvl="2" indent="0">
              <a:buNone/>
            </a:pPr>
            <a:endParaRPr lang="de-DE" dirty="0"/>
          </a:p>
          <a:p>
            <a:pPr lvl="2"/>
            <a:r>
              <a:rPr lang="de-DE" dirty="0"/>
              <a:t>Dies ist noch kein physikalischer Zustand</a:t>
            </a:r>
          </a:p>
          <a:p>
            <a:pPr lvl="3"/>
            <a:r>
              <a:rPr lang="de-DE" dirty="0"/>
              <a:t>Muss noch </a:t>
            </a:r>
            <a:r>
              <a:rPr lang="de-DE" dirty="0" err="1"/>
              <a:t>symmetrisiert</a:t>
            </a:r>
            <a:r>
              <a:rPr lang="de-DE" dirty="0"/>
              <a:t> werden. </a:t>
            </a:r>
          </a:p>
          <a:p>
            <a:pPr lvl="3"/>
            <a:r>
              <a:rPr lang="de-DE" dirty="0"/>
              <a:t>Elektronen =&gt; </a:t>
            </a:r>
            <a:r>
              <a:rPr lang="de-DE" dirty="0" err="1"/>
              <a:t>Antisymmetrisierung</a:t>
            </a:r>
            <a:endParaRPr lang="de-DE" dirty="0"/>
          </a:p>
          <a:p>
            <a:pPr lvl="2"/>
            <a:endParaRPr lang="de-DE" dirty="0"/>
          </a:p>
          <a:p>
            <a:pPr lvl="2"/>
            <a:endParaRPr lang="de-DE" dirty="0"/>
          </a:p>
          <a:p>
            <a:pPr marL="450000" lvl="3" indent="0">
              <a:buNone/>
            </a:pPr>
            <a:endParaRPr lang="de-DE" dirty="0"/>
          </a:p>
          <a:p>
            <a:endParaRPr lang="de-DE" dirty="0"/>
          </a:p>
        </p:txBody>
      </p:sp>
      <p:pic>
        <p:nvPicPr>
          <p:cNvPr id="3" name="Grafik 2">
            <a:extLst>
              <a:ext uri="{FF2B5EF4-FFF2-40B4-BE49-F238E27FC236}">
                <a16:creationId xmlns:a16="http://schemas.microsoft.com/office/drawing/2014/main" id="{05DDF2B8-BF9C-FE6A-4334-79358328ACAD}"/>
              </a:ext>
            </a:extLst>
          </p:cNvPr>
          <p:cNvPicPr>
            <a:picLocks noChangeAspect="1"/>
          </p:cNvPicPr>
          <p:nvPr/>
        </p:nvPicPr>
        <p:blipFill>
          <a:blip r:embed="rId2"/>
          <a:stretch>
            <a:fillRect/>
          </a:stretch>
        </p:blipFill>
        <p:spPr>
          <a:xfrm>
            <a:off x="8816004" y="3844241"/>
            <a:ext cx="500650" cy="479116"/>
          </a:xfrm>
          <a:prstGeom prst="rect">
            <a:avLst/>
          </a:prstGeom>
        </p:spPr>
      </p:pic>
      <p:pic>
        <p:nvPicPr>
          <p:cNvPr id="4" name="Grafik 3">
            <a:extLst>
              <a:ext uri="{FF2B5EF4-FFF2-40B4-BE49-F238E27FC236}">
                <a16:creationId xmlns:a16="http://schemas.microsoft.com/office/drawing/2014/main" id="{8C4E7427-B878-B6A6-73E8-685ED5B3F771}"/>
              </a:ext>
            </a:extLst>
          </p:cNvPr>
          <p:cNvPicPr>
            <a:picLocks noChangeAspect="1"/>
          </p:cNvPicPr>
          <p:nvPr/>
        </p:nvPicPr>
        <p:blipFill>
          <a:blip r:embed="rId3"/>
          <a:stretch>
            <a:fillRect/>
          </a:stretch>
        </p:blipFill>
        <p:spPr>
          <a:xfrm>
            <a:off x="10022729" y="2487891"/>
            <a:ext cx="602274" cy="587090"/>
          </a:xfrm>
          <a:prstGeom prst="rect">
            <a:avLst/>
          </a:prstGeom>
        </p:spPr>
      </p:pic>
      <p:pic>
        <p:nvPicPr>
          <p:cNvPr id="8" name="Grafik 7">
            <a:extLst>
              <a:ext uri="{FF2B5EF4-FFF2-40B4-BE49-F238E27FC236}">
                <a16:creationId xmlns:a16="http://schemas.microsoft.com/office/drawing/2014/main" id="{58FCE523-9EE4-4219-F9AB-86720EF277C8}"/>
              </a:ext>
            </a:extLst>
          </p:cNvPr>
          <p:cNvPicPr>
            <a:picLocks noChangeAspect="1"/>
          </p:cNvPicPr>
          <p:nvPr/>
        </p:nvPicPr>
        <p:blipFill>
          <a:blip r:embed="rId4"/>
          <a:stretch>
            <a:fillRect/>
          </a:stretch>
        </p:blipFill>
        <p:spPr>
          <a:xfrm>
            <a:off x="7402130" y="2237886"/>
            <a:ext cx="609716" cy="678046"/>
          </a:xfrm>
          <a:prstGeom prst="rect">
            <a:avLst/>
          </a:prstGeom>
        </p:spPr>
      </p:pic>
      <p:cxnSp>
        <p:nvCxnSpPr>
          <p:cNvPr id="10" name="Gerade Verbindung mit Pfeil 9">
            <a:extLst>
              <a:ext uri="{FF2B5EF4-FFF2-40B4-BE49-F238E27FC236}">
                <a16:creationId xmlns:a16="http://schemas.microsoft.com/office/drawing/2014/main" id="{6A4F4CB0-F62D-BBAC-E9ED-D6402622AE71}"/>
              </a:ext>
            </a:extLst>
          </p:cNvPr>
          <p:cNvCxnSpPr>
            <a:cxnSpLocks/>
          </p:cNvCxnSpPr>
          <p:nvPr/>
        </p:nvCxnSpPr>
        <p:spPr>
          <a:xfrm flipV="1">
            <a:off x="9824759" y="2462065"/>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id="{2505D379-F5DA-D872-E19F-FDFEDE50F836}"/>
              </a:ext>
            </a:extLst>
          </p:cNvPr>
          <p:cNvCxnSpPr>
            <a:cxnSpLocks/>
          </p:cNvCxnSpPr>
          <p:nvPr/>
        </p:nvCxnSpPr>
        <p:spPr>
          <a:xfrm flipV="1">
            <a:off x="8076220" y="2353490"/>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4" name="Ellipse 13">
            <a:extLst>
              <a:ext uri="{FF2B5EF4-FFF2-40B4-BE49-F238E27FC236}">
                <a16:creationId xmlns:a16="http://schemas.microsoft.com/office/drawing/2014/main" id="{6FB9177D-16BD-B54D-AD1E-D29DA161A7D0}"/>
              </a:ext>
            </a:extLst>
          </p:cNvPr>
          <p:cNvSpPr/>
          <p:nvPr/>
        </p:nvSpPr>
        <p:spPr>
          <a:xfrm>
            <a:off x="8908381" y="2924944"/>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a:extLst>
              <a:ext uri="{FF2B5EF4-FFF2-40B4-BE49-F238E27FC236}">
                <a16:creationId xmlns:a16="http://schemas.microsoft.com/office/drawing/2014/main" id="{036EA0E8-8183-FAD7-4E3A-F132010F716D}"/>
              </a:ext>
            </a:extLst>
          </p:cNvPr>
          <p:cNvSpPr/>
          <p:nvPr/>
        </p:nvSpPr>
        <p:spPr>
          <a:xfrm>
            <a:off x="7968208" y="2564904"/>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Ellipse 17">
            <a:extLst>
              <a:ext uri="{FF2B5EF4-FFF2-40B4-BE49-F238E27FC236}">
                <a16:creationId xmlns:a16="http://schemas.microsoft.com/office/drawing/2014/main" id="{32BB739E-847D-CCCC-BF02-ABA8FDB025AD}"/>
              </a:ext>
            </a:extLst>
          </p:cNvPr>
          <p:cNvSpPr/>
          <p:nvPr/>
        </p:nvSpPr>
        <p:spPr>
          <a:xfrm>
            <a:off x="9716747" y="2672916"/>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Geschweifte Klammer rechts 18">
            <a:extLst>
              <a:ext uri="{FF2B5EF4-FFF2-40B4-BE49-F238E27FC236}">
                <a16:creationId xmlns:a16="http://schemas.microsoft.com/office/drawing/2014/main" id="{516AF679-CC44-5928-2B82-BA02F3B0CE0A}"/>
              </a:ext>
            </a:extLst>
          </p:cNvPr>
          <p:cNvSpPr/>
          <p:nvPr/>
        </p:nvSpPr>
        <p:spPr>
          <a:xfrm rot="5400000">
            <a:off x="8886313" y="2600883"/>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pic>
        <p:nvPicPr>
          <p:cNvPr id="20" name="Grafik 19">
            <a:extLst>
              <a:ext uri="{FF2B5EF4-FFF2-40B4-BE49-F238E27FC236}">
                <a16:creationId xmlns:a16="http://schemas.microsoft.com/office/drawing/2014/main" id="{91FDC774-CEFE-B8AD-054F-6C83AFDB6F2F}"/>
              </a:ext>
            </a:extLst>
          </p:cNvPr>
          <p:cNvPicPr>
            <a:picLocks noChangeAspect="1"/>
          </p:cNvPicPr>
          <p:nvPr/>
        </p:nvPicPr>
        <p:blipFill>
          <a:blip r:embed="rId5"/>
          <a:stretch>
            <a:fillRect/>
          </a:stretch>
        </p:blipFill>
        <p:spPr>
          <a:xfrm>
            <a:off x="767408" y="2513319"/>
            <a:ext cx="2802830" cy="319194"/>
          </a:xfrm>
          <a:prstGeom prst="rect">
            <a:avLst/>
          </a:prstGeom>
        </p:spPr>
      </p:pic>
      <p:pic>
        <p:nvPicPr>
          <p:cNvPr id="27" name="Grafik 26">
            <a:extLst>
              <a:ext uri="{FF2B5EF4-FFF2-40B4-BE49-F238E27FC236}">
                <a16:creationId xmlns:a16="http://schemas.microsoft.com/office/drawing/2014/main" id="{E358DD36-62FB-05F3-A012-782BB7F7433A}"/>
              </a:ext>
            </a:extLst>
          </p:cNvPr>
          <p:cNvPicPr>
            <a:picLocks noChangeAspect="1"/>
          </p:cNvPicPr>
          <p:nvPr/>
        </p:nvPicPr>
        <p:blipFill>
          <a:blip r:embed="rId6"/>
          <a:stretch>
            <a:fillRect/>
          </a:stretch>
        </p:blipFill>
        <p:spPr>
          <a:xfrm>
            <a:off x="1055158" y="4083799"/>
            <a:ext cx="3816706" cy="426035"/>
          </a:xfrm>
          <a:prstGeom prst="rect">
            <a:avLst/>
          </a:prstGeom>
        </p:spPr>
      </p:pic>
    </p:spTree>
    <p:extLst>
      <p:ext uri="{BB962C8B-B14F-4D97-AF65-F5344CB8AC3E}">
        <p14:creationId xmlns:p14="http://schemas.microsoft.com/office/powerpoint/2010/main" val="769778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16</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a:t>Psi(q_1,q_2)  = psi_1(q_1) * psi_2(q_2)</a:t>
            </a:r>
          </a:p>
          <a:p>
            <a:pPr lvl="2"/>
            <a:endParaRPr lang="de-DE" dirty="0"/>
          </a:p>
          <a:p>
            <a:pPr lvl="2"/>
            <a:r>
              <a:rPr lang="de-DE" dirty="0"/>
              <a:t>Dies ist noch kein physikalischer Zustand</a:t>
            </a:r>
          </a:p>
          <a:p>
            <a:pPr lvl="3"/>
            <a:r>
              <a:rPr lang="de-DE" dirty="0"/>
              <a:t>Muss noch </a:t>
            </a:r>
            <a:r>
              <a:rPr lang="de-DE" dirty="0" err="1"/>
              <a:t>symmetrisiert</a:t>
            </a:r>
            <a:r>
              <a:rPr lang="de-DE" dirty="0"/>
              <a:t> werden. </a:t>
            </a:r>
          </a:p>
          <a:p>
            <a:pPr lvl="3"/>
            <a:r>
              <a:rPr lang="de-DE" dirty="0"/>
              <a:t>Elektronen =&gt; </a:t>
            </a:r>
            <a:r>
              <a:rPr lang="de-DE" dirty="0" err="1"/>
              <a:t>Antisymmetrisierung</a:t>
            </a:r>
            <a:endParaRPr lang="de-DE" dirty="0"/>
          </a:p>
          <a:p>
            <a:pPr lvl="3"/>
            <a:r>
              <a:rPr lang="de-DE" dirty="0"/>
              <a:t>Daraus folgen zwei Fälle</a:t>
            </a:r>
          </a:p>
          <a:p>
            <a:pPr lvl="2"/>
            <a:r>
              <a:rPr lang="de-DE" dirty="0"/>
              <a:t>Phi (r_1,r_2) = Phi (r_2,r_1) &amp; xi (s_1,s_2) = - xi (s_2,s_1)</a:t>
            </a:r>
          </a:p>
          <a:p>
            <a:pPr lvl="2"/>
            <a:endParaRPr lang="de-DE" dirty="0"/>
          </a:p>
          <a:p>
            <a:pPr lvl="2"/>
            <a:r>
              <a:rPr lang="de-DE" dirty="0"/>
              <a:t>r</a:t>
            </a:r>
          </a:p>
          <a:p>
            <a:pPr lvl="2"/>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3"/>
          <a:stretch>
            <a:fillRect/>
          </a:stretch>
        </p:blipFill>
        <p:spPr>
          <a:xfrm>
            <a:off x="8816004" y="3844241"/>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4"/>
          <a:stretch>
            <a:fillRect/>
          </a:stretch>
        </p:blipFill>
        <p:spPr>
          <a:xfrm>
            <a:off x="10022729" y="2487891"/>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5"/>
          <a:stretch>
            <a:fillRect/>
          </a:stretch>
        </p:blipFill>
        <p:spPr>
          <a:xfrm>
            <a:off x="7402130" y="2237886"/>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9824759" y="2462065"/>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076220" y="2353490"/>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8908381" y="2924944"/>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7968208" y="2564904"/>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9716747" y="2672916"/>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8886313" y="2600883"/>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pic>
        <p:nvPicPr>
          <p:cNvPr id="48" name="Grafik 47">
            <a:extLst>
              <a:ext uri="{FF2B5EF4-FFF2-40B4-BE49-F238E27FC236}">
                <a16:creationId xmlns:a16="http://schemas.microsoft.com/office/drawing/2014/main" id="{F2E1EAEF-2BFC-6876-98FC-9FB94A5B35B8}"/>
              </a:ext>
            </a:extLst>
          </p:cNvPr>
          <p:cNvPicPr>
            <a:picLocks noChangeAspect="1"/>
          </p:cNvPicPr>
          <p:nvPr/>
        </p:nvPicPr>
        <p:blipFill>
          <a:blip r:embed="rId6"/>
          <a:stretch>
            <a:fillRect/>
          </a:stretch>
        </p:blipFill>
        <p:spPr>
          <a:xfrm>
            <a:off x="737139" y="2459898"/>
            <a:ext cx="3816706" cy="426035"/>
          </a:xfrm>
          <a:prstGeom prst="rect">
            <a:avLst/>
          </a:prstGeom>
        </p:spPr>
      </p:pic>
      <p:pic>
        <p:nvPicPr>
          <p:cNvPr id="52" name="Grafik 51">
            <a:extLst>
              <a:ext uri="{FF2B5EF4-FFF2-40B4-BE49-F238E27FC236}">
                <a16:creationId xmlns:a16="http://schemas.microsoft.com/office/drawing/2014/main" id="{B319812A-DCCF-291A-A026-FB132CA8E12D}"/>
              </a:ext>
            </a:extLst>
          </p:cNvPr>
          <p:cNvPicPr>
            <a:picLocks noChangeAspect="1"/>
          </p:cNvPicPr>
          <p:nvPr/>
        </p:nvPicPr>
        <p:blipFill>
          <a:blip r:embed="rId7"/>
          <a:stretch>
            <a:fillRect/>
          </a:stretch>
        </p:blipFill>
        <p:spPr>
          <a:xfrm>
            <a:off x="660065" y="4170118"/>
            <a:ext cx="5334206" cy="714982"/>
          </a:xfrm>
          <a:prstGeom prst="rect">
            <a:avLst/>
          </a:prstGeom>
        </p:spPr>
      </p:pic>
    </p:spTree>
    <p:extLst>
      <p:ext uri="{BB962C8B-B14F-4D97-AF65-F5344CB8AC3E}">
        <p14:creationId xmlns:p14="http://schemas.microsoft.com/office/powerpoint/2010/main" val="3632637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3"/>
          <a:stretch>
            <a:fillRect/>
          </a:stretch>
        </p:blipFill>
        <p:spPr>
          <a:xfrm>
            <a:off x="7855162" y="3463943"/>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17</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a:t>Psi(q_1,q_2)  = psi_1(q_1) * psi_2(q_2)</a:t>
            </a:r>
          </a:p>
          <a:p>
            <a:pPr lvl="2"/>
            <a:endParaRPr lang="de-DE" dirty="0"/>
          </a:p>
          <a:p>
            <a:pPr lvl="2"/>
            <a:r>
              <a:rPr lang="de-DE" dirty="0"/>
              <a:t>Dies ist noch kein physikalischer Zustand</a:t>
            </a:r>
          </a:p>
          <a:p>
            <a:pPr lvl="3"/>
            <a:r>
              <a:rPr lang="de-DE" dirty="0"/>
              <a:t>Muss noch </a:t>
            </a:r>
            <a:r>
              <a:rPr lang="de-DE" dirty="0" err="1"/>
              <a:t>symmetrisiert</a:t>
            </a:r>
            <a:r>
              <a:rPr lang="de-DE" dirty="0"/>
              <a:t> werden. </a:t>
            </a:r>
          </a:p>
          <a:p>
            <a:pPr lvl="3"/>
            <a:r>
              <a:rPr lang="de-DE" dirty="0"/>
              <a:t>Elektronen =&gt; </a:t>
            </a:r>
            <a:r>
              <a:rPr lang="de-DE" dirty="0" err="1"/>
              <a:t>Antisymmetrisierung</a:t>
            </a:r>
            <a:endParaRPr lang="de-DE" dirty="0"/>
          </a:p>
          <a:p>
            <a:pPr lvl="3"/>
            <a:r>
              <a:rPr lang="de-DE" dirty="0"/>
              <a:t>Daraus folgen zwei Fälle</a:t>
            </a:r>
          </a:p>
          <a:p>
            <a:pPr lvl="2"/>
            <a:r>
              <a:rPr lang="de-DE" dirty="0"/>
              <a:t>Phi (r_1,r_2) = Phi (r_2,r_1) &amp; xi (s_1,s_2) = - xi (s_2,s_1)</a:t>
            </a:r>
          </a:p>
          <a:p>
            <a:pPr lvl="2"/>
            <a:endParaRPr lang="de-DE" dirty="0"/>
          </a:p>
          <a:p>
            <a:pPr lvl="2"/>
            <a:r>
              <a:rPr lang="de-DE" dirty="0"/>
              <a:t>r</a:t>
            </a:r>
          </a:p>
          <a:p>
            <a:pPr lvl="2"/>
            <a:endParaRPr lang="de-DE" dirty="0"/>
          </a:p>
          <a:p>
            <a:pPr lvl="2"/>
            <a:r>
              <a:rPr lang="de-DE" dirty="0"/>
              <a:t>R</a:t>
            </a:r>
          </a:p>
          <a:p>
            <a:pPr lvl="2"/>
            <a:endParaRPr lang="de-DE" dirty="0"/>
          </a:p>
          <a:p>
            <a:pPr lvl="2"/>
            <a:r>
              <a:rPr lang="de-DE" dirty="0"/>
              <a:t>t</a:t>
            </a:r>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4"/>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5"/>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6"/>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pic>
        <p:nvPicPr>
          <p:cNvPr id="48" name="Grafik 47">
            <a:extLst>
              <a:ext uri="{FF2B5EF4-FFF2-40B4-BE49-F238E27FC236}">
                <a16:creationId xmlns:a16="http://schemas.microsoft.com/office/drawing/2014/main" id="{F2E1EAEF-2BFC-6876-98FC-9FB94A5B35B8}"/>
              </a:ext>
            </a:extLst>
          </p:cNvPr>
          <p:cNvPicPr>
            <a:picLocks noChangeAspect="1"/>
          </p:cNvPicPr>
          <p:nvPr/>
        </p:nvPicPr>
        <p:blipFill>
          <a:blip r:embed="rId7"/>
          <a:stretch>
            <a:fillRect/>
          </a:stretch>
        </p:blipFill>
        <p:spPr>
          <a:xfrm>
            <a:off x="737139" y="2459898"/>
            <a:ext cx="3816706" cy="426035"/>
          </a:xfrm>
          <a:prstGeom prst="rect">
            <a:avLst/>
          </a:prstGeom>
        </p:spPr>
      </p:pic>
      <p:pic>
        <p:nvPicPr>
          <p:cNvPr id="50" name="Grafik 49">
            <a:extLst>
              <a:ext uri="{FF2B5EF4-FFF2-40B4-BE49-F238E27FC236}">
                <a16:creationId xmlns:a16="http://schemas.microsoft.com/office/drawing/2014/main" id="{82773E85-9AFB-FE7E-6893-DD0CA93F4DCB}"/>
              </a:ext>
            </a:extLst>
          </p:cNvPr>
          <p:cNvPicPr>
            <a:picLocks noChangeAspect="1"/>
          </p:cNvPicPr>
          <p:nvPr/>
        </p:nvPicPr>
        <p:blipFill>
          <a:blip r:embed="rId8"/>
          <a:stretch>
            <a:fillRect/>
          </a:stretch>
        </p:blipFill>
        <p:spPr>
          <a:xfrm>
            <a:off x="660065" y="4170118"/>
            <a:ext cx="5334206" cy="714982"/>
          </a:xfrm>
          <a:prstGeom prst="rect">
            <a:avLst/>
          </a:prstGeom>
        </p:spPr>
      </p:pic>
      <p:sp>
        <p:nvSpPr>
          <p:cNvPr id="3" name="Rechteck: abgerundete Ecken 2">
            <a:extLst>
              <a:ext uri="{FF2B5EF4-FFF2-40B4-BE49-F238E27FC236}">
                <a16:creationId xmlns:a16="http://schemas.microsoft.com/office/drawing/2014/main" id="{0625CC7A-B12E-8B59-780A-B03FEF8AC96C}"/>
              </a:ext>
            </a:extLst>
          </p:cNvPr>
          <p:cNvSpPr/>
          <p:nvPr/>
        </p:nvSpPr>
        <p:spPr>
          <a:xfrm>
            <a:off x="8879088" y="2924607"/>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9909045" y="2924607"/>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7624610" y="3356655"/>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0939003" y="2924607"/>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7624610" y="4005197"/>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7624610" y="4650720"/>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7624610" y="529322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7224901" y="3352324"/>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8879088" y="335665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8900744" y="4004305"/>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8900744" y="465072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8900744" y="5300937"/>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9909207" y="335665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9930863" y="4004305"/>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9930863" y="465072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9930863" y="5300937"/>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0939002" y="335665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0939002" y="3356654"/>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0960658" y="4004305"/>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0960658" y="4004305"/>
                <a:ext cx="715766" cy="576064"/>
              </a:xfrm>
              <a:prstGeom prst="roundRect">
                <a:avLst/>
              </a:prstGeom>
              <a:blipFill>
                <a:blip r:embed="rId10"/>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0960658" y="465072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0960658" y="4650720"/>
                <a:ext cx="715766" cy="576064"/>
              </a:xfrm>
              <a:prstGeom prst="roundRect">
                <a:avLst/>
              </a:prstGeom>
              <a:blipFill>
                <a:blip r:embed="rId11"/>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0960658" y="5300937"/>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0960658" y="5300937"/>
                <a:ext cx="715766" cy="576064"/>
              </a:xfrm>
              <a:prstGeom prst="roundRect">
                <a:avLst/>
              </a:prstGeom>
              <a:blipFill>
                <a:blip r:embed="rId12"/>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6473082" y="5249325"/>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6475406" y="4033393"/>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13"/>
          <a:stretch>
            <a:fillRect/>
          </a:stretch>
        </p:blipFill>
        <p:spPr>
          <a:xfrm>
            <a:off x="7655912" y="4123871"/>
            <a:ext cx="1054740" cy="346594"/>
          </a:xfrm>
          <a:prstGeom prst="rect">
            <a:avLst/>
          </a:prstGeom>
        </p:spPr>
      </p:pic>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4"/>
          <a:stretch>
            <a:fillRect/>
          </a:stretch>
        </p:blipFill>
        <p:spPr>
          <a:xfrm>
            <a:off x="7644251" y="5421567"/>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5"/>
          <a:stretch>
            <a:fillRect/>
          </a:stretch>
        </p:blipFill>
        <p:spPr>
          <a:xfrm>
            <a:off x="7988178" y="4772633"/>
            <a:ext cx="346250" cy="304280"/>
          </a:xfrm>
          <a:prstGeom prst="rect">
            <a:avLst/>
          </a:prstGeom>
        </p:spPr>
      </p:pic>
      <p:pic>
        <p:nvPicPr>
          <p:cNvPr id="51" name="Grafik 50">
            <a:extLst>
              <a:ext uri="{FF2B5EF4-FFF2-40B4-BE49-F238E27FC236}">
                <a16:creationId xmlns:a16="http://schemas.microsoft.com/office/drawing/2014/main" id="{4F606C94-3FF2-FB72-7D49-009B611C5008}"/>
              </a:ext>
            </a:extLst>
          </p:cNvPr>
          <p:cNvPicPr>
            <a:picLocks noChangeAspect="1"/>
          </p:cNvPicPr>
          <p:nvPr/>
        </p:nvPicPr>
        <p:blipFill>
          <a:blip r:embed="rId16"/>
          <a:stretch>
            <a:fillRect/>
          </a:stretch>
        </p:blipFill>
        <p:spPr>
          <a:xfrm>
            <a:off x="660065" y="5065355"/>
            <a:ext cx="3467088" cy="1168096"/>
          </a:xfrm>
          <a:prstGeom prst="rect">
            <a:avLst/>
          </a:prstGeom>
        </p:spPr>
      </p:pic>
    </p:spTree>
    <p:extLst>
      <p:ext uri="{BB962C8B-B14F-4D97-AF65-F5344CB8AC3E}">
        <p14:creationId xmlns:p14="http://schemas.microsoft.com/office/powerpoint/2010/main" val="716279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3"/>
          <a:stretch>
            <a:fillRect/>
          </a:stretch>
        </p:blipFill>
        <p:spPr>
          <a:xfrm>
            <a:off x="7855162" y="3463943"/>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18</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err="1"/>
              <a:t>Hamiltonian</a:t>
            </a:r>
            <a:r>
              <a:rPr lang="de-DE" dirty="0"/>
              <a:t> </a:t>
            </a:r>
          </a:p>
          <a:p>
            <a:pPr lvl="3"/>
            <a:r>
              <a:rPr lang="de-DE" dirty="0"/>
              <a:t>t</a:t>
            </a:r>
          </a:p>
          <a:p>
            <a:pPr lvl="2"/>
            <a:endParaRPr lang="de-DE" dirty="0"/>
          </a:p>
          <a:p>
            <a:pPr marL="0" lvl="2" indent="0">
              <a:buNone/>
            </a:pPr>
            <a:endParaRPr lang="de-DE" dirty="0"/>
          </a:p>
          <a:p>
            <a:pPr lvl="2"/>
            <a:r>
              <a:rPr lang="de-DE" dirty="0"/>
              <a:t>2	         „nur“ eine Coulomb Wechselwirkung</a:t>
            </a:r>
          </a:p>
          <a:p>
            <a:pPr lvl="2"/>
            <a:endParaRPr lang="de-DE" dirty="0"/>
          </a:p>
          <a:p>
            <a:pPr lvl="2"/>
            <a:endParaRPr lang="de-DE" dirty="0"/>
          </a:p>
          <a:p>
            <a:pPr lvl="2"/>
            <a:r>
              <a:rPr lang="de-DE" dirty="0"/>
              <a:t>Gesamtenergie </a:t>
            </a:r>
          </a:p>
          <a:p>
            <a:pPr lvl="2"/>
            <a:endParaRPr lang="de-DE" dirty="0"/>
          </a:p>
          <a:p>
            <a:pPr lvl="2"/>
            <a:endParaRPr lang="de-DE" dirty="0"/>
          </a:p>
          <a:p>
            <a:pPr lvl="2"/>
            <a:endParaRPr lang="de-DE" dirty="0"/>
          </a:p>
          <a:p>
            <a:pPr lvl="2"/>
            <a:endParaRPr lang="de-DE" dirty="0"/>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4"/>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5"/>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6"/>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8879088" y="2924607"/>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9909045" y="2924607"/>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7624610" y="3356655"/>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0939003" y="2924607"/>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7624610" y="4005197"/>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7624610" y="4650720"/>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7624610" y="529322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7224901" y="3352324"/>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8879088" y="335665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8900744" y="4004305"/>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8900744" y="465072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8900744" y="5300937"/>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9909207" y="335665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9930863" y="4004305"/>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9930863" y="465072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9930863" y="5300937"/>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0939002" y="335665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0939002" y="3356654"/>
                <a:ext cx="715766" cy="576064"/>
              </a:xfrm>
              <a:prstGeom prst="roundRect">
                <a:avLst/>
              </a:prstGeom>
              <a:blipFill>
                <a:blip r:embed="rId7"/>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0960658" y="4004305"/>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0960658" y="4004305"/>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0960658" y="465072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0960658" y="4650720"/>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0960658" y="5300937"/>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0960658" y="5300937"/>
                <a:ext cx="715766" cy="576064"/>
              </a:xfrm>
              <a:prstGeom prst="roundRect">
                <a:avLst/>
              </a:prstGeom>
              <a:blipFill>
                <a:blip r:embed="rId10"/>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6473082" y="5249325"/>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6475406" y="4033393"/>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11"/>
          <a:stretch>
            <a:fillRect/>
          </a:stretch>
        </p:blipFill>
        <p:spPr>
          <a:xfrm>
            <a:off x="7655912" y="4123871"/>
            <a:ext cx="1054740" cy="346594"/>
          </a:xfrm>
          <a:prstGeom prst="rect">
            <a:avLst/>
          </a:prstGeom>
        </p:spPr>
      </p:pic>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7644251" y="5421567"/>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7988178" y="4772633"/>
            <a:ext cx="346250" cy="304280"/>
          </a:xfrm>
          <a:prstGeom prst="rect">
            <a:avLst/>
          </a:prstGeom>
        </p:spPr>
      </p:pic>
      <p:pic>
        <p:nvPicPr>
          <p:cNvPr id="38" name="Grafik 37">
            <a:extLst>
              <a:ext uri="{FF2B5EF4-FFF2-40B4-BE49-F238E27FC236}">
                <a16:creationId xmlns:a16="http://schemas.microsoft.com/office/drawing/2014/main" id="{344C8624-E92A-9D00-66A1-8D6768144F9A}"/>
              </a:ext>
            </a:extLst>
          </p:cNvPr>
          <p:cNvPicPr>
            <a:picLocks noChangeAspect="1"/>
          </p:cNvPicPr>
          <p:nvPr/>
        </p:nvPicPr>
        <p:blipFill>
          <a:blip r:embed="rId14"/>
          <a:stretch>
            <a:fillRect/>
          </a:stretch>
        </p:blipFill>
        <p:spPr>
          <a:xfrm>
            <a:off x="1090627" y="2839132"/>
            <a:ext cx="3551702" cy="390344"/>
          </a:xfrm>
          <a:prstGeom prst="rect">
            <a:avLst/>
          </a:prstGeom>
        </p:spPr>
      </p:pic>
      <p:pic>
        <p:nvPicPr>
          <p:cNvPr id="31" name="Grafik 30">
            <a:extLst>
              <a:ext uri="{FF2B5EF4-FFF2-40B4-BE49-F238E27FC236}">
                <a16:creationId xmlns:a16="http://schemas.microsoft.com/office/drawing/2014/main" id="{401940AD-3DAD-5693-23CA-B6ECE3C379E5}"/>
              </a:ext>
            </a:extLst>
          </p:cNvPr>
          <p:cNvPicPr>
            <a:picLocks noChangeAspect="1"/>
          </p:cNvPicPr>
          <p:nvPr/>
        </p:nvPicPr>
        <p:blipFill>
          <a:blip r:embed="rId15"/>
          <a:stretch>
            <a:fillRect/>
          </a:stretch>
        </p:blipFill>
        <p:spPr>
          <a:xfrm>
            <a:off x="719699" y="3409731"/>
            <a:ext cx="1032306" cy="593486"/>
          </a:xfrm>
          <a:prstGeom prst="rect">
            <a:avLst/>
          </a:prstGeom>
        </p:spPr>
      </p:pic>
      <p:pic>
        <p:nvPicPr>
          <p:cNvPr id="35" name="Grafik 34">
            <a:extLst>
              <a:ext uri="{FF2B5EF4-FFF2-40B4-BE49-F238E27FC236}">
                <a16:creationId xmlns:a16="http://schemas.microsoft.com/office/drawing/2014/main" id="{0A48A337-2C32-E797-D547-61184DF659A1}"/>
              </a:ext>
            </a:extLst>
          </p:cNvPr>
          <p:cNvPicPr>
            <a:picLocks noChangeAspect="1"/>
          </p:cNvPicPr>
          <p:nvPr/>
        </p:nvPicPr>
        <p:blipFill>
          <a:blip r:embed="rId16"/>
          <a:stretch>
            <a:fillRect/>
          </a:stretch>
        </p:blipFill>
        <p:spPr>
          <a:xfrm>
            <a:off x="2235260" y="4276946"/>
            <a:ext cx="2000032" cy="606846"/>
          </a:xfrm>
          <a:prstGeom prst="rect">
            <a:avLst/>
          </a:prstGeom>
        </p:spPr>
      </p:pic>
    </p:spTree>
    <p:extLst>
      <p:ext uri="{BB962C8B-B14F-4D97-AF65-F5344CB8AC3E}">
        <p14:creationId xmlns:p14="http://schemas.microsoft.com/office/powerpoint/2010/main" val="78541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3"/>
          <a:stretch>
            <a:fillRect/>
          </a:stretch>
        </p:blipFill>
        <p:spPr>
          <a:xfrm>
            <a:off x="13835394" y="3448552"/>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19</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err="1"/>
              <a:t>Hamiltonian</a:t>
            </a:r>
            <a:r>
              <a:rPr lang="de-DE" dirty="0"/>
              <a:t> </a:t>
            </a:r>
          </a:p>
          <a:p>
            <a:pPr lvl="3"/>
            <a:r>
              <a:rPr lang="de-DE" dirty="0"/>
              <a:t>t</a:t>
            </a:r>
          </a:p>
          <a:p>
            <a:pPr lvl="2"/>
            <a:endParaRPr lang="de-DE" dirty="0"/>
          </a:p>
          <a:p>
            <a:pPr marL="0" lvl="2" indent="0">
              <a:buNone/>
            </a:pPr>
            <a:endParaRPr lang="de-DE" dirty="0"/>
          </a:p>
          <a:p>
            <a:pPr lvl="2"/>
            <a:r>
              <a:rPr lang="de-DE" dirty="0"/>
              <a:t>2	         „nur“ eine Coulomb Wechselwirkung</a:t>
            </a:r>
          </a:p>
          <a:p>
            <a:pPr lvl="2"/>
            <a:endParaRPr lang="de-DE" dirty="0"/>
          </a:p>
          <a:p>
            <a:pPr lvl="2"/>
            <a:endParaRPr lang="de-DE" dirty="0"/>
          </a:p>
          <a:p>
            <a:pPr lvl="2"/>
            <a:r>
              <a:rPr lang="de-DE" dirty="0"/>
              <a:t>Gesamtenergie </a:t>
            </a:r>
          </a:p>
          <a:p>
            <a:pPr lvl="2"/>
            <a:endParaRPr lang="de-DE" dirty="0"/>
          </a:p>
          <a:p>
            <a:pPr lvl="2"/>
            <a:r>
              <a:rPr lang="de-DE" dirty="0"/>
              <a:t>T</a:t>
            </a:r>
          </a:p>
          <a:p>
            <a:pPr lvl="2"/>
            <a:endParaRPr lang="de-DE" dirty="0"/>
          </a:p>
          <a:p>
            <a:pPr lvl="2"/>
            <a:r>
              <a:rPr lang="de-DE" dirty="0"/>
              <a:t>r</a:t>
            </a:r>
          </a:p>
          <a:p>
            <a:pPr lvl="2"/>
            <a:endParaRPr lang="de-DE" dirty="0"/>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4"/>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5"/>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6"/>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14859320" y="2909216"/>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15889277" y="2909216"/>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13604842" y="334126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6919235" y="2909216"/>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13604842" y="3989806"/>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13604842" y="4635329"/>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13604842" y="5277833"/>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13205133" y="3336933"/>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14859320" y="334126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14880976" y="39889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14880976" y="463532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14880976" y="528554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15889439" y="334126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15911095" y="39889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15911095" y="463532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15911095" y="528554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6919234" y="334126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6919234" y="3341263"/>
                <a:ext cx="715766" cy="576064"/>
              </a:xfrm>
              <a:prstGeom prst="roundRect">
                <a:avLst/>
              </a:prstGeom>
              <a:blipFill>
                <a:blip r:embed="rId7"/>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6940890" y="39889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6940890" y="3988914"/>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6940890" y="463532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6940890" y="4635329"/>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6940890" y="528554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6940890" y="5285546"/>
                <a:ext cx="715766" cy="576064"/>
              </a:xfrm>
              <a:prstGeom prst="roundRect">
                <a:avLst/>
              </a:prstGeom>
              <a:blipFill>
                <a:blip r:embed="rId10"/>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12453314" y="5233934"/>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12455638" y="4018002"/>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11"/>
          <a:stretch>
            <a:fillRect/>
          </a:stretch>
        </p:blipFill>
        <p:spPr>
          <a:xfrm>
            <a:off x="13636144" y="4108480"/>
            <a:ext cx="1054740" cy="346594"/>
          </a:xfrm>
          <a:prstGeom prst="rect">
            <a:avLst/>
          </a:prstGeom>
        </p:spPr>
      </p:pic>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13624483" y="5406176"/>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13968410" y="4757242"/>
            <a:ext cx="346250" cy="304280"/>
          </a:xfrm>
          <a:prstGeom prst="rect">
            <a:avLst/>
          </a:prstGeom>
        </p:spPr>
      </p:pic>
      <p:pic>
        <p:nvPicPr>
          <p:cNvPr id="38" name="Grafik 37">
            <a:extLst>
              <a:ext uri="{FF2B5EF4-FFF2-40B4-BE49-F238E27FC236}">
                <a16:creationId xmlns:a16="http://schemas.microsoft.com/office/drawing/2014/main" id="{344C8624-E92A-9D00-66A1-8D6768144F9A}"/>
              </a:ext>
            </a:extLst>
          </p:cNvPr>
          <p:cNvPicPr>
            <a:picLocks noChangeAspect="1"/>
          </p:cNvPicPr>
          <p:nvPr/>
        </p:nvPicPr>
        <p:blipFill>
          <a:blip r:embed="rId14"/>
          <a:stretch>
            <a:fillRect/>
          </a:stretch>
        </p:blipFill>
        <p:spPr>
          <a:xfrm>
            <a:off x="1090627" y="2839132"/>
            <a:ext cx="3551702" cy="390344"/>
          </a:xfrm>
          <a:prstGeom prst="rect">
            <a:avLst/>
          </a:prstGeom>
        </p:spPr>
      </p:pic>
      <p:pic>
        <p:nvPicPr>
          <p:cNvPr id="31" name="Grafik 30">
            <a:extLst>
              <a:ext uri="{FF2B5EF4-FFF2-40B4-BE49-F238E27FC236}">
                <a16:creationId xmlns:a16="http://schemas.microsoft.com/office/drawing/2014/main" id="{401940AD-3DAD-5693-23CA-B6ECE3C379E5}"/>
              </a:ext>
            </a:extLst>
          </p:cNvPr>
          <p:cNvPicPr>
            <a:picLocks noChangeAspect="1"/>
          </p:cNvPicPr>
          <p:nvPr/>
        </p:nvPicPr>
        <p:blipFill>
          <a:blip r:embed="rId15"/>
          <a:stretch>
            <a:fillRect/>
          </a:stretch>
        </p:blipFill>
        <p:spPr>
          <a:xfrm>
            <a:off x="719699" y="3409731"/>
            <a:ext cx="1032306" cy="593486"/>
          </a:xfrm>
          <a:prstGeom prst="rect">
            <a:avLst/>
          </a:prstGeom>
        </p:spPr>
      </p:pic>
      <p:pic>
        <p:nvPicPr>
          <p:cNvPr id="35" name="Grafik 34">
            <a:extLst>
              <a:ext uri="{FF2B5EF4-FFF2-40B4-BE49-F238E27FC236}">
                <a16:creationId xmlns:a16="http://schemas.microsoft.com/office/drawing/2014/main" id="{0A48A337-2C32-E797-D547-61184DF659A1}"/>
              </a:ext>
            </a:extLst>
          </p:cNvPr>
          <p:cNvPicPr>
            <a:picLocks noChangeAspect="1"/>
          </p:cNvPicPr>
          <p:nvPr/>
        </p:nvPicPr>
        <p:blipFill>
          <a:blip r:embed="rId16"/>
          <a:stretch>
            <a:fillRect/>
          </a:stretch>
        </p:blipFill>
        <p:spPr>
          <a:xfrm>
            <a:off x="2235260" y="4276946"/>
            <a:ext cx="2000032" cy="606846"/>
          </a:xfrm>
          <a:prstGeom prst="rect">
            <a:avLst/>
          </a:prstGeom>
        </p:spPr>
      </p:pic>
      <p:pic>
        <p:nvPicPr>
          <p:cNvPr id="49" name="Grafik 48">
            <a:extLst>
              <a:ext uri="{FF2B5EF4-FFF2-40B4-BE49-F238E27FC236}">
                <a16:creationId xmlns:a16="http://schemas.microsoft.com/office/drawing/2014/main" id="{EB52909B-A908-9752-AB78-233CB716BB40}"/>
              </a:ext>
            </a:extLst>
          </p:cNvPr>
          <p:cNvPicPr>
            <a:picLocks noChangeAspect="1"/>
          </p:cNvPicPr>
          <p:nvPr/>
        </p:nvPicPr>
        <p:blipFill>
          <a:blip r:embed="rId17"/>
          <a:stretch>
            <a:fillRect/>
          </a:stretch>
        </p:blipFill>
        <p:spPr>
          <a:xfrm>
            <a:off x="719699" y="4905000"/>
            <a:ext cx="2775168" cy="343826"/>
          </a:xfrm>
          <a:prstGeom prst="rect">
            <a:avLst/>
          </a:prstGeom>
        </p:spPr>
      </p:pic>
      <p:pic>
        <p:nvPicPr>
          <p:cNvPr id="52" name="Grafik 51">
            <a:extLst>
              <a:ext uri="{FF2B5EF4-FFF2-40B4-BE49-F238E27FC236}">
                <a16:creationId xmlns:a16="http://schemas.microsoft.com/office/drawing/2014/main" id="{F2852278-B7CD-4F46-B8A3-C606B8CB264D}"/>
              </a:ext>
            </a:extLst>
          </p:cNvPr>
          <p:cNvPicPr>
            <a:picLocks noChangeAspect="1"/>
          </p:cNvPicPr>
          <p:nvPr/>
        </p:nvPicPr>
        <p:blipFill>
          <a:blip r:embed="rId18"/>
          <a:stretch>
            <a:fillRect/>
          </a:stretch>
        </p:blipFill>
        <p:spPr>
          <a:xfrm>
            <a:off x="668914" y="5460127"/>
            <a:ext cx="2876738" cy="286392"/>
          </a:xfrm>
          <a:prstGeom prst="rect">
            <a:avLst/>
          </a:prstGeom>
        </p:spPr>
      </p:pic>
      <p:pic>
        <p:nvPicPr>
          <p:cNvPr id="29" name="Grafik 28">
            <a:extLst>
              <a:ext uri="{FF2B5EF4-FFF2-40B4-BE49-F238E27FC236}">
                <a16:creationId xmlns:a16="http://schemas.microsoft.com/office/drawing/2014/main" id="{D9F5BFD9-3190-090B-CD99-B62BDC6CF3C7}"/>
              </a:ext>
            </a:extLst>
          </p:cNvPr>
          <p:cNvPicPr>
            <a:picLocks noChangeAspect="1"/>
          </p:cNvPicPr>
          <p:nvPr/>
        </p:nvPicPr>
        <p:blipFill>
          <a:blip r:embed="rId19"/>
          <a:stretch>
            <a:fillRect/>
          </a:stretch>
        </p:blipFill>
        <p:spPr>
          <a:xfrm>
            <a:off x="7746709" y="3099025"/>
            <a:ext cx="3238952" cy="2962688"/>
          </a:xfrm>
          <a:prstGeom prst="rect">
            <a:avLst/>
          </a:prstGeom>
        </p:spPr>
      </p:pic>
    </p:spTree>
    <p:extLst>
      <p:ext uri="{BB962C8B-B14F-4D97-AF65-F5344CB8AC3E}">
        <p14:creationId xmlns:p14="http://schemas.microsoft.com/office/powerpoint/2010/main" val="1891501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el 2"/>
          <p:cNvSpPr txBox="1">
            <a:spLocks/>
          </p:cNvSpPr>
          <p:nvPr/>
        </p:nvSpPr>
        <p:spPr>
          <a:xfrm>
            <a:off x="431800" y="2349500"/>
            <a:ext cx="6335713" cy="2592388"/>
          </a:xfrm>
          <a:prstGeom prst="rect">
            <a:avLst/>
          </a:prstGeom>
        </p:spPr>
        <p:txBody>
          <a:bodyPr vert="horz" lIns="0" tIns="0" rIns="0" bIns="82800" rtlCol="0" anchor="b" anchorCtr="0">
            <a:noAutofit/>
          </a:bodyPr>
          <a:lstStyle>
            <a:lvl1pPr>
              <a:lnSpc>
                <a:spcPct val="105000"/>
              </a:lnSpc>
              <a:spcBef>
                <a:spcPct val="0"/>
              </a:spcBef>
              <a:buNone/>
              <a:defRPr sz="5200" b="1" u="none" baseline="0">
                <a:uFill>
                  <a:solidFill>
                    <a:schemeClr val="accent1"/>
                  </a:solidFill>
                </a:uFill>
                <a:latin typeface="+mj-lt"/>
                <a:ea typeface="+mj-ea"/>
                <a:cs typeface="+mj-cs"/>
              </a:defRPr>
            </a:lvl1pPr>
          </a:lstStyle>
          <a:p>
            <a:r>
              <a:rPr lang="de-DE" dirty="0"/>
              <a:t>Titelfolie ohne</a:t>
            </a:r>
          </a:p>
          <a:p>
            <a:r>
              <a:rPr lang="de-DE" dirty="0"/>
              <a:t>Bild mit</a:t>
            </a:r>
          </a:p>
          <a:p>
            <a:r>
              <a:rPr lang="de-DE" dirty="0"/>
              <a:t>großer </a:t>
            </a:r>
            <a:r>
              <a:rPr lang="de-DE" dirty="0" err="1"/>
              <a:t>Typo</a:t>
            </a:r>
            <a:endParaRPr lang="de-DE" dirty="0"/>
          </a:p>
        </p:txBody>
      </p:sp>
      <p:sp>
        <p:nvSpPr>
          <p:cNvPr id="5" name="Untertitel 1"/>
          <p:cNvSpPr txBox="1">
            <a:spLocks/>
          </p:cNvSpPr>
          <p:nvPr/>
        </p:nvSpPr>
        <p:spPr>
          <a:xfrm>
            <a:off x="431800" y="5373688"/>
            <a:ext cx="6335713" cy="792162"/>
          </a:xfrm>
          <a:prstGeom prst="rect">
            <a:avLst/>
          </a:prstGeom>
        </p:spPr>
        <p:txBody>
          <a:bodyPr vert="horz" lIns="0" tIns="0" rIns="0" bIns="0" rtlCol="0" anchor="b">
            <a:noAutofit/>
          </a:bodyPr>
          <a:lstStyle>
            <a:lvl1pPr indent="0">
              <a:lnSpc>
                <a:spcPct val="110000"/>
              </a:lnSpc>
              <a:spcBef>
                <a:spcPts val="0"/>
              </a:spcBef>
              <a:buFont typeface="Arial" pitchFamily="34" charset="0"/>
              <a:buNone/>
              <a:defRPr sz="2000" b="1" u="none" baseline="0">
                <a:solidFill>
                  <a:schemeClr val="accent1"/>
                </a:solidFill>
                <a:uFill>
                  <a:solidFill>
                    <a:schemeClr val="accent1"/>
                  </a:solidFill>
                </a:uFill>
              </a:defRPr>
            </a:lvl1pPr>
            <a:lvl2pPr indent="0" algn="ctr">
              <a:lnSpc>
                <a:spcPct val="110000"/>
              </a:lnSpc>
              <a:spcBef>
                <a:spcPts val="0"/>
              </a:spcBef>
              <a:buFont typeface="Arial" pitchFamily="34" charset="0"/>
              <a:buNone/>
              <a:defRPr sz="1600">
                <a:solidFill>
                  <a:schemeClr val="tx1">
                    <a:tint val="75000"/>
                  </a:schemeClr>
                </a:solidFill>
              </a:defRPr>
            </a:lvl2pPr>
            <a:lvl3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3pPr>
            <a:lvl4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4pPr>
            <a:lvl5pPr indent="0" algn="ctr">
              <a:lnSpc>
                <a:spcPct val="110000"/>
              </a:lnSpc>
              <a:spcBef>
                <a:spcPts val="0"/>
              </a:spcBef>
              <a:buFont typeface="+mj-lt"/>
              <a:buNone/>
              <a:defRPr sz="1600" u="sng" baseline="0">
                <a:solidFill>
                  <a:schemeClr val="tx1">
                    <a:tint val="75000"/>
                  </a:schemeClr>
                </a:solidFill>
                <a:uFill>
                  <a:solidFill>
                    <a:schemeClr val="accent1"/>
                  </a:solidFill>
                </a:uFill>
              </a:defRPr>
            </a:lvl5pPr>
            <a:lvl6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6pPr>
            <a:lvl7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7pPr>
            <a:lvl8pPr indent="0" algn="ctr">
              <a:lnSpc>
                <a:spcPct val="110000"/>
              </a:lnSpc>
              <a:spcBef>
                <a:spcPts val="0"/>
              </a:spcBef>
              <a:buClr>
                <a:schemeClr val="accent1"/>
              </a:buClr>
              <a:buFont typeface="Arial" panose="020B0604020202020204" pitchFamily="34" charset="0"/>
              <a:buNone/>
              <a:tabLst/>
              <a:defRPr sz="1600" baseline="0">
                <a:solidFill>
                  <a:schemeClr val="tx1">
                    <a:tint val="75000"/>
                  </a:schemeClr>
                </a:solidFill>
              </a:defRPr>
            </a:lvl8pPr>
            <a:lvl9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9pPr>
          </a:lstStyle>
          <a:p>
            <a:r>
              <a:rPr lang="de-DE" dirty="0"/>
              <a:t>Name des Referenten, Arial </a:t>
            </a:r>
            <a:r>
              <a:rPr lang="de-DE" dirty="0" err="1"/>
              <a:t>Bold</a:t>
            </a:r>
            <a:r>
              <a:rPr lang="de-DE" dirty="0"/>
              <a:t> Akzentfarbe 1</a:t>
            </a:r>
          </a:p>
          <a:p>
            <a:r>
              <a:rPr lang="de-DE" b="0" dirty="0"/>
              <a:t>Ort, Datum, Arial Regular Akzentfarbe 1</a:t>
            </a:r>
          </a:p>
        </p:txBody>
      </p:sp>
    </p:spTree>
    <p:extLst>
      <p:ext uri="{BB962C8B-B14F-4D97-AF65-F5344CB8AC3E}">
        <p14:creationId xmlns:p14="http://schemas.microsoft.com/office/powerpoint/2010/main" val="92787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3"/>
          <a:stretch>
            <a:fillRect/>
          </a:stretch>
        </p:blipFill>
        <p:spPr>
          <a:xfrm>
            <a:off x="13835394" y="3448552"/>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20</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a:t>Ergebnis und Interpretation</a:t>
            </a:r>
          </a:p>
          <a:p>
            <a:pPr lvl="2"/>
            <a:endParaRPr lang="de-DE" dirty="0"/>
          </a:p>
          <a:p>
            <a:pPr lvl="3"/>
            <a:r>
              <a:rPr lang="de-DE" dirty="0"/>
              <a:t>t</a:t>
            </a:r>
          </a:p>
          <a:p>
            <a:pPr lvl="2"/>
            <a:endParaRPr lang="de-DE" dirty="0"/>
          </a:p>
          <a:p>
            <a:pPr lvl="2"/>
            <a:r>
              <a:rPr lang="de-DE" dirty="0"/>
              <a:t>Gibt eine </a:t>
            </a:r>
            <a:r>
              <a:rPr lang="de-DE" dirty="0">
                <a:solidFill>
                  <a:schemeClr val="accent2">
                    <a:lumMod val="75000"/>
                  </a:schemeClr>
                </a:solidFill>
              </a:rPr>
              <a:t>Energiedifferenz zwischen dem </a:t>
            </a:r>
            <a:r>
              <a:rPr lang="de-DE" dirty="0" err="1">
                <a:solidFill>
                  <a:schemeClr val="accent2">
                    <a:lumMod val="75000"/>
                  </a:schemeClr>
                </a:solidFill>
              </a:rPr>
              <a:t>Singlett</a:t>
            </a:r>
            <a:r>
              <a:rPr lang="de-DE" dirty="0">
                <a:solidFill>
                  <a:schemeClr val="accent2">
                    <a:lumMod val="75000"/>
                  </a:schemeClr>
                </a:solidFill>
              </a:rPr>
              <a:t> und dem Triplett </a:t>
            </a:r>
            <a:r>
              <a:rPr lang="de-DE" dirty="0"/>
              <a:t>Zustand basierend auf der </a:t>
            </a:r>
            <a:r>
              <a:rPr lang="de-DE" dirty="0" err="1">
                <a:solidFill>
                  <a:schemeClr val="accent1">
                    <a:lumMod val="60000"/>
                    <a:lumOff val="40000"/>
                  </a:schemeClr>
                </a:solidFill>
              </a:rPr>
              <a:t>Coulombenergie</a:t>
            </a:r>
            <a:r>
              <a:rPr lang="de-DE" dirty="0"/>
              <a:t> und der </a:t>
            </a:r>
            <a:r>
              <a:rPr lang="de-DE" dirty="0">
                <a:solidFill>
                  <a:schemeClr val="accent1">
                    <a:lumMod val="60000"/>
                    <a:lumOff val="40000"/>
                  </a:schemeClr>
                </a:solidFill>
              </a:rPr>
              <a:t>asymmetrischen Wellenfunktion</a:t>
            </a:r>
            <a:r>
              <a:rPr lang="de-DE" dirty="0"/>
              <a:t>.</a:t>
            </a:r>
          </a:p>
          <a:p>
            <a:pPr lvl="2"/>
            <a:endParaRPr lang="de-DE" dirty="0"/>
          </a:p>
          <a:p>
            <a:pPr lvl="2"/>
            <a:r>
              <a:rPr lang="de-DE" dirty="0"/>
              <a:t>Abhängig vom Überlapp der Wellenfunktionen</a:t>
            </a:r>
          </a:p>
          <a:p>
            <a:pPr lvl="3"/>
            <a:r>
              <a:rPr lang="de-DE" dirty="0"/>
              <a:t>Eisen/Nickel-Salz Lösungen sind nicht ferromagnetisch</a:t>
            </a:r>
          </a:p>
          <a:p>
            <a:pPr lvl="3"/>
            <a:endParaRPr lang="de-DE" dirty="0"/>
          </a:p>
          <a:p>
            <a:pPr lvl="2"/>
            <a:r>
              <a:rPr lang="de-DE" dirty="0"/>
              <a:t>Je nach Situation ist also der Triplett oder der </a:t>
            </a:r>
            <a:r>
              <a:rPr lang="de-DE" dirty="0" err="1"/>
              <a:t>Singlett</a:t>
            </a:r>
            <a:r>
              <a:rPr lang="de-DE" dirty="0"/>
              <a:t> Zustand energetisch günstiger</a:t>
            </a:r>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4"/>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5"/>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6"/>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14859320" y="2909216"/>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15889277" y="2909216"/>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13604842" y="334126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6919235" y="2909216"/>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13604842" y="3989806"/>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13604842" y="4635329"/>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13604842" y="5277833"/>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13205133" y="3336933"/>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14859320" y="334126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14880976" y="39889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14880976" y="463532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14880976" y="528554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15889439" y="334126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15911095" y="39889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15911095" y="463532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15911095" y="528554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6919234" y="334126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6919234" y="3341263"/>
                <a:ext cx="715766" cy="576064"/>
              </a:xfrm>
              <a:prstGeom prst="roundRect">
                <a:avLst/>
              </a:prstGeom>
              <a:blipFill>
                <a:blip r:embed="rId7"/>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6940890" y="39889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6940890" y="3988914"/>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6940890" y="463532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6940890" y="4635329"/>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6940890" y="528554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6940890" y="5285546"/>
                <a:ext cx="715766" cy="576064"/>
              </a:xfrm>
              <a:prstGeom prst="roundRect">
                <a:avLst/>
              </a:prstGeom>
              <a:blipFill>
                <a:blip r:embed="rId10"/>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12453314" y="5233934"/>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12455638" y="4018002"/>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11"/>
          <a:stretch>
            <a:fillRect/>
          </a:stretch>
        </p:blipFill>
        <p:spPr>
          <a:xfrm>
            <a:off x="13636144" y="4108480"/>
            <a:ext cx="1054740" cy="346594"/>
          </a:xfrm>
          <a:prstGeom prst="rect">
            <a:avLst/>
          </a:prstGeom>
        </p:spPr>
      </p:pic>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13624483" y="5406176"/>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13968410" y="4757242"/>
            <a:ext cx="346250" cy="304280"/>
          </a:xfrm>
          <a:prstGeom prst="rect">
            <a:avLst/>
          </a:prstGeom>
        </p:spPr>
      </p:pic>
      <p:pic>
        <p:nvPicPr>
          <p:cNvPr id="37" name="Grafik 36">
            <a:extLst>
              <a:ext uri="{FF2B5EF4-FFF2-40B4-BE49-F238E27FC236}">
                <a16:creationId xmlns:a16="http://schemas.microsoft.com/office/drawing/2014/main" id="{DCFFB1F8-19F6-2BB2-3E73-114E200B8C22}"/>
              </a:ext>
            </a:extLst>
          </p:cNvPr>
          <p:cNvPicPr>
            <a:picLocks noChangeAspect="1"/>
          </p:cNvPicPr>
          <p:nvPr/>
        </p:nvPicPr>
        <p:blipFill>
          <a:blip r:embed="rId14"/>
          <a:stretch>
            <a:fillRect/>
          </a:stretch>
        </p:blipFill>
        <p:spPr>
          <a:xfrm>
            <a:off x="1168808" y="2878844"/>
            <a:ext cx="6973602" cy="582966"/>
          </a:xfrm>
          <a:prstGeom prst="rect">
            <a:avLst/>
          </a:prstGeom>
        </p:spPr>
      </p:pic>
      <p:cxnSp>
        <p:nvCxnSpPr>
          <p:cNvPr id="53" name="Verbinder: gekrümmt 52">
            <a:extLst>
              <a:ext uri="{FF2B5EF4-FFF2-40B4-BE49-F238E27FC236}">
                <a16:creationId xmlns:a16="http://schemas.microsoft.com/office/drawing/2014/main" id="{7649E568-323A-C401-CA30-370B8BE2BE77}"/>
              </a:ext>
            </a:extLst>
          </p:cNvPr>
          <p:cNvCxnSpPr>
            <a:cxnSpLocks/>
          </p:cNvCxnSpPr>
          <p:nvPr/>
        </p:nvCxnSpPr>
        <p:spPr>
          <a:xfrm flipV="1">
            <a:off x="8588529" y="476470"/>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54" name="Verbinder: gekrümmt 53">
            <a:extLst>
              <a:ext uri="{FF2B5EF4-FFF2-40B4-BE49-F238E27FC236}">
                <a16:creationId xmlns:a16="http://schemas.microsoft.com/office/drawing/2014/main" id="{27C4EB5D-5A2B-48DA-1A01-988F7744FEFB}"/>
              </a:ext>
            </a:extLst>
          </p:cNvPr>
          <p:cNvCxnSpPr>
            <a:cxnSpLocks/>
          </p:cNvCxnSpPr>
          <p:nvPr/>
        </p:nvCxnSpPr>
        <p:spPr>
          <a:xfrm rot="10800000">
            <a:off x="10019848" y="476472"/>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cxnSp>
        <p:nvCxnSpPr>
          <p:cNvPr id="72" name="Verbinder: gekrümmt 71">
            <a:extLst>
              <a:ext uri="{FF2B5EF4-FFF2-40B4-BE49-F238E27FC236}">
                <a16:creationId xmlns:a16="http://schemas.microsoft.com/office/drawing/2014/main" id="{495B834A-A44D-66D4-EA9E-DA77ADD1B5D7}"/>
              </a:ext>
            </a:extLst>
          </p:cNvPr>
          <p:cNvCxnSpPr>
            <a:cxnSpLocks/>
          </p:cNvCxnSpPr>
          <p:nvPr/>
        </p:nvCxnSpPr>
        <p:spPr>
          <a:xfrm flipV="1">
            <a:off x="6880383" y="412502"/>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73" name="Verbinder: gekrümmt 72">
            <a:extLst>
              <a:ext uri="{FF2B5EF4-FFF2-40B4-BE49-F238E27FC236}">
                <a16:creationId xmlns:a16="http://schemas.microsoft.com/office/drawing/2014/main" id="{E9C30A6D-071B-6D71-AC6E-F44F0325ED73}"/>
              </a:ext>
            </a:extLst>
          </p:cNvPr>
          <p:cNvCxnSpPr>
            <a:cxnSpLocks/>
          </p:cNvCxnSpPr>
          <p:nvPr/>
        </p:nvCxnSpPr>
        <p:spPr>
          <a:xfrm rot="10800000">
            <a:off x="8311702" y="412504"/>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18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3"/>
          <a:stretch>
            <a:fillRect/>
          </a:stretch>
        </p:blipFill>
        <p:spPr>
          <a:xfrm>
            <a:off x="7701986" y="4244465"/>
            <a:ext cx="1054740" cy="346594"/>
          </a:xfrm>
          <a:prstGeom prst="rect">
            <a:avLst/>
          </a:prstGeom>
        </p:spPr>
      </p:pic>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4"/>
          <a:stretch>
            <a:fillRect/>
          </a:stretch>
        </p:blipFill>
        <p:spPr>
          <a:xfrm>
            <a:off x="7901236" y="3584537"/>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21</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a:t>Ergebnis und Interpretation</a:t>
            </a:r>
          </a:p>
          <a:p>
            <a:pPr lvl="2"/>
            <a:endParaRPr lang="de-DE" dirty="0"/>
          </a:p>
          <a:p>
            <a:pPr lvl="3"/>
            <a:r>
              <a:rPr lang="de-DE" dirty="0" err="1"/>
              <a:t>tt</a:t>
            </a:r>
            <a:endParaRPr lang="de-DE" dirty="0"/>
          </a:p>
          <a:p>
            <a:pPr lvl="2"/>
            <a:endParaRPr lang="de-DE" dirty="0"/>
          </a:p>
          <a:p>
            <a:pPr lvl="2"/>
            <a:r>
              <a:rPr lang="de-DE" dirty="0"/>
              <a:t>Konstruktion eines „</a:t>
            </a:r>
            <a:r>
              <a:rPr lang="de-DE" dirty="0" err="1"/>
              <a:t>effeketiven</a:t>
            </a:r>
            <a:r>
              <a:rPr lang="de-DE" dirty="0"/>
              <a:t> </a:t>
            </a:r>
            <a:r>
              <a:rPr lang="de-DE" dirty="0" err="1"/>
              <a:t>Hamiltonian</a:t>
            </a:r>
            <a:r>
              <a:rPr lang="de-DE" dirty="0"/>
              <a:t>“:</a:t>
            </a:r>
          </a:p>
          <a:p>
            <a:pPr lvl="3"/>
            <a:r>
              <a:rPr lang="de-DE" dirty="0"/>
              <a:t>Zur Unterscheidung von T u. S geht sowohl S</a:t>
            </a:r>
            <a:r>
              <a:rPr lang="de-DE" baseline="30000" dirty="0"/>
              <a:t>2</a:t>
            </a:r>
            <a:r>
              <a:rPr lang="de-DE" dirty="0"/>
              <a:t> und S</a:t>
            </a:r>
            <a:r>
              <a:rPr lang="de-DE" baseline="-25000" dirty="0"/>
              <a:t>1</a:t>
            </a:r>
            <a:r>
              <a:rPr lang="de-DE" dirty="0"/>
              <a:t>S</a:t>
            </a:r>
            <a:r>
              <a:rPr lang="de-DE" baseline="-25000" dirty="0"/>
              <a:t>2</a:t>
            </a:r>
          </a:p>
          <a:p>
            <a:pPr lvl="2"/>
            <a:endParaRPr lang="de-DE" dirty="0"/>
          </a:p>
          <a:p>
            <a:pPr lvl="2"/>
            <a:r>
              <a:rPr lang="de-DE" dirty="0"/>
              <a:t>4</a:t>
            </a:r>
          </a:p>
          <a:p>
            <a:pPr lvl="2"/>
            <a:endParaRPr lang="de-DE" dirty="0"/>
          </a:p>
          <a:p>
            <a:pPr lvl="2"/>
            <a:endParaRPr lang="de-DE" dirty="0"/>
          </a:p>
          <a:p>
            <a:pPr lvl="2"/>
            <a:r>
              <a:rPr lang="de-DE" dirty="0"/>
              <a:t>5</a:t>
            </a:r>
          </a:p>
          <a:p>
            <a:pPr lvl="2"/>
            <a:endParaRPr lang="de-DE" dirty="0"/>
          </a:p>
          <a:p>
            <a:pPr lvl="2"/>
            <a:r>
              <a:rPr lang="de-DE" dirty="0"/>
              <a:t>6</a:t>
            </a:r>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5"/>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6"/>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7"/>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8925162"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9955119"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7670684" y="3477249"/>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0985077" y="3045201"/>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7670684" y="4125791"/>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7670684" y="477131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7670684" y="5413818"/>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7270975" y="3472918"/>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8925162"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8946818"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8946818"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8946818"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9955281"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9976937"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9976937"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9976937"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0985076"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0985076" y="3477248"/>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1006732"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1006732" y="4124899"/>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1006732"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1006732" y="4771314"/>
                <a:ext cx="715766" cy="576064"/>
              </a:xfrm>
              <a:prstGeom prst="roundRect">
                <a:avLst/>
              </a:prstGeom>
              <a:blipFill>
                <a:blip r:embed="rId10"/>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1006732"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1006732" y="5421531"/>
                <a:ext cx="715766" cy="576064"/>
              </a:xfrm>
              <a:prstGeom prst="roundRect">
                <a:avLst/>
              </a:prstGeom>
              <a:blipFill>
                <a:blip r:embed="rId11"/>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6519156" y="5369919"/>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6521480" y="4153987"/>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7690325" y="5542161"/>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8034252" y="4893227"/>
            <a:ext cx="346250" cy="304280"/>
          </a:xfrm>
          <a:prstGeom prst="rect">
            <a:avLst/>
          </a:prstGeom>
        </p:spPr>
      </p:pic>
      <p:cxnSp>
        <p:nvCxnSpPr>
          <p:cNvPr id="53" name="Verbinder: gekrümmt 52">
            <a:extLst>
              <a:ext uri="{FF2B5EF4-FFF2-40B4-BE49-F238E27FC236}">
                <a16:creationId xmlns:a16="http://schemas.microsoft.com/office/drawing/2014/main" id="{7649E568-323A-C401-CA30-370B8BE2BE77}"/>
              </a:ext>
            </a:extLst>
          </p:cNvPr>
          <p:cNvCxnSpPr>
            <a:cxnSpLocks/>
          </p:cNvCxnSpPr>
          <p:nvPr/>
        </p:nvCxnSpPr>
        <p:spPr>
          <a:xfrm flipV="1">
            <a:off x="8588529" y="476470"/>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54" name="Verbinder: gekrümmt 53">
            <a:extLst>
              <a:ext uri="{FF2B5EF4-FFF2-40B4-BE49-F238E27FC236}">
                <a16:creationId xmlns:a16="http://schemas.microsoft.com/office/drawing/2014/main" id="{27C4EB5D-5A2B-48DA-1A01-988F7744FEFB}"/>
              </a:ext>
            </a:extLst>
          </p:cNvPr>
          <p:cNvCxnSpPr>
            <a:cxnSpLocks/>
          </p:cNvCxnSpPr>
          <p:nvPr/>
        </p:nvCxnSpPr>
        <p:spPr>
          <a:xfrm rot="10800000">
            <a:off x="10019848" y="476472"/>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cxnSp>
        <p:nvCxnSpPr>
          <p:cNvPr id="72" name="Verbinder: gekrümmt 71">
            <a:extLst>
              <a:ext uri="{FF2B5EF4-FFF2-40B4-BE49-F238E27FC236}">
                <a16:creationId xmlns:a16="http://schemas.microsoft.com/office/drawing/2014/main" id="{495B834A-A44D-66D4-EA9E-DA77ADD1B5D7}"/>
              </a:ext>
            </a:extLst>
          </p:cNvPr>
          <p:cNvCxnSpPr>
            <a:cxnSpLocks/>
          </p:cNvCxnSpPr>
          <p:nvPr/>
        </p:nvCxnSpPr>
        <p:spPr>
          <a:xfrm flipV="1">
            <a:off x="6880383" y="412502"/>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73" name="Verbinder: gekrümmt 72">
            <a:extLst>
              <a:ext uri="{FF2B5EF4-FFF2-40B4-BE49-F238E27FC236}">
                <a16:creationId xmlns:a16="http://schemas.microsoft.com/office/drawing/2014/main" id="{E9C30A6D-071B-6D71-AC6E-F44F0325ED73}"/>
              </a:ext>
            </a:extLst>
          </p:cNvPr>
          <p:cNvCxnSpPr>
            <a:cxnSpLocks/>
          </p:cNvCxnSpPr>
          <p:nvPr/>
        </p:nvCxnSpPr>
        <p:spPr>
          <a:xfrm rot="10800000">
            <a:off x="8311702" y="412504"/>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pic>
        <p:nvPicPr>
          <p:cNvPr id="31" name="Grafik 30">
            <a:extLst>
              <a:ext uri="{FF2B5EF4-FFF2-40B4-BE49-F238E27FC236}">
                <a16:creationId xmlns:a16="http://schemas.microsoft.com/office/drawing/2014/main" id="{E0D3CFFD-1AD6-8D05-5DAF-8B616E620922}"/>
              </a:ext>
            </a:extLst>
          </p:cNvPr>
          <p:cNvPicPr>
            <a:picLocks noChangeAspect="1"/>
          </p:cNvPicPr>
          <p:nvPr/>
        </p:nvPicPr>
        <p:blipFill>
          <a:blip r:embed="rId14"/>
          <a:stretch>
            <a:fillRect/>
          </a:stretch>
        </p:blipFill>
        <p:spPr>
          <a:xfrm>
            <a:off x="653953" y="4558759"/>
            <a:ext cx="3851618" cy="646210"/>
          </a:xfrm>
          <a:prstGeom prst="rect">
            <a:avLst/>
          </a:prstGeom>
        </p:spPr>
      </p:pic>
      <p:pic>
        <p:nvPicPr>
          <p:cNvPr id="35" name="Grafik 34">
            <a:extLst>
              <a:ext uri="{FF2B5EF4-FFF2-40B4-BE49-F238E27FC236}">
                <a16:creationId xmlns:a16="http://schemas.microsoft.com/office/drawing/2014/main" id="{2094E236-EA9F-310D-52A9-FA7548B81CC5}"/>
              </a:ext>
            </a:extLst>
          </p:cNvPr>
          <p:cNvPicPr>
            <a:picLocks noChangeAspect="1"/>
          </p:cNvPicPr>
          <p:nvPr/>
        </p:nvPicPr>
        <p:blipFill>
          <a:blip r:embed="rId15"/>
          <a:stretch>
            <a:fillRect/>
          </a:stretch>
        </p:blipFill>
        <p:spPr>
          <a:xfrm>
            <a:off x="653953" y="5343048"/>
            <a:ext cx="2520662" cy="990652"/>
          </a:xfrm>
          <a:prstGeom prst="rect">
            <a:avLst/>
          </a:prstGeom>
        </p:spPr>
      </p:pic>
      <p:pic>
        <p:nvPicPr>
          <p:cNvPr id="38" name="Grafik 37">
            <a:extLst>
              <a:ext uri="{FF2B5EF4-FFF2-40B4-BE49-F238E27FC236}">
                <a16:creationId xmlns:a16="http://schemas.microsoft.com/office/drawing/2014/main" id="{E6301A2A-4754-3A6F-1DED-3D3A57AB12A7}"/>
              </a:ext>
            </a:extLst>
          </p:cNvPr>
          <p:cNvPicPr>
            <a:picLocks/>
          </p:cNvPicPr>
          <p:nvPr/>
        </p:nvPicPr>
        <p:blipFill rotWithShape="1">
          <a:blip r:embed="rId16"/>
          <a:srcRect l="-6" r="72127"/>
          <a:stretch/>
        </p:blipFill>
        <p:spPr>
          <a:xfrm>
            <a:off x="1159698" y="2905762"/>
            <a:ext cx="1944000" cy="582966"/>
          </a:xfrm>
          <a:prstGeom prst="rect">
            <a:avLst/>
          </a:prstGeom>
        </p:spPr>
      </p:pic>
    </p:spTree>
    <p:extLst>
      <p:ext uri="{BB962C8B-B14F-4D97-AF65-F5344CB8AC3E}">
        <p14:creationId xmlns:p14="http://schemas.microsoft.com/office/powerpoint/2010/main" val="2832812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3"/>
          <a:stretch>
            <a:fillRect/>
          </a:stretch>
        </p:blipFill>
        <p:spPr>
          <a:xfrm>
            <a:off x="7701986" y="4244465"/>
            <a:ext cx="1054740" cy="346594"/>
          </a:xfrm>
          <a:prstGeom prst="rect">
            <a:avLst/>
          </a:prstGeom>
        </p:spPr>
      </p:pic>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4"/>
          <a:stretch>
            <a:fillRect/>
          </a:stretch>
        </p:blipFill>
        <p:spPr>
          <a:xfrm>
            <a:off x="7901236" y="3584537"/>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22</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a:t>Ergebnis und Interpretation</a:t>
            </a:r>
          </a:p>
          <a:p>
            <a:pPr lvl="2"/>
            <a:endParaRPr lang="de-DE" dirty="0"/>
          </a:p>
          <a:p>
            <a:pPr lvl="3"/>
            <a:r>
              <a:rPr lang="de-DE" dirty="0" err="1"/>
              <a:t>ttt</a:t>
            </a:r>
            <a:endParaRPr lang="de-DE" dirty="0"/>
          </a:p>
          <a:p>
            <a:pPr lvl="2"/>
            <a:endParaRPr lang="de-DE" dirty="0"/>
          </a:p>
          <a:p>
            <a:pPr lvl="2"/>
            <a:r>
              <a:rPr lang="de-DE" dirty="0"/>
              <a:t>Konstruktion eines „</a:t>
            </a:r>
            <a:r>
              <a:rPr lang="de-DE" dirty="0" err="1"/>
              <a:t>effeketiven</a:t>
            </a:r>
            <a:r>
              <a:rPr lang="de-DE" dirty="0"/>
              <a:t> </a:t>
            </a:r>
            <a:r>
              <a:rPr lang="de-DE" dirty="0" err="1"/>
              <a:t>Hamiltonian</a:t>
            </a:r>
            <a:r>
              <a:rPr lang="de-DE" dirty="0"/>
              <a:t>“:</a:t>
            </a:r>
            <a:endParaRPr lang="de-DE" baseline="-25000" dirty="0"/>
          </a:p>
          <a:p>
            <a:pPr lvl="2"/>
            <a:endParaRPr lang="de-DE" dirty="0"/>
          </a:p>
          <a:p>
            <a:pPr lvl="2"/>
            <a:r>
              <a:rPr lang="de-DE" dirty="0"/>
              <a:t>4</a:t>
            </a:r>
          </a:p>
          <a:p>
            <a:pPr lvl="2"/>
            <a:endParaRPr lang="de-DE" dirty="0"/>
          </a:p>
          <a:p>
            <a:pPr lvl="2"/>
            <a:endParaRPr lang="de-DE" dirty="0"/>
          </a:p>
          <a:p>
            <a:pPr lvl="2"/>
            <a:endParaRPr lang="de-DE" dirty="0"/>
          </a:p>
          <a:p>
            <a:pPr lvl="2"/>
            <a:endParaRPr lang="de-DE" dirty="0"/>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5"/>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6"/>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7"/>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8925162"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9955119"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7670684" y="3477249"/>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0985077" y="3045201"/>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7670684" y="4125791"/>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7670684" y="477131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7670684" y="5413818"/>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7270975" y="3472918"/>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8925162"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8946818"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8946818"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8946818"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9955281"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9976937"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9976937"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9976937"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mc:Choice xmlns:a14="http://schemas.microsoft.com/office/drawing/2010/main"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0985076"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0985076" y="3477248"/>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1006732"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1006732" y="4124899"/>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1006732"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1006732" y="4771314"/>
                <a:ext cx="715766" cy="576064"/>
              </a:xfrm>
              <a:prstGeom prst="roundRect">
                <a:avLst/>
              </a:prstGeom>
              <a:blipFill>
                <a:blip r:embed="rId10"/>
                <a:stretch>
                  <a:fillRect/>
                </a:stretch>
              </a:blipFill>
              <a:ln>
                <a:noFill/>
              </a:ln>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1006732"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1006732" y="5421531"/>
                <a:ext cx="715766" cy="576064"/>
              </a:xfrm>
              <a:prstGeom prst="roundRect">
                <a:avLst/>
              </a:prstGeom>
              <a:blipFill>
                <a:blip r:embed="rId11"/>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6519156" y="5369919"/>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6521480" y="4153987"/>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7690325" y="5542161"/>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8034252" y="4893227"/>
            <a:ext cx="346250" cy="304280"/>
          </a:xfrm>
          <a:prstGeom prst="rect">
            <a:avLst/>
          </a:prstGeom>
        </p:spPr>
      </p:pic>
      <p:cxnSp>
        <p:nvCxnSpPr>
          <p:cNvPr id="53" name="Verbinder: gekrümmt 52">
            <a:extLst>
              <a:ext uri="{FF2B5EF4-FFF2-40B4-BE49-F238E27FC236}">
                <a16:creationId xmlns:a16="http://schemas.microsoft.com/office/drawing/2014/main" id="{7649E568-323A-C401-CA30-370B8BE2BE77}"/>
              </a:ext>
            </a:extLst>
          </p:cNvPr>
          <p:cNvCxnSpPr>
            <a:cxnSpLocks/>
          </p:cNvCxnSpPr>
          <p:nvPr/>
        </p:nvCxnSpPr>
        <p:spPr>
          <a:xfrm flipV="1">
            <a:off x="8588529" y="476470"/>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54" name="Verbinder: gekrümmt 53">
            <a:extLst>
              <a:ext uri="{FF2B5EF4-FFF2-40B4-BE49-F238E27FC236}">
                <a16:creationId xmlns:a16="http://schemas.microsoft.com/office/drawing/2014/main" id="{27C4EB5D-5A2B-48DA-1A01-988F7744FEFB}"/>
              </a:ext>
            </a:extLst>
          </p:cNvPr>
          <p:cNvCxnSpPr>
            <a:cxnSpLocks/>
          </p:cNvCxnSpPr>
          <p:nvPr/>
        </p:nvCxnSpPr>
        <p:spPr>
          <a:xfrm rot="10800000">
            <a:off x="10019848" y="476472"/>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cxnSp>
        <p:nvCxnSpPr>
          <p:cNvPr id="72" name="Verbinder: gekrümmt 71">
            <a:extLst>
              <a:ext uri="{FF2B5EF4-FFF2-40B4-BE49-F238E27FC236}">
                <a16:creationId xmlns:a16="http://schemas.microsoft.com/office/drawing/2014/main" id="{495B834A-A44D-66D4-EA9E-DA77ADD1B5D7}"/>
              </a:ext>
            </a:extLst>
          </p:cNvPr>
          <p:cNvCxnSpPr>
            <a:cxnSpLocks/>
          </p:cNvCxnSpPr>
          <p:nvPr/>
        </p:nvCxnSpPr>
        <p:spPr>
          <a:xfrm flipV="1">
            <a:off x="6880383" y="412502"/>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73" name="Verbinder: gekrümmt 72">
            <a:extLst>
              <a:ext uri="{FF2B5EF4-FFF2-40B4-BE49-F238E27FC236}">
                <a16:creationId xmlns:a16="http://schemas.microsoft.com/office/drawing/2014/main" id="{E9C30A6D-071B-6D71-AC6E-F44F0325ED73}"/>
              </a:ext>
            </a:extLst>
          </p:cNvPr>
          <p:cNvCxnSpPr>
            <a:cxnSpLocks/>
          </p:cNvCxnSpPr>
          <p:nvPr/>
        </p:nvCxnSpPr>
        <p:spPr>
          <a:xfrm rot="10800000">
            <a:off x="8311702" y="412504"/>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pic>
        <p:nvPicPr>
          <p:cNvPr id="33" name="Grafik 32">
            <a:extLst>
              <a:ext uri="{FF2B5EF4-FFF2-40B4-BE49-F238E27FC236}">
                <a16:creationId xmlns:a16="http://schemas.microsoft.com/office/drawing/2014/main" id="{67A63513-9A38-773B-CBCE-D9D443716ACC}"/>
              </a:ext>
            </a:extLst>
          </p:cNvPr>
          <p:cNvPicPr>
            <a:picLocks noChangeAspect="1"/>
          </p:cNvPicPr>
          <p:nvPr/>
        </p:nvPicPr>
        <p:blipFill>
          <a:blip r:embed="rId14"/>
          <a:stretch>
            <a:fillRect/>
          </a:stretch>
        </p:blipFill>
        <p:spPr>
          <a:xfrm>
            <a:off x="711622" y="4006488"/>
            <a:ext cx="4494048" cy="528470"/>
          </a:xfrm>
          <a:prstGeom prst="rect">
            <a:avLst/>
          </a:prstGeom>
        </p:spPr>
      </p:pic>
      <p:pic>
        <p:nvPicPr>
          <p:cNvPr id="38" name="Grafik 37">
            <a:extLst>
              <a:ext uri="{FF2B5EF4-FFF2-40B4-BE49-F238E27FC236}">
                <a16:creationId xmlns:a16="http://schemas.microsoft.com/office/drawing/2014/main" id="{3601A364-68F5-53B7-8F41-0F2F967B9725}"/>
              </a:ext>
            </a:extLst>
          </p:cNvPr>
          <p:cNvPicPr>
            <a:picLocks/>
          </p:cNvPicPr>
          <p:nvPr/>
        </p:nvPicPr>
        <p:blipFill rotWithShape="1">
          <a:blip r:embed="rId15"/>
          <a:srcRect l="-6" r="72127"/>
          <a:stretch/>
        </p:blipFill>
        <p:spPr>
          <a:xfrm>
            <a:off x="1159698" y="2905762"/>
            <a:ext cx="1944000" cy="582966"/>
          </a:xfrm>
          <a:prstGeom prst="rect">
            <a:avLst/>
          </a:prstGeom>
        </p:spPr>
      </p:pic>
    </p:spTree>
    <p:extLst>
      <p:ext uri="{BB962C8B-B14F-4D97-AF65-F5344CB8AC3E}">
        <p14:creationId xmlns:p14="http://schemas.microsoft.com/office/powerpoint/2010/main" val="2878782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3"/>
          <a:stretch>
            <a:fillRect/>
          </a:stretch>
        </p:blipFill>
        <p:spPr>
          <a:xfrm>
            <a:off x="7701986" y="4244465"/>
            <a:ext cx="1054740" cy="346594"/>
          </a:xfrm>
          <a:prstGeom prst="rect">
            <a:avLst/>
          </a:prstGeom>
        </p:spPr>
      </p:pic>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4"/>
          <a:stretch>
            <a:fillRect/>
          </a:stretch>
        </p:blipFill>
        <p:spPr>
          <a:xfrm>
            <a:off x="7901236" y="3584537"/>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23</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a:t>Ergebnis und Interpretation</a:t>
            </a:r>
          </a:p>
          <a:p>
            <a:pPr lvl="2"/>
            <a:endParaRPr lang="de-DE" dirty="0"/>
          </a:p>
          <a:p>
            <a:pPr lvl="3"/>
            <a:r>
              <a:rPr lang="de-DE" dirty="0" err="1"/>
              <a:t>tt</a:t>
            </a:r>
            <a:endParaRPr lang="de-DE" dirty="0"/>
          </a:p>
          <a:p>
            <a:pPr lvl="2"/>
            <a:endParaRPr lang="de-DE" dirty="0"/>
          </a:p>
          <a:p>
            <a:pPr lvl="2"/>
            <a:r>
              <a:rPr lang="de-DE" dirty="0"/>
              <a:t>Konstruktion eines „</a:t>
            </a:r>
            <a:r>
              <a:rPr lang="de-DE" dirty="0" err="1"/>
              <a:t>effeketiven</a:t>
            </a:r>
            <a:r>
              <a:rPr lang="de-DE" dirty="0"/>
              <a:t> </a:t>
            </a:r>
            <a:r>
              <a:rPr lang="de-DE" dirty="0" err="1"/>
              <a:t>Hamiltonian</a:t>
            </a:r>
            <a:r>
              <a:rPr lang="de-DE" dirty="0"/>
              <a:t>“:</a:t>
            </a:r>
            <a:endParaRPr lang="de-DE" baseline="-25000" dirty="0"/>
          </a:p>
          <a:p>
            <a:pPr lvl="2"/>
            <a:endParaRPr lang="de-DE" dirty="0"/>
          </a:p>
          <a:p>
            <a:pPr lvl="2"/>
            <a:r>
              <a:rPr lang="de-DE" dirty="0"/>
              <a:t>4</a:t>
            </a:r>
          </a:p>
          <a:p>
            <a:pPr lvl="2"/>
            <a:endParaRPr lang="de-DE" dirty="0"/>
          </a:p>
          <a:p>
            <a:pPr lvl="2"/>
            <a:endParaRPr lang="de-DE" dirty="0"/>
          </a:p>
          <a:p>
            <a:pPr lvl="2"/>
            <a:endParaRPr lang="de-DE" dirty="0"/>
          </a:p>
          <a:p>
            <a:pPr lvl="2"/>
            <a:endParaRPr lang="de-DE" dirty="0"/>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5"/>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6"/>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7"/>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8925162"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9955119"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7670684" y="3477249"/>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0985077" y="3045201"/>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7670684" y="4125791"/>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7670684" y="477131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7670684" y="5413818"/>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7270975" y="3472918"/>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8925162"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8946818"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8946818"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8946818"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9955281"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9976937"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9976937"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9976937"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mc:Choice xmlns:a14="http://schemas.microsoft.com/office/drawing/2010/main"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0985076"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0985076" y="3477248"/>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1006732"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1006732" y="4124899"/>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1006732"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1006732" y="4771314"/>
                <a:ext cx="715766" cy="576064"/>
              </a:xfrm>
              <a:prstGeom prst="roundRect">
                <a:avLst/>
              </a:prstGeom>
              <a:blipFill>
                <a:blip r:embed="rId10"/>
                <a:stretch>
                  <a:fillRect/>
                </a:stretch>
              </a:blipFill>
              <a:ln>
                <a:noFill/>
              </a:ln>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1006732"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1006732" y="5421531"/>
                <a:ext cx="715766" cy="576064"/>
              </a:xfrm>
              <a:prstGeom prst="roundRect">
                <a:avLst/>
              </a:prstGeom>
              <a:blipFill>
                <a:blip r:embed="rId11"/>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6519156" y="5369919"/>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6521480" y="4153987"/>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7690325" y="5542161"/>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8034252" y="4893227"/>
            <a:ext cx="346250" cy="304280"/>
          </a:xfrm>
          <a:prstGeom prst="rect">
            <a:avLst/>
          </a:prstGeom>
        </p:spPr>
      </p:pic>
      <p:cxnSp>
        <p:nvCxnSpPr>
          <p:cNvPr id="53" name="Verbinder: gekrümmt 52">
            <a:extLst>
              <a:ext uri="{FF2B5EF4-FFF2-40B4-BE49-F238E27FC236}">
                <a16:creationId xmlns:a16="http://schemas.microsoft.com/office/drawing/2014/main" id="{7649E568-323A-C401-CA30-370B8BE2BE77}"/>
              </a:ext>
            </a:extLst>
          </p:cNvPr>
          <p:cNvCxnSpPr>
            <a:cxnSpLocks/>
          </p:cNvCxnSpPr>
          <p:nvPr/>
        </p:nvCxnSpPr>
        <p:spPr>
          <a:xfrm flipV="1">
            <a:off x="8588529" y="476470"/>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54" name="Verbinder: gekrümmt 53">
            <a:extLst>
              <a:ext uri="{FF2B5EF4-FFF2-40B4-BE49-F238E27FC236}">
                <a16:creationId xmlns:a16="http://schemas.microsoft.com/office/drawing/2014/main" id="{27C4EB5D-5A2B-48DA-1A01-988F7744FEFB}"/>
              </a:ext>
            </a:extLst>
          </p:cNvPr>
          <p:cNvCxnSpPr>
            <a:cxnSpLocks/>
          </p:cNvCxnSpPr>
          <p:nvPr/>
        </p:nvCxnSpPr>
        <p:spPr>
          <a:xfrm rot="10800000">
            <a:off x="10019848" y="476472"/>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cxnSp>
        <p:nvCxnSpPr>
          <p:cNvPr id="72" name="Verbinder: gekrümmt 71">
            <a:extLst>
              <a:ext uri="{FF2B5EF4-FFF2-40B4-BE49-F238E27FC236}">
                <a16:creationId xmlns:a16="http://schemas.microsoft.com/office/drawing/2014/main" id="{495B834A-A44D-66D4-EA9E-DA77ADD1B5D7}"/>
              </a:ext>
            </a:extLst>
          </p:cNvPr>
          <p:cNvCxnSpPr>
            <a:cxnSpLocks/>
          </p:cNvCxnSpPr>
          <p:nvPr/>
        </p:nvCxnSpPr>
        <p:spPr>
          <a:xfrm flipV="1">
            <a:off x="6880383" y="412502"/>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73" name="Verbinder: gekrümmt 72">
            <a:extLst>
              <a:ext uri="{FF2B5EF4-FFF2-40B4-BE49-F238E27FC236}">
                <a16:creationId xmlns:a16="http://schemas.microsoft.com/office/drawing/2014/main" id="{E9C30A6D-071B-6D71-AC6E-F44F0325ED73}"/>
              </a:ext>
            </a:extLst>
          </p:cNvPr>
          <p:cNvCxnSpPr>
            <a:cxnSpLocks/>
          </p:cNvCxnSpPr>
          <p:nvPr/>
        </p:nvCxnSpPr>
        <p:spPr>
          <a:xfrm rot="10800000">
            <a:off x="8311702" y="412504"/>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pic>
        <p:nvPicPr>
          <p:cNvPr id="33" name="Grafik 32">
            <a:extLst>
              <a:ext uri="{FF2B5EF4-FFF2-40B4-BE49-F238E27FC236}">
                <a16:creationId xmlns:a16="http://schemas.microsoft.com/office/drawing/2014/main" id="{67A63513-9A38-773B-CBCE-D9D443716ACC}"/>
              </a:ext>
            </a:extLst>
          </p:cNvPr>
          <p:cNvPicPr>
            <a:picLocks noChangeAspect="1"/>
          </p:cNvPicPr>
          <p:nvPr/>
        </p:nvPicPr>
        <p:blipFill>
          <a:blip r:embed="rId14"/>
          <a:stretch>
            <a:fillRect/>
          </a:stretch>
        </p:blipFill>
        <p:spPr>
          <a:xfrm>
            <a:off x="711622" y="4006488"/>
            <a:ext cx="4494048" cy="528470"/>
          </a:xfrm>
          <a:prstGeom prst="rect">
            <a:avLst/>
          </a:prstGeom>
        </p:spPr>
      </p:pic>
      <p:pic>
        <p:nvPicPr>
          <p:cNvPr id="31" name="Grafik 30">
            <a:extLst>
              <a:ext uri="{FF2B5EF4-FFF2-40B4-BE49-F238E27FC236}">
                <a16:creationId xmlns:a16="http://schemas.microsoft.com/office/drawing/2014/main" id="{5D5E90AE-EA24-798A-225A-31674B521AE7}"/>
              </a:ext>
            </a:extLst>
          </p:cNvPr>
          <p:cNvPicPr>
            <a:picLocks noChangeAspect="1"/>
          </p:cNvPicPr>
          <p:nvPr/>
        </p:nvPicPr>
        <p:blipFill>
          <a:blip r:embed="rId15"/>
          <a:stretch>
            <a:fillRect/>
          </a:stretch>
        </p:blipFill>
        <p:spPr>
          <a:xfrm>
            <a:off x="701730" y="4028798"/>
            <a:ext cx="4458744" cy="761752"/>
          </a:xfrm>
          <a:prstGeom prst="rect">
            <a:avLst/>
          </a:prstGeom>
        </p:spPr>
      </p:pic>
      <p:pic>
        <p:nvPicPr>
          <p:cNvPr id="35" name="Grafik 34">
            <a:extLst>
              <a:ext uri="{FF2B5EF4-FFF2-40B4-BE49-F238E27FC236}">
                <a16:creationId xmlns:a16="http://schemas.microsoft.com/office/drawing/2014/main" id="{56A2F4A8-95B3-5089-6A48-52E3505BCC78}"/>
              </a:ext>
            </a:extLst>
          </p:cNvPr>
          <p:cNvPicPr>
            <a:picLocks/>
          </p:cNvPicPr>
          <p:nvPr/>
        </p:nvPicPr>
        <p:blipFill rotWithShape="1">
          <a:blip r:embed="rId16"/>
          <a:srcRect l="-6" r="72127"/>
          <a:stretch/>
        </p:blipFill>
        <p:spPr>
          <a:xfrm>
            <a:off x="1159698" y="2905762"/>
            <a:ext cx="1944000" cy="582966"/>
          </a:xfrm>
          <a:prstGeom prst="rect">
            <a:avLst/>
          </a:prstGeom>
        </p:spPr>
      </p:pic>
    </p:spTree>
    <p:extLst>
      <p:ext uri="{BB962C8B-B14F-4D97-AF65-F5344CB8AC3E}">
        <p14:creationId xmlns:p14="http://schemas.microsoft.com/office/powerpoint/2010/main" val="1358391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3"/>
          <a:stretch>
            <a:fillRect/>
          </a:stretch>
        </p:blipFill>
        <p:spPr>
          <a:xfrm>
            <a:off x="7701986" y="4244465"/>
            <a:ext cx="1054740" cy="346594"/>
          </a:xfrm>
          <a:prstGeom prst="rect">
            <a:avLst/>
          </a:prstGeom>
        </p:spPr>
      </p:pic>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4"/>
          <a:stretch>
            <a:fillRect/>
          </a:stretch>
        </p:blipFill>
        <p:spPr>
          <a:xfrm>
            <a:off x="7901236" y="3584537"/>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24</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a:t>Ergebnis und Interpretation</a:t>
            </a:r>
          </a:p>
          <a:p>
            <a:pPr lvl="2"/>
            <a:endParaRPr lang="de-DE" dirty="0"/>
          </a:p>
          <a:p>
            <a:pPr lvl="3"/>
            <a:r>
              <a:rPr lang="de-DE" dirty="0" err="1"/>
              <a:t>tt</a:t>
            </a:r>
            <a:endParaRPr lang="de-DE" dirty="0"/>
          </a:p>
          <a:p>
            <a:pPr lvl="2"/>
            <a:endParaRPr lang="de-DE" dirty="0"/>
          </a:p>
          <a:p>
            <a:pPr lvl="2"/>
            <a:r>
              <a:rPr lang="de-DE" dirty="0"/>
              <a:t>Konstruktion eines „</a:t>
            </a:r>
            <a:r>
              <a:rPr lang="de-DE" dirty="0" err="1"/>
              <a:t>effeketiven</a:t>
            </a:r>
            <a:r>
              <a:rPr lang="de-DE" dirty="0"/>
              <a:t> </a:t>
            </a:r>
            <a:r>
              <a:rPr lang="de-DE" dirty="0" err="1"/>
              <a:t>Hamiltonian</a:t>
            </a:r>
            <a:r>
              <a:rPr lang="de-DE" dirty="0"/>
              <a:t>“:</a:t>
            </a:r>
            <a:endParaRPr lang="de-DE" baseline="-25000" dirty="0"/>
          </a:p>
          <a:p>
            <a:pPr lvl="2"/>
            <a:endParaRPr lang="de-DE" dirty="0"/>
          </a:p>
          <a:p>
            <a:pPr lvl="2"/>
            <a:r>
              <a:rPr lang="de-DE" dirty="0"/>
              <a:t>                  4</a:t>
            </a:r>
          </a:p>
          <a:p>
            <a:pPr lvl="3"/>
            <a:endParaRPr lang="de-DE" dirty="0"/>
          </a:p>
          <a:p>
            <a:pPr lvl="3"/>
            <a:r>
              <a:rPr lang="de-DE" dirty="0"/>
              <a:t>Obacht mit dem  Vorzeichen und der 2</a:t>
            </a:r>
          </a:p>
          <a:p>
            <a:pPr marL="0" lvl="2" indent="0">
              <a:buNone/>
            </a:pPr>
            <a:endParaRPr lang="de-DE" dirty="0"/>
          </a:p>
          <a:p>
            <a:pPr lvl="2"/>
            <a:r>
              <a:rPr lang="de-DE" dirty="0" err="1"/>
              <a:t>Ttt</a:t>
            </a:r>
            <a:endParaRPr lang="de-DE" dirty="0"/>
          </a:p>
          <a:p>
            <a:pPr lvl="2"/>
            <a:endParaRPr lang="de-DE" dirty="0"/>
          </a:p>
          <a:p>
            <a:pPr lvl="2"/>
            <a:r>
              <a:rPr lang="de-DE" dirty="0"/>
              <a:t>t</a:t>
            </a:r>
          </a:p>
          <a:p>
            <a:pPr lvl="2"/>
            <a:endParaRPr lang="de-DE" dirty="0"/>
          </a:p>
          <a:p>
            <a:pPr lvl="2"/>
            <a:endParaRPr lang="de-DE" dirty="0"/>
          </a:p>
          <a:p>
            <a:pPr lvl="2"/>
            <a:endParaRPr lang="de-DE" dirty="0"/>
          </a:p>
          <a:p>
            <a:pPr lvl="2"/>
            <a:endParaRPr lang="de-DE" dirty="0"/>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5"/>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6"/>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7"/>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8925162"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9955119"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7670684" y="3477249"/>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0985077" y="3045201"/>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7670684" y="4125791"/>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7670684" y="477131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7670684" y="5413818"/>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7270975" y="3472918"/>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8925162"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8946818"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8946818"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8946818"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9955281"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9976937"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9976937"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9976937"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mc:Choice xmlns:a14="http://schemas.microsoft.com/office/drawing/2010/main"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0985076"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0985076" y="3477248"/>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1006732"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1006732" y="4124899"/>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1006732"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1006732" y="4771314"/>
                <a:ext cx="715766" cy="576064"/>
              </a:xfrm>
              <a:prstGeom prst="roundRect">
                <a:avLst/>
              </a:prstGeom>
              <a:blipFill>
                <a:blip r:embed="rId10"/>
                <a:stretch>
                  <a:fillRect/>
                </a:stretch>
              </a:blipFill>
              <a:ln>
                <a:noFill/>
              </a:ln>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1006732"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1006732" y="5421531"/>
                <a:ext cx="715766" cy="576064"/>
              </a:xfrm>
              <a:prstGeom prst="roundRect">
                <a:avLst/>
              </a:prstGeom>
              <a:blipFill>
                <a:blip r:embed="rId11"/>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6519156" y="5369919"/>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6521480" y="4153987"/>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7690325" y="5542161"/>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8034252" y="4893227"/>
            <a:ext cx="346250" cy="304280"/>
          </a:xfrm>
          <a:prstGeom prst="rect">
            <a:avLst/>
          </a:prstGeom>
        </p:spPr>
      </p:pic>
      <p:pic>
        <p:nvPicPr>
          <p:cNvPr id="37" name="Grafik 36">
            <a:extLst>
              <a:ext uri="{FF2B5EF4-FFF2-40B4-BE49-F238E27FC236}">
                <a16:creationId xmlns:a16="http://schemas.microsoft.com/office/drawing/2014/main" id="{DCFFB1F8-19F6-2BB2-3E73-114E200B8C22}"/>
              </a:ext>
            </a:extLst>
          </p:cNvPr>
          <p:cNvPicPr>
            <a:picLocks/>
          </p:cNvPicPr>
          <p:nvPr/>
        </p:nvPicPr>
        <p:blipFill rotWithShape="1">
          <a:blip r:embed="rId14"/>
          <a:srcRect l="-6" r="72127"/>
          <a:stretch/>
        </p:blipFill>
        <p:spPr>
          <a:xfrm>
            <a:off x="1159698" y="2905762"/>
            <a:ext cx="1944000" cy="582966"/>
          </a:xfrm>
          <a:prstGeom prst="rect">
            <a:avLst/>
          </a:prstGeom>
        </p:spPr>
      </p:pic>
      <p:cxnSp>
        <p:nvCxnSpPr>
          <p:cNvPr id="53" name="Verbinder: gekrümmt 52">
            <a:extLst>
              <a:ext uri="{FF2B5EF4-FFF2-40B4-BE49-F238E27FC236}">
                <a16:creationId xmlns:a16="http://schemas.microsoft.com/office/drawing/2014/main" id="{7649E568-323A-C401-CA30-370B8BE2BE77}"/>
              </a:ext>
            </a:extLst>
          </p:cNvPr>
          <p:cNvCxnSpPr>
            <a:cxnSpLocks/>
          </p:cNvCxnSpPr>
          <p:nvPr/>
        </p:nvCxnSpPr>
        <p:spPr>
          <a:xfrm flipV="1">
            <a:off x="8588529" y="476470"/>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54" name="Verbinder: gekrümmt 53">
            <a:extLst>
              <a:ext uri="{FF2B5EF4-FFF2-40B4-BE49-F238E27FC236}">
                <a16:creationId xmlns:a16="http://schemas.microsoft.com/office/drawing/2014/main" id="{27C4EB5D-5A2B-48DA-1A01-988F7744FEFB}"/>
              </a:ext>
            </a:extLst>
          </p:cNvPr>
          <p:cNvCxnSpPr>
            <a:cxnSpLocks/>
          </p:cNvCxnSpPr>
          <p:nvPr/>
        </p:nvCxnSpPr>
        <p:spPr>
          <a:xfrm rot="10800000">
            <a:off x="10019848" y="476472"/>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cxnSp>
        <p:nvCxnSpPr>
          <p:cNvPr id="72" name="Verbinder: gekrümmt 71">
            <a:extLst>
              <a:ext uri="{FF2B5EF4-FFF2-40B4-BE49-F238E27FC236}">
                <a16:creationId xmlns:a16="http://schemas.microsoft.com/office/drawing/2014/main" id="{495B834A-A44D-66D4-EA9E-DA77ADD1B5D7}"/>
              </a:ext>
            </a:extLst>
          </p:cNvPr>
          <p:cNvCxnSpPr>
            <a:cxnSpLocks/>
          </p:cNvCxnSpPr>
          <p:nvPr/>
        </p:nvCxnSpPr>
        <p:spPr>
          <a:xfrm flipV="1">
            <a:off x="6880383" y="412502"/>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73" name="Verbinder: gekrümmt 72">
            <a:extLst>
              <a:ext uri="{FF2B5EF4-FFF2-40B4-BE49-F238E27FC236}">
                <a16:creationId xmlns:a16="http://schemas.microsoft.com/office/drawing/2014/main" id="{E9C30A6D-071B-6D71-AC6E-F44F0325ED73}"/>
              </a:ext>
            </a:extLst>
          </p:cNvPr>
          <p:cNvCxnSpPr>
            <a:cxnSpLocks/>
          </p:cNvCxnSpPr>
          <p:nvPr/>
        </p:nvCxnSpPr>
        <p:spPr>
          <a:xfrm rot="10800000">
            <a:off x="8311702" y="412504"/>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pic>
        <p:nvPicPr>
          <p:cNvPr id="35" name="Grafik 34">
            <a:extLst>
              <a:ext uri="{FF2B5EF4-FFF2-40B4-BE49-F238E27FC236}">
                <a16:creationId xmlns:a16="http://schemas.microsoft.com/office/drawing/2014/main" id="{66B4EE03-2B35-4E32-B2F0-2FC9569726F9}"/>
              </a:ext>
            </a:extLst>
          </p:cNvPr>
          <p:cNvPicPr>
            <a:picLocks noChangeAspect="1"/>
          </p:cNvPicPr>
          <p:nvPr/>
        </p:nvPicPr>
        <p:blipFill>
          <a:blip r:embed="rId15"/>
          <a:stretch>
            <a:fillRect/>
          </a:stretch>
        </p:blipFill>
        <p:spPr>
          <a:xfrm>
            <a:off x="854423" y="4077554"/>
            <a:ext cx="3458144" cy="494894"/>
          </a:xfrm>
          <a:prstGeom prst="rect">
            <a:avLst/>
          </a:prstGeom>
          <a:ln w="25400">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pic>
        <p:nvPicPr>
          <p:cNvPr id="48" name="Grafik 47">
            <a:extLst>
              <a:ext uri="{FF2B5EF4-FFF2-40B4-BE49-F238E27FC236}">
                <a16:creationId xmlns:a16="http://schemas.microsoft.com/office/drawing/2014/main" id="{3601D63B-E1BE-56D6-7CD9-46E0CF6ED09C}"/>
              </a:ext>
            </a:extLst>
          </p:cNvPr>
          <p:cNvPicPr>
            <a:picLocks noChangeAspect="1"/>
          </p:cNvPicPr>
          <p:nvPr/>
        </p:nvPicPr>
        <p:blipFill>
          <a:blip r:embed="rId16"/>
          <a:stretch>
            <a:fillRect/>
          </a:stretch>
        </p:blipFill>
        <p:spPr>
          <a:xfrm>
            <a:off x="701465" y="5213140"/>
            <a:ext cx="5029618" cy="746204"/>
          </a:xfrm>
          <a:prstGeom prst="rect">
            <a:avLst/>
          </a:prstGeom>
        </p:spPr>
      </p:pic>
    </p:spTree>
    <p:extLst>
      <p:ext uri="{BB962C8B-B14F-4D97-AF65-F5344CB8AC3E}">
        <p14:creationId xmlns:p14="http://schemas.microsoft.com/office/powerpoint/2010/main" val="9625140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3"/>
          <a:stretch>
            <a:fillRect/>
          </a:stretch>
        </p:blipFill>
        <p:spPr>
          <a:xfrm>
            <a:off x="13657800" y="4196217"/>
            <a:ext cx="1054740" cy="346594"/>
          </a:xfrm>
          <a:prstGeom prst="rect">
            <a:avLst/>
          </a:prstGeom>
        </p:spPr>
      </p:pic>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4"/>
          <a:stretch>
            <a:fillRect/>
          </a:stretch>
        </p:blipFill>
        <p:spPr>
          <a:xfrm>
            <a:off x="13857050" y="3536289"/>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25</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Erweiterung</a:t>
            </a:r>
          </a:p>
          <a:p>
            <a:pPr marL="0" lvl="2" indent="0">
              <a:buNone/>
            </a:pPr>
            <a:endParaRPr lang="de-DE" dirty="0"/>
          </a:p>
          <a:p>
            <a:pPr lvl="2"/>
            <a:r>
              <a:rPr lang="de-DE" dirty="0"/>
              <a:t>Er</a:t>
            </a:r>
          </a:p>
          <a:p>
            <a:pPr lvl="2"/>
            <a:endParaRPr lang="de-DE" dirty="0"/>
          </a:p>
          <a:p>
            <a:pPr lvl="2"/>
            <a:endParaRPr lang="de-DE" dirty="0"/>
          </a:p>
          <a:p>
            <a:pPr lvl="2"/>
            <a:endParaRPr lang="de-DE" dirty="0"/>
          </a:p>
          <a:p>
            <a:pPr lvl="2"/>
            <a:r>
              <a:rPr lang="de-DE" dirty="0"/>
              <a:t>„Beweis durch Simulation“</a:t>
            </a:r>
          </a:p>
          <a:p>
            <a:pPr lvl="2"/>
            <a:endParaRPr lang="de-DE" dirty="0"/>
          </a:p>
          <a:p>
            <a:pPr lvl="2"/>
            <a:endParaRPr lang="de-DE" dirty="0"/>
          </a:p>
          <a:p>
            <a:pPr lvl="2"/>
            <a:endParaRPr lang="de-DE" dirty="0"/>
          </a:p>
          <a:p>
            <a:pPr lvl="2"/>
            <a:endParaRPr lang="de-DE" dirty="0"/>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5"/>
          <a:stretch>
            <a:fillRect/>
          </a:stretch>
        </p:blipFill>
        <p:spPr>
          <a:xfrm>
            <a:off x="14726026" y="1803730"/>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6"/>
          <a:stretch>
            <a:fillRect/>
          </a:stretch>
        </p:blipFill>
        <p:spPr>
          <a:xfrm>
            <a:off x="15932751" y="447380"/>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7"/>
          <a:stretch>
            <a:fillRect/>
          </a:stretch>
        </p:blipFill>
        <p:spPr>
          <a:xfrm>
            <a:off x="13312152" y="197375"/>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5734781" y="42155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13986242" y="31297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14818403" y="884433"/>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13878230" y="524393"/>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5626769" y="632405"/>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14796335" y="560372"/>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14880976" y="2996953"/>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15910933" y="2996953"/>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13626498" y="3429001"/>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6940891" y="2996953"/>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13626498" y="4077543"/>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13626498" y="4723066"/>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13626498" y="5365570"/>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13226789" y="3424670"/>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14880976" y="342900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14902632" y="407665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14902632" y="472306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14902632" y="537328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15911095" y="342900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15932751" y="407665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15932751" y="472306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15932751" y="537328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mc:Choice xmlns:a14="http://schemas.microsoft.com/office/drawing/2010/main"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6940890" y="342900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6940890" y="3429000"/>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6962546" y="407665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6962546" y="4076651"/>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6962546" y="472306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6962546" y="4723066"/>
                <a:ext cx="715766" cy="576064"/>
              </a:xfrm>
              <a:prstGeom prst="roundRect">
                <a:avLst/>
              </a:prstGeom>
              <a:blipFill>
                <a:blip r:embed="rId10"/>
                <a:stretch>
                  <a:fillRect/>
                </a:stretch>
              </a:blipFill>
              <a:ln>
                <a:noFill/>
              </a:ln>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6962546" y="537328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6962546" y="5373283"/>
                <a:ext cx="715766" cy="576064"/>
              </a:xfrm>
              <a:prstGeom prst="roundRect">
                <a:avLst/>
              </a:prstGeom>
              <a:blipFill>
                <a:blip r:embed="rId11"/>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12474970" y="5321671"/>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12477294" y="4105739"/>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13646139" y="5493913"/>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13990066" y="4844979"/>
            <a:ext cx="346250" cy="304280"/>
          </a:xfrm>
          <a:prstGeom prst="rect">
            <a:avLst/>
          </a:prstGeom>
        </p:spPr>
      </p:pic>
      <p:cxnSp>
        <p:nvCxnSpPr>
          <p:cNvPr id="53" name="Verbinder: gekrümmt 52">
            <a:extLst>
              <a:ext uri="{FF2B5EF4-FFF2-40B4-BE49-F238E27FC236}">
                <a16:creationId xmlns:a16="http://schemas.microsoft.com/office/drawing/2014/main" id="{7649E568-323A-C401-CA30-370B8BE2BE77}"/>
              </a:ext>
            </a:extLst>
          </p:cNvPr>
          <p:cNvCxnSpPr>
            <a:cxnSpLocks/>
          </p:cNvCxnSpPr>
          <p:nvPr/>
        </p:nvCxnSpPr>
        <p:spPr>
          <a:xfrm flipV="1">
            <a:off x="14198695" y="95065"/>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54" name="Verbinder: gekrümmt 53">
            <a:extLst>
              <a:ext uri="{FF2B5EF4-FFF2-40B4-BE49-F238E27FC236}">
                <a16:creationId xmlns:a16="http://schemas.microsoft.com/office/drawing/2014/main" id="{27C4EB5D-5A2B-48DA-1A01-988F7744FEFB}"/>
              </a:ext>
            </a:extLst>
          </p:cNvPr>
          <p:cNvCxnSpPr>
            <a:cxnSpLocks/>
          </p:cNvCxnSpPr>
          <p:nvPr/>
        </p:nvCxnSpPr>
        <p:spPr>
          <a:xfrm rot="10800000">
            <a:off x="15630014" y="95067"/>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cxnSp>
        <p:nvCxnSpPr>
          <p:cNvPr id="72" name="Verbinder: gekrümmt 71">
            <a:extLst>
              <a:ext uri="{FF2B5EF4-FFF2-40B4-BE49-F238E27FC236}">
                <a16:creationId xmlns:a16="http://schemas.microsoft.com/office/drawing/2014/main" id="{495B834A-A44D-66D4-EA9E-DA77ADD1B5D7}"/>
              </a:ext>
            </a:extLst>
          </p:cNvPr>
          <p:cNvCxnSpPr>
            <a:cxnSpLocks/>
          </p:cNvCxnSpPr>
          <p:nvPr/>
        </p:nvCxnSpPr>
        <p:spPr>
          <a:xfrm flipV="1">
            <a:off x="12490549" y="31097"/>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73" name="Verbinder: gekrümmt 72">
            <a:extLst>
              <a:ext uri="{FF2B5EF4-FFF2-40B4-BE49-F238E27FC236}">
                <a16:creationId xmlns:a16="http://schemas.microsoft.com/office/drawing/2014/main" id="{E9C30A6D-071B-6D71-AC6E-F44F0325ED73}"/>
              </a:ext>
            </a:extLst>
          </p:cNvPr>
          <p:cNvCxnSpPr>
            <a:cxnSpLocks/>
          </p:cNvCxnSpPr>
          <p:nvPr/>
        </p:nvCxnSpPr>
        <p:spPr>
          <a:xfrm rot="10800000">
            <a:off x="13921868" y="31099"/>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pic>
        <p:nvPicPr>
          <p:cNvPr id="31" name="Grafik 30">
            <a:extLst>
              <a:ext uri="{FF2B5EF4-FFF2-40B4-BE49-F238E27FC236}">
                <a16:creationId xmlns:a16="http://schemas.microsoft.com/office/drawing/2014/main" id="{B58856D8-208B-4E79-61EA-F20993E80CB6}"/>
              </a:ext>
            </a:extLst>
          </p:cNvPr>
          <p:cNvPicPr>
            <a:picLocks noChangeAspect="1"/>
          </p:cNvPicPr>
          <p:nvPr/>
        </p:nvPicPr>
        <p:blipFill>
          <a:blip r:embed="rId14"/>
          <a:stretch>
            <a:fillRect/>
          </a:stretch>
        </p:blipFill>
        <p:spPr>
          <a:xfrm>
            <a:off x="695400" y="2350995"/>
            <a:ext cx="4036154" cy="765568"/>
          </a:xfrm>
          <a:prstGeom prst="rect">
            <a:avLst/>
          </a:prstGeom>
          <a:ln w="25400">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Tree>
    <p:extLst>
      <p:ext uri="{BB962C8B-B14F-4D97-AF65-F5344CB8AC3E}">
        <p14:creationId xmlns:p14="http://schemas.microsoft.com/office/powerpoint/2010/main" val="1534693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Weitere Arten von magnetischer Ordnung</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26</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pPr lvl="2"/>
            <a:r>
              <a:rPr lang="de-DE" dirty="0" err="1"/>
              <a:t>Ferrimagnete</a:t>
            </a:r>
            <a:r>
              <a:rPr lang="de-DE" dirty="0"/>
              <a:t> (1936)</a:t>
            </a:r>
          </a:p>
          <a:p>
            <a:pPr lvl="3"/>
            <a:r>
              <a:rPr lang="de-DE" dirty="0" err="1"/>
              <a:t>Antiferromagnete</a:t>
            </a:r>
            <a:r>
              <a:rPr lang="de-DE" dirty="0"/>
              <a:t> mit unterschiedlicher Magnetisierung für verschiedene </a:t>
            </a:r>
            <a:r>
              <a:rPr lang="de-DE" dirty="0" err="1"/>
              <a:t>Sublattices</a:t>
            </a:r>
            <a:endParaRPr lang="de-DE" dirty="0"/>
          </a:p>
          <a:p>
            <a:pPr marL="450000" lvl="3" indent="0">
              <a:buNone/>
            </a:pPr>
            <a:endParaRPr lang="de-DE" dirty="0"/>
          </a:p>
          <a:p>
            <a:pPr lvl="2"/>
            <a:r>
              <a:rPr lang="de-DE" dirty="0" err="1"/>
              <a:t>Helimagnetismus</a:t>
            </a:r>
            <a:r>
              <a:rPr lang="de-DE" dirty="0"/>
              <a:t> (1959)</a:t>
            </a:r>
          </a:p>
          <a:p>
            <a:pPr lvl="2"/>
            <a:endParaRPr lang="de-DE" dirty="0"/>
          </a:p>
          <a:p>
            <a:pPr lvl="2"/>
            <a:r>
              <a:rPr lang="de-DE" dirty="0"/>
              <a:t>Spin Glässer </a:t>
            </a:r>
          </a:p>
          <a:p>
            <a:pPr lvl="3"/>
            <a:r>
              <a:rPr lang="de-DE" dirty="0"/>
              <a:t>Zufällige aber kooperatives einfrieren von Spins</a:t>
            </a:r>
          </a:p>
          <a:p>
            <a:pPr lvl="2"/>
            <a:endParaRPr lang="de-DE" dirty="0"/>
          </a:p>
          <a:p>
            <a:pPr lvl="2"/>
            <a:r>
              <a:rPr lang="de-DE" dirty="0"/>
              <a:t>Frustrierter Magnetismus (1950-77)</a:t>
            </a:r>
          </a:p>
          <a:p>
            <a:pPr lvl="3"/>
            <a:r>
              <a:rPr lang="de-DE" dirty="0"/>
              <a:t>Kollinear und Nicht-kollinear</a:t>
            </a:r>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spTree>
    <p:extLst>
      <p:ext uri="{BB962C8B-B14F-4D97-AF65-F5344CB8AC3E}">
        <p14:creationId xmlns:p14="http://schemas.microsoft.com/office/powerpoint/2010/main" val="1613410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NEWSFLASH</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27</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grpSp>
        <p:nvGrpSpPr>
          <p:cNvPr id="60" name="Gruppieren 59">
            <a:extLst>
              <a:ext uri="{FF2B5EF4-FFF2-40B4-BE49-F238E27FC236}">
                <a16:creationId xmlns:a16="http://schemas.microsoft.com/office/drawing/2014/main" id="{8E3585F0-3BB9-28F9-FA54-2EDA205A8563}"/>
              </a:ext>
            </a:extLst>
          </p:cNvPr>
          <p:cNvGrpSpPr/>
          <p:nvPr/>
        </p:nvGrpSpPr>
        <p:grpSpPr>
          <a:xfrm>
            <a:off x="214387" y="1833659"/>
            <a:ext cx="6117208" cy="1123323"/>
            <a:chOff x="263352" y="1556792"/>
            <a:chExt cx="6552728" cy="1305618"/>
          </a:xfrm>
        </p:grpSpPr>
        <p:pic>
          <p:nvPicPr>
            <p:cNvPr id="35" name="Grafik 34" descr="Ein Bild, das Text, Schrift, Screenshot, weiß enthält.">
              <a:extLst>
                <a:ext uri="{FF2B5EF4-FFF2-40B4-BE49-F238E27FC236}">
                  <a16:creationId xmlns:a16="http://schemas.microsoft.com/office/drawing/2014/main" id="{CDD0155D-790A-8172-B98F-C05A639A5C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352" y="1556792"/>
              <a:ext cx="6552728" cy="1305618"/>
            </a:xfrm>
            <a:prstGeom prst="rect">
              <a:avLst/>
            </a:prstGeom>
            <a:ln w="19050">
              <a:solidFill>
                <a:schemeClr val="accent1"/>
              </a:solidFill>
            </a:ln>
          </p:spPr>
        </p:pic>
        <p:pic>
          <p:nvPicPr>
            <p:cNvPr id="38" name="Grafik 37" descr="Ein Bild, das Grafiken, Schrift, Grafikdesign, Logo enthält.&#10;&#10;Automatisch generierte Beschreibung">
              <a:extLst>
                <a:ext uri="{FF2B5EF4-FFF2-40B4-BE49-F238E27FC236}">
                  <a16:creationId xmlns:a16="http://schemas.microsoft.com/office/drawing/2014/main" id="{D2DEA153-0B54-391F-047B-96A5714CA0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91944" y="2261725"/>
              <a:ext cx="1008112" cy="519178"/>
            </a:xfrm>
            <a:prstGeom prst="rect">
              <a:avLst/>
            </a:prstGeom>
          </p:spPr>
        </p:pic>
      </p:grpSp>
      <p:grpSp>
        <p:nvGrpSpPr>
          <p:cNvPr id="58" name="Gruppieren 57">
            <a:extLst>
              <a:ext uri="{FF2B5EF4-FFF2-40B4-BE49-F238E27FC236}">
                <a16:creationId xmlns:a16="http://schemas.microsoft.com/office/drawing/2014/main" id="{D4CCEF0D-3E14-D037-EEA2-6C9990653DB4}"/>
              </a:ext>
            </a:extLst>
          </p:cNvPr>
          <p:cNvGrpSpPr/>
          <p:nvPr/>
        </p:nvGrpSpPr>
        <p:grpSpPr>
          <a:xfrm>
            <a:off x="5303912" y="3191691"/>
            <a:ext cx="5506218" cy="866896"/>
            <a:chOff x="5735960" y="3607607"/>
            <a:chExt cx="5506218" cy="866896"/>
          </a:xfrm>
        </p:grpSpPr>
        <p:pic>
          <p:nvPicPr>
            <p:cNvPr id="49" name="Grafik 48" descr="Ein Bild, das Text, Schrift, Typografie, Grafiken enthält.&#10;&#10;Automatisch generierte Beschreibung">
              <a:extLst>
                <a:ext uri="{FF2B5EF4-FFF2-40B4-BE49-F238E27FC236}">
                  <a16:creationId xmlns:a16="http://schemas.microsoft.com/office/drawing/2014/main" id="{8EB68A1A-E5FA-3624-412B-9A13D9BB89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35960" y="3607607"/>
              <a:ext cx="5506218" cy="866896"/>
            </a:xfrm>
            <a:prstGeom prst="rect">
              <a:avLst/>
            </a:prstGeom>
            <a:ln w="19050">
              <a:solidFill>
                <a:schemeClr val="accent1"/>
              </a:solidFill>
            </a:ln>
          </p:spPr>
        </p:pic>
        <p:pic>
          <p:nvPicPr>
            <p:cNvPr id="51" name="Grafik 50" descr="Ein Bild, das Schrift, Typografie, Text, Kalligrafie enthält.&#10;&#10;Automatisch generierte Beschreibung">
              <a:extLst>
                <a:ext uri="{FF2B5EF4-FFF2-40B4-BE49-F238E27FC236}">
                  <a16:creationId xmlns:a16="http://schemas.microsoft.com/office/drawing/2014/main" id="{0AAFF06E-477C-7A82-4C52-5622B952E9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61461" y="3607607"/>
              <a:ext cx="2448272" cy="352590"/>
            </a:xfrm>
            <a:prstGeom prst="rect">
              <a:avLst/>
            </a:prstGeom>
          </p:spPr>
        </p:pic>
      </p:grpSp>
      <p:grpSp>
        <p:nvGrpSpPr>
          <p:cNvPr id="59" name="Gruppieren 58">
            <a:extLst>
              <a:ext uri="{FF2B5EF4-FFF2-40B4-BE49-F238E27FC236}">
                <a16:creationId xmlns:a16="http://schemas.microsoft.com/office/drawing/2014/main" id="{C247B43D-4F0D-960E-3D39-5990A67E9972}"/>
              </a:ext>
            </a:extLst>
          </p:cNvPr>
          <p:cNvGrpSpPr/>
          <p:nvPr/>
        </p:nvGrpSpPr>
        <p:grpSpPr>
          <a:xfrm>
            <a:off x="551384" y="4358140"/>
            <a:ext cx="5239481" cy="1305107"/>
            <a:chOff x="325823" y="4483451"/>
            <a:chExt cx="5239481" cy="1305107"/>
          </a:xfrm>
        </p:grpSpPr>
        <p:pic>
          <p:nvPicPr>
            <p:cNvPr id="55" name="Grafik 54" descr="Ein Bild, das Text, Schrift, Grafiken, Typografie enthält.&#10;&#10;Automatisch generierte Beschreibung">
              <a:extLst>
                <a:ext uri="{FF2B5EF4-FFF2-40B4-BE49-F238E27FC236}">
                  <a16:creationId xmlns:a16="http://schemas.microsoft.com/office/drawing/2014/main" id="{6724C793-6E51-B1AE-6D35-E9AB11C921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5823" y="4483451"/>
              <a:ext cx="5239481" cy="1305107"/>
            </a:xfrm>
            <a:prstGeom prst="rect">
              <a:avLst/>
            </a:prstGeom>
            <a:ln w="19050">
              <a:solidFill>
                <a:schemeClr val="accent1"/>
              </a:solidFill>
            </a:ln>
          </p:spPr>
        </p:pic>
        <p:pic>
          <p:nvPicPr>
            <p:cNvPr id="57" name="Grafik 56">
              <a:extLst>
                <a:ext uri="{FF2B5EF4-FFF2-40B4-BE49-F238E27FC236}">
                  <a16:creationId xmlns:a16="http://schemas.microsoft.com/office/drawing/2014/main" id="{B456B634-6F9B-3804-5A96-D9C90225DCB4}"/>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15184" y="5301208"/>
              <a:ext cx="1340992" cy="456133"/>
            </a:xfrm>
            <a:prstGeom prst="rect">
              <a:avLst/>
            </a:prstGeom>
          </p:spPr>
        </p:pic>
      </p:grpSp>
      <p:grpSp>
        <p:nvGrpSpPr>
          <p:cNvPr id="65" name="Gruppieren 64">
            <a:extLst>
              <a:ext uri="{FF2B5EF4-FFF2-40B4-BE49-F238E27FC236}">
                <a16:creationId xmlns:a16="http://schemas.microsoft.com/office/drawing/2014/main" id="{83968821-9CC1-48BE-C8FD-FC8802DAE1C4}"/>
              </a:ext>
            </a:extLst>
          </p:cNvPr>
          <p:cNvGrpSpPr/>
          <p:nvPr/>
        </p:nvGrpSpPr>
        <p:grpSpPr>
          <a:xfrm>
            <a:off x="6030367" y="540515"/>
            <a:ext cx="5761805" cy="1123323"/>
            <a:chOff x="6030367" y="540515"/>
            <a:chExt cx="5761805" cy="1123323"/>
          </a:xfrm>
        </p:grpSpPr>
        <p:pic>
          <p:nvPicPr>
            <p:cNvPr id="62" name="Grafik 61" descr="Ein Bild, das Text, Schrift, weiß, Reihe enthält.&#10;&#10;Automatisch generierte Beschreibung">
              <a:extLst>
                <a:ext uri="{FF2B5EF4-FFF2-40B4-BE49-F238E27FC236}">
                  <a16:creationId xmlns:a16="http://schemas.microsoft.com/office/drawing/2014/main" id="{32BB81D3-0F97-FB8C-37EF-503B9F2342D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30367" y="540515"/>
              <a:ext cx="5761805" cy="1123323"/>
            </a:xfrm>
            <a:prstGeom prst="rect">
              <a:avLst/>
            </a:prstGeom>
            <a:ln w="19050">
              <a:solidFill>
                <a:schemeClr val="accent1"/>
              </a:solidFill>
            </a:ln>
          </p:spPr>
        </p:pic>
        <p:pic>
          <p:nvPicPr>
            <p:cNvPr id="64" name="Grafik 63">
              <a:extLst>
                <a:ext uri="{FF2B5EF4-FFF2-40B4-BE49-F238E27FC236}">
                  <a16:creationId xmlns:a16="http://schemas.microsoft.com/office/drawing/2014/main" id="{66AB6E0E-8828-74C1-D617-921869ADEC4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256240" y="571794"/>
              <a:ext cx="3383915" cy="274943"/>
            </a:xfrm>
            <a:prstGeom prst="rect">
              <a:avLst/>
            </a:prstGeom>
          </p:spPr>
        </p:pic>
      </p:grpSp>
      <p:sp>
        <p:nvSpPr>
          <p:cNvPr id="66" name="Textfeld 65">
            <a:extLst>
              <a:ext uri="{FF2B5EF4-FFF2-40B4-BE49-F238E27FC236}">
                <a16:creationId xmlns:a16="http://schemas.microsoft.com/office/drawing/2014/main" id="{C22EA564-AA84-E63C-C480-12ADF3444018}"/>
              </a:ext>
            </a:extLst>
          </p:cNvPr>
          <p:cNvSpPr txBox="1"/>
          <p:nvPr/>
        </p:nvSpPr>
        <p:spPr>
          <a:xfrm>
            <a:off x="10724180" y="1685525"/>
            <a:ext cx="1080120" cy="369332"/>
          </a:xfrm>
          <a:prstGeom prst="rect">
            <a:avLst/>
          </a:prstGeom>
          <a:noFill/>
          <a:ln w="19050">
            <a:solidFill>
              <a:schemeClr val="accent1"/>
            </a:solidFill>
          </a:ln>
        </p:spPr>
        <p:txBody>
          <a:bodyPr wrap="square" rtlCol="0">
            <a:spAutoFit/>
          </a:bodyPr>
          <a:lstStyle/>
          <a:p>
            <a:r>
              <a:rPr lang="de-DE" dirty="0"/>
              <a:t>29.05.24</a:t>
            </a:r>
          </a:p>
        </p:txBody>
      </p:sp>
      <p:sp>
        <p:nvSpPr>
          <p:cNvPr id="67" name="Textfeld 66">
            <a:extLst>
              <a:ext uri="{FF2B5EF4-FFF2-40B4-BE49-F238E27FC236}">
                <a16:creationId xmlns:a16="http://schemas.microsoft.com/office/drawing/2014/main" id="{4ECD5BB9-7B90-B831-392A-74202245CFA5}"/>
              </a:ext>
            </a:extLst>
          </p:cNvPr>
          <p:cNvSpPr txBox="1"/>
          <p:nvPr/>
        </p:nvSpPr>
        <p:spPr>
          <a:xfrm>
            <a:off x="4712197" y="5672809"/>
            <a:ext cx="1080120" cy="369332"/>
          </a:xfrm>
          <a:prstGeom prst="rect">
            <a:avLst/>
          </a:prstGeom>
          <a:noFill/>
          <a:ln w="19050">
            <a:solidFill>
              <a:schemeClr val="accent1"/>
            </a:solidFill>
          </a:ln>
        </p:spPr>
        <p:txBody>
          <a:bodyPr wrap="square" rtlCol="0">
            <a:spAutoFit/>
          </a:bodyPr>
          <a:lstStyle/>
          <a:p>
            <a:r>
              <a:rPr lang="de-DE" dirty="0"/>
              <a:t>22.02.24</a:t>
            </a:r>
          </a:p>
        </p:txBody>
      </p:sp>
      <p:sp>
        <p:nvSpPr>
          <p:cNvPr id="68" name="Textfeld 67">
            <a:extLst>
              <a:ext uri="{FF2B5EF4-FFF2-40B4-BE49-F238E27FC236}">
                <a16:creationId xmlns:a16="http://schemas.microsoft.com/office/drawing/2014/main" id="{9A18B9EF-6B37-E507-38B1-58E0B4934BA5}"/>
              </a:ext>
            </a:extLst>
          </p:cNvPr>
          <p:cNvSpPr txBox="1"/>
          <p:nvPr/>
        </p:nvSpPr>
        <p:spPr>
          <a:xfrm>
            <a:off x="9730010" y="4089003"/>
            <a:ext cx="1080120" cy="369332"/>
          </a:xfrm>
          <a:prstGeom prst="rect">
            <a:avLst/>
          </a:prstGeom>
          <a:noFill/>
          <a:ln w="19050">
            <a:solidFill>
              <a:schemeClr val="accent1"/>
            </a:solidFill>
          </a:ln>
        </p:spPr>
        <p:txBody>
          <a:bodyPr wrap="square" rtlCol="0">
            <a:spAutoFit/>
          </a:bodyPr>
          <a:lstStyle/>
          <a:p>
            <a:r>
              <a:rPr lang="de-DE" dirty="0"/>
              <a:t>28.02.24</a:t>
            </a:r>
          </a:p>
        </p:txBody>
      </p:sp>
    </p:spTree>
    <p:extLst>
      <p:ext uri="{BB962C8B-B14F-4D97-AF65-F5344CB8AC3E}">
        <p14:creationId xmlns:p14="http://schemas.microsoft.com/office/powerpoint/2010/main" val="35455886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Altermagnetismus</a:t>
            </a:r>
            <a:endParaRPr lang="de-DE" dirty="0"/>
          </a:p>
        </p:txBody>
      </p:sp>
      <p:sp>
        <p:nvSpPr>
          <p:cNvPr id="3" name="Inhaltsplatzhalter 2"/>
          <p:cNvSpPr>
            <a:spLocks noGrp="1"/>
          </p:cNvSpPr>
          <p:nvPr>
            <p:ph sz="half" idx="1"/>
          </p:nvPr>
        </p:nvSpPr>
        <p:spPr/>
        <p:txBody>
          <a:bodyPr/>
          <a:lstStyle/>
          <a:p>
            <a:r>
              <a:rPr lang="de-DE" dirty="0"/>
              <a:t>Subheadline </a:t>
            </a:r>
            <a:r>
              <a:rPr lang="de-DE" dirty="0" err="1"/>
              <a:t>Bold</a:t>
            </a:r>
            <a:r>
              <a:rPr lang="de-DE"/>
              <a:t> Akzentfarbe 1</a:t>
            </a:r>
          </a:p>
          <a:p>
            <a:endParaRPr lang="de-DE" dirty="0"/>
          </a:p>
          <a:p>
            <a:pPr lvl="1"/>
            <a:r>
              <a:rPr lang="de-DE" dirty="0"/>
              <a:t>Fließtext in Arial Regular. </a:t>
            </a:r>
            <a:r>
              <a:rPr lang="de-DE" dirty="0" err="1"/>
              <a:t>Illament</a:t>
            </a:r>
            <a:r>
              <a:rPr lang="de-DE" dirty="0"/>
              <a:t> </a:t>
            </a:r>
            <a:r>
              <a:rPr lang="de-DE" dirty="0" err="1"/>
              <a:t>ulluptatis</a:t>
            </a:r>
            <a:r>
              <a:rPr lang="de-DE" dirty="0"/>
              <a:t> </a:t>
            </a:r>
            <a:r>
              <a:rPr lang="de-DE" dirty="0" err="1"/>
              <a:t>desci</a:t>
            </a:r>
            <a:r>
              <a:rPr lang="de-DE" dirty="0"/>
              <a:t> dolent </a:t>
            </a:r>
            <a:r>
              <a:rPr lang="de-DE" dirty="0" err="1"/>
              <a:t>even</a:t>
            </a:r>
            <a:r>
              <a:rPr lang="de-DE" dirty="0"/>
              <a:t> </a:t>
            </a:r>
            <a:r>
              <a:rPr lang="de-DE" dirty="0" err="1"/>
              <a:t>ducit</a:t>
            </a:r>
            <a:r>
              <a:rPr lang="de-DE" dirty="0"/>
              <a:t>. </a:t>
            </a:r>
            <a:r>
              <a:rPr lang="de-DE" dirty="0" err="1"/>
              <a:t>Qui</a:t>
            </a:r>
            <a:r>
              <a:rPr lang="de-DE" dirty="0"/>
              <a:t> </a:t>
            </a:r>
            <a:r>
              <a:rPr lang="de-DE" dirty="0" err="1"/>
              <a:t>voluptas</a:t>
            </a:r>
            <a:r>
              <a:rPr lang="de-DE" dirty="0"/>
              <a:t>. </a:t>
            </a:r>
          </a:p>
          <a:p>
            <a:endParaRPr lang="de-DE" dirty="0"/>
          </a:p>
          <a:p>
            <a:pPr lvl="2"/>
            <a:r>
              <a:rPr lang="de-DE" dirty="0" err="1"/>
              <a:t>Enimpor</a:t>
            </a:r>
            <a:r>
              <a:rPr lang="de-DE" dirty="0"/>
              <a:t> </a:t>
            </a:r>
            <a:r>
              <a:rPr lang="de-DE" dirty="0" err="1"/>
              <a:t>ersperc</a:t>
            </a:r>
            <a:r>
              <a:rPr lang="de-DE" dirty="0"/>
              <a:t> </a:t>
            </a:r>
            <a:r>
              <a:rPr lang="de-DE" dirty="0" err="1"/>
              <a:t>hiliqui</a:t>
            </a:r>
            <a:r>
              <a:rPr lang="de-DE" dirty="0"/>
              <a:t> </a:t>
            </a:r>
            <a:r>
              <a:rPr lang="de-DE" dirty="0" err="1"/>
              <a:t>tectem</a:t>
            </a:r>
            <a:r>
              <a:rPr lang="de-DE" dirty="0"/>
              <a:t> </a:t>
            </a:r>
            <a:r>
              <a:rPr lang="de-DE" dirty="0" err="1"/>
              <a:t>fugitis</a:t>
            </a:r>
            <a:r>
              <a:rPr lang="de-DE" dirty="0"/>
              <a:t>.</a:t>
            </a:r>
          </a:p>
          <a:p>
            <a:pPr lvl="2"/>
            <a:r>
              <a:rPr lang="de-DE" dirty="0" err="1"/>
              <a:t>Solupti</a:t>
            </a:r>
            <a:r>
              <a:rPr lang="de-DE" dirty="0"/>
              <a:t> </a:t>
            </a:r>
            <a:r>
              <a:rPr lang="de-DE" dirty="0" err="1"/>
              <a:t>undandae</a:t>
            </a:r>
            <a:r>
              <a:rPr lang="de-DE" dirty="0"/>
              <a:t> </a:t>
            </a:r>
            <a:r>
              <a:rPr lang="de-DE" dirty="0" err="1"/>
              <a:t>neso</a:t>
            </a:r>
            <a:r>
              <a:rPr lang="de-DE" dirty="0"/>
              <a:t> </a:t>
            </a:r>
            <a:r>
              <a:rPr lang="de-DE" dirty="0" err="1"/>
              <a:t>re</a:t>
            </a:r>
            <a:r>
              <a:rPr lang="de-DE" dirty="0"/>
              <a:t> </a:t>
            </a:r>
            <a:r>
              <a:rPr lang="de-DE" dirty="0" err="1"/>
              <a:t>ulpa</a:t>
            </a:r>
            <a:r>
              <a:rPr lang="de-DE" dirty="0"/>
              <a:t> </a:t>
            </a:r>
            <a:r>
              <a:rPr lang="de-DE" dirty="0" err="1"/>
              <a:t>impor</a:t>
            </a:r>
            <a:r>
              <a:rPr lang="de-DE" dirty="0"/>
              <a:t> </a:t>
            </a:r>
            <a:r>
              <a:rPr lang="de-DE" dirty="0" err="1"/>
              <a:t>ers</a:t>
            </a:r>
            <a:r>
              <a:rPr lang="de-DE" dirty="0"/>
              <a:t> </a:t>
            </a:r>
            <a:r>
              <a:rPr lang="de-DE" dirty="0" err="1"/>
              <a:t>percderae</a:t>
            </a:r>
            <a:r>
              <a:rPr lang="de-DE" dirty="0"/>
              <a:t> </a:t>
            </a:r>
            <a:r>
              <a:rPr lang="de-DE" dirty="0" err="1"/>
              <a:t>velenist</a:t>
            </a:r>
            <a:r>
              <a:rPr lang="de-DE" dirty="0"/>
              <a:t> et </a:t>
            </a:r>
            <a:r>
              <a:rPr lang="de-DE" dirty="0" err="1"/>
              <a:t>vent</a:t>
            </a:r>
            <a:r>
              <a:rPr lang="de-DE" dirty="0"/>
              <a:t> </a:t>
            </a:r>
            <a:r>
              <a:rPr lang="de-DE" dirty="0" err="1"/>
              <a:t>volo</a:t>
            </a:r>
            <a:r>
              <a:rPr lang="de-DE" dirty="0"/>
              <a:t>.</a:t>
            </a:r>
          </a:p>
          <a:p>
            <a:pPr lvl="3"/>
            <a:r>
              <a:rPr lang="de-DE" dirty="0" err="1"/>
              <a:t>Tur</a:t>
            </a:r>
            <a:r>
              <a:rPr lang="de-DE" dirty="0"/>
              <a:t> </a:t>
            </a:r>
            <a:r>
              <a:rPr lang="de-DE" dirty="0" err="1"/>
              <a:t>tem</a:t>
            </a:r>
            <a:r>
              <a:rPr lang="de-DE" dirty="0"/>
              <a:t> </a:t>
            </a:r>
            <a:r>
              <a:rPr lang="de-DE" dirty="0" err="1"/>
              <a:t>rerita</a:t>
            </a:r>
            <a:r>
              <a:rPr lang="de-DE" dirty="0"/>
              <a:t> </a:t>
            </a:r>
            <a:r>
              <a:rPr lang="de-DE" dirty="0" err="1"/>
              <a:t>qui</a:t>
            </a:r>
            <a:r>
              <a:rPr lang="de-DE" dirty="0"/>
              <a:t> </a:t>
            </a:r>
            <a:r>
              <a:rPr lang="de-DE" dirty="0" err="1"/>
              <a:t>repera</a:t>
            </a:r>
            <a:r>
              <a:rPr lang="de-DE" dirty="0"/>
              <a:t> </a:t>
            </a:r>
            <a:r>
              <a:rPr lang="de-DE" dirty="0" err="1"/>
              <a:t>dolore</a:t>
            </a:r>
            <a:r>
              <a:rPr lang="de-DE" dirty="0"/>
              <a:t> cum </a:t>
            </a:r>
            <a:r>
              <a:rPr lang="de-DE" dirty="0" err="1"/>
              <a:t>qui</a:t>
            </a:r>
            <a:r>
              <a:rPr lang="de-DE" dirty="0"/>
              <a:t> </a:t>
            </a:r>
            <a:r>
              <a:rPr lang="de-DE" dirty="0" err="1"/>
              <a:t>voluptas</a:t>
            </a:r>
            <a:r>
              <a:rPr lang="de-DE" dirty="0"/>
              <a:t> et </a:t>
            </a:r>
            <a:r>
              <a:rPr lang="de-DE" dirty="0" err="1"/>
              <a:t>laborer</a:t>
            </a:r>
            <a:r>
              <a:rPr lang="de-DE" dirty="0"/>
              <a:t> </a:t>
            </a:r>
            <a:r>
              <a:rPr lang="de-DE" dirty="0" err="1"/>
              <a:t>ventet</a:t>
            </a:r>
            <a:r>
              <a:rPr lang="de-DE" dirty="0"/>
              <a:t>.</a:t>
            </a:r>
          </a:p>
          <a:p>
            <a:pPr lvl="3"/>
            <a:r>
              <a:rPr lang="de-DE" dirty="0"/>
              <a:t>Vid </a:t>
            </a:r>
            <a:r>
              <a:rPr lang="de-DE" dirty="0" err="1"/>
              <a:t>ut</a:t>
            </a:r>
            <a:r>
              <a:rPr lang="de-DE" dirty="0"/>
              <a:t> </a:t>
            </a:r>
            <a:r>
              <a:rPr lang="de-DE" dirty="0" err="1"/>
              <a:t>eatiati</a:t>
            </a:r>
            <a:r>
              <a:rPr lang="de-DE" dirty="0"/>
              <a:t> </a:t>
            </a:r>
            <a:r>
              <a:rPr lang="de-DE" dirty="0" err="1"/>
              <a:t>onectem</a:t>
            </a:r>
            <a:r>
              <a:rPr lang="de-DE" dirty="0"/>
              <a:t> </a:t>
            </a:r>
            <a:r>
              <a:rPr lang="de-DE" dirty="0" err="1"/>
              <a:t>ventet</a:t>
            </a:r>
            <a:r>
              <a:rPr lang="de-DE" dirty="0"/>
              <a:t> </a:t>
            </a:r>
            <a:r>
              <a:rPr lang="de-DE" dirty="0" err="1"/>
              <a:t>dolore</a:t>
            </a:r>
            <a:r>
              <a:rPr lang="de-DE" dirty="0"/>
              <a:t> </a:t>
            </a:r>
            <a:r>
              <a:rPr lang="de-DE" dirty="0" err="1"/>
              <a:t>dolupta</a:t>
            </a:r>
            <a:r>
              <a:rPr lang="de-DE" dirty="0"/>
              <a:t> es </a:t>
            </a:r>
            <a:r>
              <a:rPr lang="de-DE" dirty="0" err="1"/>
              <a:t>volupta</a:t>
            </a:r>
            <a:r>
              <a:rPr lang="de-DE" dirty="0"/>
              <a:t> quas </a:t>
            </a:r>
            <a:r>
              <a:rPr lang="de-DE" dirty="0" err="1"/>
              <a:t>ullandi</a:t>
            </a:r>
            <a:r>
              <a:rPr lang="de-DE" dirty="0"/>
              <a:t>.</a:t>
            </a:r>
          </a:p>
          <a:p>
            <a:pPr lvl="3"/>
            <a:r>
              <a:rPr lang="de-DE" dirty="0" err="1"/>
              <a:t>Tquisci</a:t>
            </a:r>
            <a:r>
              <a:rPr lang="de-DE" dirty="0"/>
              <a:t> </a:t>
            </a:r>
            <a:r>
              <a:rPr lang="de-DE" dirty="0" err="1"/>
              <a:t>endersped</a:t>
            </a:r>
            <a:r>
              <a:rPr lang="de-DE" dirty="0"/>
              <a:t> </a:t>
            </a:r>
            <a:r>
              <a:rPr lang="de-DE" dirty="0" err="1"/>
              <a:t>beat</a:t>
            </a:r>
            <a:r>
              <a:rPr lang="de-DE" dirty="0"/>
              <a:t> </a:t>
            </a:r>
            <a:r>
              <a:rPr lang="de-DE" dirty="0" err="1"/>
              <a:t>dit</a:t>
            </a:r>
            <a:r>
              <a:rPr lang="de-DE" dirty="0"/>
              <a:t> et quo </a:t>
            </a:r>
            <a:r>
              <a:rPr lang="de-DE" dirty="0" err="1"/>
              <a:t>omnis</a:t>
            </a:r>
            <a:r>
              <a:rPr lang="de-DE" dirty="0"/>
              <a:t> </a:t>
            </a:r>
            <a:r>
              <a:rPr lang="de-DE" dirty="0" err="1"/>
              <a:t>expelig</a:t>
            </a:r>
            <a:r>
              <a:rPr lang="de-DE" dirty="0"/>
              <a:t> </a:t>
            </a:r>
            <a:r>
              <a:rPr lang="de-DE" dirty="0" err="1"/>
              <a:t>tem</a:t>
            </a:r>
            <a:r>
              <a:rPr lang="de-DE" dirty="0"/>
              <a:t> </a:t>
            </a:r>
            <a:r>
              <a:rPr lang="de-DE" dirty="0" err="1"/>
              <a:t>rerita</a:t>
            </a:r>
            <a:r>
              <a:rPr lang="de-DE" dirty="0"/>
              <a:t> </a:t>
            </a:r>
            <a:r>
              <a:rPr lang="de-DE" dirty="0" err="1"/>
              <a:t>qui</a:t>
            </a:r>
            <a:r>
              <a:rPr lang="de-DE" dirty="0"/>
              <a:t>.</a:t>
            </a:r>
          </a:p>
          <a:p>
            <a:endParaRPr lang="de-DE" dirty="0"/>
          </a:p>
        </p:txBody>
      </p:sp>
      <p:sp>
        <p:nvSpPr>
          <p:cNvPr id="4" name="Inhaltsplatzhalter 3"/>
          <p:cNvSpPr>
            <a:spLocks noGrp="1"/>
          </p:cNvSpPr>
          <p:nvPr>
            <p:ph sz="half" idx="2"/>
          </p:nvPr>
        </p:nvSpPr>
        <p:spPr/>
        <p:txBody>
          <a:bodyPr/>
          <a:lstStyle/>
          <a:p>
            <a:r>
              <a:rPr lang="de-DE"/>
              <a:t>Subheadline Bold Akzentfarbe 1</a:t>
            </a:r>
          </a:p>
          <a:p>
            <a:endParaRPr lang="de-DE"/>
          </a:p>
          <a:p>
            <a:pPr lvl="1"/>
            <a:r>
              <a:rPr lang="de-DE"/>
              <a:t>Fließtext in Arial Regular. Illament ulluptatis desci dolent even ducit. Qui voluptas. </a:t>
            </a:r>
          </a:p>
          <a:p>
            <a:endParaRPr lang="de-DE"/>
          </a:p>
          <a:p>
            <a:pPr lvl="2"/>
            <a:r>
              <a:rPr lang="de-DE"/>
              <a:t>Enimpor ersperc hiliqui tectem fugitis.</a:t>
            </a:r>
          </a:p>
          <a:p>
            <a:pPr lvl="2"/>
            <a:r>
              <a:rPr lang="de-DE"/>
              <a:t>Solupti undandae neso re ulpa impor ers percderae velenist et vent volo.</a:t>
            </a:r>
          </a:p>
          <a:p>
            <a:pPr lvl="3"/>
            <a:r>
              <a:rPr lang="de-DE"/>
              <a:t>Tur tem rerita qui repera dolore cum qui voluptas et laborer ventet.</a:t>
            </a:r>
          </a:p>
          <a:p>
            <a:pPr lvl="3"/>
            <a:r>
              <a:rPr lang="de-DE"/>
              <a:t>Vid ut eatiati onectem ventet dolore dolupta es volupta quas ullandi.</a:t>
            </a:r>
          </a:p>
          <a:p>
            <a:pPr lvl="3"/>
            <a:r>
              <a:rPr lang="de-DE"/>
              <a:t>Tquisci endersped beat dit et quo omnis expelig tem rerita qui.</a:t>
            </a:r>
            <a:endParaRPr lang="de-DE" dirty="0"/>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28</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Tree>
    <p:extLst>
      <p:ext uri="{BB962C8B-B14F-4D97-AF65-F5344CB8AC3E}">
        <p14:creationId xmlns:p14="http://schemas.microsoft.com/office/powerpoint/2010/main" val="2871778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Headline für Textfolie Arial Bold</a:t>
            </a:r>
            <a:br>
              <a:rPr lang="de-DE"/>
            </a:br>
            <a:r>
              <a:rPr lang="de-DE"/>
              <a:t>Headline maximal zwei Zeilen</a:t>
            </a:r>
            <a:endParaRPr lang="de-DE" dirty="0"/>
          </a:p>
        </p:txBody>
      </p:sp>
      <p:sp>
        <p:nvSpPr>
          <p:cNvPr id="3" name="Inhaltsplatzhalter 2"/>
          <p:cNvSpPr>
            <a:spLocks noGrp="1"/>
          </p:cNvSpPr>
          <p:nvPr>
            <p:ph idx="1"/>
          </p:nvPr>
        </p:nvSpPr>
        <p:spPr/>
        <p:txBody>
          <a:bodyPr/>
          <a:lstStyle/>
          <a:p>
            <a:r>
              <a:rPr lang="de-DE"/>
              <a:t>Subheadline in Arial Bold mit Akzentfarbe 1</a:t>
            </a:r>
          </a:p>
          <a:p>
            <a:endParaRPr lang="de-DE"/>
          </a:p>
          <a:p>
            <a:pPr lvl="1"/>
            <a:r>
              <a:rPr lang="de-DE"/>
              <a:t>Fließtext in Arial Regular. Illament ulluptatis desci dolent even ducit. Qui voluptas. Eni impor hacksy hiliqui tectem repeliq dello fugitis qui repera dolore cum. Enimpor ersperc hili aqui tectem repeliq dello fugitis. Enimpor ersperc hiliqui.</a:t>
            </a:r>
          </a:p>
          <a:p>
            <a:endParaRPr lang="de-DE"/>
          </a:p>
          <a:p>
            <a:r>
              <a:rPr lang="de-DE"/>
              <a:t>Subheadline in Arial Bold mit Akzentfarbe 1</a:t>
            </a:r>
          </a:p>
          <a:p>
            <a:endParaRPr lang="de-DE"/>
          </a:p>
          <a:p>
            <a:pPr lvl="2"/>
            <a:r>
              <a:rPr lang="de-DE"/>
              <a:t>Enimpor ersperc hiliqui tectem uatiuntum fugitis.</a:t>
            </a:r>
          </a:p>
          <a:p>
            <a:pPr lvl="2"/>
            <a:r>
              <a:rPr lang="de-DE"/>
              <a:t>Solupti undandae neso re ulpa impor ersperc. Iderae velenist et vent dolores magnis earumquam que consero inis aut et volo.</a:t>
            </a:r>
          </a:p>
          <a:p>
            <a:pPr lvl="3"/>
            <a:r>
              <a:rPr lang="de-DE"/>
              <a:t>Tur, tem rerita qui repera dolore cum qui voluptas et laborer.</a:t>
            </a:r>
          </a:p>
          <a:p>
            <a:pPr lvl="3"/>
            <a:r>
              <a:rPr lang="de-DE"/>
              <a:t>Vid ut eatiati onectem ventet dolore dolupta es volupta</a:t>
            </a:r>
          </a:p>
          <a:p>
            <a:pPr lvl="3"/>
            <a:r>
              <a:rPr lang="de-DE"/>
              <a:t>Tquisci endersped quas ullandi beat dit et quo omnis expelig</a:t>
            </a:r>
            <a:endParaRPr lang="de-DE" dirty="0"/>
          </a:p>
        </p:txBody>
      </p:sp>
      <p:sp>
        <p:nvSpPr>
          <p:cNvPr id="7" name="Fußzeilenplatzhalter 4"/>
          <p:cNvSpPr>
            <a:spLocks noGrp="1"/>
          </p:cNvSpPr>
          <p:nvPr>
            <p:ph type="ftr" sz="quarter" idx="3"/>
          </p:nvPr>
        </p:nvSpPr>
        <p:spPr>
          <a:xfrm>
            <a:off x="3326097" y="6453336"/>
            <a:ext cx="4247802" cy="216024"/>
          </a:xfrm>
        </p:spPr>
        <p:txBody>
          <a:bodyPr/>
          <a:lstStyle/>
          <a:p>
            <a:r>
              <a:rPr lang="de-DE" sz="900"/>
              <a:t>Magnetisum und Altermagnetismus</a:t>
            </a:r>
            <a:endParaRPr lang="de-DE" sz="900" dirty="0"/>
          </a:p>
        </p:txBody>
      </p:sp>
      <p:sp>
        <p:nvSpPr>
          <p:cNvPr id="8" name="Foliennummernplatzhalter 5"/>
          <p:cNvSpPr>
            <a:spLocks noGrp="1"/>
          </p:cNvSpPr>
          <p:nvPr>
            <p:ph type="sldNum" sz="quarter" idx="4"/>
          </p:nvPr>
        </p:nvSpPr>
        <p:spPr>
          <a:xfrm>
            <a:off x="452759" y="6453336"/>
            <a:ext cx="935038" cy="216024"/>
          </a:xfrm>
        </p:spPr>
        <p:txBody>
          <a:bodyPr/>
          <a:lstStyle/>
          <a:p>
            <a:fld id="{C05EE493-AD2E-4872-B2F6-8F12A747F0A5}" type="slidenum">
              <a:rPr lang="de-DE" sz="900"/>
              <a:pPr/>
              <a:t>29</a:t>
            </a:fld>
            <a:endParaRPr lang="de-DE" sz="900" dirty="0"/>
          </a:p>
        </p:txBody>
      </p:sp>
      <p:sp>
        <p:nvSpPr>
          <p:cNvPr id="9" name="Datumsplatzhalter 3"/>
          <p:cNvSpPr>
            <a:spLocks noGrp="1"/>
          </p:cNvSpPr>
          <p:nvPr>
            <p:ph type="dt" sz="half" idx="2"/>
          </p:nvPr>
        </p:nvSpPr>
        <p:spPr>
          <a:xfrm>
            <a:off x="1871663" y="6453336"/>
            <a:ext cx="936626" cy="216024"/>
          </a:xfrm>
        </p:spPr>
        <p:txBody>
          <a:bodyPr/>
          <a:lstStyle/>
          <a:p>
            <a:r>
              <a:rPr lang="de-DE" sz="900"/>
              <a:t>07.06.2024</a:t>
            </a:r>
            <a:endParaRPr lang="de-DE" sz="900" dirty="0"/>
          </a:p>
        </p:txBody>
      </p:sp>
    </p:spTree>
    <p:extLst>
      <p:ext uri="{BB962C8B-B14F-4D97-AF65-F5344CB8AC3E}">
        <p14:creationId xmlns:p14="http://schemas.microsoft.com/office/powerpoint/2010/main" val="3026823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Bildplatzhalter 17"/>
          <p:cNvPicPr>
            <a:picLocks noChangeAspect="1"/>
          </p:cNvPicPr>
          <p:nvPr/>
        </p:nvPicPr>
        <p:blipFill>
          <a:blip r:embed="rId2" cstate="print">
            <a:extLst>
              <a:ext uri="{28A0092B-C50C-407E-A947-70E740481C1C}">
                <a14:useLocalDpi xmlns:a14="http://schemas.microsoft.com/office/drawing/2010/main" val="0"/>
              </a:ext>
            </a:extLst>
          </a:blip>
          <a:srcRect l="12848" r="12848"/>
          <a:stretch>
            <a:fillRect/>
          </a:stretch>
        </p:blipFill>
        <p:spPr>
          <a:xfrm>
            <a:off x="4819159" y="1989138"/>
            <a:ext cx="4500184" cy="3240087"/>
          </a:xfrm>
          <a:prstGeom prst="rect">
            <a:avLst/>
          </a:prstGeom>
        </p:spPr>
      </p:pic>
      <p:sp>
        <p:nvSpPr>
          <p:cNvPr id="7" name="Untertitel 2"/>
          <p:cNvSpPr txBox="1">
            <a:spLocks/>
          </p:cNvSpPr>
          <p:nvPr/>
        </p:nvSpPr>
        <p:spPr>
          <a:xfrm>
            <a:off x="499572" y="5373687"/>
            <a:ext cx="5256213" cy="792162"/>
          </a:xfrm>
          <a:prstGeom prst="rect">
            <a:avLst/>
          </a:prstGeom>
        </p:spPr>
        <p:txBody>
          <a:bodyPr vert="horz" lIns="0" tIns="0" rIns="0" bIns="0" rtlCol="0" anchor="b">
            <a:noAutofit/>
          </a:bodyPr>
          <a:lstStyle>
            <a:lvl1pPr indent="0">
              <a:lnSpc>
                <a:spcPct val="110000"/>
              </a:lnSpc>
              <a:spcBef>
                <a:spcPts val="0"/>
              </a:spcBef>
              <a:buFont typeface="Arial" pitchFamily="34" charset="0"/>
              <a:buNone/>
              <a:defRPr sz="2000" b="1" u="sng" baseline="0">
                <a:uFill>
                  <a:solidFill>
                    <a:schemeClr val="accent1"/>
                  </a:solidFill>
                </a:uFill>
              </a:defRPr>
            </a:lvl1pPr>
            <a:lvl2pPr indent="0" algn="ctr">
              <a:lnSpc>
                <a:spcPct val="110000"/>
              </a:lnSpc>
              <a:spcBef>
                <a:spcPts val="0"/>
              </a:spcBef>
              <a:buFont typeface="Arial" pitchFamily="34" charset="0"/>
              <a:buNone/>
              <a:defRPr sz="1600">
                <a:solidFill>
                  <a:schemeClr val="tx1">
                    <a:tint val="75000"/>
                  </a:schemeClr>
                </a:solidFill>
              </a:defRPr>
            </a:lvl2pPr>
            <a:lvl3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3pPr>
            <a:lvl4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4pPr>
            <a:lvl5pPr indent="0" algn="ctr">
              <a:lnSpc>
                <a:spcPct val="110000"/>
              </a:lnSpc>
              <a:spcBef>
                <a:spcPts val="0"/>
              </a:spcBef>
              <a:buFont typeface="+mj-lt"/>
              <a:buNone/>
              <a:defRPr sz="1600" u="sng" baseline="0">
                <a:solidFill>
                  <a:schemeClr val="tx1">
                    <a:tint val="75000"/>
                  </a:schemeClr>
                </a:solidFill>
                <a:uFill>
                  <a:solidFill>
                    <a:schemeClr val="accent1"/>
                  </a:solidFill>
                </a:uFill>
              </a:defRPr>
            </a:lvl5pPr>
            <a:lvl6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6pPr>
            <a:lvl7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7pPr>
            <a:lvl8pPr indent="0" algn="ctr">
              <a:lnSpc>
                <a:spcPct val="110000"/>
              </a:lnSpc>
              <a:spcBef>
                <a:spcPts val="0"/>
              </a:spcBef>
              <a:buClr>
                <a:schemeClr val="accent1"/>
              </a:buClr>
              <a:buFont typeface="Arial" panose="020B0604020202020204" pitchFamily="34" charset="0"/>
              <a:buNone/>
              <a:tabLst/>
              <a:defRPr sz="1600" baseline="0">
                <a:solidFill>
                  <a:schemeClr val="tx1">
                    <a:tint val="75000"/>
                  </a:schemeClr>
                </a:solidFill>
              </a:defRPr>
            </a:lvl8pPr>
            <a:lvl9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9pPr>
          </a:lstStyle>
          <a:p>
            <a:r>
              <a:rPr lang="de-DE" dirty="0"/>
              <a:t>Name des Referenten, Arial </a:t>
            </a:r>
            <a:r>
              <a:rPr lang="de-DE" dirty="0" err="1"/>
              <a:t>Bold</a:t>
            </a:r>
            <a:endParaRPr lang="de-DE" dirty="0"/>
          </a:p>
          <a:p>
            <a:r>
              <a:rPr lang="de-DE" b="0" u="none" dirty="0"/>
              <a:t>Ort, Datum, Arial Regular</a:t>
            </a:r>
          </a:p>
        </p:txBody>
      </p:sp>
      <p:sp>
        <p:nvSpPr>
          <p:cNvPr id="9" name="Rechteck 8"/>
          <p:cNvSpPr>
            <a:spLocks/>
          </p:cNvSpPr>
          <p:nvPr/>
        </p:nvSpPr>
        <p:spPr>
          <a:xfrm>
            <a:off x="465336" y="2548686"/>
            <a:ext cx="4657228" cy="5749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ctr">
            <a:spAutoFit/>
          </a:bodyPr>
          <a:lstStyle/>
          <a:p>
            <a:r>
              <a:rPr lang="de-DE" sz="3500" b="1" dirty="0">
                <a:solidFill>
                  <a:schemeClr val="tx1"/>
                </a:solidFill>
              </a:rPr>
              <a:t>Titel der Präsentation</a:t>
            </a:r>
          </a:p>
        </p:txBody>
      </p:sp>
      <p:sp>
        <p:nvSpPr>
          <p:cNvPr id="10" name="Rechteck 9"/>
          <p:cNvSpPr>
            <a:spLocks/>
          </p:cNvSpPr>
          <p:nvPr/>
        </p:nvSpPr>
        <p:spPr>
          <a:xfrm>
            <a:off x="465336" y="3124686"/>
            <a:ext cx="4481282" cy="57496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mit Bild, Typografie..</a:t>
            </a:r>
          </a:p>
        </p:txBody>
      </p:sp>
      <p:sp>
        <p:nvSpPr>
          <p:cNvPr id="11" name="Rechteck 10"/>
          <p:cNvSpPr>
            <a:spLocks/>
          </p:cNvSpPr>
          <p:nvPr/>
        </p:nvSpPr>
        <p:spPr>
          <a:xfrm>
            <a:off x="465336" y="4276167"/>
            <a:ext cx="3394125" cy="574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ctr">
            <a:spAutoFit/>
          </a:bodyPr>
          <a:lstStyle/>
          <a:p>
            <a:r>
              <a:rPr lang="de-DE" sz="3500" b="1" dirty="0">
                <a:solidFill>
                  <a:schemeClr val="tx1"/>
                </a:solidFill>
              </a:rPr>
              <a:t>über vier Zeilen</a:t>
            </a:r>
          </a:p>
        </p:txBody>
      </p:sp>
      <p:sp>
        <p:nvSpPr>
          <p:cNvPr id="12" name="Rechteck 11"/>
          <p:cNvSpPr>
            <a:spLocks/>
          </p:cNvSpPr>
          <p:nvPr/>
        </p:nvSpPr>
        <p:spPr>
          <a:xfrm>
            <a:off x="465336" y="3700686"/>
            <a:ext cx="4242114" cy="5749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Arial </a:t>
            </a:r>
            <a:r>
              <a:rPr lang="de-DE" sz="3500" b="1" dirty="0" err="1">
                <a:solidFill>
                  <a:schemeClr val="tx1"/>
                </a:solidFill>
              </a:rPr>
              <a:t>Bold</a:t>
            </a:r>
            <a:r>
              <a:rPr lang="de-DE" sz="3500" b="1">
                <a:solidFill>
                  <a:schemeClr val="tx1"/>
                </a:solidFill>
              </a:rPr>
              <a:t>, maximal</a:t>
            </a:r>
            <a:endParaRPr lang="de-DE" sz="3500" b="1" dirty="0">
              <a:solidFill>
                <a:schemeClr val="tx1"/>
              </a:solidFill>
            </a:endParaRPr>
          </a:p>
        </p:txBody>
      </p:sp>
    </p:spTree>
    <p:extLst>
      <p:ext uri="{BB962C8B-B14F-4D97-AF65-F5344CB8AC3E}">
        <p14:creationId xmlns:p14="http://schemas.microsoft.com/office/powerpoint/2010/main" val="21623626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Headline für Textfolie Arial Bold</a:t>
            </a:r>
            <a:br>
              <a:rPr lang="de-DE"/>
            </a:br>
            <a:r>
              <a:rPr lang="de-DE"/>
              <a:t>Headline maximal zwei Zeilen</a:t>
            </a:r>
            <a:endParaRPr lang="de-DE" dirty="0"/>
          </a:p>
        </p:txBody>
      </p:sp>
      <p:sp>
        <p:nvSpPr>
          <p:cNvPr id="3" name="Inhaltsplatzhalter 2"/>
          <p:cNvSpPr>
            <a:spLocks noGrp="1"/>
          </p:cNvSpPr>
          <p:nvPr>
            <p:ph sz="half" idx="1"/>
          </p:nvPr>
        </p:nvSpPr>
        <p:spPr/>
        <p:txBody>
          <a:bodyPr/>
          <a:lstStyle/>
          <a:p>
            <a:r>
              <a:rPr lang="de-DE" dirty="0"/>
              <a:t>Subheadline </a:t>
            </a:r>
            <a:r>
              <a:rPr lang="de-DE" dirty="0" err="1"/>
              <a:t>Bold</a:t>
            </a:r>
            <a:r>
              <a:rPr lang="de-DE" dirty="0"/>
              <a:t> Akzentfarbe 1</a:t>
            </a:r>
          </a:p>
          <a:p>
            <a:endParaRPr lang="de-DE" dirty="0"/>
          </a:p>
          <a:p>
            <a:pPr lvl="1"/>
            <a:r>
              <a:rPr lang="de-DE" dirty="0"/>
              <a:t>Fließtext in Arial Regular. </a:t>
            </a:r>
            <a:r>
              <a:rPr lang="de-DE" dirty="0" err="1"/>
              <a:t>Illament</a:t>
            </a:r>
            <a:r>
              <a:rPr lang="de-DE" dirty="0"/>
              <a:t> </a:t>
            </a:r>
            <a:r>
              <a:rPr lang="de-DE" dirty="0" err="1"/>
              <a:t>ulluptatis</a:t>
            </a:r>
            <a:r>
              <a:rPr lang="de-DE" dirty="0"/>
              <a:t> </a:t>
            </a:r>
            <a:r>
              <a:rPr lang="de-DE" dirty="0" err="1"/>
              <a:t>desci</a:t>
            </a:r>
            <a:r>
              <a:rPr lang="de-DE" dirty="0"/>
              <a:t> </a:t>
            </a:r>
            <a:r>
              <a:rPr lang="de-DE" dirty="0" err="1"/>
              <a:t>dolent</a:t>
            </a:r>
            <a:r>
              <a:rPr lang="de-DE" dirty="0"/>
              <a:t> </a:t>
            </a:r>
            <a:r>
              <a:rPr lang="de-DE" dirty="0" err="1"/>
              <a:t>even</a:t>
            </a:r>
            <a:r>
              <a:rPr lang="de-DE" dirty="0"/>
              <a:t> </a:t>
            </a:r>
            <a:r>
              <a:rPr lang="de-DE" dirty="0" err="1"/>
              <a:t>ducit</a:t>
            </a:r>
            <a:r>
              <a:rPr lang="de-DE" dirty="0"/>
              <a:t>. </a:t>
            </a:r>
            <a:r>
              <a:rPr lang="de-DE" dirty="0" err="1"/>
              <a:t>Qui</a:t>
            </a:r>
            <a:r>
              <a:rPr lang="de-DE" dirty="0"/>
              <a:t> </a:t>
            </a:r>
            <a:r>
              <a:rPr lang="de-DE" dirty="0" err="1"/>
              <a:t>voluptas</a:t>
            </a:r>
            <a:r>
              <a:rPr lang="de-DE" dirty="0"/>
              <a:t>. </a:t>
            </a:r>
          </a:p>
          <a:p>
            <a:endParaRPr lang="de-DE" dirty="0"/>
          </a:p>
          <a:p>
            <a:pPr lvl="2"/>
            <a:r>
              <a:rPr lang="de-DE" dirty="0" err="1"/>
              <a:t>Enimpor</a:t>
            </a:r>
            <a:r>
              <a:rPr lang="de-DE" dirty="0"/>
              <a:t> </a:t>
            </a:r>
            <a:r>
              <a:rPr lang="de-DE" dirty="0" err="1"/>
              <a:t>ersperc</a:t>
            </a:r>
            <a:r>
              <a:rPr lang="de-DE" dirty="0"/>
              <a:t> </a:t>
            </a:r>
            <a:r>
              <a:rPr lang="de-DE" dirty="0" err="1"/>
              <a:t>hiliqui</a:t>
            </a:r>
            <a:r>
              <a:rPr lang="de-DE" dirty="0"/>
              <a:t> </a:t>
            </a:r>
            <a:r>
              <a:rPr lang="de-DE" dirty="0" err="1"/>
              <a:t>tectem</a:t>
            </a:r>
            <a:r>
              <a:rPr lang="de-DE" dirty="0"/>
              <a:t> </a:t>
            </a:r>
            <a:r>
              <a:rPr lang="de-DE" dirty="0" err="1"/>
              <a:t>fugitis</a:t>
            </a:r>
            <a:r>
              <a:rPr lang="de-DE" dirty="0"/>
              <a:t>.</a:t>
            </a:r>
          </a:p>
          <a:p>
            <a:pPr lvl="2"/>
            <a:r>
              <a:rPr lang="de-DE" dirty="0" err="1"/>
              <a:t>Solupti</a:t>
            </a:r>
            <a:r>
              <a:rPr lang="de-DE" dirty="0"/>
              <a:t> </a:t>
            </a:r>
            <a:r>
              <a:rPr lang="de-DE" dirty="0" err="1"/>
              <a:t>undandae</a:t>
            </a:r>
            <a:r>
              <a:rPr lang="de-DE" dirty="0"/>
              <a:t> </a:t>
            </a:r>
            <a:r>
              <a:rPr lang="de-DE" dirty="0" err="1"/>
              <a:t>neso</a:t>
            </a:r>
            <a:r>
              <a:rPr lang="de-DE" dirty="0"/>
              <a:t> </a:t>
            </a:r>
            <a:r>
              <a:rPr lang="de-DE" dirty="0" err="1"/>
              <a:t>re</a:t>
            </a:r>
            <a:r>
              <a:rPr lang="de-DE" dirty="0"/>
              <a:t> </a:t>
            </a:r>
            <a:r>
              <a:rPr lang="de-DE" dirty="0" err="1"/>
              <a:t>ulpa</a:t>
            </a:r>
            <a:r>
              <a:rPr lang="de-DE" dirty="0"/>
              <a:t> </a:t>
            </a:r>
            <a:r>
              <a:rPr lang="de-DE" dirty="0" err="1"/>
              <a:t>impor</a:t>
            </a:r>
            <a:r>
              <a:rPr lang="de-DE" dirty="0"/>
              <a:t> </a:t>
            </a:r>
            <a:r>
              <a:rPr lang="de-DE" dirty="0" err="1"/>
              <a:t>ers</a:t>
            </a:r>
            <a:r>
              <a:rPr lang="de-DE" dirty="0"/>
              <a:t> </a:t>
            </a:r>
            <a:r>
              <a:rPr lang="de-DE" dirty="0" err="1"/>
              <a:t>percderae</a:t>
            </a:r>
            <a:r>
              <a:rPr lang="de-DE" dirty="0"/>
              <a:t> </a:t>
            </a:r>
            <a:r>
              <a:rPr lang="de-DE" dirty="0" err="1"/>
              <a:t>velenist</a:t>
            </a:r>
            <a:r>
              <a:rPr lang="de-DE" dirty="0"/>
              <a:t> et </a:t>
            </a:r>
            <a:r>
              <a:rPr lang="de-DE" dirty="0" err="1"/>
              <a:t>vent</a:t>
            </a:r>
            <a:r>
              <a:rPr lang="de-DE" dirty="0"/>
              <a:t> </a:t>
            </a:r>
            <a:r>
              <a:rPr lang="de-DE" dirty="0" err="1"/>
              <a:t>volo</a:t>
            </a:r>
            <a:r>
              <a:rPr lang="de-DE"/>
              <a:t>.</a:t>
            </a:r>
          </a:p>
          <a:p>
            <a:pPr lvl="3"/>
            <a:r>
              <a:rPr lang="de-DE" dirty="0" err="1"/>
              <a:t>Tur</a:t>
            </a:r>
            <a:r>
              <a:rPr lang="de-DE" dirty="0"/>
              <a:t> </a:t>
            </a:r>
            <a:r>
              <a:rPr lang="de-DE" dirty="0" err="1"/>
              <a:t>tem</a:t>
            </a:r>
            <a:r>
              <a:rPr lang="de-DE" dirty="0"/>
              <a:t> </a:t>
            </a:r>
            <a:r>
              <a:rPr lang="de-DE" dirty="0" err="1"/>
              <a:t>rerita</a:t>
            </a:r>
            <a:r>
              <a:rPr lang="de-DE" dirty="0"/>
              <a:t> </a:t>
            </a:r>
            <a:r>
              <a:rPr lang="de-DE" dirty="0" err="1"/>
              <a:t>qui</a:t>
            </a:r>
            <a:r>
              <a:rPr lang="de-DE" dirty="0"/>
              <a:t> </a:t>
            </a:r>
            <a:r>
              <a:rPr lang="de-DE" dirty="0" err="1"/>
              <a:t>repera</a:t>
            </a:r>
            <a:r>
              <a:rPr lang="de-DE" dirty="0"/>
              <a:t> </a:t>
            </a:r>
            <a:r>
              <a:rPr lang="de-DE" dirty="0" err="1"/>
              <a:t>dolore</a:t>
            </a:r>
            <a:r>
              <a:rPr lang="de-DE" dirty="0"/>
              <a:t> cum </a:t>
            </a:r>
            <a:r>
              <a:rPr lang="de-DE" dirty="0" err="1"/>
              <a:t>qui</a:t>
            </a:r>
            <a:r>
              <a:rPr lang="de-DE" dirty="0"/>
              <a:t> </a:t>
            </a:r>
            <a:r>
              <a:rPr lang="de-DE" dirty="0" err="1"/>
              <a:t>voluptas</a:t>
            </a:r>
            <a:r>
              <a:rPr lang="de-DE" dirty="0"/>
              <a:t> et </a:t>
            </a:r>
            <a:r>
              <a:rPr lang="de-DE" dirty="0" err="1"/>
              <a:t>laborer</a:t>
            </a:r>
            <a:r>
              <a:rPr lang="de-DE" dirty="0"/>
              <a:t> </a:t>
            </a:r>
            <a:r>
              <a:rPr lang="de-DE" dirty="0" err="1"/>
              <a:t>ventet</a:t>
            </a:r>
            <a:r>
              <a:rPr lang="de-DE" dirty="0"/>
              <a:t>.</a:t>
            </a:r>
          </a:p>
          <a:p>
            <a:pPr lvl="3"/>
            <a:r>
              <a:rPr lang="de-DE" dirty="0"/>
              <a:t>Vid </a:t>
            </a:r>
            <a:r>
              <a:rPr lang="de-DE" dirty="0" err="1"/>
              <a:t>ut</a:t>
            </a:r>
            <a:r>
              <a:rPr lang="de-DE" dirty="0"/>
              <a:t> </a:t>
            </a:r>
            <a:r>
              <a:rPr lang="de-DE" dirty="0" err="1"/>
              <a:t>eatiati</a:t>
            </a:r>
            <a:r>
              <a:rPr lang="de-DE" dirty="0"/>
              <a:t> </a:t>
            </a:r>
            <a:r>
              <a:rPr lang="de-DE" dirty="0" err="1"/>
              <a:t>onectem</a:t>
            </a:r>
            <a:r>
              <a:rPr lang="de-DE" dirty="0"/>
              <a:t> </a:t>
            </a:r>
            <a:r>
              <a:rPr lang="de-DE" dirty="0" err="1"/>
              <a:t>ventet</a:t>
            </a:r>
            <a:r>
              <a:rPr lang="de-DE" dirty="0"/>
              <a:t> </a:t>
            </a:r>
            <a:r>
              <a:rPr lang="de-DE" dirty="0" err="1"/>
              <a:t>dolore</a:t>
            </a:r>
            <a:r>
              <a:rPr lang="de-DE" dirty="0"/>
              <a:t> </a:t>
            </a:r>
            <a:r>
              <a:rPr lang="de-DE" dirty="0" err="1"/>
              <a:t>dolupta</a:t>
            </a:r>
            <a:r>
              <a:rPr lang="de-DE" dirty="0"/>
              <a:t> es </a:t>
            </a:r>
            <a:r>
              <a:rPr lang="de-DE" dirty="0" err="1"/>
              <a:t>volupta</a:t>
            </a:r>
            <a:r>
              <a:rPr lang="de-DE" dirty="0"/>
              <a:t> quas </a:t>
            </a:r>
            <a:r>
              <a:rPr lang="de-DE" dirty="0" err="1"/>
              <a:t>ullandi</a:t>
            </a:r>
            <a:r>
              <a:rPr lang="de-DE" dirty="0"/>
              <a:t>.</a:t>
            </a:r>
          </a:p>
          <a:p>
            <a:pPr lvl="3"/>
            <a:r>
              <a:rPr lang="de-DE" dirty="0" err="1"/>
              <a:t>Tquisci</a:t>
            </a:r>
            <a:r>
              <a:rPr lang="de-DE" dirty="0"/>
              <a:t> </a:t>
            </a:r>
            <a:r>
              <a:rPr lang="de-DE" dirty="0" err="1"/>
              <a:t>endersped</a:t>
            </a:r>
            <a:r>
              <a:rPr lang="de-DE" dirty="0"/>
              <a:t> </a:t>
            </a:r>
            <a:r>
              <a:rPr lang="de-DE" dirty="0" err="1"/>
              <a:t>beat</a:t>
            </a:r>
            <a:r>
              <a:rPr lang="de-DE" dirty="0"/>
              <a:t> </a:t>
            </a:r>
            <a:r>
              <a:rPr lang="de-DE" dirty="0" err="1"/>
              <a:t>dit</a:t>
            </a:r>
            <a:r>
              <a:rPr lang="de-DE" dirty="0"/>
              <a:t> et quo </a:t>
            </a:r>
            <a:r>
              <a:rPr lang="de-DE" dirty="0" err="1"/>
              <a:t>omnis</a:t>
            </a:r>
            <a:r>
              <a:rPr lang="de-DE" dirty="0"/>
              <a:t> </a:t>
            </a:r>
            <a:r>
              <a:rPr lang="de-DE" dirty="0" err="1"/>
              <a:t>expelig</a:t>
            </a:r>
            <a:r>
              <a:rPr lang="de-DE" dirty="0"/>
              <a:t> </a:t>
            </a:r>
            <a:r>
              <a:rPr lang="de-DE" dirty="0" err="1"/>
              <a:t>tem</a:t>
            </a:r>
            <a:r>
              <a:rPr lang="de-DE" dirty="0"/>
              <a:t> </a:t>
            </a:r>
            <a:r>
              <a:rPr lang="de-DE" dirty="0" err="1"/>
              <a:t>rerita</a:t>
            </a:r>
            <a:r>
              <a:rPr lang="de-DE" dirty="0"/>
              <a:t> </a:t>
            </a:r>
            <a:r>
              <a:rPr lang="de-DE" dirty="0" err="1"/>
              <a:t>qui</a:t>
            </a:r>
            <a:r>
              <a:rPr lang="de-DE" dirty="0"/>
              <a:t>.</a:t>
            </a:r>
          </a:p>
          <a:p>
            <a:endParaRPr lang="de-DE" dirty="0"/>
          </a:p>
        </p:txBody>
      </p:sp>
      <p:sp>
        <p:nvSpPr>
          <p:cNvPr id="4" name="Inhaltsplatzhalter 3"/>
          <p:cNvSpPr>
            <a:spLocks noGrp="1"/>
          </p:cNvSpPr>
          <p:nvPr>
            <p:ph sz="half" idx="2"/>
          </p:nvPr>
        </p:nvSpPr>
        <p:spPr/>
        <p:txBody>
          <a:bodyPr/>
          <a:lstStyle/>
          <a:p>
            <a:r>
              <a:rPr lang="de-DE"/>
              <a:t>Subheadline Bold Akzentfarbe 1</a:t>
            </a:r>
          </a:p>
          <a:p>
            <a:endParaRPr lang="de-DE"/>
          </a:p>
          <a:p>
            <a:pPr lvl="1"/>
            <a:r>
              <a:rPr lang="de-DE"/>
              <a:t>Fließtext in Arial Regular. Illament ulluptatis desci dolent even ducit. Qui voluptas. </a:t>
            </a:r>
          </a:p>
          <a:p>
            <a:endParaRPr lang="de-DE"/>
          </a:p>
          <a:p>
            <a:pPr lvl="2"/>
            <a:r>
              <a:rPr lang="de-DE"/>
              <a:t>Enimpor ersperc hiliqui tectem fugitis.</a:t>
            </a:r>
          </a:p>
          <a:p>
            <a:pPr lvl="2"/>
            <a:r>
              <a:rPr lang="de-DE"/>
              <a:t>Solupti undandae neso re ulpa impor ers percderae velenist et vent volo.</a:t>
            </a:r>
          </a:p>
          <a:p>
            <a:pPr lvl="3"/>
            <a:r>
              <a:rPr lang="de-DE"/>
              <a:t>Tur tem rerita qui repera dolore cum qui voluptas et laborer ventet.</a:t>
            </a:r>
          </a:p>
          <a:p>
            <a:pPr lvl="3"/>
            <a:r>
              <a:rPr lang="de-DE"/>
              <a:t>Vid ut eatiati onectem ventet dolore dolupta es volupta quas ullandi.</a:t>
            </a:r>
          </a:p>
          <a:p>
            <a:pPr lvl="3"/>
            <a:r>
              <a:rPr lang="de-DE"/>
              <a:t>Tquisci endersped beat dit et quo omnis expelig tem rerita qui.</a:t>
            </a:r>
            <a:endParaRPr lang="de-DE" dirty="0"/>
          </a:p>
        </p:txBody>
      </p:sp>
      <p:sp>
        <p:nvSpPr>
          <p:cNvPr id="14" name="Fußzeilenplatzhalter 4"/>
          <p:cNvSpPr>
            <a:spLocks noGrp="1"/>
          </p:cNvSpPr>
          <p:nvPr>
            <p:ph type="ftr" sz="quarter" idx="3"/>
          </p:nvPr>
        </p:nvSpPr>
        <p:spPr>
          <a:xfrm>
            <a:off x="3338671" y="6453336"/>
            <a:ext cx="4247802" cy="216024"/>
          </a:xfrm>
        </p:spPr>
        <p:txBody>
          <a:bodyPr/>
          <a:lstStyle/>
          <a:p>
            <a:r>
              <a:rPr lang="de-DE" sz="900"/>
              <a:t>Magnetisum und Altermagnetismus</a:t>
            </a:r>
            <a:endParaRPr lang="de-DE" sz="900" dirty="0"/>
          </a:p>
        </p:txBody>
      </p:sp>
      <p:sp>
        <p:nvSpPr>
          <p:cNvPr id="15" name="Foliennummernplatzhalter 5"/>
          <p:cNvSpPr>
            <a:spLocks noGrp="1"/>
          </p:cNvSpPr>
          <p:nvPr>
            <p:ph type="sldNum" sz="quarter" idx="4"/>
          </p:nvPr>
        </p:nvSpPr>
        <p:spPr>
          <a:xfrm>
            <a:off x="431800" y="6453336"/>
            <a:ext cx="935038" cy="216024"/>
          </a:xfrm>
        </p:spPr>
        <p:txBody>
          <a:bodyPr/>
          <a:lstStyle/>
          <a:p>
            <a:fld id="{C05EE493-AD2E-4872-B2F6-8F12A747F0A5}" type="slidenum">
              <a:rPr lang="de-DE" sz="900"/>
              <a:pPr/>
              <a:t>30</a:t>
            </a:fld>
            <a:endParaRPr lang="de-DE" sz="900" dirty="0"/>
          </a:p>
        </p:txBody>
      </p:sp>
      <p:sp>
        <p:nvSpPr>
          <p:cNvPr id="16" name="Datumsplatzhalter 3"/>
          <p:cNvSpPr>
            <a:spLocks noGrp="1"/>
          </p:cNvSpPr>
          <p:nvPr>
            <p:ph type="dt" sz="half" idx="2"/>
          </p:nvPr>
        </p:nvSpPr>
        <p:spPr>
          <a:xfrm>
            <a:off x="1871663" y="6453336"/>
            <a:ext cx="936626" cy="216024"/>
          </a:xfrm>
        </p:spPr>
        <p:txBody>
          <a:bodyPr anchor="ctr" anchorCtr="0"/>
          <a:lstStyle/>
          <a:p>
            <a:r>
              <a:rPr lang="de-DE" sz="900">
                <a:solidFill>
                  <a:schemeClr val="tx1"/>
                </a:solidFill>
              </a:rPr>
              <a:t>07.06.2024</a:t>
            </a:r>
            <a:endParaRPr lang="de-DE" sz="900" dirty="0">
              <a:solidFill>
                <a:schemeClr val="tx1"/>
              </a:solidFill>
            </a:endParaRPr>
          </a:p>
        </p:txBody>
      </p:sp>
    </p:spTree>
    <p:extLst>
      <p:ext uri="{BB962C8B-B14F-4D97-AF65-F5344CB8AC3E}">
        <p14:creationId xmlns:p14="http://schemas.microsoft.com/office/powerpoint/2010/main" val="2505672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Große Headline für Textfolie</a:t>
            </a:r>
            <a:br>
              <a:rPr lang="de-DE"/>
            </a:br>
            <a:r>
              <a:rPr lang="de-DE"/>
              <a:t>Headline maximal zwei Zeilen</a:t>
            </a:r>
            <a:endParaRPr lang="de-DE" dirty="0"/>
          </a:p>
        </p:txBody>
      </p:sp>
      <p:sp>
        <p:nvSpPr>
          <p:cNvPr id="3" name="Inhaltsplatzhalter 2"/>
          <p:cNvSpPr>
            <a:spLocks noGrp="1"/>
          </p:cNvSpPr>
          <p:nvPr>
            <p:ph idx="1"/>
          </p:nvPr>
        </p:nvSpPr>
        <p:spPr/>
        <p:txBody>
          <a:bodyPr/>
          <a:lstStyle/>
          <a:p>
            <a:r>
              <a:rPr lang="de-DE"/>
              <a:t>Subheadline in Arial Bold mit Akzentfarbe 1</a:t>
            </a:r>
          </a:p>
          <a:p>
            <a:endParaRPr lang="de-DE"/>
          </a:p>
          <a:p>
            <a:pPr lvl="1"/>
            <a:r>
              <a:rPr lang="de-DE"/>
              <a:t>Fließtext in Arial Regular. Illament ulluptatis desci dolent even ducit. Qui voluptas. Eni impor hacksy hiliqui tectem repeliq dello fugitis qui repera dolore cum. Enimpor ersperc hili aqui tectem repeliq dello fugitis. Enimpor ersperc hiliqui.</a:t>
            </a:r>
          </a:p>
          <a:p>
            <a:endParaRPr lang="de-DE"/>
          </a:p>
          <a:p>
            <a:r>
              <a:rPr lang="de-DE"/>
              <a:t>Subheadline in Arial Bold mit Akzentfarbe 1</a:t>
            </a:r>
          </a:p>
          <a:p>
            <a:endParaRPr lang="de-DE"/>
          </a:p>
          <a:p>
            <a:pPr lvl="2"/>
            <a:r>
              <a:rPr lang="de-DE"/>
              <a:t>Enimpor ersperc hiliqui tectem uatiuntum fugitis.</a:t>
            </a:r>
          </a:p>
          <a:p>
            <a:pPr lvl="2"/>
            <a:r>
              <a:rPr lang="de-DE"/>
              <a:t>Solupti undandae neso re ulpa impor ersperc. Iderae velenist et vent dolores magnis earumquam que consero inis aut et volo.</a:t>
            </a:r>
          </a:p>
          <a:p>
            <a:pPr lvl="3"/>
            <a:r>
              <a:rPr lang="de-DE"/>
              <a:t>Tur, tem rerita qui repera dolore cum qui voluptas et laborer.</a:t>
            </a:r>
          </a:p>
          <a:p>
            <a:pPr lvl="3"/>
            <a:r>
              <a:rPr lang="de-DE"/>
              <a:t>Vid ut eatiati onectem ventet dolore dolupta es volupta</a:t>
            </a:r>
          </a:p>
          <a:p>
            <a:pPr lvl="3"/>
            <a:r>
              <a:rPr lang="de-DE"/>
              <a:t>Tquisci endersped quas ullandi beat dit et quo omnis expelig</a:t>
            </a:r>
            <a:endParaRPr lang="de-DE" dirty="0"/>
          </a:p>
        </p:txBody>
      </p:sp>
      <p:sp>
        <p:nvSpPr>
          <p:cNvPr id="7" name="Fußzeilenplatzhalter 4"/>
          <p:cNvSpPr>
            <a:spLocks noGrp="1"/>
          </p:cNvSpPr>
          <p:nvPr>
            <p:ph type="ftr" sz="quarter" idx="3"/>
          </p:nvPr>
        </p:nvSpPr>
        <p:spPr>
          <a:xfrm>
            <a:off x="3313113" y="6453336"/>
            <a:ext cx="4247802" cy="216024"/>
          </a:xfrm>
        </p:spPr>
        <p:txBody>
          <a:bodyPr/>
          <a:lstStyle/>
          <a:p>
            <a:r>
              <a:rPr lang="de-DE" sz="900"/>
              <a:t>Magnetisum und Altermagnetismus</a:t>
            </a:r>
            <a:endParaRPr lang="de-DE" sz="900" dirty="0"/>
          </a:p>
        </p:txBody>
      </p:sp>
      <p:sp>
        <p:nvSpPr>
          <p:cNvPr id="8" name="Foliennummernplatzhalter 5"/>
          <p:cNvSpPr>
            <a:spLocks noGrp="1"/>
          </p:cNvSpPr>
          <p:nvPr>
            <p:ph type="sldNum" sz="quarter" idx="4"/>
          </p:nvPr>
        </p:nvSpPr>
        <p:spPr>
          <a:xfrm>
            <a:off x="479376" y="6453336"/>
            <a:ext cx="935038" cy="216024"/>
          </a:xfrm>
        </p:spPr>
        <p:txBody>
          <a:bodyPr/>
          <a:lstStyle/>
          <a:p>
            <a:fld id="{C05EE493-AD2E-4872-B2F6-8F12A747F0A5}" type="slidenum">
              <a:rPr lang="de-DE" sz="900"/>
              <a:pPr/>
              <a:t>31</a:t>
            </a:fld>
            <a:endParaRPr lang="de-DE" sz="900" dirty="0"/>
          </a:p>
        </p:txBody>
      </p:sp>
      <p:sp>
        <p:nvSpPr>
          <p:cNvPr id="9" name="Datumsplatzhalter 3"/>
          <p:cNvSpPr>
            <a:spLocks noGrp="1"/>
          </p:cNvSpPr>
          <p:nvPr>
            <p:ph type="dt" sz="half" idx="2"/>
          </p:nvPr>
        </p:nvSpPr>
        <p:spPr>
          <a:xfrm>
            <a:off x="1871663" y="6453336"/>
            <a:ext cx="936626" cy="216024"/>
          </a:xfrm>
        </p:spPr>
        <p:txBody>
          <a:bodyPr/>
          <a:lstStyle/>
          <a:p>
            <a:r>
              <a:rPr lang="de-DE" sz="900"/>
              <a:t>07.06.2024</a:t>
            </a:r>
            <a:endParaRPr lang="de-DE" sz="900" dirty="0"/>
          </a:p>
        </p:txBody>
      </p:sp>
    </p:spTree>
    <p:extLst>
      <p:ext uri="{BB962C8B-B14F-4D97-AF65-F5344CB8AC3E}">
        <p14:creationId xmlns:p14="http://schemas.microsoft.com/office/powerpoint/2010/main" val="5145315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Große Headline für Textfolie</a:t>
            </a:r>
            <a:br>
              <a:rPr lang="de-DE"/>
            </a:br>
            <a:r>
              <a:rPr lang="de-DE"/>
              <a:t>Headline maximal zwei Zeilen</a:t>
            </a:r>
            <a:endParaRPr lang="de-DE" dirty="0"/>
          </a:p>
        </p:txBody>
      </p:sp>
      <p:sp>
        <p:nvSpPr>
          <p:cNvPr id="3" name="Inhaltsplatzhalter 2"/>
          <p:cNvSpPr>
            <a:spLocks noGrp="1"/>
          </p:cNvSpPr>
          <p:nvPr>
            <p:ph sz="half" idx="1"/>
          </p:nvPr>
        </p:nvSpPr>
        <p:spPr/>
        <p:txBody>
          <a:bodyPr/>
          <a:lstStyle/>
          <a:p>
            <a:r>
              <a:rPr lang="de-DE"/>
              <a:t>Subheadline Bold Akzentfarbe 1</a:t>
            </a:r>
          </a:p>
          <a:p>
            <a:endParaRPr lang="de-DE"/>
          </a:p>
          <a:p>
            <a:pPr lvl="1"/>
            <a:r>
              <a:rPr lang="de-DE"/>
              <a:t>Fließtext in Arial Regular. Illament ulluptatis desci dolent even ducit. Qui voluptas. </a:t>
            </a:r>
          </a:p>
          <a:p>
            <a:endParaRPr lang="de-DE"/>
          </a:p>
          <a:p>
            <a:pPr lvl="2"/>
            <a:r>
              <a:rPr lang="de-DE"/>
              <a:t>Enimpor ersperc hiliqui tectem fugitis.</a:t>
            </a:r>
          </a:p>
          <a:p>
            <a:pPr lvl="2"/>
            <a:r>
              <a:rPr lang="de-DE"/>
              <a:t>Solupti undandae neso re ulpa impor ers percderae velenist et vent volo.</a:t>
            </a:r>
          </a:p>
          <a:p>
            <a:pPr lvl="3"/>
            <a:r>
              <a:rPr lang="de-DE"/>
              <a:t>Tur tem rerita qui repera dolore cum qui voluptas et laborer ventet.</a:t>
            </a:r>
          </a:p>
          <a:p>
            <a:pPr lvl="3"/>
            <a:r>
              <a:rPr lang="de-DE"/>
              <a:t>Vid ut eatiati onectem ventet dolore dolupta es volupta quas ullandi.</a:t>
            </a:r>
          </a:p>
          <a:p>
            <a:pPr lvl="3"/>
            <a:r>
              <a:rPr lang="de-DE"/>
              <a:t>Tquisci endersped beat dit et quo omnis expelig tem rerita qui.</a:t>
            </a:r>
          </a:p>
          <a:p>
            <a:endParaRPr lang="de-DE" dirty="0"/>
          </a:p>
        </p:txBody>
      </p:sp>
      <p:sp>
        <p:nvSpPr>
          <p:cNvPr id="4" name="Inhaltsplatzhalter 3"/>
          <p:cNvSpPr>
            <a:spLocks noGrp="1"/>
          </p:cNvSpPr>
          <p:nvPr>
            <p:ph sz="half" idx="2"/>
          </p:nvPr>
        </p:nvSpPr>
        <p:spPr/>
        <p:txBody>
          <a:bodyPr/>
          <a:lstStyle/>
          <a:p>
            <a:r>
              <a:rPr lang="de-DE"/>
              <a:t>Subheadline Bold Akzentfarbe 1</a:t>
            </a:r>
          </a:p>
          <a:p>
            <a:endParaRPr lang="de-DE"/>
          </a:p>
          <a:p>
            <a:pPr lvl="1"/>
            <a:r>
              <a:rPr lang="de-DE"/>
              <a:t>Fließtext in Arial Regular. Illament ulluptatis desci dolent even ducit. Qui voluptas. </a:t>
            </a:r>
          </a:p>
          <a:p>
            <a:endParaRPr lang="de-DE"/>
          </a:p>
          <a:p>
            <a:pPr lvl="2"/>
            <a:r>
              <a:rPr lang="de-DE"/>
              <a:t>Enimpor ersperc hiliqui tectem fugitis.</a:t>
            </a:r>
          </a:p>
          <a:p>
            <a:pPr lvl="2"/>
            <a:r>
              <a:rPr lang="de-DE"/>
              <a:t>Solupti undandae neso re ulpa impor ers percderae velenist et vent volo.</a:t>
            </a:r>
          </a:p>
          <a:p>
            <a:pPr lvl="3"/>
            <a:r>
              <a:rPr lang="de-DE"/>
              <a:t>Tur tem rerita qui repera dolore cum qui voluptas et laborer ventet.</a:t>
            </a:r>
          </a:p>
          <a:p>
            <a:pPr lvl="3"/>
            <a:r>
              <a:rPr lang="de-DE"/>
              <a:t>Vid ut eatiati onectem ventet dolore dolupta es volupta quas ullandi.</a:t>
            </a:r>
          </a:p>
          <a:p>
            <a:pPr lvl="3"/>
            <a:r>
              <a:rPr lang="de-DE"/>
              <a:t>Tquisci endersped beat dit et quo omnis expelig tem rerita qui.</a:t>
            </a:r>
            <a:endParaRPr lang="de-DE" dirty="0"/>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32</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Tree>
    <p:extLst>
      <p:ext uri="{BB962C8B-B14F-4D97-AF65-F5344CB8AC3E}">
        <p14:creationId xmlns:p14="http://schemas.microsoft.com/office/powerpoint/2010/main" val="31362933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de-DE"/>
              <a:t>Headline für Bildfolie Arial Bold</a:t>
            </a:r>
            <a:br>
              <a:rPr lang="de-DE"/>
            </a:br>
            <a:r>
              <a:rPr lang="de-DE"/>
              <a:t>Headline maximal zwei Zeilen</a:t>
            </a:r>
            <a:endParaRPr lang="de-DE" dirty="0"/>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33</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pic>
        <p:nvPicPr>
          <p:cNvPr id="8" name="Bildplatzhalter 7"/>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9354" r="9354"/>
          <a:stretch>
            <a:fillRect/>
          </a:stretch>
        </p:blipFill>
        <p:spPr/>
      </p:pic>
      <p:sp>
        <p:nvSpPr>
          <p:cNvPr id="7" name="Textplatzhalter 6"/>
          <p:cNvSpPr>
            <a:spLocks noGrp="1"/>
          </p:cNvSpPr>
          <p:nvPr>
            <p:ph type="body" sz="quarter" idx="15"/>
          </p:nvPr>
        </p:nvSpPr>
        <p:spPr/>
        <p:txBody>
          <a:bodyPr/>
          <a:lstStyle/>
          <a:p>
            <a:r>
              <a:rPr lang="de-DE"/>
              <a:t>Headline Bildunterschrift [1. Ebene]</a:t>
            </a:r>
          </a:p>
          <a:p>
            <a:pPr lvl="1"/>
            <a:r>
              <a:rPr lang="de-DE"/>
              <a:t>Text Bildunterschrift Arial Regular [2. Ebene]. </a:t>
            </a:r>
            <a:br>
              <a:rPr lang="de-DE"/>
            </a:br>
            <a:r>
              <a:rPr lang="de-DE"/>
              <a:t>Zur Formatierung 1 × „Einzug vergrößern“</a:t>
            </a:r>
          </a:p>
          <a:p>
            <a:pPr lvl="1"/>
            <a:endParaRPr lang="de-DE" dirty="0"/>
          </a:p>
        </p:txBody>
      </p:sp>
      <p:pic>
        <p:nvPicPr>
          <p:cNvPr id="13" name="Bildplatzhalter 1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9354" r="9354"/>
          <a:stretch>
            <a:fillRect/>
          </a:stretch>
        </p:blipFill>
        <p:spPr/>
      </p:pic>
      <p:sp>
        <p:nvSpPr>
          <p:cNvPr id="12" name="Textplatzhalter 11"/>
          <p:cNvSpPr>
            <a:spLocks noGrp="1"/>
          </p:cNvSpPr>
          <p:nvPr>
            <p:ph type="body" sz="quarter" idx="17"/>
          </p:nvPr>
        </p:nvSpPr>
        <p:spPr/>
        <p:txBody>
          <a:bodyPr/>
          <a:lstStyle/>
          <a:p>
            <a:r>
              <a:rPr lang="de-DE"/>
              <a:t>Headline Bildunterschrift [1. Ebene]</a:t>
            </a:r>
          </a:p>
          <a:p>
            <a:pPr lvl="1"/>
            <a:r>
              <a:rPr lang="de-DE"/>
              <a:t>Text Bildunterschrift Arial Regular [2. Ebene]. </a:t>
            </a:r>
            <a:br>
              <a:rPr lang="de-DE"/>
            </a:br>
            <a:r>
              <a:rPr lang="de-DE"/>
              <a:t>Zur Formatierung 1 × „Einzug vergrößern“</a:t>
            </a:r>
            <a:endParaRPr lang="de-DE" dirty="0"/>
          </a:p>
        </p:txBody>
      </p:sp>
    </p:spTree>
    <p:extLst>
      <p:ext uri="{BB962C8B-B14F-4D97-AF65-F5344CB8AC3E}">
        <p14:creationId xmlns:p14="http://schemas.microsoft.com/office/powerpoint/2010/main" val="5147536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de-DE"/>
              <a:t>Große Headline für Textfolie</a:t>
            </a:r>
            <a:br>
              <a:rPr lang="de-DE"/>
            </a:br>
            <a:r>
              <a:rPr lang="de-DE"/>
              <a:t>Headline maximal zwei Zeilen</a:t>
            </a:r>
            <a:endParaRPr lang="de-DE" dirty="0"/>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34</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pic>
        <p:nvPicPr>
          <p:cNvPr id="8" name="Bildplatzhalter 7"/>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9354" r="9354"/>
          <a:stretch>
            <a:fillRect/>
          </a:stretch>
        </p:blipFill>
        <p:spPr/>
      </p:pic>
      <p:sp>
        <p:nvSpPr>
          <p:cNvPr id="7" name="Textplatzhalter 6"/>
          <p:cNvSpPr>
            <a:spLocks noGrp="1"/>
          </p:cNvSpPr>
          <p:nvPr>
            <p:ph type="body" sz="quarter" idx="15"/>
          </p:nvPr>
        </p:nvSpPr>
        <p:spPr/>
        <p:txBody>
          <a:bodyPr/>
          <a:lstStyle/>
          <a:p>
            <a:r>
              <a:rPr lang="de-DE"/>
              <a:t>Headline Bildunterschrift [1. Ebene]</a:t>
            </a:r>
          </a:p>
          <a:p>
            <a:pPr lvl="1"/>
            <a:r>
              <a:rPr lang="de-DE"/>
              <a:t>Text Bildunterschrift Arial Regular [2. Ebene]. </a:t>
            </a:r>
            <a:br>
              <a:rPr lang="de-DE"/>
            </a:br>
            <a:r>
              <a:rPr lang="de-DE"/>
              <a:t>Zur Formatierung 1 × „Einzug vergrößern“</a:t>
            </a:r>
          </a:p>
          <a:p>
            <a:pPr lvl="1"/>
            <a:endParaRPr lang="de-DE" dirty="0"/>
          </a:p>
        </p:txBody>
      </p:sp>
      <p:pic>
        <p:nvPicPr>
          <p:cNvPr id="13" name="Bildplatzhalter 1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9354" r="9354"/>
          <a:stretch>
            <a:fillRect/>
          </a:stretch>
        </p:blipFill>
        <p:spPr/>
      </p:pic>
      <p:sp>
        <p:nvSpPr>
          <p:cNvPr id="12" name="Textplatzhalter 11"/>
          <p:cNvSpPr>
            <a:spLocks noGrp="1"/>
          </p:cNvSpPr>
          <p:nvPr>
            <p:ph type="body" sz="quarter" idx="17"/>
          </p:nvPr>
        </p:nvSpPr>
        <p:spPr/>
        <p:txBody>
          <a:bodyPr/>
          <a:lstStyle/>
          <a:p>
            <a:r>
              <a:rPr lang="de-DE"/>
              <a:t>Headline Bildunterschrift [1. Ebene]</a:t>
            </a:r>
          </a:p>
          <a:p>
            <a:pPr lvl="1"/>
            <a:r>
              <a:rPr lang="de-DE"/>
              <a:t>Text Bildunterschrift Arial Regular [2. Ebene]. </a:t>
            </a:r>
            <a:br>
              <a:rPr lang="de-DE"/>
            </a:br>
            <a:r>
              <a:rPr lang="de-DE"/>
              <a:t>Zur Formatierung 1 × „Einzug vergrößern“</a:t>
            </a:r>
            <a:endParaRPr lang="de-DE" dirty="0"/>
          </a:p>
        </p:txBody>
      </p:sp>
    </p:spTree>
    <p:extLst>
      <p:ext uri="{BB962C8B-B14F-4D97-AF65-F5344CB8AC3E}">
        <p14:creationId xmlns:p14="http://schemas.microsoft.com/office/powerpoint/2010/main" val="30469357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de-DE"/>
              <a:t>Magnetisum und Altermagnetismus</a:t>
            </a:r>
            <a:endParaRPr lang="de-DE" dirty="0"/>
          </a:p>
        </p:txBody>
      </p:sp>
      <p:sp>
        <p:nvSpPr>
          <p:cNvPr id="3" name="Foliennummernplatzhalter 2"/>
          <p:cNvSpPr>
            <a:spLocks noGrp="1"/>
          </p:cNvSpPr>
          <p:nvPr>
            <p:ph type="sldNum" sz="quarter" idx="11"/>
          </p:nvPr>
        </p:nvSpPr>
        <p:spPr/>
        <p:txBody>
          <a:bodyPr/>
          <a:lstStyle/>
          <a:p>
            <a:fld id="{C05EE493-AD2E-4872-B2F6-8F12A747F0A5}" type="slidenum">
              <a:rPr lang="de-DE" smtClean="0"/>
              <a:pPr/>
              <a:t>35</a:t>
            </a:fld>
            <a:endParaRPr lang="de-DE" dirty="0"/>
          </a:p>
        </p:txBody>
      </p:sp>
      <p:sp>
        <p:nvSpPr>
          <p:cNvPr id="4" name="Datumsplatzhalter 3"/>
          <p:cNvSpPr>
            <a:spLocks noGrp="1"/>
          </p:cNvSpPr>
          <p:nvPr>
            <p:ph type="dt" sz="half" idx="12"/>
          </p:nvPr>
        </p:nvSpPr>
        <p:spPr/>
        <p:txBody>
          <a:bodyPr/>
          <a:lstStyle/>
          <a:p>
            <a:r>
              <a:rPr lang="de-DE"/>
              <a:t>07.06.2024</a:t>
            </a:r>
            <a:endParaRPr lang="de-DE" dirty="0"/>
          </a:p>
        </p:txBody>
      </p:sp>
      <p:pic>
        <p:nvPicPr>
          <p:cNvPr id="7" name="Bildplatzhalter 6"/>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497" r="5497"/>
          <a:stretch>
            <a:fillRect/>
          </a:stretch>
        </p:blipFill>
        <p:spPr/>
      </p:pic>
      <p:sp>
        <p:nvSpPr>
          <p:cNvPr id="6" name="Textplatzhalter 5"/>
          <p:cNvSpPr>
            <a:spLocks noGrp="1"/>
          </p:cNvSpPr>
          <p:nvPr>
            <p:ph type="body" sz="quarter" idx="15"/>
          </p:nvPr>
        </p:nvSpPr>
        <p:spPr/>
        <p:txBody>
          <a:bodyPr/>
          <a:lstStyle/>
          <a:p>
            <a:r>
              <a:rPr lang="de-DE"/>
              <a:t>Headline Bildunterschrift [1. Ebene]</a:t>
            </a:r>
          </a:p>
          <a:p>
            <a:pPr lvl="1"/>
            <a:r>
              <a:rPr lang="de-DE"/>
              <a:t>Text Bildunterschrift Arial Regular [2. Ebene]. Zur Formatierung </a:t>
            </a:r>
            <a:br>
              <a:rPr lang="de-DE"/>
            </a:br>
            <a:r>
              <a:rPr lang="de-DE"/>
              <a:t>1 × „Einzug vergrößern“</a:t>
            </a:r>
            <a:endParaRPr lang="de-DE" dirty="0"/>
          </a:p>
        </p:txBody>
      </p:sp>
    </p:spTree>
    <p:extLst>
      <p:ext uri="{BB962C8B-B14F-4D97-AF65-F5344CB8AC3E}">
        <p14:creationId xmlns:p14="http://schemas.microsoft.com/office/powerpoint/2010/main" val="31713812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de-DE"/>
              <a:t>Magnetisum und Altermagnetismus</a:t>
            </a:r>
            <a:endParaRPr lang="de-DE" dirty="0"/>
          </a:p>
        </p:txBody>
      </p:sp>
      <p:sp>
        <p:nvSpPr>
          <p:cNvPr id="3" name="Foliennummernplatzhalter 2"/>
          <p:cNvSpPr>
            <a:spLocks noGrp="1"/>
          </p:cNvSpPr>
          <p:nvPr>
            <p:ph type="sldNum" sz="quarter" idx="11"/>
          </p:nvPr>
        </p:nvSpPr>
        <p:spPr/>
        <p:txBody>
          <a:bodyPr/>
          <a:lstStyle/>
          <a:p>
            <a:fld id="{C05EE493-AD2E-4872-B2F6-8F12A747F0A5}" type="slidenum">
              <a:rPr lang="de-DE" smtClean="0"/>
              <a:pPr/>
              <a:t>36</a:t>
            </a:fld>
            <a:endParaRPr lang="de-DE" dirty="0"/>
          </a:p>
        </p:txBody>
      </p:sp>
      <p:sp>
        <p:nvSpPr>
          <p:cNvPr id="4" name="Datumsplatzhalter 3"/>
          <p:cNvSpPr>
            <a:spLocks noGrp="1"/>
          </p:cNvSpPr>
          <p:nvPr>
            <p:ph type="dt" sz="half" idx="12"/>
          </p:nvPr>
        </p:nvSpPr>
        <p:spPr/>
        <p:txBody>
          <a:bodyPr/>
          <a:lstStyle/>
          <a:p>
            <a:r>
              <a:rPr lang="de-DE"/>
              <a:t>07.06.2024</a:t>
            </a:r>
            <a:endParaRPr lang="de-DE" dirty="0"/>
          </a:p>
        </p:txBody>
      </p:sp>
      <p:sp>
        <p:nvSpPr>
          <p:cNvPr id="6" name="Textplatzhalter 5"/>
          <p:cNvSpPr>
            <a:spLocks noGrp="1"/>
          </p:cNvSpPr>
          <p:nvPr>
            <p:ph type="body" sz="quarter" idx="13"/>
          </p:nvPr>
        </p:nvSpPr>
        <p:spPr/>
        <p:txBody>
          <a:bodyPr/>
          <a:lstStyle/>
          <a:p>
            <a:r>
              <a:rPr lang="de-DE"/>
              <a:t>„Großes </a:t>
            </a:r>
          </a:p>
          <a:p>
            <a:r>
              <a:rPr lang="de-DE"/>
              <a:t>Zitat/Aussage. Typografie:</a:t>
            </a:r>
            <a:br>
              <a:rPr lang="de-DE"/>
            </a:br>
            <a:r>
              <a:rPr lang="de-DE"/>
              <a:t>Arial Bold.“</a:t>
            </a:r>
          </a:p>
          <a:p>
            <a:pPr lvl="1"/>
            <a:r>
              <a:rPr lang="de-DE"/>
              <a:t>Zitat Max Mustermann</a:t>
            </a:r>
            <a:br>
              <a:rPr lang="de-DE"/>
            </a:br>
            <a:r>
              <a:rPr lang="de-DE"/>
              <a:t>[Formatierung 1 × „Einzug vergrößern“]</a:t>
            </a:r>
            <a:endParaRPr lang="de-DE" dirty="0"/>
          </a:p>
        </p:txBody>
      </p:sp>
    </p:spTree>
    <p:extLst>
      <p:ext uri="{BB962C8B-B14F-4D97-AF65-F5344CB8AC3E}">
        <p14:creationId xmlns:p14="http://schemas.microsoft.com/office/powerpoint/2010/main" val="25915648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de-DE"/>
              <a:t>Magnetisum und Altermagnetismus</a:t>
            </a:r>
            <a:endParaRPr lang="de-DE" dirty="0"/>
          </a:p>
        </p:txBody>
      </p:sp>
      <p:sp>
        <p:nvSpPr>
          <p:cNvPr id="3" name="Foliennummernplatzhalter 2"/>
          <p:cNvSpPr>
            <a:spLocks noGrp="1"/>
          </p:cNvSpPr>
          <p:nvPr>
            <p:ph type="sldNum" sz="quarter" idx="11"/>
          </p:nvPr>
        </p:nvSpPr>
        <p:spPr/>
        <p:txBody>
          <a:bodyPr/>
          <a:lstStyle/>
          <a:p>
            <a:fld id="{C05EE493-AD2E-4872-B2F6-8F12A747F0A5}" type="slidenum">
              <a:rPr lang="de-DE" smtClean="0"/>
              <a:pPr/>
              <a:t>37</a:t>
            </a:fld>
            <a:endParaRPr lang="de-DE" dirty="0"/>
          </a:p>
        </p:txBody>
      </p:sp>
      <p:sp>
        <p:nvSpPr>
          <p:cNvPr id="4" name="Datumsplatzhalter 3"/>
          <p:cNvSpPr>
            <a:spLocks noGrp="1"/>
          </p:cNvSpPr>
          <p:nvPr>
            <p:ph type="dt" sz="half" idx="12"/>
          </p:nvPr>
        </p:nvSpPr>
        <p:spPr/>
        <p:txBody>
          <a:bodyPr/>
          <a:lstStyle/>
          <a:p>
            <a:r>
              <a:rPr lang="de-DE"/>
              <a:t>07.06.2024</a:t>
            </a:r>
            <a:endParaRPr lang="de-DE" dirty="0"/>
          </a:p>
        </p:txBody>
      </p:sp>
      <p:sp>
        <p:nvSpPr>
          <p:cNvPr id="6" name="Textplatzhalter 5"/>
          <p:cNvSpPr>
            <a:spLocks noGrp="1"/>
          </p:cNvSpPr>
          <p:nvPr>
            <p:ph type="body" sz="quarter" idx="13"/>
          </p:nvPr>
        </p:nvSpPr>
        <p:spPr/>
        <p:txBody>
          <a:bodyPr/>
          <a:lstStyle/>
          <a:p>
            <a:r>
              <a:rPr lang="de-DE"/>
              <a:t>„Zitat/Aussage. </a:t>
            </a:r>
            <a:br>
              <a:rPr lang="de-DE"/>
            </a:br>
            <a:r>
              <a:rPr lang="de-DE"/>
              <a:t>Typografie: Arial Bold.“</a:t>
            </a:r>
          </a:p>
          <a:p>
            <a:pPr lvl="1"/>
            <a:r>
              <a:rPr lang="de-DE"/>
              <a:t>Zitat Max Mustermann</a:t>
            </a:r>
            <a:br>
              <a:rPr lang="de-DE"/>
            </a:br>
            <a:r>
              <a:rPr lang="de-DE"/>
              <a:t>[Formatierung 1 × „Einzug vergrößern“]</a:t>
            </a:r>
            <a:endParaRPr lang="de-DE" dirty="0"/>
          </a:p>
        </p:txBody>
      </p:sp>
    </p:spTree>
    <p:extLst>
      <p:ext uri="{BB962C8B-B14F-4D97-AF65-F5344CB8AC3E}">
        <p14:creationId xmlns:p14="http://schemas.microsoft.com/office/powerpoint/2010/main" val="6342079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el 14"/>
          <p:cNvSpPr>
            <a:spLocks noGrp="1"/>
          </p:cNvSpPr>
          <p:nvPr>
            <p:ph type="title"/>
          </p:nvPr>
        </p:nvSpPr>
        <p:spPr/>
        <p:txBody>
          <a:bodyPr/>
          <a:lstStyle/>
          <a:p>
            <a:r>
              <a:rPr lang="de-DE" dirty="0"/>
              <a:t>Merken-Element für die PowerPoint-Anwendung</a:t>
            </a:r>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6" name="Foliennummernplatzhalter 5"/>
          <p:cNvSpPr>
            <a:spLocks noGrp="1"/>
          </p:cNvSpPr>
          <p:nvPr>
            <p:ph type="sldNum" sz="quarter" idx="11"/>
          </p:nvPr>
        </p:nvSpPr>
        <p:spPr/>
        <p:txBody>
          <a:bodyPr/>
          <a:lstStyle/>
          <a:p>
            <a:fld id="{C05EE493-AD2E-4872-B2F6-8F12A747F0A5}" type="slidenum">
              <a:rPr lang="de-DE" smtClean="0"/>
              <a:pPr/>
              <a:t>38</a:t>
            </a:fld>
            <a:endParaRPr lang="de-DE" dirty="0"/>
          </a:p>
        </p:txBody>
      </p:sp>
      <p:sp>
        <p:nvSpPr>
          <p:cNvPr id="2" name="Datumsplatzhalter 1"/>
          <p:cNvSpPr>
            <a:spLocks noGrp="1"/>
          </p:cNvSpPr>
          <p:nvPr>
            <p:ph type="dt" sz="half" idx="12"/>
          </p:nvPr>
        </p:nvSpPr>
        <p:spPr/>
        <p:txBody>
          <a:bodyPr/>
          <a:lstStyle/>
          <a:p>
            <a:r>
              <a:rPr lang="de-DE"/>
              <a:t>07.06.2024</a:t>
            </a:r>
            <a:endParaRPr lang="de-DE" dirty="0"/>
          </a:p>
        </p:txBody>
      </p:sp>
      <p:grpSp>
        <p:nvGrpSpPr>
          <p:cNvPr id="16" name="Gruppieren 15"/>
          <p:cNvGrpSpPr/>
          <p:nvPr/>
        </p:nvGrpSpPr>
        <p:grpSpPr>
          <a:xfrm>
            <a:off x="5087939" y="2348881"/>
            <a:ext cx="2016263" cy="2016263"/>
            <a:chOff x="1403609" y="2081213"/>
            <a:chExt cx="2016263" cy="2016263"/>
          </a:xfrm>
        </p:grpSpPr>
        <p:sp>
          <p:nvSpPr>
            <p:cNvPr id="5" name="Rechteck 4"/>
            <p:cNvSpPr/>
            <p:nvPr/>
          </p:nvSpPr>
          <p:spPr>
            <a:xfrm>
              <a:off x="1403609" y="2081213"/>
              <a:ext cx="2016263" cy="20162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90000" bIns="90000" rtlCol="0" anchor="b"/>
            <a:lstStyle/>
            <a:p>
              <a:pPr>
                <a:lnSpc>
                  <a:spcPct val="110000"/>
                </a:lnSpc>
              </a:pPr>
              <a:r>
                <a:rPr lang="de-DE" sz="1200" b="1" dirty="0"/>
                <a:t>Überschrift</a:t>
              </a:r>
              <a:br>
                <a:rPr lang="de-DE" sz="1200" b="1" dirty="0"/>
              </a:br>
              <a:r>
                <a:rPr lang="de-DE" sz="1200" b="1" dirty="0"/>
                <a:t>in Arial </a:t>
              </a:r>
              <a:r>
                <a:rPr lang="de-DE" sz="1200" b="1" dirty="0" err="1"/>
                <a:t>Bold</a:t>
              </a:r>
              <a:endParaRPr lang="de-DE" sz="1200" b="1" dirty="0"/>
            </a:p>
            <a:p>
              <a:pPr>
                <a:lnSpc>
                  <a:spcPct val="110000"/>
                </a:lnSpc>
              </a:pPr>
              <a:endParaRPr lang="de-DE" sz="1200" dirty="0"/>
            </a:p>
            <a:p>
              <a:pPr>
                <a:lnSpc>
                  <a:spcPct val="110000"/>
                </a:lnSpc>
              </a:pPr>
              <a:r>
                <a:rPr lang="de-DE" sz="1200" dirty="0"/>
                <a:t>Hinweise und </a:t>
              </a:r>
              <a:r>
                <a:rPr lang="de-DE" sz="1200" dirty="0" err="1"/>
                <a:t>Informa-tionen</a:t>
              </a:r>
              <a:r>
                <a:rPr lang="de-DE" sz="1200" dirty="0"/>
                <a:t> in Arial Regular.</a:t>
              </a:r>
            </a:p>
            <a:p>
              <a:pPr marL="92075" indent="-92075">
                <a:lnSpc>
                  <a:spcPct val="110000"/>
                </a:lnSpc>
                <a:buFont typeface="Symbol" panose="05050102010706020507" pitchFamily="18" charset="2"/>
                <a:buChar char="-"/>
              </a:pPr>
              <a:r>
                <a:rPr lang="de-DE" sz="1200" dirty="0"/>
                <a:t>Aufzählung eins</a:t>
              </a:r>
            </a:p>
            <a:p>
              <a:pPr marL="92075" indent="-92075">
                <a:lnSpc>
                  <a:spcPct val="110000"/>
                </a:lnSpc>
                <a:buFont typeface="Symbol" panose="05050102010706020507" pitchFamily="18" charset="2"/>
                <a:buChar char="-"/>
              </a:pPr>
              <a:r>
                <a:rPr lang="de-DE" sz="1200" dirty="0"/>
                <a:t>Aufzählung zwei</a:t>
              </a:r>
            </a:p>
            <a:p>
              <a:pPr marL="92075" indent="-92075">
                <a:lnSpc>
                  <a:spcPct val="110000"/>
                </a:lnSpc>
                <a:buFont typeface="Symbol" panose="05050102010706020507" pitchFamily="18" charset="2"/>
                <a:buChar char="-"/>
              </a:pPr>
              <a:r>
                <a:rPr lang="de-DE" sz="1200" dirty="0"/>
                <a:t>Aufzählung drei</a:t>
              </a:r>
            </a:p>
          </p:txBody>
        </p:sp>
        <p:grpSp>
          <p:nvGrpSpPr>
            <p:cNvPr id="14" name="Gruppieren 13"/>
            <p:cNvGrpSpPr/>
            <p:nvPr/>
          </p:nvGrpSpPr>
          <p:grpSpPr>
            <a:xfrm>
              <a:off x="3186112" y="2120373"/>
              <a:ext cx="190323" cy="190323"/>
              <a:chOff x="323850" y="5157788"/>
              <a:chExt cx="935038" cy="935038"/>
            </a:xfrm>
          </p:grpSpPr>
          <p:cxnSp>
            <p:nvCxnSpPr>
              <p:cNvPr id="10" name="Gerade Verbindung 9"/>
              <p:cNvCxnSpPr/>
              <p:nvPr/>
            </p:nvCxnSpPr>
            <p:spPr>
              <a:xfrm>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p:nvCxnSpPr>
            <p:spPr>
              <a:xfrm flipH="1">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34" name="Gruppieren 33"/>
          <p:cNvGrpSpPr/>
          <p:nvPr/>
        </p:nvGrpSpPr>
        <p:grpSpPr>
          <a:xfrm>
            <a:off x="7248664" y="2348880"/>
            <a:ext cx="1549538" cy="1549538"/>
            <a:chOff x="1870335" y="2081213"/>
            <a:chExt cx="1549538" cy="1549538"/>
          </a:xfrm>
        </p:grpSpPr>
        <p:sp>
          <p:nvSpPr>
            <p:cNvPr id="35" name="Rechteck 34"/>
            <p:cNvSpPr/>
            <p:nvPr/>
          </p:nvSpPr>
          <p:spPr>
            <a:xfrm>
              <a:off x="1870335" y="2081213"/>
              <a:ext cx="1549538" cy="15495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90000" bIns="90000" rtlCol="0" anchor="b"/>
            <a:lstStyle/>
            <a:p>
              <a:pPr>
                <a:lnSpc>
                  <a:spcPct val="110000"/>
                </a:lnSpc>
              </a:pPr>
              <a:r>
                <a:rPr lang="de-DE" sz="900" b="1" dirty="0"/>
                <a:t>Überschrift in Arial </a:t>
              </a:r>
              <a:r>
                <a:rPr lang="de-DE" sz="900" b="1" dirty="0" err="1"/>
                <a:t>Bold</a:t>
              </a:r>
              <a:endParaRPr lang="de-DE" sz="900" b="1" dirty="0"/>
            </a:p>
            <a:p>
              <a:pPr>
                <a:lnSpc>
                  <a:spcPct val="110000"/>
                </a:lnSpc>
              </a:pPr>
              <a:endParaRPr lang="de-DE" sz="900" b="1" dirty="0"/>
            </a:p>
            <a:p>
              <a:pPr>
                <a:lnSpc>
                  <a:spcPct val="110000"/>
                </a:lnSpc>
              </a:pPr>
              <a:r>
                <a:rPr lang="de-DE" sz="900" dirty="0"/>
                <a:t>Hinweise und </a:t>
              </a:r>
              <a:r>
                <a:rPr lang="de-DE" sz="900" dirty="0" err="1"/>
                <a:t>Informa-tionen</a:t>
              </a:r>
              <a:r>
                <a:rPr lang="de-DE" sz="900" dirty="0"/>
                <a:t> in Arial Regular.</a:t>
              </a:r>
            </a:p>
            <a:p>
              <a:pPr marL="88900" indent="-88900">
                <a:lnSpc>
                  <a:spcPct val="110000"/>
                </a:lnSpc>
                <a:buClr>
                  <a:schemeClr val="bg1"/>
                </a:buClr>
                <a:buFont typeface="Symbol" panose="05050102010706020507" pitchFamily="18" charset="2"/>
                <a:buChar char="-"/>
              </a:pPr>
              <a:r>
                <a:rPr lang="de-DE" sz="900" dirty="0"/>
                <a:t>Aufzählung eins</a:t>
              </a:r>
            </a:p>
            <a:p>
              <a:pPr marL="88900" indent="-88900">
                <a:lnSpc>
                  <a:spcPct val="110000"/>
                </a:lnSpc>
                <a:buClr>
                  <a:schemeClr val="bg1"/>
                </a:buClr>
                <a:buFont typeface="Symbol" panose="05050102010706020507" pitchFamily="18" charset="2"/>
                <a:buChar char="-"/>
              </a:pPr>
              <a:r>
                <a:rPr lang="de-DE" sz="900" dirty="0"/>
                <a:t>Aufzählung zwei</a:t>
              </a:r>
            </a:p>
            <a:p>
              <a:pPr marL="88900" indent="-88900">
                <a:lnSpc>
                  <a:spcPct val="110000"/>
                </a:lnSpc>
                <a:buClr>
                  <a:schemeClr val="bg1"/>
                </a:buClr>
                <a:buFont typeface="Symbol" panose="05050102010706020507" pitchFamily="18" charset="2"/>
                <a:buChar char="-"/>
              </a:pPr>
              <a:r>
                <a:rPr lang="de-DE" sz="900" dirty="0"/>
                <a:t>Aufzählung drei</a:t>
              </a:r>
            </a:p>
          </p:txBody>
        </p:sp>
        <p:grpSp>
          <p:nvGrpSpPr>
            <p:cNvPr id="36" name="Gruppieren 35"/>
            <p:cNvGrpSpPr/>
            <p:nvPr/>
          </p:nvGrpSpPr>
          <p:grpSpPr>
            <a:xfrm>
              <a:off x="3186112" y="2120373"/>
              <a:ext cx="190323" cy="190323"/>
              <a:chOff x="323850" y="5157788"/>
              <a:chExt cx="935038" cy="935038"/>
            </a:xfrm>
          </p:grpSpPr>
          <p:cxnSp>
            <p:nvCxnSpPr>
              <p:cNvPr id="37" name="Gerade Verbindung 36"/>
              <p:cNvCxnSpPr/>
              <p:nvPr/>
            </p:nvCxnSpPr>
            <p:spPr>
              <a:xfrm>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Gerade Verbindung 37"/>
              <p:cNvCxnSpPr/>
              <p:nvPr/>
            </p:nvCxnSpPr>
            <p:spPr>
              <a:xfrm flipH="1">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39" name="Gruppieren 38"/>
          <p:cNvGrpSpPr/>
          <p:nvPr/>
        </p:nvGrpSpPr>
        <p:grpSpPr>
          <a:xfrm>
            <a:off x="8932020" y="2348881"/>
            <a:ext cx="936104" cy="936104"/>
            <a:chOff x="1870335" y="2081213"/>
            <a:chExt cx="1549538" cy="1549538"/>
          </a:xfrm>
        </p:grpSpPr>
        <p:sp>
          <p:nvSpPr>
            <p:cNvPr id="40" name="Rechteck 39"/>
            <p:cNvSpPr/>
            <p:nvPr/>
          </p:nvSpPr>
          <p:spPr>
            <a:xfrm>
              <a:off x="1870335" y="2081213"/>
              <a:ext cx="1549538" cy="15495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72000" bIns="90000" rtlCol="0" anchor="b"/>
            <a:lstStyle/>
            <a:p>
              <a:pPr>
                <a:lnSpc>
                  <a:spcPct val="110000"/>
                </a:lnSpc>
              </a:pPr>
              <a:r>
                <a:rPr lang="de-DE" sz="900" b="1" dirty="0"/>
                <a:t>Fachbereichs-bezeichnung oder Hinweise </a:t>
              </a:r>
              <a:br>
                <a:rPr lang="de-DE" sz="900" b="1" dirty="0"/>
              </a:br>
              <a:r>
                <a:rPr lang="de-DE" sz="900" b="1" dirty="0"/>
                <a:t>in Arial </a:t>
              </a:r>
              <a:r>
                <a:rPr lang="de-DE" sz="900" b="1" dirty="0" err="1"/>
                <a:t>Bold</a:t>
              </a:r>
              <a:endParaRPr lang="de-DE" sz="900" b="1" dirty="0"/>
            </a:p>
          </p:txBody>
        </p:sp>
        <p:grpSp>
          <p:nvGrpSpPr>
            <p:cNvPr id="41" name="Gruppieren 40"/>
            <p:cNvGrpSpPr/>
            <p:nvPr/>
          </p:nvGrpSpPr>
          <p:grpSpPr>
            <a:xfrm>
              <a:off x="3161132" y="2140357"/>
              <a:ext cx="190323" cy="190323"/>
              <a:chOff x="201135" y="5255960"/>
              <a:chExt cx="935038" cy="935038"/>
            </a:xfrm>
          </p:grpSpPr>
          <p:cxnSp>
            <p:nvCxnSpPr>
              <p:cNvPr id="42" name="Gerade Verbindung 41"/>
              <p:cNvCxnSpPr/>
              <p:nvPr/>
            </p:nvCxnSpPr>
            <p:spPr>
              <a:xfrm>
                <a:off x="201135" y="5255960"/>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Gerade Verbindung 42"/>
              <p:cNvCxnSpPr/>
              <p:nvPr/>
            </p:nvCxnSpPr>
            <p:spPr>
              <a:xfrm flipH="1">
                <a:off x="201135" y="5255960"/>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4" name="Gruppieren 43"/>
          <p:cNvGrpSpPr/>
          <p:nvPr/>
        </p:nvGrpSpPr>
        <p:grpSpPr>
          <a:xfrm>
            <a:off x="1840461" y="2348881"/>
            <a:ext cx="3103015" cy="3103015"/>
            <a:chOff x="316857" y="2081213"/>
            <a:chExt cx="3103015" cy="3103015"/>
          </a:xfrm>
        </p:grpSpPr>
        <p:sp>
          <p:nvSpPr>
            <p:cNvPr id="45" name="Rechteck 44"/>
            <p:cNvSpPr/>
            <p:nvPr/>
          </p:nvSpPr>
          <p:spPr>
            <a:xfrm>
              <a:off x="316857" y="2081213"/>
              <a:ext cx="3103015" cy="3103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90000" bIns="90000" rtlCol="0" anchor="b"/>
            <a:lstStyle/>
            <a:p>
              <a:pPr>
                <a:lnSpc>
                  <a:spcPct val="110000"/>
                </a:lnSpc>
              </a:pPr>
              <a:r>
                <a:rPr lang="de-DE" sz="1600" b="1" dirty="0"/>
                <a:t>Überschrift und </a:t>
              </a:r>
              <a:br>
                <a:rPr lang="de-DE" sz="1600" b="1" dirty="0"/>
              </a:br>
              <a:r>
                <a:rPr lang="de-DE" sz="1600" b="1" dirty="0"/>
                <a:t>Hervorhebungen</a:t>
              </a:r>
              <a:br>
                <a:rPr lang="de-DE" sz="1600" b="1" dirty="0"/>
              </a:br>
              <a:r>
                <a:rPr lang="de-DE" sz="1600" b="1" dirty="0"/>
                <a:t>in Arial </a:t>
              </a:r>
              <a:r>
                <a:rPr lang="de-DE" sz="1600" b="1" dirty="0" err="1"/>
                <a:t>Bold</a:t>
              </a:r>
              <a:endParaRPr lang="de-DE" sz="1600" b="1" dirty="0"/>
            </a:p>
            <a:p>
              <a:pPr>
                <a:lnSpc>
                  <a:spcPct val="110000"/>
                </a:lnSpc>
              </a:pPr>
              <a:endParaRPr lang="de-DE" sz="1600" dirty="0"/>
            </a:p>
            <a:p>
              <a:pPr>
                <a:lnSpc>
                  <a:spcPct val="110000"/>
                </a:lnSpc>
              </a:pPr>
              <a:r>
                <a:rPr lang="de-DE" sz="1600" dirty="0"/>
                <a:t>Hinweise und Informationen </a:t>
              </a:r>
              <a:br>
                <a:rPr lang="de-DE" sz="1600" dirty="0"/>
              </a:br>
              <a:r>
                <a:rPr lang="de-DE" sz="1600" dirty="0"/>
                <a:t>in Arial Regular. Zur besseren Darstellung mit Aufzählung</a:t>
              </a:r>
            </a:p>
            <a:p>
              <a:pPr marL="176213" indent="-176213">
                <a:lnSpc>
                  <a:spcPct val="110000"/>
                </a:lnSpc>
                <a:buFont typeface="Symbol" panose="05050102010706020507" pitchFamily="18" charset="2"/>
                <a:buChar char="-"/>
              </a:pPr>
              <a:r>
                <a:rPr lang="de-DE" sz="1600" dirty="0"/>
                <a:t>Aufzählung eins</a:t>
              </a:r>
            </a:p>
            <a:p>
              <a:pPr marL="176213" indent="-176213">
                <a:lnSpc>
                  <a:spcPct val="110000"/>
                </a:lnSpc>
                <a:buFont typeface="Symbol" panose="05050102010706020507" pitchFamily="18" charset="2"/>
                <a:buChar char="-"/>
              </a:pPr>
              <a:r>
                <a:rPr lang="de-DE" sz="1600" dirty="0"/>
                <a:t>Aufzählung zwei</a:t>
              </a:r>
            </a:p>
            <a:p>
              <a:pPr marL="176213" indent="-176213">
                <a:lnSpc>
                  <a:spcPct val="110000"/>
                </a:lnSpc>
                <a:buFont typeface="Symbol" panose="05050102010706020507" pitchFamily="18" charset="2"/>
                <a:buChar char="-"/>
              </a:pPr>
              <a:r>
                <a:rPr lang="de-DE" sz="1600" dirty="0"/>
                <a:t>Aufzählung drei</a:t>
              </a:r>
            </a:p>
          </p:txBody>
        </p:sp>
        <p:grpSp>
          <p:nvGrpSpPr>
            <p:cNvPr id="46" name="Gruppieren 45"/>
            <p:cNvGrpSpPr/>
            <p:nvPr/>
          </p:nvGrpSpPr>
          <p:grpSpPr>
            <a:xfrm>
              <a:off x="3186112" y="2120373"/>
              <a:ext cx="190323" cy="190323"/>
              <a:chOff x="323850" y="5157788"/>
              <a:chExt cx="935038" cy="935038"/>
            </a:xfrm>
          </p:grpSpPr>
          <p:cxnSp>
            <p:nvCxnSpPr>
              <p:cNvPr id="47" name="Gerade Verbindung 46"/>
              <p:cNvCxnSpPr/>
              <p:nvPr/>
            </p:nvCxnSpPr>
            <p:spPr>
              <a:xfrm>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Gerade Verbindung 47"/>
              <p:cNvCxnSpPr/>
              <p:nvPr/>
            </p:nvCxnSpPr>
            <p:spPr>
              <a:xfrm flipH="1">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9" name="Gruppieren 48"/>
          <p:cNvGrpSpPr/>
          <p:nvPr/>
        </p:nvGrpSpPr>
        <p:grpSpPr>
          <a:xfrm>
            <a:off x="7248664" y="4039702"/>
            <a:ext cx="1549538" cy="1549538"/>
            <a:chOff x="1870335" y="2081213"/>
            <a:chExt cx="1549538" cy="1549538"/>
          </a:xfrm>
        </p:grpSpPr>
        <p:sp>
          <p:nvSpPr>
            <p:cNvPr id="50" name="Rechteck 49"/>
            <p:cNvSpPr/>
            <p:nvPr/>
          </p:nvSpPr>
          <p:spPr>
            <a:xfrm>
              <a:off x="1870335" y="2081213"/>
              <a:ext cx="1549538" cy="15495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90000" bIns="90000" rtlCol="0" anchor="b"/>
            <a:lstStyle/>
            <a:p>
              <a:pPr>
                <a:lnSpc>
                  <a:spcPct val="110000"/>
                </a:lnSpc>
              </a:pPr>
              <a:r>
                <a:rPr lang="de-DE" sz="1600" b="1" dirty="0"/>
                <a:t>Fachbereichs-bezeichnung</a:t>
              </a:r>
              <a:br>
                <a:rPr lang="de-DE" sz="1600" b="1" dirty="0"/>
              </a:br>
              <a:r>
                <a:rPr lang="de-DE" sz="1600" b="1" dirty="0"/>
                <a:t>oder Hinweis </a:t>
              </a:r>
              <a:br>
                <a:rPr lang="de-DE" sz="1600" b="1" dirty="0"/>
              </a:br>
              <a:r>
                <a:rPr lang="de-DE" sz="1600" b="1" dirty="0"/>
                <a:t>in Arial </a:t>
              </a:r>
              <a:r>
                <a:rPr lang="de-DE" sz="1600" b="1" dirty="0" err="1"/>
                <a:t>Bold</a:t>
              </a:r>
              <a:endParaRPr lang="de-DE" sz="1600" b="1" dirty="0"/>
            </a:p>
          </p:txBody>
        </p:sp>
        <p:grpSp>
          <p:nvGrpSpPr>
            <p:cNvPr id="51" name="Gruppieren 50"/>
            <p:cNvGrpSpPr/>
            <p:nvPr/>
          </p:nvGrpSpPr>
          <p:grpSpPr>
            <a:xfrm>
              <a:off x="3186112" y="2120373"/>
              <a:ext cx="190323" cy="190323"/>
              <a:chOff x="323850" y="5157788"/>
              <a:chExt cx="935038" cy="935038"/>
            </a:xfrm>
          </p:grpSpPr>
          <p:cxnSp>
            <p:nvCxnSpPr>
              <p:cNvPr id="52" name="Gerade Verbindung 51"/>
              <p:cNvCxnSpPr/>
              <p:nvPr/>
            </p:nvCxnSpPr>
            <p:spPr>
              <a:xfrm>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Gerade Verbindung 52"/>
              <p:cNvCxnSpPr/>
              <p:nvPr/>
            </p:nvCxnSpPr>
            <p:spPr>
              <a:xfrm flipH="1">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228299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Untertitel 6"/>
          <p:cNvSpPr txBox="1">
            <a:spLocks/>
          </p:cNvSpPr>
          <p:nvPr/>
        </p:nvSpPr>
        <p:spPr>
          <a:xfrm>
            <a:off x="1847851" y="3717032"/>
            <a:ext cx="5256213" cy="2448818"/>
          </a:xfrm>
          <a:prstGeom prst="rect">
            <a:avLst/>
          </a:prstGeom>
        </p:spPr>
        <p:txBody>
          <a:bodyPr vert="horz" lIns="0" tIns="0" rIns="0" bIns="0" rtlCol="0" anchor="t" anchorCtr="0">
            <a:noAutofit/>
          </a:bodyPr>
          <a:lstStyle>
            <a:lvl1pPr indent="0">
              <a:lnSpc>
                <a:spcPct val="110000"/>
              </a:lnSpc>
              <a:spcBef>
                <a:spcPts val="0"/>
              </a:spcBef>
              <a:buFont typeface="Arial" pitchFamily="34" charset="0"/>
              <a:buNone/>
              <a:defRPr sz="2000" b="1" u="none" baseline="0">
                <a:uFill>
                  <a:solidFill>
                    <a:schemeClr val="accent1"/>
                  </a:solidFill>
                </a:uFill>
              </a:defRPr>
            </a:lvl1pPr>
            <a:lvl2pPr indent="0" algn="ctr">
              <a:lnSpc>
                <a:spcPct val="110000"/>
              </a:lnSpc>
              <a:spcBef>
                <a:spcPts val="0"/>
              </a:spcBef>
              <a:buFont typeface="Arial" pitchFamily="34" charset="0"/>
              <a:buNone/>
              <a:defRPr sz="1600">
                <a:solidFill>
                  <a:schemeClr val="tx1">
                    <a:tint val="75000"/>
                  </a:schemeClr>
                </a:solidFill>
              </a:defRPr>
            </a:lvl2pPr>
            <a:lvl3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3pPr>
            <a:lvl4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4pPr>
            <a:lvl5pPr indent="0" algn="ctr">
              <a:lnSpc>
                <a:spcPct val="110000"/>
              </a:lnSpc>
              <a:spcBef>
                <a:spcPts val="0"/>
              </a:spcBef>
              <a:buFont typeface="+mj-lt"/>
              <a:buNone/>
              <a:defRPr sz="1600" u="sng" baseline="0">
                <a:solidFill>
                  <a:schemeClr val="tx1">
                    <a:tint val="75000"/>
                  </a:schemeClr>
                </a:solidFill>
                <a:uFill>
                  <a:solidFill>
                    <a:schemeClr val="accent1"/>
                  </a:solidFill>
                </a:uFill>
              </a:defRPr>
            </a:lvl5pPr>
            <a:lvl6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6pPr>
            <a:lvl7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7pPr>
            <a:lvl8pPr indent="0" algn="ctr">
              <a:lnSpc>
                <a:spcPct val="110000"/>
              </a:lnSpc>
              <a:spcBef>
                <a:spcPts val="0"/>
              </a:spcBef>
              <a:buClr>
                <a:schemeClr val="accent1"/>
              </a:buClr>
              <a:buFont typeface="Arial" panose="020B0604020202020204" pitchFamily="34" charset="0"/>
              <a:buNone/>
              <a:tabLst/>
              <a:defRPr sz="1600" baseline="0">
                <a:solidFill>
                  <a:schemeClr val="tx1">
                    <a:tint val="75000"/>
                  </a:schemeClr>
                </a:solidFill>
              </a:defRPr>
            </a:lvl8pPr>
            <a:lvl9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9pPr>
          </a:lstStyle>
          <a:p>
            <a:r>
              <a:rPr lang="de-DE" dirty="0"/>
              <a:t>Prof. Dr. Maximilian Mustermann</a:t>
            </a:r>
          </a:p>
          <a:p>
            <a:r>
              <a:rPr lang="de-DE" b="0" dirty="0"/>
              <a:t>Funktionsbezeichnung · Fachbereich</a:t>
            </a:r>
          </a:p>
          <a:p>
            <a:endParaRPr lang="de-DE" b="0" dirty="0"/>
          </a:p>
          <a:p>
            <a:r>
              <a:rPr lang="de-DE" b="0" dirty="0"/>
              <a:t>Tel.: +49 (0) 75 31/88 - ####</a:t>
            </a:r>
          </a:p>
          <a:p>
            <a:r>
              <a:rPr lang="de-DE" b="0" dirty="0"/>
              <a:t>Fax: +49 (0) 75 31/88 - ####</a:t>
            </a:r>
          </a:p>
          <a:p>
            <a:r>
              <a:rPr lang="de-DE" b="0" dirty="0"/>
              <a:t>maximilian.mustermann@uni-konstanz.de</a:t>
            </a:r>
          </a:p>
        </p:txBody>
      </p:sp>
      <p:sp>
        <p:nvSpPr>
          <p:cNvPr id="10" name="Rechteck 9"/>
          <p:cNvSpPr>
            <a:spLocks/>
          </p:cNvSpPr>
          <p:nvPr/>
        </p:nvSpPr>
        <p:spPr>
          <a:xfrm>
            <a:off x="1823834" y="2540435"/>
            <a:ext cx="1319839" cy="574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ctr">
            <a:spAutoFit/>
          </a:bodyPr>
          <a:lstStyle/>
          <a:p>
            <a:r>
              <a:rPr lang="de-DE" sz="3500" b="1" dirty="0">
                <a:solidFill>
                  <a:schemeClr val="tx1"/>
                </a:solidFill>
              </a:rPr>
              <a:t>Dank!</a:t>
            </a:r>
          </a:p>
        </p:txBody>
      </p:sp>
      <p:sp>
        <p:nvSpPr>
          <p:cNvPr id="11" name="Rechteck 10"/>
          <p:cNvSpPr>
            <a:spLocks/>
          </p:cNvSpPr>
          <p:nvPr/>
        </p:nvSpPr>
        <p:spPr>
          <a:xfrm>
            <a:off x="1823835" y="1970909"/>
            <a:ext cx="2344159" cy="5749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Herzlichen</a:t>
            </a:r>
          </a:p>
        </p:txBody>
      </p:sp>
    </p:spTree>
    <p:extLst>
      <p:ext uri="{BB962C8B-B14F-4D97-AF65-F5344CB8AC3E}">
        <p14:creationId xmlns:p14="http://schemas.microsoft.com/office/powerpoint/2010/main" val="3476765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ildplatzhalter 17"/>
          <p:cNvPicPr>
            <a:picLocks noChangeAspect="1"/>
          </p:cNvPicPr>
          <p:nvPr/>
        </p:nvPicPr>
        <p:blipFill>
          <a:blip r:embed="rId2" cstate="print">
            <a:extLst>
              <a:ext uri="{28A0092B-C50C-407E-A947-70E740481C1C}">
                <a14:useLocalDpi xmlns:a14="http://schemas.microsoft.com/office/drawing/2010/main" val="0"/>
              </a:ext>
            </a:extLst>
          </a:blip>
          <a:srcRect l="12848" r="12848"/>
          <a:stretch>
            <a:fillRect/>
          </a:stretch>
        </p:blipFill>
        <p:spPr>
          <a:xfrm>
            <a:off x="4799856" y="1989139"/>
            <a:ext cx="4500184" cy="3240087"/>
          </a:xfrm>
          <a:prstGeom prst="rect">
            <a:avLst/>
          </a:prstGeom>
        </p:spPr>
      </p:pic>
      <p:sp>
        <p:nvSpPr>
          <p:cNvPr id="7" name="Untertitel 2"/>
          <p:cNvSpPr txBox="1">
            <a:spLocks/>
          </p:cNvSpPr>
          <p:nvPr/>
        </p:nvSpPr>
        <p:spPr>
          <a:xfrm>
            <a:off x="480269" y="5373688"/>
            <a:ext cx="5256213" cy="792162"/>
          </a:xfrm>
          <a:prstGeom prst="rect">
            <a:avLst/>
          </a:prstGeom>
        </p:spPr>
        <p:txBody>
          <a:bodyPr vert="horz" lIns="0" tIns="0" rIns="0" bIns="0" rtlCol="0" anchor="b">
            <a:noAutofit/>
          </a:bodyPr>
          <a:lstStyle>
            <a:lvl1pPr indent="0">
              <a:lnSpc>
                <a:spcPct val="110000"/>
              </a:lnSpc>
              <a:spcBef>
                <a:spcPts val="0"/>
              </a:spcBef>
              <a:buFont typeface="Arial" pitchFamily="34" charset="0"/>
              <a:buNone/>
              <a:defRPr sz="2000" b="1" u="sng" baseline="0">
                <a:uFill>
                  <a:solidFill>
                    <a:schemeClr val="accent1"/>
                  </a:solidFill>
                </a:uFill>
              </a:defRPr>
            </a:lvl1pPr>
            <a:lvl2pPr indent="0" algn="ctr">
              <a:lnSpc>
                <a:spcPct val="110000"/>
              </a:lnSpc>
              <a:spcBef>
                <a:spcPts val="0"/>
              </a:spcBef>
              <a:buFont typeface="Arial" pitchFamily="34" charset="0"/>
              <a:buNone/>
              <a:defRPr sz="1600">
                <a:solidFill>
                  <a:schemeClr val="tx1">
                    <a:tint val="75000"/>
                  </a:schemeClr>
                </a:solidFill>
              </a:defRPr>
            </a:lvl2pPr>
            <a:lvl3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3pPr>
            <a:lvl4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4pPr>
            <a:lvl5pPr indent="0" algn="ctr">
              <a:lnSpc>
                <a:spcPct val="110000"/>
              </a:lnSpc>
              <a:spcBef>
                <a:spcPts val="0"/>
              </a:spcBef>
              <a:buFont typeface="+mj-lt"/>
              <a:buNone/>
              <a:defRPr sz="1600" u="sng" baseline="0">
                <a:solidFill>
                  <a:schemeClr val="tx1">
                    <a:tint val="75000"/>
                  </a:schemeClr>
                </a:solidFill>
                <a:uFill>
                  <a:solidFill>
                    <a:schemeClr val="accent1"/>
                  </a:solidFill>
                </a:uFill>
              </a:defRPr>
            </a:lvl5pPr>
            <a:lvl6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6pPr>
            <a:lvl7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7pPr>
            <a:lvl8pPr indent="0" algn="ctr">
              <a:lnSpc>
                <a:spcPct val="110000"/>
              </a:lnSpc>
              <a:spcBef>
                <a:spcPts val="0"/>
              </a:spcBef>
              <a:buClr>
                <a:schemeClr val="accent1"/>
              </a:buClr>
              <a:buFont typeface="Arial" panose="020B0604020202020204" pitchFamily="34" charset="0"/>
              <a:buNone/>
              <a:tabLst/>
              <a:defRPr sz="1600" baseline="0">
                <a:solidFill>
                  <a:schemeClr val="tx1">
                    <a:tint val="75000"/>
                  </a:schemeClr>
                </a:solidFill>
              </a:defRPr>
            </a:lvl8pPr>
            <a:lvl9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9pPr>
          </a:lstStyle>
          <a:p>
            <a:r>
              <a:rPr lang="de-DE" dirty="0"/>
              <a:t>Julian Beisch</a:t>
            </a:r>
          </a:p>
          <a:p>
            <a:r>
              <a:rPr lang="de-DE" b="0" u="none" dirty="0"/>
              <a:t>Konstanz, 07.06.2024</a:t>
            </a:r>
          </a:p>
        </p:txBody>
      </p:sp>
      <p:sp>
        <p:nvSpPr>
          <p:cNvPr id="12" name="Rechteck 11"/>
          <p:cNvSpPr>
            <a:spLocks/>
          </p:cNvSpPr>
          <p:nvPr/>
        </p:nvSpPr>
        <p:spPr>
          <a:xfrm>
            <a:off x="446033" y="3119355"/>
            <a:ext cx="3541601" cy="57496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Seminarvortrag:</a:t>
            </a:r>
          </a:p>
        </p:txBody>
      </p:sp>
      <p:sp>
        <p:nvSpPr>
          <p:cNvPr id="13" name="Rechteck 12"/>
          <p:cNvSpPr>
            <a:spLocks/>
          </p:cNvSpPr>
          <p:nvPr/>
        </p:nvSpPr>
        <p:spPr>
          <a:xfrm>
            <a:off x="446033" y="4270836"/>
            <a:ext cx="4921146" cy="574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ctr">
            <a:spAutoFit/>
          </a:bodyPr>
          <a:lstStyle/>
          <a:p>
            <a:r>
              <a:rPr lang="de-DE" sz="3500" b="1" dirty="0">
                <a:solidFill>
                  <a:schemeClr val="tx1"/>
                </a:solidFill>
              </a:rPr>
              <a:t>und </a:t>
            </a:r>
            <a:r>
              <a:rPr lang="de-DE" sz="3500" b="1" dirty="0" err="1">
                <a:solidFill>
                  <a:schemeClr val="tx1"/>
                </a:solidFill>
              </a:rPr>
              <a:t>Altermagnetismus</a:t>
            </a:r>
            <a:endParaRPr lang="de-DE" sz="3500" b="1" dirty="0">
              <a:solidFill>
                <a:schemeClr val="tx1"/>
              </a:solidFill>
            </a:endParaRPr>
          </a:p>
        </p:txBody>
      </p:sp>
      <p:sp>
        <p:nvSpPr>
          <p:cNvPr id="14" name="Rechteck 13"/>
          <p:cNvSpPr>
            <a:spLocks/>
          </p:cNvSpPr>
          <p:nvPr/>
        </p:nvSpPr>
        <p:spPr>
          <a:xfrm>
            <a:off x="446033" y="3695355"/>
            <a:ext cx="3915102" cy="5749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Von Magnetismus</a:t>
            </a:r>
          </a:p>
        </p:txBody>
      </p:sp>
      <p:sp>
        <p:nvSpPr>
          <p:cNvPr id="3" name="Parallelogramm 2">
            <a:extLst>
              <a:ext uri="{FF2B5EF4-FFF2-40B4-BE49-F238E27FC236}">
                <a16:creationId xmlns:a16="http://schemas.microsoft.com/office/drawing/2014/main" id="{70B6CC24-CB3F-9142-6564-0BB48FB64D11}"/>
              </a:ext>
            </a:extLst>
          </p:cNvPr>
          <p:cNvSpPr/>
          <p:nvPr/>
        </p:nvSpPr>
        <p:spPr>
          <a:xfrm>
            <a:off x="1651514" y="-1962003"/>
            <a:ext cx="2952328" cy="3888977"/>
          </a:xfrm>
          <a:prstGeom prst="parallelogram">
            <a:avLst>
              <a:gd name="adj" fmla="val 39454"/>
            </a:avLst>
          </a:prstGeom>
          <a:solidFill>
            <a:schemeClr val="accent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Parallelogramm 3">
            <a:extLst>
              <a:ext uri="{FF2B5EF4-FFF2-40B4-BE49-F238E27FC236}">
                <a16:creationId xmlns:a16="http://schemas.microsoft.com/office/drawing/2014/main" id="{F0957FD8-9A4F-4ED0-A403-7033135C737D}"/>
              </a:ext>
            </a:extLst>
          </p:cNvPr>
          <p:cNvSpPr/>
          <p:nvPr/>
        </p:nvSpPr>
        <p:spPr>
          <a:xfrm>
            <a:off x="2037110" y="-1584798"/>
            <a:ext cx="2952328" cy="3888977"/>
          </a:xfrm>
          <a:prstGeom prst="parallelogram">
            <a:avLst>
              <a:gd name="adj" fmla="val 39454"/>
            </a:avLst>
          </a:prstGeom>
          <a:noFill/>
          <a:ln>
            <a:solidFill>
              <a:schemeClr val="accent1">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Parallelogramm 4">
            <a:extLst>
              <a:ext uri="{FF2B5EF4-FFF2-40B4-BE49-F238E27FC236}">
                <a16:creationId xmlns:a16="http://schemas.microsoft.com/office/drawing/2014/main" id="{38D3D03C-5FFC-ABB9-61BC-DFABE2ABF56C}"/>
              </a:ext>
            </a:extLst>
          </p:cNvPr>
          <p:cNvSpPr/>
          <p:nvPr/>
        </p:nvSpPr>
        <p:spPr>
          <a:xfrm>
            <a:off x="1768025" y="5769768"/>
            <a:ext cx="3619648" cy="4862767"/>
          </a:xfrm>
          <a:prstGeom prst="parallelogram">
            <a:avLst>
              <a:gd name="adj" fmla="val 39454"/>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72886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Bildplatzhalter 17"/>
          <p:cNvPicPr>
            <a:picLocks noChangeAspect="1"/>
          </p:cNvPicPr>
          <p:nvPr/>
        </p:nvPicPr>
        <p:blipFill>
          <a:blip r:embed="rId2" cstate="print">
            <a:extLst>
              <a:ext uri="{28A0092B-C50C-407E-A947-70E740481C1C}">
                <a14:useLocalDpi xmlns:a14="http://schemas.microsoft.com/office/drawing/2010/main" val="0"/>
              </a:ext>
            </a:extLst>
          </a:blip>
          <a:srcRect l="12848" r="12848"/>
          <a:stretch>
            <a:fillRect/>
          </a:stretch>
        </p:blipFill>
        <p:spPr>
          <a:xfrm>
            <a:off x="4784538" y="1989139"/>
            <a:ext cx="4500184" cy="3240087"/>
          </a:xfrm>
          <a:prstGeom prst="rect">
            <a:avLst/>
          </a:prstGeom>
        </p:spPr>
      </p:pic>
      <p:sp>
        <p:nvSpPr>
          <p:cNvPr id="7" name="Untertitel 2"/>
          <p:cNvSpPr txBox="1">
            <a:spLocks/>
          </p:cNvSpPr>
          <p:nvPr/>
        </p:nvSpPr>
        <p:spPr>
          <a:xfrm>
            <a:off x="464951" y="5373688"/>
            <a:ext cx="5256213" cy="792162"/>
          </a:xfrm>
          <a:prstGeom prst="rect">
            <a:avLst/>
          </a:prstGeom>
        </p:spPr>
        <p:txBody>
          <a:bodyPr vert="horz" lIns="0" tIns="0" rIns="0" bIns="0" rtlCol="0" anchor="b">
            <a:noAutofit/>
          </a:bodyPr>
          <a:lstStyle>
            <a:lvl1pPr indent="0">
              <a:lnSpc>
                <a:spcPct val="110000"/>
              </a:lnSpc>
              <a:spcBef>
                <a:spcPts val="0"/>
              </a:spcBef>
              <a:buFont typeface="Arial" pitchFamily="34" charset="0"/>
              <a:buNone/>
              <a:defRPr sz="2000" b="1" u="sng" baseline="0">
                <a:uFill>
                  <a:solidFill>
                    <a:schemeClr val="accent1"/>
                  </a:solidFill>
                </a:uFill>
              </a:defRPr>
            </a:lvl1pPr>
            <a:lvl2pPr indent="0" algn="ctr">
              <a:lnSpc>
                <a:spcPct val="110000"/>
              </a:lnSpc>
              <a:spcBef>
                <a:spcPts val="0"/>
              </a:spcBef>
              <a:buFont typeface="Arial" pitchFamily="34" charset="0"/>
              <a:buNone/>
              <a:defRPr sz="1600">
                <a:solidFill>
                  <a:schemeClr val="tx1">
                    <a:tint val="75000"/>
                  </a:schemeClr>
                </a:solidFill>
              </a:defRPr>
            </a:lvl2pPr>
            <a:lvl3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3pPr>
            <a:lvl4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4pPr>
            <a:lvl5pPr indent="0" algn="ctr">
              <a:lnSpc>
                <a:spcPct val="110000"/>
              </a:lnSpc>
              <a:spcBef>
                <a:spcPts val="0"/>
              </a:spcBef>
              <a:buFont typeface="+mj-lt"/>
              <a:buNone/>
              <a:defRPr sz="1600" u="sng" baseline="0">
                <a:solidFill>
                  <a:schemeClr val="tx1">
                    <a:tint val="75000"/>
                  </a:schemeClr>
                </a:solidFill>
                <a:uFill>
                  <a:solidFill>
                    <a:schemeClr val="accent1"/>
                  </a:solidFill>
                </a:uFill>
              </a:defRPr>
            </a:lvl5pPr>
            <a:lvl6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6pPr>
            <a:lvl7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7pPr>
            <a:lvl8pPr indent="0" algn="ctr">
              <a:lnSpc>
                <a:spcPct val="110000"/>
              </a:lnSpc>
              <a:spcBef>
                <a:spcPts val="0"/>
              </a:spcBef>
              <a:buClr>
                <a:schemeClr val="accent1"/>
              </a:buClr>
              <a:buFont typeface="Arial" panose="020B0604020202020204" pitchFamily="34" charset="0"/>
              <a:buNone/>
              <a:tabLst/>
              <a:defRPr sz="1600" baseline="0">
                <a:solidFill>
                  <a:schemeClr val="tx1">
                    <a:tint val="75000"/>
                  </a:schemeClr>
                </a:solidFill>
              </a:defRPr>
            </a:lvl8pPr>
            <a:lvl9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9pPr>
          </a:lstStyle>
          <a:p>
            <a:r>
              <a:rPr lang="de-DE" dirty="0"/>
              <a:t>Name des Referenten, Arial </a:t>
            </a:r>
            <a:r>
              <a:rPr lang="de-DE" dirty="0" err="1"/>
              <a:t>Bold</a:t>
            </a:r>
            <a:endParaRPr lang="de-DE" dirty="0"/>
          </a:p>
          <a:p>
            <a:r>
              <a:rPr lang="de-DE" b="0" u="none" dirty="0"/>
              <a:t>Ort, Datum, Arial Regular</a:t>
            </a:r>
          </a:p>
        </p:txBody>
      </p:sp>
      <p:sp>
        <p:nvSpPr>
          <p:cNvPr id="9" name="Rechteck 8"/>
          <p:cNvSpPr>
            <a:spLocks/>
          </p:cNvSpPr>
          <p:nvPr/>
        </p:nvSpPr>
        <p:spPr>
          <a:xfrm>
            <a:off x="430715" y="4242214"/>
            <a:ext cx="4216466" cy="574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ctr">
            <a:spAutoFit/>
          </a:bodyPr>
          <a:lstStyle/>
          <a:p>
            <a:r>
              <a:rPr lang="de-DE" sz="3500" b="1" dirty="0">
                <a:solidFill>
                  <a:schemeClr val="tx1"/>
                </a:solidFill>
              </a:rPr>
              <a:t>mit Bild zwei Zeilen</a:t>
            </a:r>
          </a:p>
        </p:txBody>
      </p:sp>
      <p:sp>
        <p:nvSpPr>
          <p:cNvPr id="10" name="Rechteck 9"/>
          <p:cNvSpPr>
            <a:spLocks/>
          </p:cNvSpPr>
          <p:nvPr/>
        </p:nvSpPr>
        <p:spPr>
          <a:xfrm>
            <a:off x="430716" y="3666733"/>
            <a:ext cx="4657228" cy="5749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Titel der Präsentation</a:t>
            </a:r>
          </a:p>
        </p:txBody>
      </p:sp>
    </p:spTree>
    <p:extLst>
      <p:ext uri="{BB962C8B-B14F-4D97-AF65-F5344CB8AC3E}">
        <p14:creationId xmlns:p14="http://schemas.microsoft.com/office/powerpoint/2010/main" val="3867249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Motivation</a:t>
            </a:r>
          </a:p>
        </p:txBody>
      </p:sp>
      <p:sp>
        <p:nvSpPr>
          <p:cNvPr id="3" name="Inhaltsplatzhalter 2"/>
          <p:cNvSpPr>
            <a:spLocks noGrp="1"/>
          </p:cNvSpPr>
          <p:nvPr>
            <p:ph sz="half" idx="1"/>
          </p:nvPr>
        </p:nvSpPr>
        <p:spPr>
          <a:xfrm>
            <a:off x="431799" y="1669473"/>
            <a:ext cx="5568951" cy="4103687"/>
          </a:xfrm>
        </p:spPr>
        <p:txBody>
          <a:bodyPr/>
          <a:lstStyle/>
          <a:p>
            <a:r>
              <a:rPr lang="de-DE" dirty="0"/>
              <a:t>Magnete sind Überall (nicht nur am Kühlschrank):</a:t>
            </a:r>
          </a:p>
          <a:p>
            <a:endParaRPr lang="de-DE" dirty="0"/>
          </a:p>
          <a:p>
            <a:pPr lvl="2"/>
            <a:r>
              <a:rPr lang="de-DE" dirty="0"/>
              <a:t>Praktisch in jedem elektrischen Motor.</a:t>
            </a:r>
          </a:p>
          <a:p>
            <a:pPr lvl="3"/>
            <a:r>
              <a:rPr lang="de-DE" dirty="0"/>
              <a:t>Lautsprecher</a:t>
            </a:r>
          </a:p>
          <a:p>
            <a:pPr lvl="3"/>
            <a:endParaRPr lang="de-DE" dirty="0"/>
          </a:p>
          <a:p>
            <a:pPr lvl="3"/>
            <a:endParaRPr lang="de-DE" dirty="0"/>
          </a:p>
          <a:p>
            <a:pPr lvl="2"/>
            <a:r>
              <a:rPr lang="de-DE" dirty="0"/>
              <a:t>Medizin</a:t>
            </a:r>
          </a:p>
          <a:p>
            <a:pPr lvl="3"/>
            <a:r>
              <a:rPr lang="de-DE" dirty="0"/>
              <a:t>MRI </a:t>
            </a:r>
          </a:p>
          <a:p>
            <a:pPr lvl="2"/>
            <a:r>
              <a:rPr lang="de-DE" dirty="0"/>
              <a:t>Digitaler Speicher</a:t>
            </a:r>
          </a:p>
          <a:p>
            <a:pPr lvl="3"/>
            <a:r>
              <a:rPr lang="de-DE" dirty="0"/>
              <a:t>HDD</a:t>
            </a:r>
          </a:p>
          <a:p>
            <a:pPr lvl="3"/>
            <a:r>
              <a:rPr lang="de-DE" dirty="0" err="1"/>
              <a:t>Skyrmions</a:t>
            </a:r>
            <a:r>
              <a:rPr lang="de-DE" dirty="0"/>
              <a:t>?</a:t>
            </a:r>
          </a:p>
          <a:p>
            <a:pPr lvl="2"/>
            <a:r>
              <a:rPr lang="de-DE" dirty="0" err="1"/>
              <a:t>Fp</a:t>
            </a:r>
            <a:r>
              <a:rPr lang="de-DE" dirty="0"/>
              <a:t>/</a:t>
            </a:r>
            <a:r>
              <a:rPr lang="de-DE" dirty="0" err="1"/>
              <a:t>Ap</a:t>
            </a:r>
            <a:r>
              <a:rPr lang="de-DE" dirty="0"/>
              <a:t>-Versuche</a:t>
            </a:r>
          </a:p>
          <a:p>
            <a:pPr lvl="2"/>
            <a:r>
              <a:rPr lang="de-DE" dirty="0"/>
              <a:t>Computing – </a:t>
            </a:r>
            <a:r>
              <a:rPr lang="de-DE" dirty="0" err="1"/>
              <a:t>Spintronics</a:t>
            </a:r>
            <a:r>
              <a:rPr lang="de-DE" dirty="0"/>
              <a:t> - </a:t>
            </a:r>
            <a:r>
              <a:rPr lang="de-DE" dirty="0" err="1"/>
              <a:t>Magnonen</a:t>
            </a:r>
            <a:r>
              <a:rPr lang="de-DE" dirty="0"/>
              <a:t>?</a:t>
            </a:r>
          </a:p>
          <a:p>
            <a:pPr lvl="2"/>
            <a:r>
              <a:rPr lang="de-DE" dirty="0"/>
              <a:t>Forschung (</a:t>
            </a:r>
            <a:r>
              <a:rPr lang="de-DE" dirty="0" err="1"/>
              <a:t>Nowak,Gönnenwein</a:t>
            </a:r>
            <a:r>
              <a:rPr lang="de-DE" dirty="0"/>
              <a:t>, </a:t>
            </a:r>
            <a:r>
              <a:rPr lang="de-DE" dirty="0" err="1"/>
              <a:t>Bossini</a:t>
            </a:r>
            <a:r>
              <a:rPr lang="de-DE" dirty="0"/>
              <a:t>….)</a:t>
            </a:r>
          </a:p>
        </p:txBody>
      </p:sp>
      <p:sp>
        <p:nvSpPr>
          <p:cNvPr id="4" name="Inhaltsplatzhalter 3"/>
          <p:cNvSpPr>
            <a:spLocks noGrp="1"/>
          </p:cNvSpPr>
          <p:nvPr>
            <p:ph sz="half" idx="2"/>
          </p:nvPr>
        </p:nvSpPr>
        <p:spPr>
          <a:xfrm>
            <a:off x="12936760" y="1772816"/>
            <a:ext cx="5568949" cy="4103687"/>
          </a:xfrm>
        </p:spPr>
        <p:txBody>
          <a:bodyPr/>
          <a:lstStyle/>
          <a:p>
            <a:r>
              <a:rPr lang="de-DE" dirty="0"/>
              <a:t>Alles aber keine Neuheiten</a:t>
            </a:r>
          </a:p>
          <a:p>
            <a:endParaRPr lang="de-DE" dirty="0"/>
          </a:p>
          <a:p>
            <a:pPr lvl="2"/>
            <a:r>
              <a:rPr lang="de-DE" dirty="0"/>
              <a:t>IK2</a:t>
            </a:r>
          </a:p>
          <a:p>
            <a:pPr lvl="2"/>
            <a:r>
              <a:rPr lang="de-DE" dirty="0"/>
              <a:t>Festkörperphysik</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6</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Tree>
    <p:extLst>
      <p:ext uri="{BB962C8B-B14F-4D97-AF65-F5344CB8AC3E}">
        <p14:creationId xmlns:p14="http://schemas.microsoft.com/office/powerpoint/2010/main" val="2110574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Motivation</a:t>
            </a:r>
          </a:p>
        </p:txBody>
      </p:sp>
      <p:sp>
        <p:nvSpPr>
          <p:cNvPr id="3" name="Inhaltsplatzhalter 2"/>
          <p:cNvSpPr>
            <a:spLocks noGrp="1"/>
          </p:cNvSpPr>
          <p:nvPr>
            <p:ph sz="half" idx="1"/>
          </p:nvPr>
        </p:nvSpPr>
        <p:spPr>
          <a:xfrm>
            <a:off x="431799" y="1669473"/>
            <a:ext cx="5568951" cy="4103687"/>
          </a:xfrm>
        </p:spPr>
        <p:txBody>
          <a:bodyPr/>
          <a:lstStyle/>
          <a:p>
            <a:r>
              <a:rPr lang="de-DE" dirty="0"/>
              <a:t>Magnete sind Überall (nicht nur am Kühlschrank):</a:t>
            </a:r>
          </a:p>
          <a:p>
            <a:endParaRPr lang="de-DE" dirty="0"/>
          </a:p>
          <a:p>
            <a:pPr lvl="2"/>
            <a:r>
              <a:rPr lang="de-DE" dirty="0"/>
              <a:t>Praktisch in jedem elektrischen Motor.</a:t>
            </a:r>
          </a:p>
          <a:p>
            <a:pPr lvl="3"/>
            <a:r>
              <a:rPr lang="de-DE" dirty="0"/>
              <a:t>Lautsprecher</a:t>
            </a:r>
          </a:p>
          <a:p>
            <a:pPr lvl="3"/>
            <a:endParaRPr lang="de-DE" dirty="0"/>
          </a:p>
          <a:p>
            <a:pPr lvl="3"/>
            <a:endParaRPr lang="de-DE" dirty="0"/>
          </a:p>
          <a:p>
            <a:pPr lvl="2"/>
            <a:r>
              <a:rPr lang="de-DE" dirty="0"/>
              <a:t>Medizin</a:t>
            </a:r>
          </a:p>
          <a:p>
            <a:pPr lvl="3"/>
            <a:r>
              <a:rPr lang="de-DE" dirty="0"/>
              <a:t>MRI </a:t>
            </a:r>
          </a:p>
          <a:p>
            <a:pPr lvl="2"/>
            <a:r>
              <a:rPr lang="de-DE" dirty="0"/>
              <a:t>Digitaler Speicher</a:t>
            </a:r>
          </a:p>
          <a:p>
            <a:pPr lvl="3"/>
            <a:r>
              <a:rPr lang="de-DE" dirty="0"/>
              <a:t>HDD</a:t>
            </a:r>
          </a:p>
          <a:p>
            <a:pPr lvl="3"/>
            <a:r>
              <a:rPr lang="de-DE" dirty="0" err="1"/>
              <a:t>Skyrmions</a:t>
            </a:r>
            <a:r>
              <a:rPr lang="de-DE" dirty="0"/>
              <a:t>?</a:t>
            </a:r>
          </a:p>
          <a:p>
            <a:pPr lvl="2"/>
            <a:r>
              <a:rPr lang="de-DE" dirty="0" err="1"/>
              <a:t>Fp</a:t>
            </a:r>
            <a:r>
              <a:rPr lang="de-DE" dirty="0"/>
              <a:t>/</a:t>
            </a:r>
            <a:r>
              <a:rPr lang="de-DE" dirty="0" err="1"/>
              <a:t>Ap</a:t>
            </a:r>
            <a:r>
              <a:rPr lang="de-DE" dirty="0"/>
              <a:t>-Versuche</a:t>
            </a:r>
          </a:p>
          <a:p>
            <a:pPr lvl="2"/>
            <a:r>
              <a:rPr lang="de-DE" dirty="0"/>
              <a:t>Computing – </a:t>
            </a:r>
            <a:r>
              <a:rPr lang="de-DE" dirty="0" err="1"/>
              <a:t>Spintronics</a:t>
            </a:r>
            <a:r>
              <a:rPr lang="de-DE" dirty="0"/>
              <a:t> - </a:t>
            </a:r>
            <a:r>
              <a:rPr lang="de-DE" dirty="0" err="1"/>
              <a:t>Magnonen</a:t>
            </a:r>
            <a:r>
              <a:rPr lang="de-DE" dirty="0"/>
              <a:t>?</a:t>
            </a:r>
          </a:p>
          <a:p>
            <a:pPr lvl="2"/>
            <a:r>
              <a:rPr lang="de-DE" dirty="0"/>
              <a:t>Forschung (</a:t>
            </a:r>
            <a:r>
              <a:rPr lang="de-DE" dirty="0" err="1"/>
              <a:t>Nowak,Gönnenwein</a:t>
            </a:r>
            <a:r>
              <a:rPr lang="de-DE" dirty="0"/>
              <a:t>, </a:t>
            </a:r>
            <a:r>
              <a:rPr lang="de-DE" dirty="0" err="1"/>
              <a:t>Bossini</a:t>
            </a:r>
            <a:r>
              <a:rPr lang="de-DE" dirty="0"/>
              <a:t>….)</a:t>
            </a:r>
          </a:p>
        </p:txBody>
      </p:sp>
      <p:sp>
        <p:nvSpPr>
          <p:cNvPr id="4" name="Inhaltsplatzhalter 3"/>
          <p:cNvSpPr>
            <a:spLocks noGrp="1"/>
          </p:cNvSpPr>
          <p:nvPr>
            <p:ph sz="half" idx="2"/>
          </p:nvPr>
        </p:nvSpPr>
        <p:spPr>
          <a:xfrm>
            <a:off x="6208521" y="1669473"/>
            <a:ext cx="5568949" cy="4103687"/>
          </a:xfrm>
        </p:spPr>
        <p:txBody>
          <a:bodyPr/>
          <a:lstStyle/>
          <a:p>
            <a:r>
              <a:rPr lang="de-DE" dirty="0"/>
              <a:t>Alles aber keine Neuheiten</a:t>
            </a:r>
          </a:p>
          <a:p>
            <a:endParaRPr lang="de-DE" dirty="0"/>
          </a:p>
          <a:p>
            <a:pPr lvl="2"/>
            <a:r>
              <a:rPr lang="de-DE" dirty="0"/>
              <a:t>IK2</a:t>
            </a:r>
          </a:p>
          <a:p>
            <a:pPr lvl="2"/>
            <a:r>
              <a:rPr lang="de-DE" dirty="0"/>
              <a:t>Festkörperphysik</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7</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Tree>
    <p:extLst>
      <p:ext uri="{BB962C8B-B14F-4D97-AF65-F5344CB8AC3E}">
        <p14:creationId xmlns:p14="http://schemas.microsoft.com/office/powerpoint/2010/main" val="2095320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Motivation</a:t>
            </a:r>
          </a:p>
        </p:txBody>
      </p:sp>
      <p:sp>
        <p:nvSpPr>
          <p:cNvPr id="3" name="Inhaltsplatzhalter 2"/>
          <p:cNvSpPr>
            <a:spLocks noGrp="1"/>
          </p:cNvSpPr>
          <p:nvPr>
            <p:ph sz="half" idx="1"/>
          </p:nvPr>
        </p:nvSpPr>
        <p:spPr>
          <a:xfrm>
            <a:off x="-6001344" y="1669473"/>
            <a:ext cx="5568951" cy="4103687"/>
          </a:xfrm>
        </p:spPr>
        <p:txBody>
          <a:bodyPr/>
          <a:lstStyle/>
          <a:p>
            <a:r>
              <a:rPr lang="de-DE" dirty="0"/>
              <a:t>Magnete sind Überall (nicht nur am Kühlschrank):</a:t>
            </a:r>
          </a:p>
          <a:p>
            <a:endParaRPr lang="de-DE" dirty="0"/>
          </a:p>
          <a:p>
            <a:pPr lvl="2"/>
            <a:r>
              <a:rPr lang="de-DE" dirty="0"/>
              <a:t>Praktisch in jedem elektrischen Motor.</a:t>
            </a:r>
          </a:p>
          <a:p>
            <a:pPr lvl="3"/>
            <a:r>
              <a:rPr lang="de-DE" dirty="0"/>
              <a:t>Lautsprecher</a:t>
            </a:r>
          </a:p>
          <a:p>
            <a:pPr lvl="3"/>
            <a:endParaRPr lang="de-DE" dirty="0"/>
          </a:p>
          <a:p>
            <a:pPr lvl="3"/>
            <a:endParaRPr lang="de-DE" dirty="0"/>
          </a:p>
          <a:p>
            <a:pPr lvl="2"/>
            <a:r>
              <a:rPr lang="de-DE" dirty="0"/>
              <a:t>Medizin</a:t>
            </a:r>
          </a:p>
          <a:p>
            <a:pPr lvl="3"/>
            <a:r>
              <a:rPr lang="de-DE" dirty="0"/>
              <a:t>MRI </a:t>
            </a:r>
          </a:p>
          <a:p>
            <a:pPr lvl="2"/>
            <a:r>
              <a:rPr lang="de-DE" dirty="0"/>
              <a:t>Digitaler Speicher</a:t>
            </a:r>
          </a:p>
          <a:p>
            <a:pPr lvl="3"/>
            <a:r>
              <a:rPr lang="de-DE" dirty="0"/>
              <a:t>HDD</a:t>
            </a:r>
          </a:p>
          <a:p>
            <a:pPr lvl="3"/>
            <a:r>
              <a:rPr lang="de-DE" dirty="0" err="1"/>
              <a:t>Skyrmions</a:t>
            </a:r>
            <a:r>
              <a:rPr lang="de-DE" dirty="0"/>
              <a:t>?</a:t>
            </a:r>
          </a:p>
          <a:p>
            <a:pPr lvl="2"/>
            <a:r>
              <a:rPr lang="de-DE" dirty="0" err="1"/>
              <a:t>Fp</a:t>
            </a:r>
            <a:r>
              <a:rPr lang="de-DE" dirty="0"/>
              <a:t>/</a:t>
            </a:r>
            <a:r>
              <a:rPr lang="de-DE" dirty="0" err="1"/>
              <a:t>Ap</a:t>
            </a:r>
            <a:r>
              <a:rPr lang="de-DE" dirty="0"/>
              <a:t>-Versuche</a:t>
            </a:r>
          </a:p>
          <a:p>
            <a:pPr lvl="2"/>
            <a:r>
              <a:rPr lang="de-DE" dirty="0"/>
              <a:t>Computing – </a:t>
            </a:r>
            <a:r>
              <a:rPr lang="de-DE" dirty="0" err="1"/>
              <a:t>Spintronics</a:t>
            </a:r>
            <a:r>
              <a:rPr lang="de-DE" dirty="0"/>
              <a:t> - </a:t>
            </a:r>
            <a:r>
              <a:rPr lang="de-DE" dirty="0" err="1"/>
              <a:t>Magnonen</a:t>
            </a:r>
            <a:r>
              <a:rPr lang="de-DE" dirty="0"/>
              <a:t>?</a:t>
            </a:r>
          </a:p>
          <a:p>
            <a:pPr lvl="2"/>
            <a:r>
              <a:rPr lang="de-DE" dirty="0"/>
              <a:t>Forschung (</a:t>
            </a:r>
            <a:r>
              <a:rPr lang="de-DE" dirty="0" err="1"/>
              <a:t>Nowak,Gönnenwein</a:t>
            </a:r>
            <a:r>
              <a:rPr lang="de-DE" dirty="0"/>
              <a:t>, </a:t>
            </a:r>
            <a:r>
              <a:rPr lang="de-DE" dirty="0" err="1"/>
              <a:t>Bossini</a:t>
            </a:r>
            <a:r>
              <a:rPr lang="de-DE" dirty="0"/>
              <a:t>….)</a:t>
            </a:r>
          </a:p>
        </p:txBody>
      </p:sp>
      <p:sp>
        <p:nvSpPr>
          <p:cNvPr id="4" name="Inhaltsplatzhalter 3"/>
          <p:cNvSpPr>
            <a:spLocks noGrp="1"/>
          </p:cNvSpPr>
          <p:nvPr>
            <p:ph sz="half" idx="2"/>
          </p:nvPr>
        </p:nvSpPr>
        <p:spPr>
          <a:xfrm>
            <a:off x="641020" y="1685992"/>
            <a:ext cx="5568949" cy="4103687"/>
          </a:xfrm>
        </p:spPr>
        <p:txBody>
          <a:bodyPr/>
          <a:lstStyle/>
          <a:p>
            <a:r>
              <a:rPr lang="de-DE" dirty="0"/>
              <a:t>Alles aber keine Neuheiten</a:t>
            </a:r>
          </a:p>
          <a:p>
            <a:endParaRPr lang="de-DE" dirty="0"/>
          </a:p>
          <a:p>
            <a:pPr lvl="2"/>
            <a:r>
              <a:rPr lang="de-DE" dirty="0"/>
              <a:t>IK2</a:t>
            </a:r>
          </a:p>
          <a:p>
            <a:pPr lvl="2"/>
            <a:r>
              <a:rPr lang="de-DE" dirty="0"/>
              <a:t>Festkörperphysik</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8</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8" name="Rechteck: abgerundete Ecken 7">
            <a:extLst>
              <a:ext uri="{FF2B5EF4-FFF2-40B4-BE49-F238E27FC236}">
                <a16:creationId xmlns:a16="http://schemas.microsoft.com/office/drawing/2014/main" id="{727F6B26-A6ED-9CC9-8AA4-9690D623329F}"/>
              </a:ext>
            </a:extLst>
          </p:cNvPr>
          <p:cNvSpPr/>
          <p:nvPr/>
        </p:nvSpPr>
        <p:spPr>
          <a:xfrm>
            <a:off x="6456040" y="2109038"/>
            <a:ext cx="2160240" cy="115212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Lamor</a:t>
            </a:r>
            <a:r>
              <a:rPr lang="de-DE" dirty="0"/>
              <a:t> Diamagnetismus</a:t>
            </a:r>
          </a:p>
        </p:txBody>
      </p:sp>
      <p:sp>
        <p:nvSpPr>
          <p:cNvPr id="9" name="Rechteck: abgerundete Ecken 8">
            <a:extLst>
              <a:ext uri="{FF2B5EF4-FFF2-40B4-BE49-F238E27FC236}">
                <a16:creationId xmlns:a16="http://schemas.microsoft.com/office/drawing/2014/main" id="{D20BA94D-5759-DDE0-86C8-3208FA61B60C}"/>
              </a:ext>
            </a:extLst>
          </p:cNvPr>
          <p:cNvSpPr/>
          <p:nvPr/>
        </p:nvSpPr>
        <p:spPr>
          <a:xfrm>
            <a:off x="8768680" y="2132856"/>
            <a:ext cx="2160240" cy="115212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Landau</a:t>
            </a:r>
          </a:p>
          <a:p>
            <a:pPr algn="ctr"/>
            <a:r>
              <a:rPr lang="de-DE" dirty="0"/>
              <a:t>Diamagnetismus</a:t>
            </a:r>
          </a:p>
        </p:txBody>
      </p:sp>
      <p:sp>
        <p:nvSpPr>
          <p:cNvPr id="10" name="Rechteck: abgerundete Ecken 9">
            <a:extLst>
              <a:ext uri="{FF2B5EF4-FFF2-40B4-BE49-F238E27FC236}">
                <a16:creationId xmlns:a16="http://schemas.microsoft.com/office/drawing/2014/main" id="{363FBCE6-D30B-E1B1-16EA-D8ECECD4C601}"/>
              </a:ext>
            </a:extLst>
          </p:cNvPr>
          <p:cNvSpPr/>
          <p:nvPr/>
        </p:nvSpPr>
        <p:spPr>
          <a:xfrm>
            <a:off x="8768680" y="3397170"/>
            <a:ext cx="2160240" cy="1152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Pauli</a:t>
            </a:r>
          </a:p>
          <a:p>
            <a:pPr algn="ctr"/>
            <a:r>
              <a:rPr lang="de-DE" dirty="0"/>
              <a:t>Paramagnetismus</a:t>
            </a:r>
          </a:p>
        </p:txBody>
      </p:sp>
      <p:sp>
        <p:nvSpPr>
          <p:cNvPr id="11" name="Rechteck: abgerundete Ecken 10">
            <a:extLst>
              <a:ext uri="{FF2B5EF4-FFF2-40B4-BE49-F238E27FC236}">
                <a16:creationId xmlns:a16="http://schemas.microsoft.com/office/drawing/2014/main" id="{7E2A590E-A05D-8D60-3A67-AB950B80DC1D}"/>
              </a:ext>
            </a:extLst>
          </p:cNvPr>
          <p:cNvSpPr/>
          <p:nvPr/>
        </p:nvSpPr>
        <p:spPr>
          <a:xfrm>
            <a:off x="6456040" y="3397170"/>
            <a:ext cx="2160240" cy="1152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Langevin</a:t>
            </a:r>
            <a:r>
              <a:rPr lang="de-DE" dirty="0"/>
              <a:t> Paramagnetismus</a:t>
            </a:r>
          </a:p>
        </p:txBody>
      </p:sp>
      <p:sp>
        <p:nvSpPr>
          <p:cNvPr id="12" name="Rechteck: abgerundete Ecken 11">
            <a:extLst>
              <a:ext uri="{FF2B5EF4-FFF2-40B4-BE49-F238E27FC236}">
                <a16:creationId xmlns:a16="http://schemas.microsoft.com/office/drawing/2014/main" id="{AE0FDB35-C9A5-9AD0-3453-9E9C250F6D42}"/>
              </a:ext>
            </a:extLst>
          </p:cNvPr>
          <p:cNvSpPr/>
          <p:nvPr/>
        </p:nvSpPr>
        <p:spPr>
          <a:xfrm>
            <a:off x="6456040" y="1381420"/>
            <a:ext cx="2160240" cy="57610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Gebundende</a:t>
            </a:r>
            <a:r>
              <a:rPr lang="de-DE" dirty="0"/>
              <a:t> e</a:t>
            </a:r>
            <a:r>
              <a:rPr lang="de-DE" baseline="30000" dirty="0"/>
              <a:t>-</a:t>
            </a:r>
          </a:p>
        </p:txBody>
      </p:sp>
      <p:sp>
        <p:nvSpPr>
          <p:cNvPr id="13" name="Rechteck: abgerundete Ecken 12">
            <a:extLst>
              <a:ext uri="{FF2B5EF4-FFF2-40B4-BE49-F238E27FC236}">
                <a16:creationId xmlns:a16="http://schemas.microsoft.com/office/drawing/2014/main" id="{4AD83D1A-D151-1AFD-F125-A615532D59DB}"/>
              </a:ext>
            </a:extLst>
          </p:cNvPr>
          <p:cNvSpPr/>
          <p:nvPr/>
        </p:nvSpPr>
        <p:spPr>
          <a:xfrm>
            <a:off x="8768680" y="1381420"/>
            <a:ext cx="2160240" cy="57610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Quasi-freie e</a:t>
            </a:r>
            <a:r>
              <a:rPr lang="de-DE" baseline="30000" dirty="0"/>
              <a:t>-</a:t>
            </a:r>
            <a:endParaRPr lang="de-DE" dirty="0"/>
          </a:p>
        </p:txBody>
      </p:sp>
      <p:sp>
        <p:nvSpPr>
          <p:cNvPr id="14" name="Rechteck: abgerundete Ecken 13">
            <a:extLst>
              <a:ext uri="{FF2B5EF4-FFF2-40B4-BE49-F238E27FC236}">
                <a16:creationId xmlns:a16="http://schemas.microsoft.com/office/drawing/2014/main" id="{276D500D-9419-3715-F8AB-9B614E48DACC}"/>
              </a:ext>
            </a:extLst>
          </p:cNvPr>
          <p:cNvSpPr/>
          <p:nvPr/>
        </p:nvSpPr>
        <p:spPr>
          <a:xfrm>
            <a:off x="5318222" y="2109038"/>
            <a:ext cx="985418" cy="115212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Dia</a:t>
            </a:r>
          </a:p>
        </p:txBody>
      </p:sp>
      <p:sp>
        <p:nvSpPr>
          <p:cNvPr id="16" name="Rechteck: abgerundete Ecken 15">
            <a:extLst>
              <a:ext uri="{FF2B5EF4-FFF2-40B4-BE49-F238E27FC236}">
                <a16:creationId xmlns:a16="http://schemas.microsoft.com/office/drawing/2014/main" id="{6C5894B8-5C23-F93C-6D0C-A90430DFB0FC}"/>
              </a:ext>
            </a:extLst>
          </p:cNvPr>
          <p:cNvSpPr/>
          <p:nvPr/>
        </p:nvSpPr>
        <p:spPr>
          <a:xfrm>
            <a:off x="5318222" y="3397170"/>
            <a:ext cx="985418" cy="1152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Para</a:t>
            </a:r>
          </a:p>
        </p:txBody>
      </p:sp>
      <p:sp>
        <p:nvSpPr>
          <p:cNvPr id="17" name="Rechteck: abgerundete Ecken 16">
            <a:extLst>
              <a:ext uri="{FF2B5EF4-FFF2-40B4-BE49-F238E27FC236}">
                <a16:creationId xmlns:a16="http://schemas.microsoft.com/office/drawing/2014/main" id="{E234622B-6A75-0923-7DF3-C62EC388F409}"/>
              </a:ext>
            </a:extLst>
          </p:cNvPr>
          <p:cNvSpPr/>
          <p:nvPr/>
        </p:nvSpPr>
        <p:spPr>
          <a:xfrm>
            <a:off x="8768680" y="4900475"/>
            <a:ext cx="2160240" cy="115212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Band Ferromagnetismus</a:t>
            </a:r>
          </a:p>
        </p:txBody>
      </p:sp>
      <p:sp>
        <p:nvSpPr>
          <p:cNvPr id="18" name="Rechteck: abgerundete Ecken 17">
            <a:extLst>
              <a:ext uri="{FF2B5EF4-FFF2-40B4-BE49-F238E27FC236}">
                <a16:creationId xmlns:a16="http://schemas.microsoft.com/office/drawing/2014/main" id="{64FD7CF6-0273-F048-BD54-BF53D58C8AF1}"/>
              </a:ext>
            </a:extLst>
          </p:cNvPr>
          <p:cNvSpPr/>
          <p:nvPr/>
        </p:nvSpPr>
        <p:spPr>
          <a:xfrm>
            <a:off x="6456040" y="4900475"/>
            <a:ext cx="2160240" cy="115212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Kooperativer Magnetismus</a:t>
            </a:r>
          </a:p>
        </p:txBody>
      </p:sp>
      <p:sp>
        <p:nvSpPr>
          <p:cNvPr id="19" name="Rechteck: abgerundete Ecken 18">
            <a:extLst>
              <a:ext uri="{FF2B5EF4-FFF2-40B4-BE49-F238E27FC236}">
                <a16:creationId xmlns:a16="http://schemas.microsoft.com/office/drawing/2014/main" id="{0A2D6652-B74C-0A80-E5B6-1671FEEA90DA}"/>
              </a:ext>
            </a:extLst>
          </p:cNvPr>
          <p:cNvSpPr/>
          <p:nvPr/>
        </p:nvSpPr>
        <p:spPr>
          <a:xfrm>
            <a:off x="5318222" y="4900475"/>
            <a:ext cx="985418" cy="115212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WWM</a:t>
            </a:r>
          </a:p>
        </p:txBody>
      </p:sp>
    </p:spTree>
    <p:extLst>
      <p:ext uri="{BB962C8B-B14F-4D97-AF65-F5344CB8AC3E}">
        <p14:creationId xmlns:p14="http://schemas.microsoft.com/office/powerpoint/2010/main" val="1160690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Motivation</a:t>
            </a:r>
          </a:p>
        </p:txBody>
      </p:sp>
      <p:sp>
        <p:nvSpPr>
          <p:cNvPr id="3" name="Inhaltsplatzhalter 2"/>
          <p:cNvSpPr>
            <a:spLocks noGrp="1"/>
          </p:cNvSpPr>
          <p:nvPr>
            <p:ph sz="half" idx="1"/>
          </p:nvPr>
        </p:nvSpPr>
        <p:spPr>
          <a:xfrm>
            <a:off x="-6001344" y="1669473"/>
            <a:ext cx="5568951" cy="4103687"/>
          </a:xfrm>
        </p:spPr>
        <p:txBody>
          <a:bodyPr/>
          <a:lstStyle/>
          <a:p>
            <a:r>
              <a:rPr lang="de-DE" dirty="0"/>
              <a:t>Magnete sind Überall (nicht nur am Kühlschrank):</a:t>
            </a:r>
          </a:p>
          <a:p>
            <a:endParaRPr lang="de-DE" dirty="0"/>
          </a:p>
          <a:p>
            <a:pPr lvl="2"/>
            <a:r>
              <a:rPr lang="de-DE" dirty="0"/>
              <a:t>Praktisch in jedem elektrischen Motor.</a:t>
            </a:r>
          </a:p>
          <a:p>
            <a:pPr lvl="3"/>
            <a:r>
              <a:rPr lang="de-DE" dirty="0"/>
              <a:t>Lautsprecher</a:t>
            </a:r>
          </a:p>
          <a:p>
            <a:pPr lvl="3"/>
            <a:endParaRPr lang="de-DE" dirty="0"/>
          </a:p>
          <a:p>
            <a:pPr lvl="3"/>
            <a:endParaRPr lang="de-DE" dirty="0"/>
          </a:p>
          <a:p>
            <a:pPr lvl="2"/>
            <a:r>
              <a:rPr lang="de-DE" dirty="0"/>
              <a:t>Medizin</a:t>
            </a:r>
          </a:p>
          <a:p>
            <a:pPr lvl="3"/>
            <a:r>
              <a:rPr lang="de-DE" dirty="0"/>
              <a:t>MRI </a:t>
            </a:r>
          </a:p>
          <a:p>
            <a:pPr lvl="2"/>
            <a:r>
              <a:rPr lang="de-DE" dirty="0"/>
              <a:t>Digitaler Speicher</a:t>
            </a:r>
          </a:p>
          <a:p>
            <a:pPr lvl="3"/>
            <a:r>
              <a:rPr lang="de-DE" dirty="0"/>
              <a:t>HDD</a:t>
            </a:r>
          </a:p>
          <a:p>
            <a:pPr lvl="3"/>
            <a:r>
              <a:rPr lang="de-DE" dirty="0" err="1"/>
              <a:t>Skyrmions</a:t>
            </a:r>
            <a:r>
              <a:rPr lang="de-DE" dirty="0"/>
              <a:t>?</a:t>
            </a:r>
          </a:p>
          <a:p>
            <a:pPr lvl="2"/>
            <a:r>
              <a:rPr lang="de-DE" dirty="0" err="1"/>
              <a:t>Fp</a:t>
            </a:r>
            <a:r>
              <a:rPr lang="de-DE" dirty="0"/>
              <a:t>/</a:t>
            </a:r>
            <a:r>
              <a:rPr lang="de-DE" dirty="0" err="1"/>
              <a:t>Ap</a:t>
            </a:r>
            <a:r>
              <a:rPr lang="de-DE" dirty="0"/>
              <a:t>-Versuche</a:t>
            </a:r>
          </a:p>
          <a:p>
            <a:pPr lvl="2"/>
            <a:r>
              <a:rPr lang="de-DE" dirty="0"/>
              <a:t>Computing – </a:t>
            </a:r>
            <a:r>
              <a:rPr lang="de-DE" dirty="0" err="1"/>
              <a:t>Spintronics</a:t>
            </a:r>
            <a:r>
              <a:rPr lang="de-DE" dirty="0"/>
              <a:t> - </a:t>
            </a:r>
            <a:r>
              <a:rPr lang="de-DE" dirty="0" err="1"/>
              <a:t>Magnonen</a:t>
            </a:r>
            <a:r>
              <a:rPr lang="de-DE" dirty="0"/>
              <a:t>?</a:t>
            </a:r>
          </a:p>
          <a:p>
            <a:pPr lvl="2"/>
            <a:r>
              <a:rPr lang="de-DE" dirty="0"/>
              <a:t>Forschung (</a:t>
            </a:r>
            <a:r>
              <a:rPr lang="de-DE" dirty="0" err="1"/>
              <a:t>Nowak,Gönnenwein</a:t>
            </a:r>
            <a:r>
              <a:rPr lang="de-DE" dirty="0"/>
              <a:t>, </a:t>
            </a:r>
            <a:r>
              <a:rPr lang="de-DE" dirty="0" err="1"/>
              <a:t>Bossini</a:t>
            </a:r>
            <a:r>
              <a:rPr lang="de-DE" dirty="0"/>
              <a:t>….)</a:t>
            </a:r>
          </a:p>
        </p:txBody>
      </p:sp>
      <p:sp>
        <p:nvSpPr>
          <p:cNvPr id="4" name="Inhaltsplatzhalter 3"/>
          <p:cNvSpPr>
            <a:spLocks noGrp="1"/>
          </p:cNvSpPr>
          <p:nvPr>
            <p:ph sz="half" idx="2"/>
          </p:nvPr>
        </p:nvSpPr>
        <p:spPr>
          <a:xfrm>
            <a:off x="641021" y="1685992"/>
            <a:ext cx="4374860" cy="4366611"/>
          </a:xfrm>
        </p:spPr>
        <p:txBody>
          <a:bodyPr/>
          <a:lstStyle/>
          <a:p>
            <a:r>
              <a:rPr lang="de-DE" dirty="0"/>
              <a:t>Alles aber keine Neuheiten</a:t>
            </a:r>
          </a:p>
          <a:p>
            <a:endParaRPr lang="de-DE" dirty="0"/>
          </a:p>
          <a:p>
            <a:pPr lvl="2"/>
            <a:r>
              <a:rPr lang="de-DE" dirty="0"/>
              <a:t>IK2</a:t>
            </a:r>
          </a:p>
          <a:p>
            <a:pPr lvl="2"/>
            <a:r>
              <a:rPr lang="de-DE" dirty="0"/>
              <a:t>Festkörperphysik</a:t>
            </a:r>
          </a:p>
          <a:p>
            <a:pPr lvl="2"/>
            <a:endParaRPr lang="de-DE" dirty="0"/>
          </a:p>
          <a:p>
            <a:r>
              <a:rPr lang="de-DE" dirty="0"/>
              <a:t>Wechselwirkender Magnetismus</a:t>
            </a:r>
          </a:p>
          <a:p>
            <a:endParaRPr lang="de-DE" dirty="0"/>
          </a:p>
          <a:p>
            <a:pPr lvl="2"/>
            <a:r>
              <a:rPr lang="de-DE" dirty="0"/>
              <a:t>Ausrichtung auch ohne externes Feld</a:t>
            </a:r>
          </a:p>
          <a:p>
            <a:pPr lvl="2"/>
            <a:endParaRPr lang="de-DE" dirty="0"/>
          </a:p>
          <a:p>
            <a:pPr lvl="2"/>
            <a:r>
              <a:rPr lang="de-DE" dirty="0"/>
              <a:t>Quantenmechanischer Ursprung von Spins nicht relevant</a:t>
            </a:r>
          </a:p>
          <a:p>
            <a:pPr lvl="2"/>
            <a:r>
              <a:rPr lang="de-DE" dirty="0"/>
              <a:t>Vorstellung von </a:t>
            </a:r>
            <a:r>
              <a:rPr lang="de-DE" b="0" i="0" dirty="0" err="1">
                <a:solidFill>
                  <a:srgbClr val="202122"/>
                </a:solidFill>
                <a:effectLst/>
                <a:highlight>
                  <a:srgbClr val="FFFFFF"/>
                </a:highlight>
                <a:latin typeface="Arial" panose="020B0604020202020204" pitchFamily="34" charset="0"/>
              </a:rPr>
              <a:t>Ørsted</a:t>
            </a:r>
            <a:r>
              <a:rPr lang="de-DE" dirty="0"/>
              <a:t> (</a:t>
            </a:r>
            <a:r>
              <a:rPr lang="de-DE" dirty="0" err="1"/>
              <a:t>Uhlenbeck-Goudsmith</a:t>
            </a:r>
            <a:r>
              <a:rPr lang="de-DE" dirty="0"/>
              <a:t>)</a:t>
            </a:r>
          </a:p>
          <a:p>
            <a:pPr lvl="3"/>
            <a:r>
              <a:rPr lang="de-DE" dirty="0"/>
              <a:t>e</a:t>
            </a:r>
            <a:r>
              <a:rPr lang="de-DE" baseline="30000" dirty="0"/>
              <a:t>- </a:t>
            </a:r>
            <a:r>
              <a:rPr lang="de-DE" dirty="0"/>
              <a:t> rotieren um eigene Achse</a:t>
            </a:r>
          </a:p>
          <a:p>
            <a:pPr lvl="3"/>
            <a:r>
              <a:rPr lang="de-DE" dirty="0"/>
              <a:t>Begründet magnetisches Moment</a:t>
            </a:r>
          </a:p>
          <a:p>
            <a:pPr lvl="2"/>
            <a:r>
              <a:rPr lang="de-DE" dirty="0"/>
              <a:t>Noch einfacheres Bild, jeder Spin ein Stabmagnet mit dem magnetischen Moment </a:t>
            </a:r>
            <a:r>
              <a:rPr lang="el-GR" dirty="0"/>
              <a:t>μ</a:t>
            </a:r>
            <a:r>
              <a:rPr lang="de-DE" baseline="-25000" dirty="0"/>
              <a:t>Bohr</a:t>
            </a:r>
          </a:p>
          <a:p>
            <a:pPr lvl="2"/>
            <a:endParaRPr lang="de-DE" dirty="0"/>
          </a:p>
          <a:p>
            <a:pPr marL="0" lvl="2" indent="0">
              <a:buNone/>
            </a:pPr>
            <a:endParaRPr lang="de-DE" dirty="0"/>
          </a:p>
          <a:p>
            <a:pPr lvl="2"/>
            <a:endParaRPr lang="de-DE" dirty="0"/>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9</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8" name="Rechteck: abgerundete Ecken 7">
            <a:extLst>
              <a:ext uri="{FF2B5EF4-FFF2-40B4-BE49-F238E27FC236}">
                <a16:creationId xmlns:a16="http://schemas.microsoft.com/office/drawing/2014/main" id="{727F6B26-A6ED-9CC9-8AA4-9690D623329F}"/>
              </a:ext>
            </a:extLst>
          </p:cNvPr>
          <p:cNvSpPr/>
          <p:nvPr/>
        </p:nvSpPr>
        <p:spPr>
          <a:xfrm>
            <a:off x="6456040" y="2109038"/>
            <a:ext cx="2160240" cy="1152128"/>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Lamor</a:t>
            </a:r>
            <a:r>
              <a:rPr lang="de-DE" dirty="0"/>
              <a:t> Diamagnetismus</a:t>
            </a:r>
          </a:p>
        </p:txBody>
      </p:sp>
      <p:sp>
        <p:nvSpPr>
          <p:cNvPr id="9" name="Rechteck: abgerundete Ecken 8">
            <a:extLst>
              <a:ext uri="{FF2B5EF4-FFF2-40B4-BE49-F238E27FC236}">
                <a16:creationId xmlns:a16="http://schemas.microsoft.com/office/drawing/2014/main" id="{D20BA94D-5759-DDE0-86C8-3208FA61B60C}"/>
              </a:ext>
            </a:extLst>
          </p:cNvPr>
          <p:cNvSpPr/>
          <p:nvPr/>
        </p:nvSpPr>
        <p:spPr>
          <a:xfrm>
            <a:off x="8768680" y="2132856"/>
            <a:ext cx="2160240" cy="1152128"/>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Landau</a:t>
            </a:r>
          </a:p>
          <a:p>
            <a:pPr algn="ctr"/>
            <a:r>
              <a:rPr lang="de-DE" dirty="0"/>
              <a:t>Diamagnetismus</a:t>
            </a:r>
          </a:p>
        </p:txBody>
      </p:sp>
      <p:sp>
        <p:nvSpPr>
          <p:cNvPr id="10" name="Rechteck: abgerundete Ecken 9">
            <a:extLst>
              <a:ext uri="{FF2B5EF4-FFF2-40B4-BE49-F238E27FC236}">
                <a16:creationId xmlns:a16="http://schemas.microsoft.com/office/drawing/2014/main" id="{363FBCE6-D30B-E1B1-16EA-D8ECECD4C601}"/>
              </a:ext>
            </a:extLst>
          </p:cNvPr>
          <p:cNvSpPr/>
          <p:nvPr/>
        </p:nvSpPr>
        <p:spPr>
          <a:xfrm>
            <a:off x="8768680" y="3397170"/>
            <a:ext cx="2160240" cy="1152128"/>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Pauli</a:t>
            </a:r>
          </a:p>
          <a:p>
            <a:pPr algn="ctr"/>
            <a:r>
              <a:rPr lang="de-DE" dirty="0"/>
              <a:t>Paramagnetismus</a:t>
            </a:r>
          </a:p>
        </p:txBody>
      </p:sp>
      <p:sp>
        <p:nvSpPr>
          <p:cNvPr id="11" name="Rechteck: abgerundete Ecken 10">
            <a:extLst>
              <a:ext uri="{FF2B5EF4-FFF2-40B4-BE49-F238E27FC236}">
                <a16:creationId xmlns:a16="http://schemas.microsoft.com/office/drawing/2014/main" id="{7E2A590E-A05D-8D60-3A67-AB950B80DC1D}"/>
              </a:ext>
            </a:extLst>
          </p:cNvPr>
          <p:cNvSpPr/>
          <p:nvPr/>
        </p:nvSpPr>
        <p:spPr>
          <a:xfrm>
            <a:off x="6456040" y="3397170"/>
            <a:ext cx="2160240" cy="1152128"/>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Langevin</a:t>
            </a:r>
            <a:r>
              <a:rPr lang="de-DE" dirty="0"/>
              <a:t> Paramagnetismus</a:t>
            </a:r>
          </a:p>
        </p:txBody>
      </p:sp>
      <p:sp>
        <p:nvSpPr>
          <p:cNvPr id="12" name="Rechteck: abgerundete Ecken 11">
            <a:extLst>
              <a:ext uri="{FF2B5EF4-FFF2-40B4-BE49-F238E27FC236}">
                <a16:creationId xmlns:a16="http://schemas.microsoft.com/office/drawing/2014/main" id="{AE0FDB35-C9A5-9AD0-3453-9E9C250F6D42}"/>
              </a:ext>
            </a:extLst>
          </p:cNvPr>
          <p:cNvSpPr/>
          <p:nvPr/>
        </p:nvSpPr>
        <p:spPr>
          <a:xfrm>
            <a:off x="6456040" y="1381420"/>
            <a:ext cx="2160240" cy="57610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Gebundende</a:t>
            </a:r>
            <a:r>
              <a:rPr lang="de-DE" dirty="0"/>
              <a:t> e</a:t>
            </a:r>
            <a:r>
              <a:rPr lang="de-DE" baseline="30000" dirty="0"/>
              <a:t>-</a:t>
            </a:r>
          </a:p>
        </p:txBody>
      </p:sp>
      <p:sp>
        <p:nvSpPr>
          <p:cNvPr id="13" name="Rechteck: abgerundete Ecken 12">
            <a:extLst>
              <a:ext uri="{FF2B5EF4-FFF2-40B4-BE49-F238E27FC236}">
                <a16:creationId xmlns:a16="http://schemas.microsoft.com/office/drawing/2014/main" id="{4AD83D1A-D151-1AFD-F125-A615532D59DB}"/>
              </a:ext>
            </a:extLst>
          </p:cNvPr>
          <p:cNvSpPr/>
          <p:nvPr/>
        </p:nvSpPr>
        <p:spPr>
          <a:xfrm>
            <a:off x="8768680" y="1381420"/>
            <a:ext cx="2160240" cy="57610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Quasi-freie e</a:t>
            </a:r>
            <a:r>
              <a:rPr lang="de-DE" baseline="30000" dirty="0"/>
              <a:t>-</a:t>
            </a:r>
            <a:endParaRPr lang="de-DE" dirty="0"/>
          </a:p>
        </p:txBody>
      </p:sp>
      <p:sp>
        <p:nvSpPr>
          <p:cNvPr id="14" name="Rechteck: abgerundete Ecken 13">
            <a:extLst>
              <a:ext uri="{FF2B5EF4-FFF2-40B4-BE49-F238E27FC236}">
                <a16:creationId xmlns:a16="http://schemas.microsoft.com/office/drawing/2014/main" id="{276D500D-9419-3715-F8AB-9B614E48DACC}"/>
              </a:ext>
            </a:extLst>
          </p:cNvPr>
          <p:cNvSpPr/>
          <p:nvPr/>
        </p:nvSpPr>
        <p:spPr>
          <a:xfrm>
            <a:off x="5318222" y="2109038"/>
            <a:ext cx="985418" cy="1152128"/>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Dia</a:t>
            </a:r>
          </a:p>
        </p:txBody>
      </p:sp>
      <p:sp>
        <p:nvSpPr>
          <p:cNvPr id="16" name="Rechteck: abgerundete Ecken 15">
            <a:extLst>
              <a:ext uri="{FF2B5EF4-FFF2-40B4-BE49-F238E27FC236}">
                <a16:creationId xmlns:a16="http://schemas.microsoft.com/office/drawing/2014/main" id="{6C5894B8-5C23-F93C-6D0C-A90430DFB0FC}"/>
              </a:ext>
            </a:extLst>
          </p:cNvPr>
          <p:cNvSpPr/>
          <p:nvPr/>
        </p:nvSpPr>
        <p:spPr>
          <a:xfrm>
            <a:off x="5318222" y="3397170"/>
            <a:ext cx="985418" cy="1152128"/>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Para</a:t>
            </a:r>
          </a:p>
        </p:txBody>
      </p:sp>
      <p:sp>
        <p:nvSpPr>
          <p:cNvPr id="17" name="Rechteck: abgerundete Ecken 16">
            <a:extLst>
              <a:ext uri="{FF2B5EF4-FFF2-40B4-BE49-F238E27FC236}">
                <a16:creationId xmlns:a16="http://schemas.microsoft.com/office/drawing/2014/main" id="{E234622B-6A75-0923-7DF3-C62EC388F409}"/>
              </a:ext>
            </a:extLst>
          </p:cNvPr>
          <p:cNvSpPr/>
          <p:nvPr/>
        </p:nvSpPr>
        <p:spPr>
          <a:xfrm>
            <a:off x="8768680" y="4900475"/>
            <a:ext cx="2160240" cy="1152128"/>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Band Ferromagnetismus</a:t>
            </a:r>
          </a:p>
        </p:txBody>
      </p:sp>
      <p:sp>
        <p:nvSpPr>
          <p:cNvPr id="18" name="Rechteck: abgerundete Ecken 17">
            <a:extLst>
              <a:ext uri="{FF2B5EF4-FFF2-40B4-BE49-F238E27FC236}">
                <a16:creationId xmlns:a16="http://schemas.microsoft.com/office/drawing/2014/main" id="{64FD7CF6-0273-F048-BD54-BF53D58C8AF1}"/>
              </a:ext>
            </a:extLst>
          </p:cNvPr>
          <p:cNvSpPr/>
          <p:nvPr/>
        </p:nvSpPr>
        <p:spPr>
          <a:xfrm>
            <a:off x="6456040" y="4900475"/>
            <a:ext cx="2160240" cy="115212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Kooperativer Magnetismus</a:t>
            </a:r>
          </a:p>
        </p:txBody>
      </p:sp>
      <p:sp>
        <p:nvSpPr>
          <p:cNvPr id="19" name="Rechteck: abgerundete Ecken 18">
            <a:extLst>
              <a:ext uri="{FF2B5EF4-FFF2-40B4-BE49-F238E27FC236}">
                <a16:creationId xmlns:a16="http://schemas.microsoft.com/office/drawing/2014/main" id="{0A2D6652-B74C-0A80-E5B6-1671FEEA90DA}"/>
              </a:ext>
            </a:extLst>
          </p:cNvPr>
          <p:cNvSpPr/>
          <p:nvPr/>
        </p:nvSpPr>
        <p:spPr>
          <a:xfrm>
            <a:off x="5318222" y="4900475"/>
            <a:ext cx="985418" cy="115212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WWM</a:t>
            </a:r>
          </a:p>
        </p:txBody>
      </p:sp>
    </p:spTree>
    <p:extLst>
      <p:ext uri="{BB962C8B-B14F-4D97-AF65-F5344CB8AC3E}">
        <p14:creationId xmlns:p14="http://schemas.microsoft.com/office/powerpoint/2010/main" val="1785887219"/>
      </p:ext>
    </p:extLst>
  </p:cSld>
  <p:clrMapOvr>
    <a:masterClrMapping/>
  </p:clrMapOvr>
</p:sld>
</file>

<file path=ppt/theme/theme1.xml><?xml version="1.0" encoding="utf-8"?>
<a:theme xmlns:a="http://schemas.openxmlformats.org/drawingml/2006/main" name="PPT_UniKN">
  <a:themeElements>
    <a:clrScheme name="UNIK Farben PowerPoint">
      <a:dk1>
        <a:sysClr val="windowText" lastClr="000000"/>
      </a:dk1>
      <a:lt1>
        <a:sysClr val="window" lastClr="FFFFFF"/>
      </a:lt1>
      <a:dk2>
        <a:srgbClr val="000000"/>
      </a:dk2>
      <a:lt2>
        <a:srgbClr val="F8F8F8"/>
      </a:lt2>
      <a:accent1>
        <a:srgbClr val="009AD1"/>
      </a:accent1>
      <a:accent2>
        <a:srgbClr val="59B6DC"/>
      </a:accent2>
      <a:accent3>
        <a:srgbClr val="A0D3E6"/>
      </a:accent3>
      <a:accent4>
        <a:srgbClr val="C8E5EF"/>
      </a:accent4>
      <a:accent5>
        <a:srgbClr val="B2B2B2"/>
      </a:accent5>
      <a:accent6>
        <a:srgbClr val="808080"/>
      </a:accent6>
      <a:hlink>
        <a:srgbClr val="5F5F5F"/>
      </a:hlink>
      <a:folHlink>
        <a:srgbClr val="919191"/>
      </a:folHlink>
    </a:clrScheme>
    <a:fontScheme name="UNIK Schrifte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äsentation7" id="{C2ACFBF1-D273-2A45-BA74-4F502F60B375}" vid="{0EE5357B-5458-6C42-B046-B27BD377E1CB}"/>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Präsentation_16-9</Template>
  <TotalTime>0</TotalTime>
  <Words>2794</Words>
  <Application>Microsoft Office PowerPoint</Application>
  <PresentationFormat>Breitbild</PresentationFormat>
  <Paragraphs>837</Paragraphs>
  <Slides>39</Slides>
  <Notes>14</Notes>
  <HiddenSlides>4</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39</vt:i4>
      </vt:variant>
    </vt:vector>
  </HeadingPairs>
  <TitlesOfParts>
    <vt:vector size="44" baseType="lpstr">
      <vt:lpstr>Arial</vt:lpstr>
      <vt:lpstr>Calibri</vt:lpstr>
      <vt:lpstr>Cambria Math</vt:lpstr>
      <vt:lpstr>Symbol</vt:lpstr>
      <vt:lpstr>PPT_UniKN</vt:lpstr>
      <vt:lpstr>Titel der Präsentation mit Bild, Typografie: Arial Bold, maximal  über vier Zeilen</vt:lpstr>
      <vt:lpstr>PowerPoint-Präsentation</vt:lpstr>
      <vt:lpstr>PowerPoint-Präsentation</vt:lpstr>
      <vt:lpstr>PowerPoint-Präsentation</vt:lpstr>
      <vt:lpstr>PowerPoint-Präsentation</vt:lpstr>
      <vt:lpstr>Motivation</vt:lpstr>
      <vt:lpstr>Motivation</vt:lpstr>
      <vt:lpstr>Motivation</vt:lpstr>
      <vt:lpstr>Motivation</vt:lpstr>
      <vt:lpstr>Aufgabe</vt:lpstr>
      <vt:lpstr>Weiss-Model eines Ferromagneten</vt:lpstr>
      <vt:lpstr>Weiss-Model eines Ferromagneten</vt:lpstr>
      <vt:lpstr>Weiss-Model eines Ferromagneten</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Weitere Arten von magnetischer Ordnung</vt:lpstr>
      <vt:lpstr>NEWSFLASH</vt:lpstr>
      <vt:lpstr>Altermagnetismus</vt:lpstr>
      <vt:lpstr>Headline für Textfolie Arial Bold Headline maximal zwei Zeilen</vt:lpstr>
      <vt:lpstr>Headline für Textfolie Arial Bold Headline maximal zwei Zeilen</vt:lpstr>
      <vt:lpstr>Große Headline für Textfolie Headline maximal zwei Zeilen</vt:lpstr>
      <vt:lpstr>Große Headline für Textfolie Headline maximal zwei Zeilen</vt:lpstr>
      <vt:lpstr>Headline für Bildfolie Arial Bold Headline maximal zwei Zeilen</vt:lpstr>
      <vt:lpstr>Große Headline für Textfolie Headline maximal zwei Zeilen</vt:lpstr>
      <vt:lpstr>PowerPoint-Präsentation</vt:lpstr>
      <vt:lpstr>PowerPoint-Präsentation</vt:lpstr>
      <vt:lpstr>PowerPoint-Präsentation</vt:lpstr>
      <vt:lpstr>Merken-Element für die PowerPoint-Anwendung</vt:lpstr>
      <vt:lpstr>PowerPoint-Präsentation</vt:lpstr>
    </vt:vector>
  </TitlesOfParts>
  <Company>Universität Konstanz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 mit Bild, Typografie: Arial Bold, maximal  über vier Zeilen</dc:title>
  <dc:creator>Annalena.Kampermann</dc:creator>
  <dc:description>Vorlage Praesentation – Office 2010;_x000d_
Version 010;_x000d_
2015-03-03;</dc:description>
  <cp:lastModifiedBy>Julian Beisch</cp:lastModifiedBy>
  <cp:revision>16</cp:revision>
  <dcterms:created xsi:type="dcterms:W3CDTF">2022-11-02T07:03:49Z</dcterms:created>
  <dcterms:modified xsi:type="dcterms:W3CDTF">2024-06-02T07:14:45Z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Erstellt von">
    <vt:lpwstr>STRICHPUNKT</vt:lpwstr>
  </property>
  <property fmtid="{D5CDD505-2E9C-101B-9397-08002B2CF9AE}" pid="3" name="Erstellt am">
    <vt:lpwstr>10.10.2014</vt:lpwstr>
  </property>
  <property fmtid="{D5CDD505-2E9C-101B-9397-08002B2CF9AE}" pid="4" name="Bearbeiter">
    <vt:lpwstr>gadamovich | office implementation</vt:lpwstr>
  </property>
  <property fmtid="{D5CDD505-2E9C-101B-9397-08002B2CF9AE}" pid="5" name="Version">
    <vt:lpwstr>010</vt:lpwstr>
  </property>
  <property fmtid="{D5CDD505-2E9C-101B-9397-08002B2CF9AE}" pid="6" name="Version vom">
    <vt:lpwstr>03.03.2015</vt:lpwstr>
  </property>
</Properties>
</file>