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55"/>
  </p:notesMasterIdLst>
  <p:handoutMasterIdLst>
    <p:handoutMasterId r:id="rId56"/>
  </p:handoutMasterIdLst>
  <p:sldIdLst>
    <p:sldId id="279" r:id="rId2"/>
    <p:sldId id="284" r:id="rId3"/>
    <p:sldId id="285" r:id="rId4"/>
    <p:sldId id="286" r:id="rId5"/>
    <p:sldId id="287" r:id="rId6"/>
    <p:sldId id="288" r:id="rId7"/>
    <p:sldId id="338" r:id="rId8"/>
    <p:sldId id="283" r:id="rId9"/>
    <p:sldId id="290" r:id="rId10"/>
    <p:sldId id="289" r:id="rId11"/>
    <p:sldId id="337" r:id="rId12"/>
    <p:sldId id="291" r:id="rId13"/>
    <p:sldId id="343" r:id="rId14"/>
    <p:sldId id="292" r:id="rId15"/>
    <p:sldId id="293" r:id="rId16"/>
    <p:sldId id="296" r:id="rId17"/>
    <p:sldId id="297" r:id="rId18"/>
    <p:sldId id="298" r:id="rId19"/>
    <p:sldId id="299" r:id="rId20"/>
    <p:sldId id="300" r:id="rId21"/>
    <p:sldId id="342" r:id="rId22"/>
    <p:sldId id="301" r:id="rId23"/>
    <p:sldId id="302" r:id="rId24"/>
    <p:sldId id="303" r:id="rId25"/>
    <p:sldId id="304" r:id="rId26"/>
    <p:sldId id="305" r:id="rId27"/>
    <p:sldId id="306" r:id="rId28"/>
    <p:sldId id="308" r:id="rId29"/>
    <p:sldId id="334" r:id="rId30"/>
    <p:sldId id="328" r:id="rId31"/>
    <p:sldId id="327" r:id="rId32"/>
    <p:sldId id="329" r:id="rId33"/>
    <p:sldId id="324" r:id="rId34"/>
    <p:sldId id="330" r:id="rId35"/>
    <p:sldId id="332" r:id="rId36"/>
    <p:sldId id="314" r:id="rId37"/>
    <p:sldId id="318" r:id="rId38"/>
    <p:sldId id="320" r:id="rId39"/>
    <p:sldId id="335" r:id="rId40"/>
    <p:sldId id="321" r:id="rId41"/>
    <p:sldId id="322" r:id="rId42"/>
    <p:sldId id="317" r:id="rId43"/>
    <p:sldId id="315" r:id="rId44"/>
    <p:sldId id="309" r:id="rId45"/>
    <p:sldId id="336" r:id="rId46"/>
    <p:sldId id="341" r:id="rId47"/>
    <p:sldId id="331" r:id="rId48"/>
    <p:sldId id="323" r:id="rId49"/>
    <p:sldId id="258" r:id="rId50"/>
    <p:sldId id="311" r:id="rId51"/>
    <p:sldId id="312" r:id="rId52"/>
    <p:sldId id="340" r:id="rId53"/>
    <p:sldId id="339" r:id="rId5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orient="horz" pos="3838" userDrawn="1">
          <p15:clr>
            <a:srgbClr val="A4A3A4"/>
          </p15:clr>
        </p15:guide>
        <p15:guide id="3" orient="horz" pos="4201" userDrawn="1">
          <p15:clr>
            <a:srgbClr val="A4A3A4"/>
          </p15:clr>
        </p15:guide>
        <p15:guide id="4" orient="horz" pos="3294" userDrawn="1">
          <p15:clr>
            <a:srgbClr val="A4A3A4"/>
          </p15:clr>
        </p15:guide>
        <p15:guide id="5" orient="horz" pos="255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3385" userDrawn="1">
          <p15:clr>
            <a:srgbClr val="A4A3A4"/>
          </p15:clr>
        </p15:guide>
        <p15:guide id="9" orient="horz" pos="2704" userDrawn="1">
          <p15:clr>
            <a:srgbClr val="A4A3A4"/>
          </p15:clr>
        </p15:guide>
        <p15:guide id="10" orient="horz" pos="1207" userDrawn="1">
          <p15:clr>
            <a:srgbClr val="A4A3A4"/>
          </p15:clr>
        </p15:guide>
        <p15:guide id="11" orient="horz" pos="1525" userDrawn="1">
          <p15:clr>
            <a:srgbClr val="A4A3A4"/>
          </p15:clr>
        </p15:guide>
        <p15:guide id="12" orient="horz" pos="1480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  <p15:guide id="14" orient="horz" pos="1979" userDrawn="1">
          <p15:clr>
            <a:srgbClr val="A4A3A4"/>
          </p15:clr>
        </p15:guide>
        <p15:guide id="15" pos="3900" userDrawn="1">
          <p15:clr>
            <a:srgbClr val="A4A3A4"/>
          </p15:clr>
        </p15:guide>
        <p15:guide id="16" pos="3780" userDrawn="1">
          <p15:clr>
            <a:srgbClr val="A4A3A4"/>
          </p15:clr>
        </p15:guide>
        <p15:guide id="17" pos="2993" userDrawn="1">
          <p15:clr>
            <a:srgbClr val="A4A3A4"/>
          </p15:clr>
        </p15:guide>
        <p15:guide id="18" pos="2872" userDrawn="1">
          <p15:clr>
            <a:srgbClr val="A4A3A4"/>
          </p15:clr>
        </p15:guide>
        <p15:guide id="19" pos="2087" userDrawn="1">
          <p15:clr>
            <a:srgbClr val="A4A3A4"/>
          </p15:clr>
        </p15:guide>
        <p15:guide id="20" pos="1965" userDrawn="1">
          <p15:clr>
            <a:srgbClr val="A4A3A4"/>
          </p15:clr>
        </p15:guide>
        <p15:guide id="21" pos="1179" userDrawn="1">
          <p15:clr>
            <a:srgbClr val="A4A3A4"/>
          </p15:clr>
        </p15:guide>
        <p15:guide id="22" pos="1073" userDrawn="1">
          <p15:clr>
            <a:srgbClr val="A4A3A4"/>
          </p15:clr>
        </p15:guide>
        <p15:guide id="23" pos="272" userDrawn="1">
          <p15:clr>
            <a:srgbClr val="A4A3A4"/>
          </p15:clr>
        </p15:guide>
        <p15:guide id="24" pos="4687" userDrawn="1">
          <p15:clr>
            <a:srgbClr val="A4A3A4"/>
          </p15:clr>
        </p15:guide>
        <p15:guide id="25" pos="4808" userDrawn="1">
          <p15:clr>
            <a:srgbClr val="A4A3A4"/>
          </p15:clr>
        </p15:guide>
        <p15:guide id="26" pos="5593" userDrawn="1">
          <p15:clr>
            <a:srgbClr val="A4A3A4"/>
          </p15:clr>
        </p15:guide>
        <p15:guide id="27" pos="5715" userDrawn="1">
          <p15:clr>
            <a:srgbClr val="A4A3A4"/>
          </p15:clr>
        </p15:guide>
        <p15:guide id="28" pos="6501" userDrawn="1">
          <p15:clr>
            <a:srgbClr val="A4A3A4"/>
          </p15:clr>
        </p15:guide>
        <p15:guide id="29" pos="6623" userDrawn="1">
          <p15:clr>
            <a:srgbClr val="A4A3A4"/>
          </p15:clr>
        </p15:guide>
        <p15:guide id="30" pos="7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8" autoAdjust="0"/>
    <p:restoredTop sz="96327" autoAdjust="0"/>
  </p:normalViewPr>
  <p:slideViewPr>
    <p:cSldViewPr showGuides="1">
      <p:cViewPr>
        <p:scale>
          <a:sx n="125" d="100"/>
          <a:sy n="125" d="100"/>
        </p:scale>
        <p:origin x="90" y="-54"/>
      </p:cViewPr>
      <p:guideLst>
        <p:guide orient="horz" pos="1253"/>
        <p:guide orient="horz" pos="3838"/>
        <p:guide orient="horz" pos="4201"/>
        <p:guide orient="horz" pos="3294"/>
        <p:guide orient="horz" pos="255"/>
        <p:guide orient="horz" pos="1026"/>
        <p:guide orient="horz" pos="3884"/>
        <p:guide orient="horz" pos="3385"/>
        <p:guide orient="horz" pos="2704"/>
        <p:guide orient="horz" pos="1207"/>
        <p:guide orient="horz" pos="1525"/>
        <p:guide orient="horz" pos="1480"/>
        <p:guide orient="horz" pos="3067"/>
        <p:guide orient="horz" pos="1979"/>
        <p:guide pos="3900"/>
        <p:guide pos="3780"/>
        <p:guide pos="2993"/>
        <p:guide pos="2872"/>
        <p:guide pos="2087"/>
        <p:guide pos="1965"/>
        <p:guide pos="1179"/>
        <p:guide pos="1073"/>
        <p:guide pos="272"/>
        <p:guide pos="4687"/>
        <p:guide pos="4808"/>
        <p:guide pos="5593"/>
        <p:guide pos="5715"/>
        <p:guide pos="6501"/>
        <p:guide pos="6623"/>
        <p:guide pos="74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797C4-ED8E-4EA4-959C-2AEEE7E3AD08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1F910-8AA9-49D3-9D40-DBE35BDF93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89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C22D-DB44-4084-9471-0EB64DB204F9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7F2EB-A273-4CA5-8E41-BC88C509E2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3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Annahme sind hier unteranderem L=0 </a:t>
            </a:r>
            <a:r>
              <a:rPr lang="de-DE" dirty="0" err="1"/>
              <a:t>dh</a:t>
            </a:r>
            <a:r>
              <a:rPr lang="de-DE" dirty="0"/>
              <a:t> J = 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559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441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691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092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325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339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840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563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451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269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466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701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3131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077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5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277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69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478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788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470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558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00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769101" y="1989139"/>
            <a:ext cx="5422396" cy="266382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de-DE" dirty="0"/>
              <a:t>Zuerst Bild durch klicken auf Symbol hinzufügen und anschließend in den Hintergrund stellen!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1" y="5373688"/>
            <a:ext cx="8447617" cy="792162"/>
          </a:xfrm>
        </p:spPr>
        <p:txBody>
          <a:bodyPr anchor="b">
            <a:noAutofit/>
          </a:bodyPr>
          <a:lstStyle>
            <a:lvl1pPr marL="0" indent="0" algn="l">
              <a:lnSpc>
                <a:spcPct val="110000"/>
              </a:lnSpc>
              <a:buNone/>
              <a:defRPr sz="2000" b="1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05" y="1"/>
            <a:ext cx="3698875" cy="20161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1" y="2492896"/>
            <a:ext cx="6144252" cy="2376487"/>
          </a:xfrm>
        </p:spPr>
        <p:txBody>
          <a:bodyPr bIns="82800" anchor="b">
            <a:noAutofit/>
          </a:bodyPr>
          <a:lstStyle>
            <a:lvl1pPr>
              <a:lnSpc>
                <a:spcPct val="105000"/>
              </a:lnSpc>
              <a:defRPr sz="3500" b="1" u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184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5200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5200"/>
              </a:spcBef>
              <a:buFont typeface="Arial" panose="020B0604020202020204" pitchFamily="34" charset="0"/>
              <a:buNone/>
              <a:defRPr sz="2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9509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3500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35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487186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132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6B4632-710A-C3C1-0321-22004E49B1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05" y="1"/>
            <a:ext cx="3698875" cy="20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rmatierungen Listenebe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15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AutoNum type="arabicPeriod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sse Headline – 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36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3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Grosse Headline – 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75974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31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18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 Headline – 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67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"/>
            <a:ext cx="11328829" cy="5084762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5229226"/>
            <a:ext cx="8447617" cy="863601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29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92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988841"/>
            <a:ext cx="11328400" cy="41039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/>
          <p:nvPr/>
        </p:nvCxnSpPr>
        <p:spPr>
          <a:xfrm>
            <a:off x="431800" y="6408378"/>
            <a:ext cx="113288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279693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8" name="Fußzeilenplatzhalter 4"/>
          <p:cNvSpPr txBox="1">
            <a:spLocks/>
          </p:cNvSpPr>
          <p:nvPr/>
        </p:nvSpPr>
        <p:spPr>
          <a:xfrm>
            <a:off x="7632701" y="6453336"/>
            <a:ext cx="4127929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/>
              <a:t>Universität Konstanz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5" r:id="rId2"/>
    <p:sldLayoutId id="2147483671" r:id="rId3"/>
    <p:sldLayoutId id="2147483656" r:id="rId4"/>
    <p:sldLayoutId id="2147483657" r:id="rId5"/>
    <p:sldLayoutId id="2147483659" r:id="rId6"/>
    <p:sldLayoutId id="2147483665" r:id="rId7"/>
    <p:sldLayoutId id="2147483666" r:id="rId8"/>
    <p:sldLayoutId id="2147483667" r:id="rId9"/>
    <p:sldLayoutId id="2147483663" r:id="rId10"/>
    <p:sldLayoutId id="2147483662" r:id="rId11"/>
    <p:sldLayoutId id="2147483674" r:id="rId12"/>
    <p:sldLayoutId id="2147483673" r:id="rId13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000" b="1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7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+mj-lt"/>
        <a:buNone/>
        <a:defRPr sz="1600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18.png"/><Relationship Id="rId10" Type="http://schemas.openxmlformats.org/officeDocument/2006/relationships/image" Target="../media/image201.png"/><Relationship Id="rId4" Type="http://schemas.openxmlformats.org/officeDocument/2006/relationships/image" Target="../media/image14.png"/><Relationship Id="rId9" Type="http://schemas.openxmlformats.org/officeDocument/2006/relationships/image" Target="../media/image191.png"/><Relationship Id="rId1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3" Type="http://schemas.openxmlformats.org/officeDocument/2006/relationships/image" Target="../media/image20.png"/><Relationship Id="rId12" Type="http://schemas.openxmlformats.org/officeDocument/2006/relationships/image" Target="../media/image210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0.png"/><Relationship Id="rId4" Type="http://schemas.openxmlformats.org/officeDocument/2006/relationships/image" Target="../media/image13.png"/><Relationship Id="rId9" Type="http://schemas.openxmlformats.org/officeDocument/2006/relationships/image" Target="../media/image180.png"/><Relationship Id="rId1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8.png"/><Relationship Id="rId10" Type="http://schemas.openxmlformats.org/officeDocument/2006/relationships/image" Target="../media/image210.png"/><Relationship Id="rId4" Type="http://schemas.openxmlformats.org/officeDocument/2006/relationships/image" Target="../media/image13.png"/><Relationship Id="rId9" Type="http://schemas.openxmlformats.org/officeDocument/2006/relationships/image" Target="../media/image200.png"/><Relationship Id="rId1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24.png"/><Relationship Id="rId18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290.png"/><Relationship Id="rId12" Type="http://schemas.openxmlformats.org/officeDocument/2006/relationships/image" Target="../media/image23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8.png"/><Relationship Id="rId10" Type="http://schemas.openxmlformats.org/officeDocument/2006/relationships/image" Target="../media/image32.png"/><Relationship Id="rId19" Type="http://schemas.openxmlformats.org/officeDocument/2006/relationships/image" Target="../media/image30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Relationship Id="rId1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9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30.png"/><Relationship Id="rId10" Type="http://schemas.openxmlformats.org/officeDocument/2006/relationships/image" Target="../media/image32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39.png"/><Relationship Id="rId4" Type="http://schemas.openxmlformats.org/officeDocument/2006/relationships/image" Target="../media/image20.png"/><Relationship Id="rId9" Type="http://schemas.openxmlformats.org/officeDocument/2006/relationships/image" Target="../media/image38.png"/><Relationship Id="rId1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4.png"/><Relationship Id="rId5" Type="http://schemas.openxmlformats.org/officeDocument/2006/relationships/image" Target="../media/image13.png"/><Relationship Id="rId15" Type="http://schemas.openxmlformats.org/officeDocument/2006/relationships/image" Target="../media/image46.png"/><Relationship Id="rId10" Type="http://schemas.openxmlformats.org/officeDocument/2006/relationships/image" Target="../media/image43.png"/><Relationship Id="rId4" Type="http://schemas.openxmlformats.org/officeDocument/2006/relationships/image" Target="../media/image20.png"/><Relationship Id="rId9" Type="http://schemas.openxmlformats.org/officeDocument/2006/relationships/image" Target="../media/image42.png"/><Relationship Id="rId1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36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48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49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54.png"/><Relationship Id="rId5" Type="http://schemas.openxmlformats.org/officeDocument/2006/relationships/image" Target="../media/image13.png"/><Relationship Id="rId15" Type="http://schemas.openxmlformats.org/officeDocument/2006/relationships/image" Target="../media/image56.png"/><Relationship Id="rId10" Type="http://schemas.openxmlformats.org/officeDocument/2006/relationships/image" Target="../media/image53.png"/><Relationship Id="rId4" Type="http://schemas.openxmlformats.org/officeDocument/2006/relationships/image" Target="../media/image20.png"/><Relationship Id="rId9" Type="http://schemas.openxmlformats.org/officeDocument/2006/relationships/image" Target="../media/image52.png"/><Relationship Id="rId1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7" b="15877"/>
          <a:stretch/>
        </p:blipFill>
        <p:spPr>
          <a:xfrm>
            <a:off x="4799856" y="1989139"/>
            <a:ext cx="4500184" cy="3240087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480269" y="5373688"/>
            <a:ext cx="5256213" cy="79216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2000" b="1" u="sng" baseline="0">
                <a:uFill>
                  <a:solidFill>
                    <a:schemeClr val="accent1"/>
                  </a:solidFill>
                </a:uFill>
              </a:defRPr>
            </a:lvl1pPr>
            <a:lvl2pPr indent="0" algn="ctr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baseline="0">
                <a:solidFill>
                  <a:schemeClr val="tx1">
                    <a:tint val="75000"/>
                  </a:schemeClr>
                </a:solidFill>
                <a:uFill>
                  <a:solidFill>
                    <a:schemeClr val="accent1"/>
                  </a:solidFill>
                </a:uFill>
              </a:defRPr>
            </a:lvl5pPr>
            <a:lvl6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baseline="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Julian Beisch</a:t>
            </a:r>
          </a:p>
          <a:p>
            <a:r>
              <a:rPr lang="de-DE" b="0" u="none" dirty="0"/>
              <a:t>Konstanz, 07.06.2024</a:t>
            </a:r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446033" y="3120394"/>
            <a:ext cx="3541601" cy="5749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Seminarvortrag:</a:t>
            </a:r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446033" y="4270836"/>
            <a:ext cx="4921146" cy="5749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ctr"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und </a:t>
            </a:r>
            <a:r>
              <a:rPr lang="de-DE" sz="3500" b="1" dirty="0" err="1">
                <a:solidFill>
                  <a:schemeClr val="tx1"/>
                </a:solidFill>
              </a:rPr>
              <a:t>Altermagnetismus</a:t>
            </a:r>
            <a:endParaRPr lang="de-DE" sz="3500" b="1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446033" y="3695355"/>
            <a:ext cx="3915102" cy="5749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Von Magnetismus</a:t>
            </a:r>
          </a:p>
        </p:txBody>
      </p:sp>
      <p:sp>
        <p:nvSpPr>
          <p:cNvPr id="3" name="Parallelogramm 2">
            <a:extLst>
              <a:ext uri="{FF2B5EF4-FFF2-40B4-BE49-F238E27FC236}">
                <a16:creationId xmlns:a16="http://schemas.microsoft.com/office/drawing/2014/main" id="{70B6CC24-CB3F-9142-6564-0BB48FB64D11}"/>
              </a:ext>
            </a:extLst>
          </p:cNvPr>
          <p:cNvSpPr/>
          <p:nvPr/>
        </p:nvSpPr>
        <p:spPr>
          <a:xfrm>
            <a:off x="1651514" y="-1962003"/>
            <a:ext cx="2952328" cy="388897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arallelogramm 3">
            <a:extLst>
              <a:ext uri="{FF2B5EF4-FFF2-40B4-BE49-F238E27FC236}">
                <a16:creationId xmlns:a16="http://schemas.microsoft.com/office/drawing/2014/main" id="{F0957FD8-9A4F-4ED0-A403-7033135C737D}"/>
              </a:ext>
            </a:extLst>
          </p:cNvPr>
          <p:cNvSpPr/>
          <p:nvPr/>
        </p:nvSpPr>
        <p:spPr>
          <a:xfrm>
            <a:off x="2037110" y="-1584798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arallelogramm 4">
            <a:extLst>
              <a:ext uri="{FF2B5EF4-FFF2-40B4-BE49-F238E27FC236}">
                <a16:creationId xmlns:a16="http://schemas.microsoft.com/office/drawing/2014/main" id="{38D3D03C-5FFC-ABB9-61BC-DFABE2ABF56C}"/>
              </a:ext>
            </a:extLst>
          </p:cNvPr>
          <p:cNvSpPr/>
          <p:nvPr/>
        </p:nvSpPr>
        <p:spPr>
          <a:xfrm>
            <a:off x="1768025" y="576976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arallelogramm 5">
            <a:extLst>
              <a:ext uri="{FF2B5EF4-FFF2-40B4-BE49-F238E27FC236}">
                <a16:creationId xmlns:a16="http://schemas.microsoft.com/office/drawing/2014/main" id="{1148D256-3E96-B60C-ED8E-744D509ED277}"/>
              </a:ext>
            </a:extLst>
          </p:cNvPr>
          <p:cNvSpPr/>
          <p:nvPr/>
        </p:nvSpPr>
        <p:spPr>
          <a:xfrm>
            <a:off x="9840416" y="350100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56282E41-609D-8042-14C5-62EE0EFE0E51}"/>
              </a:ext>
            </a:extLst>
          </p:cNvPr>
          <p:cNvSpPr/>
          <p:nvPr/>
        </p:nvSpPr>
        <p:spPr>
          <a:xfrm>
            <a:off x="10090305" y="1869270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arallelogramm 9">
            <a:extLst>
              <a:ext uri="{FF2B5EF4-FFF2-40B4-BE49-F238E27FC236}">
                <a16:creationId xmlns:a16="http://schemas.microsoft.com/office/drawing/2014/main" id="{52B45C46-BA46-6D31-F049-7156D2A6B112}"/>
              </a:ext>
            </a:extLst>
          </p:cNvPr>
          <p:cNvSpPr/>
          <p:nvPr/>
        </p:nvSpPr>
        <p:spPr>
          <a:xfrm>
            <a:off x="9624392" y="-4880282"/>
            <a:ext cx="5904656" cy="4862767"/>
          </a:xfrm>
          <a:prstGeom prst="parallelogram">
            <a:avLst>
              <a:gd name="adj" fmla="val 39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57D834-5C42-19B5-9B27-C41DDF05CEAB}"/>
              </a:ext>
            </a:extLst>
          </p:cNvPr>
          <p:cNvSpPr txBox="1"/>
          <p:nvPr/>
        </p:nvSpPr>
        <p:spPr>
          <a:xfrm>
            <a:off x="6960951" y="5250577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37288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556792"/>
            <a:ext cx="5568951" cy="4536504"/>
          </a:xfrm>
        </p:spPr>
        <p:txBody>
          <a:bodyPr/>
          <a:lstStyle/>
          <a:p>
            <a:r>
              <a:rPr lang="de-DE" dirty="0"/>
              <a:t>Modell</a:t>
            </a:r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i="1" dirty="0"/>
          </a:p>
          <a:p>
            <a:pPr lvl="1"/>
            <a:endParaRPr lang="de-DE" i="1" dirty="0"/>
          </a:p>
          <a:p>
            <a:pPr lvl="1"/>
            <a:r>
              <a:rPr lang="de-DE" b="1" dirty="0">
                <a:solidFill>
                  <a:schemeClr val="accent1"/>
                </a:solidFill>
              </a:rPr>
              <a:t>Kritik</a:t>
            </a:r>
          </a:p>
          <a:p>
            <a:pPr lvl="1"/>
            <a:endParaRPr lang="de-DE" i="1" dirty="0"/>
          </a:p>
          <a:p>
            <a:pPr lvl="1"/>
            <a:r>
              <a:rPr lang="de-DE" i="1" dirty="0"/>
              <a:t>„Das Feld [der Atome] ist jedoch mehr als tausendmal schwächer als das Molekularfeld </a:t>
            </a:r>
            <a:r>
              <a:rPr lang="de-DE" dirty="0"/>
              <a:t>[…]</a:t>
            </a:r>
            <a:r>
              <a:rPr lang="de-DE" i="1" dirty="0"/>
              <a:t>. D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iese Interpretationsschwierigkeit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[soll] 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weniger als Einwand denn als Hinweis für die Suche nach neuen Hypothesen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angesehen werden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r>
              <a:rPr lang="de-DE" i="1" dirty="0"/>
              <a:t>“ </a:t>
            </a:r>
          </a:p>
          <a:p>
            <a:endParaRPr lang="de-DE" dirty="0"/>
          </a:p>
          <a:p>
            <a:pPr lvl="2"/>
            <a:r>
              <a:rPr lang="de-DE" dirty="0"/>
              <a:t>Model war dennoch auf den Prinzipien der statistischen Physik begründet und </a:t>
            </a:r>
            <a:r>
              <a:rPr lang="de-DE" i="1" dirty="0"/>
              <a:t>„formal befriedigend“.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Model war erfolgreich, nur die großen Felder sorgten für Unmut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1252" y="1556792"/>
            <a:ext cx="5568949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20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C7D7062-F50F-BEFA-3D06-9A935B58E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36" y="1514605"/>
            <a:ext cx="1808232" cy="3557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4514408-B596-923A-0AB8-D555C1CB0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150095"/>
            <a:ext cx="1872308" cy="3240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3339D29-C334-CDCA-3B0B-5808AE4E7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888" y="2213811"/>
            <a:ext cx="833080" cy="26033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B89EECE-FAC8-3B07-67C4-D43C2F296026}"/>
              </a:ext>
            </a:extLst>
          </p:cNvPr>
          <p:cNvSpPr txBox="1"/>
          <p:nvPr/>
        </p:nvSpPr>
        <p:spPr>
          <a:xfrm>
            <a:off x="2887053" y="2400245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P.Weiss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Journ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de phys. (4)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661 (1907)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3F7BA9C-30E8-06C1-6903-ACBCA9DAF64D}"/>
              </a:ext>
            </a:extLst>
          </p:cNvPr>
          <p:cNvSpPr txBox="1"/>
          <p:nvPr/>
        </p:nvSpPr>
        <p:spPr>
          <a:xfrm>
            <a:off x="2567608" y="4581128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P.Weiss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Journ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de phys. (4)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661 (1907)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16BC382-5E9E-D545-7CEB-1E9DCBE7BFC2}"/>
              </a:ext>
            </a:extLst>
          </p:cNvPr>
          <p:cNvSpPr txBox="1"/>
          <p:nvPr/>
        </p:nvSpPr>
        <p:spPr>
          <a:xfrm>
            <a:off x="3365477" y="5497095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</p:spTree>
    <p:extLst>
      <p:ext uri="{BB962C8B-B14F-4D97-AF65-F5344CB8AC3E}">
        <p14:creationId xmlns:p14="http://schemas.microsoft.com/office/powerpoint/2010/main" val="56207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556792"/>
            <a:ext cx="5568951" cy="4103687"/>
          </a:xfrm>
        </p:spPr>
        <p:txBody>
          <a:bodyPr/>
          <a:lstStyle/>
          <a:p>
            <a:r>
              <a:rPr lang="de-DE" dirty="0"/>
              <a:t>Kritik</a:t>
            </a:r>
          </a:p>
          <a:p>
            <a:endParaRPr lang="de-DE" dirty="0"/>
          </a:p>
          <a:p>
            <a:pPr lvl="1"/>
            <a:r>
              <a:rPr lang="de-DE" dirty="0"/>
              <a:t>Selbst bei seiner Veröffentlichung bemängelt er die </a:t>
            </a:r>
            <a:r>
              <a:rPr lang="de-DE" dirty="0" err="1"/>
              <a:t>unphysikalische</a:t>
            </a:r>
            <a:r>
              <a:rPr lang="de-DE" dirty="0"/>
              <a:t> Größe des Feldes</a:t>
            </a:r>
          </a:p>
          <a:p>
            <a:pPr lvl="1"/>
            <a:r>
              <a:rPr lang="de-DE" i="1" dirty="0"/>
              <a:t>„Das Feld [der Atome] ist jedoch mehr als tausendmal schwächer als das Molekularfeld </a:t>
            </a:r>
            <a:r>
              <a:rPr lang="de-DE" dirty="0"/>
              <a:t>[…]</a:t>
            </a:r>
            <a:r>
              <a:rPr lang="de-DE" i="1" dirty="0"/>
              <a:t>. D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iese Interpretationsschwierigkeit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[soll] 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weniger als Einwand denn als Hinweis für die Suche nach neuen Hypothesen über den Aufbau des Atoms angesehen werden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r>
              <a:rPr lang="de-DE" i="1" dirty="0"/>
              <a:t>“ </a:t>
            </a:r>
          </a:p>
          <a:p>
            <a:endParaRPr lang="de-DE" dirty="0"/>
          </a:p>
          <a:p>
            <a:pPr lvl="2"/>
            <a:r>
              <a:rPr lang="de-DE" dirty="0"/>
              <a:t>Model war dennoch auf den Prinzipien der statistischen Physik begründet und </a:t>
            </a:r>
            <a:r>
              <a:rPr lang="de-DE" i="1" dirty="0"/>
              <a:t>„formal befriedigend“.</a:t>
            </a:r>
            <a:r>
              <a:rPr lang="de-DE" dirty="0"/>
              <a:t>(Heisenberg)</a:t>
            </a:r>
          </a:p>
          <a:p>
            <a:pPr lvl="2"/>
            <a:r>
              <a:rPr lang="de-DE" dirty="0"/>
              <a:t>Model war erfolgreich, nur die großen Felder sorgten für Unmut. 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1252" y="1556792"/>
            <a:ext cx="5568949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0741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82E26D23-0095-794C-C0C7-0BB718CA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6EE745D-F01B-AF52-17A0-24349647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6DD571-8160-8016-4915-5D769C10E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B5DF5A3-6FBF-405C-E6EA-9DD58A945575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0859EDA-D88E-1CA2-706C-DD9325DBC56E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Betrachten wir zwei Elektronen (eines Atoms)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Wir definieren </a:t>
            </a:r>
            <a:r>
              <a:rPr lang="de-DE" dirty="0" err="1"/>
              <a:t>qi</a:t>
            </a:r>
            <a:r>
              <a:rPr lang="de-DE" dirty="0"/>
              <a:t> = </a:t>
            </a:r>
            <a:r>
              <a:rPr lang="de-DE" b="1" dirty="0" err="1"/>
              <a:t>r</a:t>
            </a:r>
            <a:r>
              <a:rPr lang="de-DE" dirty="0" err="1"/>
              <a:t>i,si</a:t>
            </a:r>
            <a:r>
              <a:rPr lang="de-DE" dirty="0"/>
              <a:t>        mit</a:t>
            </a:r>
          </a:p>
          <a:p>
            <a:pPr lvl="2"/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BF99DD7-AB45-A200-0B91-25FDA9B0FC0D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93A85D4-F269-8401-2891-109C562A0C9A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252B0FD-F28D-27C3-E1D3-FB962BC1FEAB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EBB0269-3FDB-6DB1-F8DC-A5A2AC8E7052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1BC076E7-6B15-D052-C2AF-D53869FFE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058" y="4389864"/>
            <a:ext cx="1057902" cy="319194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6C58C85-B077-F515-E08F-C3B08E2FD6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579" y="4405445"/>
            <a:ext cx="881240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1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82E26D23-0095-794C-C0C7-0BB718CA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6EE745D-F01B-AF52-17A0-24349647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6DD571-8160-8016-4915-5D769C10E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B5DF5A3-6FBF-405C-E6EA-9DD58A945575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0859EDA-D88E-1CA2-706C-DD9325DBC56E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Betrachten wir zwei Elektronen (eines Atoms)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BF99DD7-AB45-A200-0B91-25FDA9B0FC0D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93A85D4-F269-8401-2891-109C562A0C9A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252B0FD-F28D-27C3-E1D3-FB962BC1FEAB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EBB0269-3FDB-6DB1-F8DC-A5A2AC8E7052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800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22531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 (q_1,q_2) = Phi (r_1,r_2) * xi (s_1,s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5DDF2B8-BF9C-FE6A-4334-79358328A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C4E7427-B878-B6A6-73E8-685ED5B3F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8FCE523-9EE4-4219-F9AB-86720EF27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A4F4CB0-F62D-BBAC-E9ED-D6402622AE71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505D379-F5DA-D872-E19F-FDFEDE50F836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6FB9177D-16BD-B54D-AD1E-D29DA161A7D0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36EA0E8-8183-FAD7-4E3A-F132010F716D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2BB739E-847D-CCCC-BF02-ABA8FDB025AD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516AF679-CC44-5928-2B82-BA02F3B0CE0A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E358DD36-62FB-05F3-A012-782BB7F74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66F8BB-44B1-2329-082B-0A41CBDB68CA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E9A167B-2505-1DEE-D5B3-F7CE7763C720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778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65747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Psi(q_1,q_2)  = psi_1(q_1) * psi_2(q_2)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3"/>
            <a:r>
              <a:rPr lang="de-DE" dirty="0"/>
              <a:t>Daraus folgen zwei Fälle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Phi (r_1,r_2) =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B319812A-DCCF-291A-A026-FB132CA8E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19" y="4748408"/>
            <a:ext cx="5524706" cy="7405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57015D7-C964-3D54-252C-78A44347F5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85042" y="3449493"/>
            <a:ext cx="506082" cy="361486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25086FF-1ADA-F94D-3BB2-19855CB66A40}"/>
              </a:ext>
            </a:extLst>
          </p:cNvPr>
          <p:cNvSpPr/>
          <p:nvPr/>
        </p:nvSpPr>
        <p:spPr>
          <a:xfrm>
            <a:off x="14808968" y="291015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7E94282-22B5-4B81-378B-0B601061B33A}"/>
              </a:ext>
            </a:extLst>
          </p:cNvPr>
          <p:cNvSpPr/>
          <p:nvPr/>
        </p:nvSpPr>
        <p:spPr>
          <a:xfrm>
            <a:off x="15838925" y="291015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A64AE8C-46EE-5155-605B-07CB6E1F89E9}"/>
              </a:ext>
            </a:extLst>
          </p:cNvPr>
          <p:cNvSpPr/>
          <p:nvPr/>
        </p:nvSpPr>
        <p:spPr>
          <a:xfrm>
            <a:off x="13554490" y="334220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7B19BAD-2DFC-2B59-0134-9D8C8C12D55D}"/>
              </a:ext>
            </a:extLst>
          </p:cNvPr>
          <p:cNvSpPr/>
          <p:nvPr/>
        </p:nvSpPr>
        <p:spPr>
          <a:xfrm>
            <a:off x="16868883" y="291015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0F6BB2A-F322-6B06-1B94-661301C45E1E}"/>
              </a:ext>
            </a:extLst>
          </p:cNvPr>
          <p:cNvSpPr/>
          <p:nvPr/>
        </p:nvSpPr>
        <p:spPr>
          <a:xfrm>
            <a:off x="13554490" y="399074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9924FB2-412E-BBFE-9C86-5411BB29D7E0}"/>
              </a:ext>
            </a:extLst>
          </p:cNvPr>
          <p:cNvSpPr/>
          <p:nvPr/>
        </p:nvSpPr>
        <p:spPr>
          <a:xfrm>
            <a:off x="13554490" y="463627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24CDFA6-43A5-9D54-4127-EB6C5E57B9FC}"/>
              </a:ext>
            </a:extLst>
          </p:cNvPr>
          <p:cNvSpPr/>
          <p:nvPr/>
        </p:nvSpPr>
        <p:spPr>
          <a:xfrm>
            <a:off x="13554490" y="527877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6EAACD21-E401-0F6A-997E-764C1AEDCB45}"/>
              </a:ext>
            </a:extLst>
          </p:cNvPr>
          <p:cNvSpPr/>
          <p:nvPr/>
        </p:nvSpPr>
        <p:spPr>
          <a:xfrm rot="10800000">
            <a:off x="13154781" y="333787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73B6C8F1-A86B-CAE6-3E1F-7AE649C1601E}"/>
              </a:ext>
            </a:extLst>
          </p:cNvPr>
          <p:cNvSpPr/>
          <p:nvPr/>
        </p:nvSpPr>
        <p:spPr>
          <a:xfrm>
            <a:off x="14808968" y="334220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BB4C18AF-0C72-E444-8741-A45D17CFAE70}"/>
              </a:ext>
            </a:extLst>
          </p:cNvPr>
          <p:cNvSpPr/>
          <p:nvPr/>
        </p:nvSpPr>
        <p:spPr>
          <a:xfrm>
            <a:off x="14830624" y="398985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E61B6757-1A45-EBFB-BD10-9648E1549D44}"/>
              </a:ext>
            </a:extLst>
          </p:cNvPr>
          <p:cNvSpPr/>
          <p:nvPr/>
        </p:nvSpPr>
        <p:spPr>
          <a:xfrm>
            <a:off x="14830624" y="463627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0A2E5EC8-E09E-4452-0CE2-9C371D6161CF}"/>
              </a:ext>
            </a:extLst>
          </p:cNvPr>
          <p:cNvSpPr/>
          <p:nvPr/>
        </p:nvSpPr>
        <p:spPr>
          <a:xfrm>
            <a:off x="14830624" y="528648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4C9FA696-BBCC-8181-B900-1D6E9C0E6A74}"/>
              </a:ext>
            </a:extLst>
          </p:cNvPr>
          <p:cNvSpPr/>
          <p:nvPr/>
        </p:nvSpPr>
        <p:spPr>
          <a:xfrm>
            <a:off x="15839087" y="334220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F8D936BB-ED33-E15D-2D69-FA204011CF89}"/>
              </a:ext>
            </a:extLst>
          </p:cNvPr>
          <p:cNvSpPr/>
          <p:nvPr/>
        </p:nvSpPr>
        <p:spPr>
          <a:xfrm>
            <a:off x="15860743" y="398985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603A55B7-1604-A232-F23E-E6B1F3F27E35}"/>
              </a:ext>
            </a:extLst>
          </p:cNvPr>
          <p:cNvSpPr/>
          <p:nvPr/>
        </p:nvSpPr>
        <p:spPr>
          <a:xfrm>
            <a:off x="15860743" y="463627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ABA3FF75-4D07-1B00-EE21-D7DE313F0003}"/>
              </a:ext>
            </a:extLst>
          </p:cNvPr>
          <p:cNvSpPr/>
          <p:nvPr/>
        </p:nvSpPr>
        <p:spPr>
          <a:xfrm>
            <a:off x="15860743" y="528648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0798C842-8CA1-FF19-148A-F45CD3024581}"/>
                  </a:ext>
                </a:extLst>
              </p:cNvPr>
              <p:cNvSpPr/>
              <p:nvPr/>
            </p:nvSpPr>
            <p:spPr>
              <a:xfrm>
                <a:off x="16868882" y="334220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0798C842-8CA1-FF19-148A-F45CD3024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8882" y="334220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5D36D320-A10C-62EB-6838-F5CB85AC5A1F}"/>
                  </a:ext>
                </a:extLst>
              </p:cNvPr>
              <p:cNvSpPr/>
              <p:nvPr/>
            </p:nvSpPr>
            <p:spPr>
              <a:xfrm>
                <a:off x="16890538" y="398985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5D36D320-A10C-62EB-6838-F5CB85AC5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3989855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CF2B1051-DD30-03A4-5323-1FE6EFA810AB}"/>
                  </a:ext>
                </a:extLst>
              </p:cNvPr>
              <p:cNvSpPr/>
              <p:nvPr/>
            </p:nvSpPr>
            <p:spPr>
              <a:xfrm>
                <a:off x="16890538" y="463627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CF2B1051-DD30-03A4-5323-1FE6EFA81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4636270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C48C6DA8-6D85-270C-B0BC-B4C5F1C4BE86}"/>
                  </a:ext>
                </a:extLst>
              </p:cNvPr>
              <p:cNvSpPr/>
              <p:nvPr/>
            </p:nvSpPr>
            <p:spPr>
              <a:xfrm>
                <a:off x="16890538" y="528648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C48C6DA8-6D85-270C-B0BC-B4C5F1C4BE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5286487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feld 28">
            <a:extLst>
              <a:ext uri="{FF2B5EF4-FFF2-40B4-BE49-F238E27FC236}">
                <a16:creationId xmlns:a16="http://schemas.microsoft.com/office/drawing/2014/main" id="{405EDD4E-677B-D2EC-BD53-F139131EA22A}"/>
              </a:ext>
            </a:extLst>
          </p:cNvPr>
          <p:cNvSpPr txBox="1"/>
          <p:nvPr/>
        </p:nvSpPr>
        <p:spPr>
          <a:xfrm>
            <a:off x="12402962" y="523487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EE53E20-FEB1-563F-AF99-2DDEFD90FB3D}"/>
              </a:ext>
            </a:extLst>
          </p:cNvPr>
          <p:cNvSpPr txBox="1"/>
          <p:nvPr/>
        </p:nvSpPr>
        <p:spPr>
          <a:xfrm>
            <a:off x="12405286" y="401894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21F82352-E6BC-75F4-61B8-B0967D8F46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585792" y="4109421"/>
            <a:ext cx="1054740" cy="346594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5E209924-61C8-D9E7-1582-4FB953394F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74131" y="5407117"/>
            <a:ext cx="1056652" cy="34632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BFBCE01-9A5A-E0CA-0ACC-A1B0DEC3C71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918058" y="4758183"/>
            <a:ext cx="346250" cy="304280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65DEAB4-4091-3EA5-BD51-7DA8DA680027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A98A3C04-C8A1-5BE9-06A6-140577FA958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7902E33-9A39-F1AD-0A6D-542C31004DB4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37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62" y="3463943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err="1"/>
              <a:t>Magnetisum</a:t>
            </a:r>
            <a:r>
              <a:rPr lang="de-DE" dirty="0"/>
              <a:t> und </a:t>
            </a:r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68257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Psi(q_1,q_2)  = psi_1(q_1) * psi_2(q_2)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3"/>
            <a:r>
              <a:rPr lang="de-DE" dirty="0"/>
              <a:t>Daraus folgen zwei Fälle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Phi (r_1,r_2) =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879088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09045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24610" y="335665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39003" y="292460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24610" y="400519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24610" y="465072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24610" y="529322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24901" y="335232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879088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00744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00744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00744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09207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30863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30863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30863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473082" y="524932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475406" y="403339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55912" y="4123871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44251" y="5421567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88178" y="4772633"/>
            <a:ext cx="346250" cy="304280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4F606C94-3FF2-FB72-7D49-009B611C500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4414" y="4686424"/>
            <a:ext cx="3602151" cy="1213600"/>
          </a:xfrm>
          <a:prstGeom prst="rect">
            <a:avLst/>
          </a:prstGeom>
        </p:spPr>
      </p:pic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3CB170F-5C25-2F54-6FB2-B25C97D925B9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>
            <a:extLst>
              <a:ext uri="{FF2B5EF4-FFF2-40B4-BE49-F238E27FC236}">
                <a16:creationId xmlns:a16="http://schemas.microsoft.com/office/drawing/2014/main" id="{A9980EE4-5B49-0D65-3DDC-D7CAEAC890A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F7D8765-DE71-42AE-13EB-C8FE70D3F83C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79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62" y="3463943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Hamiltonian</a:t>
            </a:r>
            <a:r>
              <a:rPr lang="de-DE" dirty="0"/>
              <a:t> </a:t>
            </a:r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2	         „nur“ eine Coulomb Wechselwirkung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Gesamtenergie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T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879088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09045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24610" y="335665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39003" y="292460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24610" y="400519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24610" y="465072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24610" y="529322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24901" y="335232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879088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00744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00744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00744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09207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30863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30863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30863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473082" y="524932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475406" y="403339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55912" y="4123871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4251" y="5421567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88178" y="4772633"/>
            <a:ext cx="346250" cy="30428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44C8624-E92A-9D00-66A1-8D6768144F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0627" y="2839132"/>
            <a:ext cx="3551702" cy="3903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01940AD-3DAD-5693-23CA-B6ECE3C37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99" y="3409731"/>
            <a:ext cx="1032306" cy="59348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A48A337-2C32-E797-D547-61184DF659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5260" y="4276946"/>
            <a:ext cx="2000032" cy="606846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FB5DEC36-0EFA-4F7D-5E87-A8B4E62CE73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31131" y="-4879772"/>
            <a:ext cx="5116564" cy="4680150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9DFF0FC3-7DBA-D389-92E3-E9099D352310}"/>
              </a:ext>
            </a:extLst>
          </p:cNvPr>
          <p:cNvSpPr/>
          <p:nvPr/>
        </p:nvSpPr>
        <p:spPr>
          <a:xfrm>
            <a:off x="47328" y="4883792"/>
            <a:ext cx="672371" cy="88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41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394" y="3448552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Hamiltonian</a:t>
            </a:r>
            <a:r>
              <a:rPr lang="de-DE" dirty="0"/>
              <a:t> </a:t>
            </a:r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2	         „nur“ eine Coulomb Wechselwirkung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Gesamtenergie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T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59320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889277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04842" y="334126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19235" y="2909216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04842" y="398980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04842" y="463532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04842" y="527783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05133" y="3336933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59320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880976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880976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880976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889439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11095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11095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11095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53314" y="5233934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55638" y="4018002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6144" y="4108480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4483" y="5406176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68410" y="4757242"/>
            <a:ext cx="346250" cy="30428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44C8624-E92A-9D00-66A1-8D6768144F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0627" y="2839132"/>
            <a:ext cx="3551702" cy="3903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01940AD-3DAD-5693-23CA-B6ECE3C37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99" y="3409731"/>
            <a:ext cx="1032306" cy="59348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A48A337-2C32-E797-D547-61184DF659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5260" y="4276946"/>
            <a:ext cx="2000032" cy="606846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EB52909B-A908-9752-AB78-233CB716BB4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9699" y="4905000"/>
            <a:ext cx="2775168" cy="343826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F2852278-B7CD-4F46-B8A3-C606B8CB264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8914" y="5460127"/>
            <a:ext cx="2876738" cy="286392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E3BD902F-5AB1-49D7-5303-B4BFB283589C}"/>
              </a:ext>
            </a:extLst>
          </p:cNvPr>
          <p:cNvSpPr txBox="1"/>
          <p:nvPr/>
        </p:nvSpPr>
        <p:spPr>
          <a:xfrm>
            <a:off x="8006844" y="5526321"/>
            <a:ext cx="2890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S.Chikazumi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Physics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Ferromagnetism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(2009)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EAA9BE96-0917-C8B2-D9E2-F6FB03D66E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88088" y="726026"/>
            <a:ext cx="5116564" cy="4680150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BA6FBBAA-60B4-323C-F9D5-EEF52543F7F0}"/>
              </a:ext>
            </a:extLst>
          </p:cNvPr>
          <p:cNvSpPr/>
          <p:nvPr/>
        </p:nvSpPr>
        <p:spPr>
          <a:xfrm>
            <a:off x="-670318" y="4843498"/>
            <a:ext cx="672371" cy="88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501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394" y="3448552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Gibt eine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Energiedifferenz zwischen dem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Singlett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 und dem Triplett </a:t>
            </a:r>
            <a:r>
              <a:rPr lang="de-DE" dirty="0"/>
              <a:t>Zustand basierend auf der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Coulombenergie</a:t>
            </a:r>
            <a:r>
              <a:rPr lang="de-DE" dirty="0"/>
              <a:t> und der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asymmetrischen Wellenfunktion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Abhängig vom Überlapp der Wellenfunktionen</a:t>
            </a:r>
          </a:p>
          <a:p>
            <a:pPr lvl="3"/>
            <a:r>
              <a:rPr lang="de-DE" dirty="0"/>
              <a:t>Eisen/Nickel-Salz Lösungen sind nicht ferromagnetisch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Je nach Situation ist entweder der Triplett oder der </a:t>
            </a:r>
            <a:r>
              <a:rPr lang="de-DE" dirty="0" err="1"/>
              <a:t>Singlett</a:t>
            </a:r>
            <a:r>
              <a:rPr lang="de-DE" dirty="0"/>
              <a:t> Zustand energetisch günstiger</a:t>
            </a:r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59320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889277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04842" y="334126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19235" y="2909216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04842" y="398980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04842" y="463532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04842" y="527783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05133" y="3336933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59320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880976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880976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880976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889439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11095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11095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11095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53314" y="5233934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55638" y="4018002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6144" y="4108480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4483" y="5406176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68410" y="4757242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087F5769-5FA1-6751-7C23-84864DA50B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7848" y="2829981"/>
            <a:ext cx="7740689" cy="69095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9DE52A2-9E10-0472-452D-33CC13A2731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09995" y="7261686"/>
            <a:ext cx="5116564" cy="4680150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664A9224-F908-67C9-1AC2-E51CC7D68DB7}"/>
              </a:ext>
            </a:extLst>
          </p:cNvPr>
          <p:cNvSpPr txBox="1"/>
          <p:nvPr/>
        </p:nvSpPr>
        <p:spPr>
          <a:xfrm>
            <a:off x="2855640" y="5233934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</p:spTree>
    <p:extLst>
      <p:ext uri="{BB962C8B-B14F-4D97-AF65-F5344CB8AC3E}">
        <p14:creationId xmlns:p14="http://schemas.microsoft.com/office/powerpoint/2010/main" val="295118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669473"/>
            <a:ext cx="5568951" cy="4103687"/>
          </a:xfrm>
        </p:spPr>
        <p:txBody>
          <a:bodyPr/>
          <a:lstStyle/>
          <a:p>
            <a:r>
              <a:rPr lang="de-DE" dirty="0"/>
              <a:t>Magnete sind überall (nicht nur am Kühlschrank):</a:t>
            </a:r>
          </a:p>
          <a:p>
            <a:endParaRPr lang="de-DE" dirty="0"/>
          </a:p>
          <a:p>
            <a:pPr lvl="2"/>
            <a:r>
              <a:rPr lang="de-DE" dirty="0"/>
              <a:t>Elektrische Motoren</a:t>
            </a:r>
          </a:p>
          <a:p>
            <a:pPr lvl="3"/>
            <a:r>
              <a:rPr lang="de-DE" dirty="0"/>
              <a:t>Lautsprecher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Medizin</a:t>
            </a:r>
          </a:p>
          <a:p>
            <a:pPr lvl="3"/>
            <a:r>
              <a:rPr lang="de-DE" dirty="0"/>
              <a:t>MRT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Digitaler Speicher</a:t>
            </a:r>
          </a:p>
          <a:p>
            <a:pPr lvl="3"/>
            <a:r>
              <a:rPr lang="de-DE" dirty="0"/>
              <a:t>HDD</a:t>
            </a:r>
          </a:p>
          <a:p>
            <a:pPr lvl="3"/>
            <a:r>
              <a:rPr lang="de-DE" dirty="0" err="1"/>
              <a:t>Skyrmions</a:t>
            </a:r>
            <a:r>
              <a:rPr lang="de-DE" dirty="0"/>
              <a:t>(?)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Computing – </a:t>
            </a:r>
            <a:r>
              <a:rPr lang="de-DE" dirty="0" err="1"/>
              <a:t>Spintronics</a:t>
            </a:r>
            <a:r>
              <a:rPr lang="de-DE" dirty="0"/>
              <a:t> – </a:t>
            </a:r>
            <a:r>
              <a:rPr lang="de-DE" dirty="0" err="1"/>
              <a:t>Magnonen</a:t>
            </a:r>
            <a:r>
              <a:rPr lang="de-DE" dirty="0"/>
              <a:t>(?)</a:t>
            </a:r>
          </a:p>
          <a:p>
            <a:pPr lvl="2"/>
            <a:r>
              <a:rPr lang="de-DE" dirty="0"/>
              <a:t>Forschung (Nowak, Gönnenwein, </a:t>
            </a:r>
            <a:r>
              <a:rPr lang="de-DE" dirty="0" err="1"/>
              <a:t>Bossini</a:t>
            </a:r>
            <a:r>
              <a:rPr lang="de-DE" dirty="0"/>
              <a:t>….)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36760" y="1772816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Parallelogramm 7">
            <a:extLst>
              <a:ext uri="{FF2B5EF4-FFF2-40B4-BE49-F238E27FC236}">
                <a16:creationId xmlns:a16="http://schemas.microsoft.com/office/drawing/2014/main" id="{77225607-0FB6-2E90-DE16-D51A570669C2}"/>
              </a:ext>
            </a:extLst>
          </p:cNvPr>
          <p:cNvSpPr/>
          <p:nvPr/>
        </p:nvSpPr>
        <p:spPr>
          <a:xfrm>
            <a:off x="1000830" y="7379574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F055C8B6-C61B-B7B3-6F6C-700B8285D608}"/>
              </a:ext>
            </a:extLst>
          </p:cNvPr>
          <p:cNvSpPr/>
          <p:nvPr/>
        </p:nvSpPr>
        <p:spPr>
          <a:xfrm>
            <a:off x="8572352" y="782148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arallelogramm 12">
            <a:extLst>
              <a:ext uri="{FF2B5EF4-FFF2-40B4-BE49-F238E27FC236}">
                <a16:creationId xmlns:a16="http://schemas.microsoft.com/office/drawing/2014/main" id="{EA005F00-BDE0-53EB-2A6F-08C79DA31F16}"/>
              </a:ext>
            </a:extLst>
          </p:cNvPr>
          <p:cNvSpPr/>
          <p:nvPr/>
        </p:nvSpPr>
        <p:spPr>
          <a:xfrm>
            <a:off x="12576720" y="-2907480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arallelogramm 13">
            <a:extLst>
              <a:ext uri="{FF2B5EF4-FFF2-40B4-BE49-F238E27FC236}">
                <a16:creationId xmlns:a16="http://schemas.microsoft.com/office/drawing/2014/main" id="{A2B0E4F9-99AD-7215-90D9-59F7967D654E}"/>
              </a:ext>
            </a:extLst>
          </p:cNvPr>
          <p:cNvSpPr/>
          <p:nvPr/>
        </p:nvSpPr>
        <p:spPr>
          <a:xfrm>
            <a:off x="2101685" y="-3970680"/>
            <a:ext cx="2952328" cy="388897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arallelogramm 14">
            <a:extLst>
              <a:ext uri="{FF2B5EF4-FFF2-40B4-BE49-F238E27FC236}">
                <a16:creationId xmlns:a16="http://schemas.microsoft.com/office/drawing/2014/main" id="{15D70F63-EA22-A850-A3A6-69E6AD36FFA3}"/>
              </a:ext>
            </a:extLst>
          </p:cNvPr>
          <p:cNvSpPr/>
          <p:nvPr/>
        </p:nvSpPr>
        <p:spPr>
          <a:xfrm>
            <a:off x="3577849" y="-4121202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4F1DEBB2-64E6-5091-2F33-A2FC88AD150A}"/>
              </a:ext>
            </a:extLst>
          </p:cNvPr>
          <p:cNvSpPr/>
          <p:nvPr/>
        </p:nvSpPr>
        <p:spPr>
          <a:xfrm>
            <a:off x="8697912" y="-3483768"/>
            <a:ext cx="5904656" cy="4862767"/>
          </a:xfrm>
          <a:prstGeom prst="parallelogram">
            <a:avLst>
              <a:gd name="adj" fmla="val 39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 descr="Ein Bild, das Screenshot, Grafiken, Reihe, Grafikdesign enthält.&#10;&#10;Automatisch generierte Beschreibung">
            <a:extLst>
              <a:ext uri="{FF2B5EF4-FFF2-40B4-BE49-F238E27FC236}">
                <a16:creationId xmlns:a16="http://schemas.microsoft.com/office/drawing/2014/main" id="{F9D05CBC-D2AA-A61A-17BE-46A66C2A8E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557" y="1703441"/>
            <a:ext cx="2914644" cy="1677439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B51190B-0746-5B55-E21D-9E265D9A277D}"/>
              </a:ext>
            </a:extLst>
          </p:cNvPr>
          <p:cNvSpPr txBox="1"/>
          <p:nvPr/>
        </p:nvSpPr>
        <p:spPr>
          <a:xfrm>
            <a:off x="5692696" y="4750444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pcmag.com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93CB1EB-33A3-B050-3982-C30F882E0945}"/>
              </a:ext>
            </a:extLst>
          </p:cNvPr>
          <p:cNvSpPr txBox="1"/>
          <p:nvPr/>
        </p:nvSpPr>
        <p:spPr>
          <a:xfrm>
            <a:off x="10578467" y="3288818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pic>
        <p:nvPicPr>
          <p:cNvPr id="25" name="Grafik 24" descr="Ein Bild, das Maßstabsmodell enthält.&#10;&#10;Automatisch generierte Beschreibung">
            <a:extLst>
              <a:ext uri="{FF2B5EF4-FFF2-40B4-BE49-F238E27FC236}">
                <a16:creationId xmlns:a16="http://schemas.microsoft.com/office/drawing/2014/main" id="{5C0BF254-9DC1-3EA5-3593-7486929C3D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750" y="2546772"/>
            <a:ext cx="2768834" cy="2153537"/>
          </a:xfrm>
          <a:prstGeom prst="rect">
            <a:avLst/>
          </a:prstGeom>
        </p:spPr>
      </p:pic>
      <p:pic>
        <p:nvPicPr>
          <p:cNvPr id="27" name="Grafik 26" descr="Ein Bild, das Kinderkunst, Geburtstagstorte enthält.&#10;&#10;Automatisch generierte Beschreibung">
            <a:extLst>
              <a:ext uri="{FF2B5EF4-FFF2-40B4-BE49-F238E27FC236}">
                <a16:creationId xmlns:a16="http://schemas.microsoft.com/office/drawing/2014/main" id="{0BC70124-9032-55FA-743D-BD99B8D88E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666" y="3517285"/>
            <a:ext cx="1972826" cy="188435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813275E3-6392-4F25-2C37-5A29B0EDF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4706" y="5683708"/>
            <a:ext cx="4284046" cy="483328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59516D06-A43D-BF27-A274-1178AAFEE6BA}"/>
              </a:ext>
            </a:extLst>
          </p:cNvPr>
          <p:cNvSpPr txBox="1"/>
          <p:nvPr/>
        </p:nvSpPr>
        <p:spPr>
          <a:xfrm>
            <a:off x="6454009" y="6070710"/>
            <a:ext cx="3076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F2EB087-5915-57D6-89E0-8DBABF26552F}"/>
              </a:ext>
            </a:extLst>
          </p:cNvPr>
          <p:cNvSpPr txBox="1"/>
          <p:nvPr/>
        </p:nvSpPr>
        <p:spPr>
          <a:xfrm>
            <a:off x="9490062" y="5006165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Ag Nowak</a:t>
            </a:r>
          </a:p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Pressemitteilung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6E25FFC1-F2BD-2588-B3FB-7CFB781D10D8}"/>
              </a:ext>
            </a:extLst>
          </p:cNvPr>
          <p:cNvGrpSpPr/>
          <p:nvPr/>
        </p:nvGrpSpPr>
        <p:grpSpPr>
          <a:xfrm>
            <a:off x="6446729" y="1234521"/>
            <a:ext cx="1881045" cy="1610532"/>
            <a:chOff x="6054277" y="644526"/>
            <a:chExt cx="1881045" cy="1610532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1E3E8DB-619D-F9B8-2960-2AEC2025EC02}"/>
                </a:ext>
              </a:extLst>
            </p:cNvPr>
            <p:cNvSpPr/>
            <p:nvPr/>
          </p:nvSpPr>
          <p:spPr>
            <a:xfrm>
              <a:off x="6054278" y="860429"/>
              <a:ext cx="327781" cy="122411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E96D661B-80F3-4BF5-DA8D-87BEB12526FC}"/>
                </a:ext>
              </a:extLst>
            </p:cNvPr>
            <p:cNvSpPr/>
            <p:nvPr/>
          </p:nvSpPr>
          <p:spPr>
            <a:xfrm>
              <a:off x="7607541" y="857911"/>
              <a:ext cx="327781" cy="12241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AB21D1EC-6E75-DDFB-7A56-B7D71AFC20A2}"/>
                </a:ext>
              </a:extLst>
            </p:cNvPr>
            <p:cNvSpPr/>
            <p:nvPr/>
          </p:nvSpPr>
          <p:spPr>
            <a:xfrm>
              <a:off x="7006241" y="857911"/>
              <a:ext cx="635683" cy="5210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253E689D-B315-2057-54A4-BDC352D3FF5A}"/>
                </a:ext>
              </a:extLst>
            </p:cNvPr>
            <p:cNvSpPr/>
            <p:nvPr/>
          </p:nvSpPr>
          <p:spPr>
            <a:xfrm>
              <a:off x="6326797" y="860428"/>
              <a:ext cx="635683" cy="5210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E86AB63-4972-651F-1D28-8AB2D165F510}"/>
                </a:ext>
              </a:extLst>
            </p:cNvPr>
            <p:cNvSpPr/>
            <p:nvPr/>
          </p:nvSpPr>
          <p:spPr>
            <a:xfrm>
              <a:off x="6054277" y="2008836"/>
              <a:ext cx="951963" cy="24622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AC87EE88-EB86-2C0B-EC68-3667F02611CB}"/>
                </a:ext>
              </a:extLst>
            </p:cNvPr>
            <p:cNvSpPr/>
            <p:nvPr/>
          </p:nvSpPr>
          <p:spPr>
            <a:xfrm>
              <a:off x="7006240" y="2006467"/>
              <a:ext cx="929082" cy="24622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DF5528B7-86E0-A3F3-7088-AC73B1BA50D2}"/>
                </a:ext>
              </a:extLst>
            </p:cNvPr>
            <p:cNvSpPr/>
            <p:nvPr/>
          </p:nvSpPr>
          <p:spPr>
            <a:xfrm>
              <a:off x="6585441" y="708609"/>
              <a:ext cx="792000" cy="79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315B3BD6-309A-DB2A-D5FF-E097CA32F6F1}"/>
                </a:ext>
              </a:extLst>
            </p:cNvPr>
            <p:cNvGrpSpPr/>
            <p:nvPr/>
          </p:nvGrpSpPr>
          <p:grpSpPr>
            <a:xfrm>
              <a:off x="6594350" y="644526"/>
              <a:ext cx="793858" cy="920166"/>
              <a:chOff x="6594350" y="644526"/>
              <a:chExt cx="793858" cy="920166"/>
            </a:xfrm>
            <a:solidFill>
              <a:schemeClr val="bg2">
                <a:lumMod val="50000"/>
              </a:schemeClr>
            </a:solidFill>
          </p:grpSpPr>
          <p:sp>
            <p:nvSpPr>
              <p:cNvPr id="43" name="Sehne 42">
                <a:extLst>
                  <a:ext uri="{FF2B5EF4-FFF2-40B4-BE49-F238E27FC236}">
                    <a16:creationId xmlns:a16="http://schemas.microsoft.com/office/drawing/2014/main" id="{9A3AC8DF-E7DB-2B4F-E2B2-E4E7256DD565}"/>
                  </a:ext>
                </a:extLst>
              </p:cNvPr>
              <p:cNvSpPr/>
              <p:nvPr/>
            </p:nvSpPr>
            <p:spPr>
              <a:xfrm rot="5400000">
                <a:off x="6596208" y="772692"/>
                <a:ext cx="792000" cy="792000"/>
              </a:xfrm>
              <a:prstGeom prst="chord">
                <a:avLst>
                  <a:gd name="adj1" fmla="val 7977386"/>
                  <a:gd name="adj2" fmla="val 1358012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Sehne 43">
                <a:extLst>
                  <a:ext uri="{FF2B5EF4-FFF2-40B4-BE49-F238E27FC236}">
                    <a16:creationId xmlns:a16="http://schemas.microsoft.com/office/drawing/2014/main" id="{F93F5D90-D8F7-B174-E2FD-9AA203DAD94A}"/>
                  </a:ext>
                </a:extLst>
              </p:cNvPr>
              <p:cNvSpPr/>
              <p:nvPr/>
            </p:nvSpPr>
            <p:spPr>
              <a:xfrm rot="16200000">
                <a:off x="6594350" y="644526"/>
                <a:ext cx="792000" cy="792000"/>
              </a:xfrm>
              <a:prstGeom prst="chord">
                <a:avLst>
                  <a:gd name="adj1" fmla="val 7977386"/>
                  <a:gd name="adj2" fmla="val 1358012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7CCB7405-942E-06B1-EF17-CB5293845466}"/>
                  </a:ext>
                </a:extLst>
              </p:cNvPr>
              <p:cNvSpPr/>
              <p:nvPr/>
            </p:nvSpPr>
            <p:spPr>
              <a:xfrm>
                <a:off x="6864583" y="853734"/>
                <a:ext cx="256561" cy="5210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7" name="Bogen 46">
              <a:extLst>
                <a:ext uri="{FF2B5EF4-FFF2-40B4-BE49-F238E27FC236}">
                  <a16:creationId xmlns:a16="http://schemas.microsoft.com/office/drawing/2014/main" id="{D8127DDD-3759-2632-0047-4DE01432D712}"/>
                </a:ext>
              </a:extLst>
            </p:cNvPr>
            <p:cNvSpPr/>
            <p:nvPr/>
          </p:nvSpPr>
          <p:spPr>
            <a:xfrm rot="10800000">
              <a:off x="6753252" y="90909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Bogen 47">
              <a:extLst>
                <a:ext uri="{FF2B5EF4-FFF2-40B4-BE49-F238E27FC236}">
                  <a16:creationId xmlns:a16="http://schemas.microsoft.com/office/drawing/2014/main" id="{963E2B97-6F79-100B-1FD7-2805AFB27141}"/>
                </a:ext>
              </a:extLst>
            </p:cNvPr>
            <p:cNvSpPr/>
            <p:nvPr/>
          </p:nvSpPr>
          <p:spPr>
            <a:xfrm rot="10800000">
              <a:off x="6749816" y="944613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Bogen 48">
              <a:extLst>
                <a:ext uri="{FF2B5EF4-FFF2-40B4-BE49-F238E27FC236}">
                  <a16:creationId xmlns:a16="http://schemas.microsoft.com/office/drawing/2014/main" id="{A21FD7EA-A917-3624-3C66-43F5FBD4E405}"/>
                </a:ext>
              </a:extLst>
            </p:cNvPr>
            <p:cNvSpPr/>
            <p:nvPr/>
          </p:nvSpPr>
          <p:spPr>
            <a:xfrm rot="10800000">
              <a:off x="6755110" y="976697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0" name="Bogen 49">
              <a:extLst>
                <a:ext uri="{FF2B5EF4-FFF2-40B4-BE49-F238E27FC236}">
                  <a16:creationId xmlns:a16="http://schemas.microsoft.com/office/drawing/2014/main" id="{A51D8F5B-733B-52D4-C8A9-439990263F36}"/>
                </a:ext>
              </a:extLst>
            </p:cNvPr>
            <p:cNvSpPr/>
            <p:nvPr/>
          </p:nvSpPr>
          <p:spPr>
            <a:xfrm rot="10800000">
              <a:off x="6751331" y="1010827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1" name="Bogen 50">
              <a:extLst>
                <a:ext uri="{FF2B5EF4-FFF2-40B4-BE49-F238E27FC236}">
                  <a16:creationId xmlns:a16="http://schemas.microsoft.com/office/drawing/2014/main" id="{5E7AA805-0A14-15BB-E7B5-A6BEFB1A60EC}"/>
                </a:ext>
              </a:extLst>
            </p:cNvPr>
            <p:cNvSpPr/>
            <p:nvPr/>
          </p:nvSpPr>
          <p:spPr>
            <a:xfrm rot="10800000">
              <a:off x="6753252" y="1040780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Bogen 51">
              <a:extLst>
                <a:ext uri="{FF2B5EF4-FFF2-40B4-BE49-F238E27FC236}">
                  <a16:creationId xmlns:a16="http://schemas.microsoft.com/office/drawing/2014/main" id="{CD6CD05F-A123-C656-8CEC-44A6BC715709}"/>
                </a:ext>
              </a:extLst>
            </p:cNvPr>
            <p:cNvSpPr/>
            <p:nvPr/>
          </p:nvSpPr>
          <p:spPr>
            <a:xfrm>
              <a:off x="6764501" y="1088544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" name="Bogen 52">
              <a:extLst>
                <a:ext uri="{FF2B5EF4-FFF2-40B4-BE49-F238E27FC236}">
                  <a16:creationId xmlns:a16="http://schemas.microsoft.com/office/drawing/2014/main" id="{72F9B987-67E6-8E6A-5E06-DF9EB1CFEAA9}"/>
                </a:ext>
              </a:extLst>
            </p:cNvPr>
            <p:cNvSpPr/>
            <p:nvPr/>
          </p:nvSpPr>
          <p:spPr>
            <a:xfrm>
              <a:off x="6763956" y="1056666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4" name="Bogen 53">
              <a:extLst>
                <a:ext uri="{FF2B5EF4-FFF2-40B4-BE49-F238E27FC236}">
                  <a16:creationId xmlns:a16="http://schemas.microsoft.com/office/drawing/2014/main" id="{D271ADA7-E0A5-A504-D085-C85A514C4DCC}"/>
                </a:ext>
              </a:extLst>
            </p:cNvPr>
            <p:cNvSpPr/>
            <p:nvPr/>
          </p:nvSpPr>
          <p:spPr>
            <a:xfrm>
              <a:off x="6765814" y="1031176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5" name="Bogen 54">
              <a:extLst>
                <a:ext uri="{FF2B5EF4-FFF2-40B4-BE49-F238E27FC236}">
                  <a16:creationId xmlns:a16="http://schemas.microsoft.com/office/drawing/2014/main" id="{140DDE63-C78E-6B6D-8827-347A0516DCF7}"/>
                </a:ext>
              </a:extLst>
            </p:cNvPr>
            <p:cNvSpPr/>
            <p:nvPr/>
          </p:nvSpPr>
          <p:spPr>
            <a:xfrm>
              <a:off x="6768411" y="99698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Bogen 55">
              <a:extLst>
                <a:ext uri="{FF2B5EF4-FFF2-40B4-BE49-F238E27FC236}">
                  <a16:creationId xmlns:a16="http://schemas.microsoft.com/office/drawing/2014/main" id="{851A6F44-EF12-670B-63C4-A0B2916B258F}"/>
                </a:ext>
              </a:extLst>
            </p:cNvPr>
            <p:cNvSpPr/>
            <p:nvPr/>
          </p:nvSpPr>
          <p:spPr>
            <a:xfrm>
              <a:off x="6768411" y="96027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Bogen 57">
              <a:extLst>
                <a:ext uri="{FF2B5EF4-FFF2-40B4-BE49-F238E27FC236}">
                  <a16:creationId xmlns:a16="http://schemas.microsoft.com/office/drawing/2014/main" id="{C3FEE314-6BD2-ED85-D8AC-DA2F9432D55D}"/>
                </a:ext>
              </a:extLst>
            </p:cNvPr>
            <p:cNvSpPr/>
            <p:nvPr/>
          </p:nvSpPr>
          <p:spPr>
            <a:xfrm rot="4814768">
              <a:off x="7027853" y="1014647"/>
              <a:ext cx="73981" cy="111121"/>
            </a:xfrm>
            <a:prstGeom prst="arc">
              <a:avLst>
                <a:gd name="adj1" fmla="val 16200000"/>
                <a:gd name="adj2" fmla="val 2279351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Bogen 58">
              <a:extLst>
                <a:ext uri="{FF2B5EF4-FFF2-40B4-BE49-F238E27FC236}">
                  <a16:creationId xmlns:a16="http://schemas.microsoft.com/office/drawing/2014/main" id="{53368A9F-4C82-FC34-7E9C-012AD1449E16}"/>
                </a:ext>
              </a:extLst>
            </p:cNvPr>
            <p:cNvSpPr/>
            <p:nvPr/>
          </p:nvSpPr>
          <p:spPr>
            <a:xfrm rot="16621019">
              <a:off x="6885063" y="1107141"/>
              <a:ext cx="73981" cy="111121"/>
            </a:xfrm>
            <a:prstGeom prst="arc">
              <a:avLst>
                <a:gd name="adj1" fmla="val 16200000"/>
                <a:gd name="adj2" fmla="val 2279351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173D09B-178A-5446-94CB-407588E56163}"/>
                </a:ext>
              </a:extLst>
            </p:cNvPr>
            <p:cNvSpPr/>
            <p:nvPr/>
          </p:nvSpPr>
          <p:spPr>
            <a:xfrm>
              <a:off x="6936641" y="1053833"/>
              <a:ext cx="115025" cy="10937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10574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</a:p>
          <a:p>
            <a:pPr lvl="3"/>
            <a:r>
              <a:rPr lang="de-DE" dirty="0"/>
              <a:t>Zur Unterscheidung von T u. S geht sowohl S</a:t>
            </a:r>
            <a:r>
              <a:rPr lang="de-DE" baseline="30000" dirty="0"/>
              <a:t>2</a:t>
            </a:r>
            <a:r>
              <a:rPr lang="de-DE" dirty="0"/>
              <a:t> und 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fik 37">
            <a:extLst>
              <a:ext uri="{FF2B5EF4-FFF2-40B4-BE49-F238E27FC236}">
                <a16:creationId xmlns:a16="http://schemas.microsoft.com/office/drawing/2014/main" id="{E6301A2A-4754-3A6F-1DED-3D3A57AB12A7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1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</a:p>
          <a:p>
            <a:pPr lvl="3"/>
            <a:r>
              <a:rPr lang="de-DE" dirty="0"/>
              <a:t>Zur Unterscheidung von T u. S geht sowohl S</a:t>
            </a:r>
            <a:r>
              <a:rPr lang="de-DE" baseline="30000" dirty="0"/>
              <a:t>2</a:t>
            </a:r>
            <a:r>
              <a:rPr lang="de-DE" dirty="0"/>
              <a:t> und 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5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6</a:t>
            </a:r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E0D3CFFD-1AD6-8D05-5DAF-8B616E62092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3953" y="4558759"/>
            <a:ext cx="3851618" cy="64621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2094E236-EA9F-310D-52A9-FA7548B81C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3953" y="5343048"/>
            <a:ext cx="2520662" cy="990652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E6301A2A-4754-3A6F-1DED-3D3A57AB12A7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5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67A63513-9A38-773B-CBCE-D9D443716A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22" y="4006488"/>
            <a:ext cx="4494048" cy="52847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601A364-68F5-53B7-8F41-0F2F967B9725}"/>
              </a:ext>
            </a:extLst>
          </p:cNvPr>
          <p:cNvPicPr>
            <a:picLocks/>
          </p:cNvPicPr>
          <p:nvPr/>
        </p:nvPicPr>
        <p:blipFill rotWithShape="1">
          <a:blip r:embed="rId15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82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67A63513-9A38-773B-CBCE-D9D443716A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22" y="4006488"/>
            <a:ext cx="4494048" cy="52847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5D5E90AE-EA24-798A-225A-31674B521AE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1730" y="4028798"/>
            <a:ext cx="4458744" cy="761752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56A2F4A8-95B3-5089-6A48-52E3505BCC78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91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                  4</a:t>
            </a:r>
          </a:p>
          <a:p>
            <a:pPr lvl="3"/>
            <a:endParaRPr lang="de-DE" dirty="0"/>
          </a:p>
          <a:p>
            <a:pPr lvl="3"/>
            <a:r>
              <a:rPr lang="de-DE" dirty="0"/>
              <a:t>Obacht mit dem  Vorzeichen und der 2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Ttt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DCFFB1F8-19F6-2BB2-3E73-114E200B8C22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fik 34">
            <a:extLst>
              <a:ext uri="{FF2B5EF4-FFF2-40B4-BE49-F238E27FC236}">
                <a16:creationId xmlns:a16="http://schemas.microsoft.com/office/drawing/2014/main" id="{66B4EE03-2B35-4E32-B2F0-2FC9569726F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4423" y="4077554"/>
            <a:ext cx="3458144" cy="494894"/>
          </a:xfrm>
          <a:prstGeom prst="rect">
            <a:avLst/>
          </a:prstGeom>
          <a:ln w="254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3601D63B-E1BE-56D6-7CD9-46E0CF6ED09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1465" y="5213140"/>
            <a:ext cx="5029618" cy="746204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206D37AA-AA73-57A8-061E-89D02E5EC71B}"/>
              </a:ext>
            </a:extLst>
          </p:cNvPr>
          <p:cNvSpPr/>
          <p:nvPr/>
        </p:nvSpPr>
        <p:spPr>
          <a:xfrm>
            <a:off x="2927648" y="5197507"/>
            <a:ext cx="2952328" cy="80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514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800" y="4196217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7050" y="3536289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Erweiterung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„Beweis durch Simulation“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6026" y="1803730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32751" y="447380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2152" y="197375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5734781" y="42155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13986242" y="31297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14818403" y="884433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13878230" y="524393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5626769" y="632405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14796335" y="560372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80976" y="2996953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910933" y="2996953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26498" y="342900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40891" y="2996953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26498" y="407754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26498" y="472306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26498" y="536557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26789" y="3424670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80976" y="342900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902632" y="407665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902632" y="472306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902632" y="537328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911095" y="342900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32751" y="407665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32751" y="472306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32751" y="537328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40890" y="342900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429000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62546" y="407665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4076651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62546" y="472306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472306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62546" y="537328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5373283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74970" y="5321671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77294" y="410573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46139" y="5493913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90066" y="4844979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14198695" y="95065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5630014" y="95067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12490549" y="31097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13921868" y="31099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211EEF10-0D16-C50E-76E6-39D6F0170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1251" y="1989139"/>
            <a:ext cx="5568949" cy="4103687"/>
          </a:xfrm>
        </p:spPr>
        <p:txBody>
          <a:bodyPr/>
          <a:lstStyle/>
          <a:p>
            <a:r>
              <a:rPr lang="de-DE" dirty="0"/>
              <a:t>Erfolge</a:t>
            </a:r>
          </a:p>
          <a:p>
            <a:endParaRPr lang="de-DE" dirty="0"/>
          </a:p>
          <a:p>
            <a:pPr lvl="2"/>
            <a:r>
              <a:rPr lang="de-DE" dirty="0"/>
              <a:t>Luis </a:t>
            </a:r>
            <a:r>
              <a:rPr lang="de-DE" dirty="0" err="1"/>
              <a:t>Neél</a:t>
            </a:r>
            <a:r>
              <a:rPr lang="de-DE" dirty="0"/>
              <a:t> verwendete das Heisenberg Modell zur Entdeckung/Beschreibung von </a:t>
            </a:r>
            <a:r>
              <a:rPr lang="de-DE" dirty="0" err="1"/>
              <a:t>Antiferro-und</a:t>
            </a:r>
            <a:r>
              <a:rPr lang="de-DE" dirty="0"/>
              <a:t> </a:t>
            </a:r>
            <a:r>
              <a:rPr lang="de-DE" dirty="0" err="1"/>
              <a:t>Ferrimagnetismus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Simulationen/Berechnungen von </a:t>
            </a:r>
            <a:r>
              <a:rPr lang="de-DE" dirty="0" err="1"/>
              <a:t>Magnonen</a:t>
            </a:r>
            <a:r>
              <a:rPr lang="de-DE" dirty="0"/>
              <a:t>/Dispersionen</a:t>
            </a:r>
          </a:p>
          <a:p>
            <a:pPr lvl="3"/>
            <a:r>
              <a:rPr lang="de-DE" dirty="0"/>
              <a:t>Aktuelle Forschung zu (gequetschten) </a:t>
            </a:r>
            <a:r>
              <a:rPr lang="de-DE" dirty="0" err="1"/>
              <a:t>Magnonen</a:t>
            </a:r>
            <a:endParaRPr lang="de-DE" dirty="0"/>
          </a:p>
          <a:p>
            <a:pPr lvl="3"/>
            <a:r>
              <a:rPr lang="de-DE" dirty="0"/>
              <a:t>Forschungsgebiet der Spintronik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Nicht nur direkte Wechselwirkung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64D40634-932C-11B1-1C4A-3F2AB18679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06594" y="3395379"/>
            <a:ext cx="3886742" cy="60968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13E4110-F47A-6B03-A459-EB18015396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1484" y="2407511"/>
            <a:ext cx="4088130" cy="765568"/>
          </a:xfrm>
          <a:prstGeom prst="rect">
            <a:avLst/>
          </a:prstGeom>
          <a:ln w="381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77B7C147-F133-690E-C0C6-AA4CD5151EF9}"/>
              </a:ext>
            </a:extLst>
          </p:cNvPr>
          <p:cNvSpPr txBox="1"/>
          <p:nvPr/>
        </p:nvSpPr>
        <p:spPr>
          <a:xfrm>
            <a:off x="2441619" y="3226094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82B4907-9A06-E5B9-1748-6BD411060375}"/>
              </a:ext>
            </a:extLst>
          </p:cNvPr>
          <p:cNvSpPr txBox="1"/>
          <p:nvPr/>
        </p:nvSpPr>
        <p:spPr>
          <a:xfrm>
            <a:off x="9373693" y="3953540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L.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Néel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An. de phys.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137-198 (1948)</a:t>
            </a:r>
          </a:p>
        </p:txBody>
      </p:sp>
    </p:spTree>
    <p:extLst>
      <p:ext uri="{BB962C8B-B14F-4D97-AF65-F5344CB8AC3E}">
        <p14:creationId xmlns:p14="http://schemas.microsoft.com/office/powerpoint/2010/main" val="1534693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Arten von magnetischer Ordnung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2"/>
            <a:r>
              <a:rPr lang="de-DE" dirty="0" err="1"/>
              <a:t>Ferrimagnete</a:t>
            </a:r>
            <a:r>
              <a:rPr lang="de-DE" dirty="0"/>
              <a:t> (1930er)</a:t>
            </a:r>
          </a:p>
          <a:p>
            <a:pPr lvl="3"/>
            <a:r>
              <a:rPr lang="de-DE" dirty="0" err="1"/>
              <a:t>Antiferromagnete</a:t>
            </a:r>
            <a:r>
              <a:rPr lang="de-DE" dirty="0"/>
              <a:t> mit unterschiedlicher Magnetisierung für verschiedene Untergitter</a:t>
            </a:r>
          </a:p>
          <a:p>
            <a:pPr marL="450000" lvl="3" indent="0">
              <a:buNone/>
            </a:pPr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r>
              <a:rPr lang="de-DE" dirty="0" err="1"/>
              <a:t>Helimagnetismus</a:t>
            </a:r>
            <a:r>
              <a:rPr lang="de-DE" dirty="0"/>
              <a:t> (1959)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 Glässer(1973)</a:t>
            </a:r>
          </a:p>
          <a:p>
            <a:pPr lvl="3"/>
            <a:r>
              <a:rPr lang="de-DE" dirty="0"/>
              <a:t>Zufälliges aber kooperatives Einfrieren von Spins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Frustrierter Magnetismus (1950-77)</a:t>
            </a:r>
          </a:p>
          <a:p>
            <a:pPr lvl="3"/>
            <a:r>
              <a:rPr lang="de-DE" dirty="0"/>
              <a:t>Kollinear und Nicht-kollinear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61DE4B-0612-DC75-FED4-927489CAF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0969" y="1124240"/>
            <a:ext cx="4495800" cy="137008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9C7A4C3-A2F4-BCDB-758E-1CE0F88083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4548"/>
          <a:stretch/>
        </p:blipFill>
        <p:spPr>
          <a:xfrm>
            <a:off x="3730576" y="2879325"/>
            <a:ext cx="1410558" cy="792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B2A48C0-D769-608C-418B-E9E8BF2CD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1881" y="2867630"/>
            <a:ext cx="1697542" cy="82974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7B0C58F-7280-916A-3B88-ED5C1B9D2292}"/>
              </a:ext>
            </a:extLst>
          </p:cNvPr>
          <p:cNvSpPr txBox="1"/>
          <p:nvPr/>
        </p:nvSpPr>
        <p:spPr>
          <a:xfrm>
            <a:off x="7069423" y="3439485"/>
            <a:ext cx="22445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N.Jiang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Nature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,1601 (2020)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BBB0432-D7B7-93CC-9445-171B21F07F2D}"/>
              </a:ext>
            </a:extLst>
          </p:cNvPr>
          <p:cNvSpPr txBox="1"/>
          <p:nvPr/>
        </p:nvSpPr>
        <p:spPr>
          <a:xfrm>
            <a:off x="9816718" y="1989139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327C071-AC2F-299A-8C06-18F8D4C05E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1552" y="3920263"/>
            <a:ext cx="1782600" cy="116027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83F8ACD5-27ED-53F1-32B8-081E182B54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3795" y="4976188"/>
            <a:ext cx="1257174" cy="1277582"/>
          </a:xfrm>
          <a:prstGeom prst="rect">
            <a:avLst/>
          </a:prstGeom>
        </p:spPr>
      </p:pic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05E2254-2159-60EC-495C-A7A01AB4B249}"/>
              </a:ext>
            </a:extLst>
          </p:cNvPr>
          <p:cNvGrpSpPr/>
          <p:nvPr/>
        </p:nvGrpSpPr>
        <p:grpSpPr>
          <a:xfrm>
            <a:off x="9743938" y="4237507"/>
            <a:ext cx="2016263" cy="2016263"/>
            <a:chOff x="1403609" y="2081213"/>
            <a:chExt cx="2016263" cy="2016263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11AF158-2BF0-6753-64F5-C3CAD005FDEA}"/>
                </a:ext>
              </a:extLst>
            </p:cNvPr>
            <p:cNvSpPr/>
            <p:nvPr/>
          </p:nvSpPr>
          <p:spPr>
            <a:xfrm>
              <a:off x="1403609" y="2081213"/>
              <a:ext cx="2016263" cy="20162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90000" bIns="90000" rtlCol="0" anchor="b"/>
            <a:lstStyle/>
            <a:p>
              <a:pPr>
                <a:lnSpc>
                  <a:spcPct val="110000"/>
                </a:lnSpc>
              </a:pPr>
              <a:r>
                <a:rPr lang="de-DE" sz="1200" b="1" dirty="0"/>
                <a:t>Obacht</a:t>
              </a:r>
            </a:p>
            <a:p>
              <a:pPr>
                <a:lnSpc>
                  <a:spcPct val="110000"/>
                </a:lnSpc>
              </a:pPr>
              <a:endParaRPr lang="de-DE" sz="1200" dirty="0"/>
            </a:p>
            <a:p>
              <a:pPr>
                <a:lnSpc>
                  <a:spcPct val="110000"/>
                </a:lnSpc>
              </a:pPr>
              <a:r>
                <a:rPr lang="de-DE" sz="1200" dirty="0"/>
                <a:t>Pfeildarstellung der Spins ist semi-klassisch. Stets beachten dass es sich um </a:t>
              </a:r>
              <a:r>
                <a:rPr lang="de-DE" sz="1200" dirty="0" err="1"/>
                <a:t>quantenmechansiche</a:t>
              </a:r>
              <a:r>
                <a:rPr lang="de-DE" sz="1200" dirty="0"/>
                <a:t> Magnetisierungsdichten handelt.</a:t>
              </a:r>
            </a:p>
          </p:txBody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4EB06E4F-8217-CDE6-A434-608690F51C6C}"/>
                </a:ext>
              </a:extLst>
            </p:cNvPr>
            <p:cNvGrpSpPr/>
            <p:nvPr/>
          </p:nvGrpSpPr>
          <p:grpSpPr>
            <a:xfrm>
              <a:off x="3186112" y="2120373"/>
              <a:ext cx="190323" cy="190323"/>
              <a:chOff x="323850" y="5157788"/>
              <a:chExt cx="935038" cy="935038"/>
            </a:xfrm>
          </p:grpSpPr>
          <p:cxnSp>
            <p:nvCxnSpPr>
              <p:cNvPr id="27" name="Gerade Verbindung 9">
                <a:extLst>
                  <a:ext uri="{FF2B5EF4-FFF2-40B4-BE49-F238E27FC236}">
                    <a16:creationId xmlns:a16="http://schemas.microsoft.com/office/drawing/2014/main" id="{798051BD-5744-71DC-BD0A-63D8B84044B1}"/>
                  </a:ext>
                </a:extLst>
              </p:cNvPr>
              <p:cNvCxnSpPr/>
              <p:nvPr/>
            </p:nvCxnSpPr>
            <p:spPr>
              <a:xfrm>
                <a:off x="323850" y="5157788"/>
                <a:ext cx="935038" cy="93503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12">
                <a:extLst>
                  <a:ext uri="{FF2B5EF4-FFF2-40B4-BE49-F238E27FC236}">
                    <a16:creationId xmlns:a16="http://schemas.microsoft.com/office/drawing/2014/main" id="{E40EC2E5-469C-002E-5516-086DF32B3827}"/>
                  </a:ext>
                </a:extLst>
              </p:cNvPr>
              <p:cNvCxnSpPr/>
              <p:nvPr/>
            </p:nvCxnSpPr>
            <p:spPr>
              <a:xfrm flipH="1">
                <a:off x="323850" y="5157788"/>
                <a:ext cx="935038" cy="93503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2264ED8D-4B38-F6EF-A396-9E4B301A8478}"/>
              </a:ext>
            </a:extLst>
          </p:cNvPr>
          <p:cNvSpPr txBox="1"/>
          <p:nvPr/>
        </p:nvSpPr>
        <p:spPr>
          <a:xfrm>
            <a:off x="6799864" y="4785602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CCE6B81-5868-051D-EBD6-874D2956969E}"/>
              </a:ext>
            </a:extLst>
          </p:cNvPr>
          <p:cNvSpPr txBox="1"/>
          <p:nvPr/>
        </p:nvSpPr>
        <p:spPr>
          <a:xfrm>
            <a:off x="5551255" y="5984222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Fkf.mpg.de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2C0A80-1043-28F5-18EA-4B53E58FE72A}"/>
              </a:ext>
            </a:extLst>
          </p:cNvPr>
          <p:cNvSpPr txBox="1"/>
          <p:nvPr/>
        </p:nvSpPr>
        <p:spPr>
          <a:xfrm>
            <a:off x="782111" y="2737344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L.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Néel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An. de phys.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137-198 (1948)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4ABAFB8-1CAB-5BD1-C67A-8C12C85B8769}"/>
              </a:ext>
            </a:extLst>
          </p:cNvPr>
          <p:cNvSpPr txBox="1"/>
          <p:nvPr/>
        </p:nvSpPr>
        <p:spPr>
          <a:xfrm>
            <a:off x="782111" y="3608659"/>
            <a:ext cx="3081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A.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Yoshimori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J. Phys.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Soc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Jpn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807-821 (1959)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BD81583-5C19-3B57-FAE8-AE00E5EF5337}"/>
              </a:ext>
            </a:extLst>
          </p:cNvPr>
          <p:cNvSpPr txBox="1"/>
          <p:nvPr/>
        </p:nvSpPr>
        <p:spPr>
          <a:xfrm>
            <a:off x="733604" y="4622659"/>
            <a:ext cx="2323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D.Sherrington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PRL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35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,26 (1975)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2A06BFE-C494-4144-B6F5-B86D518BA65A}"/>
              </a:ext>
            </a:extLst>
          </p:cNvPr>
          <p:cNvSpPr txBox="1"/>
          <p:nvPr/>
        </p:nvSpPr>
        <p:spPr>
          <a:xfrm>
            <a:off x="782111" y="5738001"/>
            <a:ext cx="2685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i="1" dirty="0">
                <a:solidFill>
                  <a:schemeClr val="accent1">
                    <a:lumMod val="75000"/>
                  </a:schemeClr>
                </a:solidFill>
              </a:rPr>
              <a:t>G. Toulouse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, Commun. Phys. 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, 115 (1977).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1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NEWSFLASH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8E3585F0-3BB9-28F9-FA54-2EDA205A8563}"/>
              </a:ext>
            </a:extLst>
          </p:cNvPr>
          <p:cNvGrpSpPr/>
          <p:nvPr/>
        </p:nvGrpSpPr>
        <p:grpSpPr>
          <a:xfrm>
            <a:off x="214387" y="1833659"/>
            <a:ext cx="6117208" cy="1123323"/>
            <a:chOff x="263352" y="1556792"/>
            <a:chExt cx="6552728" cy="1305618"/>
          </a:xfrm>
        </p:grpSpPr>
        <p:pic>
          <p:nvPicPr>
            <p:cNvPr id="35" name="Grafik 34" descr="Ein Bild, das Text, Schrift, Screenshot, weiß enthält.">
              <a:extLst>
                <a:ext uri="{FF2B5EF4-FFF2-40B4-BE49-F238E27FC236}">
                  <a16:creationId xmlns:a16="http://schemas.microsoft.com/office/drawing/2014/main" id="{CDD0155D-790A-8172-B98F-C05A639A5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352" y="1556792"/>
              <a:ext cx="6552728" cy="1305618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38" name="Grafik 37" descr="Ein Bild, das Grafiken, Schrift, Grafikdesign, Logo enthält.&#10;&#10;Automatisch generierte Beschreibung">
              <a:extLst>
                <a:ext uri="{FF2B5EF4-FFF2-40B4-BE49-F238E27FC236}">
                  <a16:creationId xmlns:a16="http://schemas.microsoft.com/office/drawing/2014/main" id="{D2DEA153-0B54-391F-047B-96A5714CA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944" y="2261725"/>
              <a:ext cx="1008112" cy="519178"/>
            </a:xfrm>
            <a:prstGeom prst="rect">
              <a:avLst/>
            </a:prstGeom>
          </p:spPr>
        </p:pic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D4CCEF0D-3E14-D037-EEA2-6C9990653DB4}"/>
              </a:ext>
            </a:extLst>
          </p:cNvPr>
          <p:cNvGrpSpPr/>
          <p:nvPr/>
        </p:nvGrpSpPr>
        <p:grpSpPr>
          <a:xfrm>
            <a:off x="5303912" y="3191691"/>
            <a:ext cx="5506218" cy="866896"/>
            <a:chOff x="5735960" y="3607607"/>
            <a:chExt cx="5506218" cy="866896"/>
          </a:xfrm>
        </p:grpSpPr>
        <p:pic>
          <p:nvPicPr>
            <p:cNvPr id="49" name="Grafik 48" descr="Ein Bild, das Text, Schrift, Typografie, Grafiken enthält.&#10;&#10;Automatisch generierte Beschreibung">
              <a:extLst>
                <a:ext uri="{FF2B5EF4-FFF2-40B4-BE49-F238E27FC236}">
                  <a16:creationId xmlns:a16="http://schemas.microsoft.com/office/drawing/2014/main" id="{8EB68A1A-E5FA-3624-412B-9A13D9BB8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5960" y="3607607"/>
              <a:ext cx="5506218" cy="866896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51" name="Grafik 50" descr="Ein Bild, das Schrift, Typografie, Text, Kalligrafie enthält.&#10;&#10;Automatisch generierte Beschreibung">
              <a:extLst>
                <a:ext uri="{FF2B5EF4-FFF2-40B4-BE49-F238E27FC236}">
                  <a16:creationId xmlns:a16="http://schemas.microsoft.com/office/drawing/2014/main" id="{0AAFF06E-477C-7A82-4C52-5622B952E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461" y="3607607"/>
              <a:ext cx="2448272" cy="352590"/>
            </a:xfrm>
            <a:prstGeom prst="rect">
              <a:avLst/>
            </a:prstGeom>
          </p:spPr>
        </p:pic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C247B43D-4F0D-960E-3D39-5990A67E9972}"/>
              </a:ext>
            </a:extLst>
          </p:cNvPr>
          <p:cNvGrpSpPr/>
          <p:nvPr/>
        </p:nvGrpSpPr>
        <p:grpSpPr>
          <a:xfrm>
            <a:off x="551384" y="4358140"/>
            <a:ext cx="5239481" cy="1305107"/>
            <a:chOff x="325823" y="4483451"/>
            <a:chExt cx="5239481" cy="1305107"/>
          </a:xfrm>
        </p:grpSpPr>
        <p:pic>
          <p:nvPicPr>
            <p:cNvPr id="55" name="Grafik 54" descr="Ein Bild, das Text, Schrift, Grafiken, Typografie enthält.&#10;&#10;Automatisch generierte Beschreibung">
              <a:extLst>
                <a:ext uri="{FF2B5EF4-FFF2-40B4-BE49-F238E27FC236}">
                  <a16:creationId xmlns:a16="http://schemas.microsoft.com/office/drawing/2014/main" id="{6724C793-6E51-B1AE-6D35-E9AB11C92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23" y="4483451"/>
              <a:ext cx="5239481" cy="130510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B456B634-6F9B-3804-5A96-D9C90225D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5184" y="5301208"/>
              <a:ext cx="1340992" cy="456133"/>
            </a:xfrm>
            <a:prstGeom prst="rect">
              <a:avLst/>
            </a:prstGeom>
          </p:spPr>
        </p:pic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83968821-9CC1-48BE-C8FD-FC8802DAE1C4}"/>
              </a:ext>
            </a:extLst>
          </p:cNvPr>
          <p:cNvGrpSpPr/>
          <p:nvPr/>
        </p:nvGrpSpPr>
        <p:grpSpPr>
          <a:xfrm>
            <a:off x="6030367" y="540515"/>
            <a:ext cx="5761805" cy="1123323"/>
            <a:chOff x="6030367" y="540515"/>
            <a:chExt cx="5761805" cy="1123323"/>
          </a:xfrm>
        </p:grpSpPr>
        <p:pic>
          <p:nvPicPr>
            <p:cNvPr id="62" name="Grafik 61" descr="Ein Bild, das Text, Schrift, weiß, Reihe enthält.&#10;&#10;Automatisch generierte Beschreibung">
              <a:extLst>
                <a:ext uri="{FF2B5EF4-FFF2-40B4-BE49-F238E27FC236}">
                  <a16:creationId xmlns:a16="http://schemas.microsoft.com/office/drawing/2014/main" id="{32BB81D3-0F97-FB8C-37EF-503B9F234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0367" y="540515"/>
              <a:ext cx="5761805" cy="1123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64" name="Grafik 63">
              <a:extLst>
                <a:ext uri="{FF2B5EF4-FFF2-40B4-BE49-F238E27FC236}">
                  <a16:creationId xmlns:a16="http://schemas.microsoft.com/office/drawing/2014/main" id="{66AB6E0E-8828-74C1-D617-921869ADE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6240" y="571794"/>
              <a:ext cx="3383915" cy="274943"/>
            </a:xfrm>
            <a:prstGeom prst="rect">
              <a:avLst/>
            </a:prstGeom>
          </p:spPr>
        </p:pic>
      </p:grpSp>
      <p:sp>
        <p:nvSpPr>
          <p:cNvPr id="66" name="Textfeld 65">
            <a:extLst>
              <a:ext uri="{FF2B5EF4-FFF2-40B4-BE49-F238E27FC236}">
                <a16:creationId xmlns:a16="http://schemas.microsoft.com/office/drawing/2014/main" id="{C22EA564-AA84-E63C-C480-12ADF3444018}"/>
              </a:ext>
            </a:extLst>
          </p:cNvPr>
          <p:cNvSpPr txBox="1"/>
          <p:nvPr/>
        </p:nvSpPr>
        <p:spPr>
          <a:xfrm>
            <a:off x="10724180" y="1685525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20.02.24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4ECD5BB9-7B90-B831-392A-74202245CFA5}"/>
              </a:ext>
            </a:extLst>
          </p:cNvPr>
          <p:cNvSpPr txBox="1"/>
          <p:nvPr/>
        </p:nvSpPr>
        <p:spPr>
          <a:xfrm>
            <a:off x="4712197" y="5672809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22.02.24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9A18B9EF-6B37-E507-38B1-58E0B4934BA5}"/>
              </a:ext>
            </a:extLst>
          </p:cNvPr>
          <p:cNvSpPr txBox="1"/>
          <p:nvPr/>
        </p:nvSpPr>
        <p:spPr>
          <a:xfrm>
            <a:off x="9730010" y="4089003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28.02.24</a:t>
            </a:r>
          </a:p>
        </p:txBody>
      </p:sp>
    </p:spTree>
    <p:extLst>
      <p:ext uri="{BB962C8B-B14F-4D97-AF65-F5344CB8AC3E}">
        <p14:creationId xmlns:p14="http://schemas.microsoft.com/office/powerpoint/2010/main" val="354558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B981E7D2-B009-185A-4143-93F02A11D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163" y="2914598"/>
              <a:ext cx="15173" cy="11599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00B05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B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3E29757C-74EB-82B9-4AAB-C7BE41413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750" y="1914287"/>
              <a:ext cx="15173" cy="11599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8" name="Ungleich 17">
            <a:extLst>
              <a:ext uri="{FF2B5EF4-FFF2-40B4-BE49-F238E27FC236}">
                <a16:creationId xmlns:a16="http://schemas.microsoft.com/office/drawing/2014/main" id="{9C5DC540-6876-FD96-EDAA-3A083A01ECCE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00E7519-B2F0-2BFC-D778-0AF1AB6393D4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2262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2085424"/>
            <a:ext cx="4905865" cy="2954525"/>
            <a:chOff x="3494391" y="2085424"/>
            <a:chExt cx="4905865" cy="2954525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EBB65BDD-BC5E-AC82-23BB-29F008B3C8CB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6" name="Gleich 15">
            <a:extLst>
              <a:ext uri="{FF2B5EF4-FFF2-40B4-BE49-F238E27FC236}">
                <a16:creationId xmlns:a16="http://schemas.microsoft.com/office/drawing/2014/main" id="{46A559D1-CDEC-36D3-54E3-0C1D4AFF815E}"/>
              </a:ext>
            </a:extLst>
          </p:cNvPr>
          <p:cNvSpPr/>
          <p:nvPr/>
        </p:nvSpPr>
        <p:spPr>
          <a:xfrm>
            <a:off x="8187799" y="2921510"/>
            <a:ext cx="281727" cy="202200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8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8521" y="1669473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88A19D1D-4AEA-0C70-1A4A-9F31E918F128}"/>
              </a:ext>
            </a:extLst>
          </p:cNvPr>
          <p:cNvSpPr/>
          <p:nvPr/>
        </p:nvSpPr>
        <p:spPr>
          <a:xfrm>
            <a:off x="14304912" y="2132856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3C839F8B-CDF1-4225-A7DE-2601AA8943ED}"/>
              </a:ext>
            </a:extLst>
          </p:cNvPr>
          <p:cNvSpPr/>
          <p:nvPr/>
        </p:nvSpPr>
        <p:spPr>
          <a:xfrm>
            <a:off x="16617552" y="2156674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DAADE92F-6897-A8A0-DADA-505BB7AD9560}"/>
              </a:ext>
            </a:extLst>
          </p:cNvPr>
          <p:cNvSpPr/>
          <p:nvPr/>
        </p:nvSpPr>
        <p:spPr>
          <a:xfrm>
            <a:off x="16617552" y="3420988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52097AE-67DA-4A80-4479-0762B9E1D5DE}"/>
              </a:ext>
            </a:extLst>
          </p:cNvPr>
          <p:cNvSpPr/>
          <p:nvPr/>
        </p:nvSpPr>
        <p:spPr>
          <a:xfrm>
            <a:off x="14304912" y="3420988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12611F39-F259-A19E-2ED0-9138EDED3A68}"/>
              </a:ext>
            </a:extLst>
          </p:cNvPr>
          <p:cNvSpPr/>
          <p:nvPr/>
        </p:nvSpPr>
        <p:spPr>
          <a:xfrm>
            <a:off x="14304912" y="1405238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32D30EA4-C2D3-0030-D79D-342276DCA2BF}"/>
              </a:ext>
            </a:extLst>
          </p:cNvPr>
          <p:cNvSpPr/>
          <p:nvPr/>
        </p:nvSpPr>
        <p:spPr>
          <a:xfrm>
            <a:off x="16617552" y="1405238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E003999E-8184-0466-506C-4554A2EA4500}"/>
              </a:ext>
            </a:extLst>
          </p:cNvPr>
          <p:cNvSpPr/>
          <p:nvPr/>
        </p:nvSpPr>
        <p:spPr>
          <a:xfrm>
            <a:off x="13167094" y="2132856"/>
            <a:ext cx="985418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ED94BE76-62F4-5AF8-1787-2B0232E3DB14}"/>
              </a:ext>
            </a:extLst>
          </p:cNvPr>
          <p:cNvSpPr/>
          <p:nvPr/>
        </p:nvSpPr>
        <p:spPr>
          <a:xfrm>
            <a:off x="13167094" y="3420988"/>
            <a:ext cx="985418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28AC4F4-DC44-5CDA-C2D9-819A4AE59E27}"/>
              </a:ext>
            </a:extLst>
          </p:cNvPr>
          <p:cNvSpPr/>
          <p:nvPr/>
        </p:nvSpPr>
        <p:spPr>
          <a:xfrm>
            <a:off x="16617552" y="4924293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14D59308-2C30-0950-F425-DAD6FEFFFC05}"/>
              </a:ext>
            </a:extLst>
          </p:cNvPr>
          <p:cNvSpPr/>
          <p:nvPr/>
        </p:nvSpPr>
        <p:spPr>
          <a:xfrm>
            <a:off x="14304912" y="4924293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3E3B8353-C6AF-50F8-940C-4599EEA70797}"/>
              </a:ext>
            </a:extLst>
          </p:cNvPr>
          <p:cNvSpPr/>
          <p:nvPr/>
        </p:nvSpPr>
        <p:spPr>
          <a:xfrm>
            <a:off x="13167094" y="4924293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8E6835E-A1B6-8609-650C-1B6F74800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669473"/>
            <a:ext cx="5568951" cy="4103687"/>
          </a:xfrm>
        </p:spPr>
        <p:txBody>
          <a:bodyPr/>
          <a:lstStyle/>
          <a:p>
            <a:r>
              <a:rPr lang="de-DE" dirty="0"/>
              <a:t>Magnete sind überall (nicht nur am Kühlschrank):</a:t>
            </a:r>
          </a:p>
          <a:p>
            <a:endParaRPr lang="de-DE" dirty="0"/>
          </a:p>
          <a:p>
            <a:pPr lvl="2"/>
            <a:r>
              <a:rPr lang="de-DE" dirty="0"/>
              <a:t>Elektrische Motoren</a:t>
            </a:r>
          </a:p>
          <a:p>
            <a:pPr lvl="3"/>
            <a:r>
              <a:rPr lang="de-DE" dirty="0"/>
              <a:t>Lautsprecher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Medizin</a:t>
            </a:r>
          </a:p>
          <a:p>
            <a:pPr lvl="3"/>
            <a:r>
              <a:rPr lang="de-DE" dirty="0"/>
              <a:t>MRT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Digitaler Speicher</a:t>
            </a:r>
          </a:p>
          <a:p>
            <a:pPr lvl="3"/>
            <a:r>
              <a:rPr lang="de-DE" dirty="0"/>
              <a:t>HDD</a:t>
            </a:r>
          </a:p>
          <a:p>
            <a:pPr lvl="3"/>
            <a:r>
              <a:rPr lang="de-DE" dirty="0" err="1"/>
              <a:t>Skyrmions</a:t>
            </a:r>
            <a:r>
              <a:rPr lang="de-DE" dirty="0"/>
              <a:t>(?)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Computing – </a:t>
            </a:r>
            <a:r>
              <a:rPr lang="de-DE" dirty="0" err="1"/>
              <a:t>Spintronics</a:t>
            </a:r>
            <a:r>
              <a:rPr lang="de-DE" dirty="0"/>
              <a:t> – </a:t>
            </a:r>
            <a:r>
              <a:rPr lang="de-DE" dirty="0" err="1"/>
              <a:t>Magnonen</a:t>
            </a:r>
            <a:r>
              <a:rPr lang="de-DE" dirty="0"/>
              <a:t>(?)</a:t>
            </a:r>
          </a:p>
          <a:p>
            <a:pPr lvl="2"/>
            <a:r>
              <a:rPr lang="de-DE" dirty="0"/>
              <a:t>Forschung (Nowak, Gönnenwein, </a:t>
            </a:r>
            <a:r>
              <a:rPr lang="de-DE" dirty="0" err="1"/>
              <a:t>Bossini</a:t>
            </a:r>
            <a:r>
              <a:rPr lang="de-DE" dirty="0"/>
              <a:t>….)</a:t>
            </a:r>
          </a:p>
        </p:txBody>
      </p:sp>
    </p:spTree>
    <p:extLst>
      <p:ext uri="{BB962C8B-B14F-4D97-AF65-F5344CB8AC3E}">
        <p14:creationId xmlns:p14="http://schemas.microsoft.com/office/powerpoint/2010/main" val="2095320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B981E7D2-B009-185A-4143-93F02A11D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163" y="2914598"/>
              <a:ext cx="15173" cy="115997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FFFF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M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3E29757C-74EB-82B9-4AAB-C7BE41413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750" y="1914287"/>
              <a:ext cx="15173" cy="115997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2B9470D-5810-C56D-C12D-7CD7E18B5A8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EB9BE5C-39B9-D1C4-5045-4807F0A59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68AB231-1930-4398-BBD8-04B34CDA9B59}"/>
              </a:ext>
            </a:extLst>
          </p:cNvPr>
          <p:cNvSpPr txBox="1"/>
          <p:nvPr/>
        </p:nvSpPr>
        <p:spPr>
          <a:xfrm>
            <a:off x="6265812" y="3239177"/>
            <a:ext cx="59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FM</a:t>
            </a:r>
          </a:p>
        </p:txBody>
      </p:sp>
      <p:sp>
        <p:nvSpPr>
          <p:cNvPr id="18" name="Ungleich 17">
            <a:extLst>
              <a:ext uri="{FF2B5EF4-FFF2-40B4-BE49-F238E27FC236}">
                <a16:creationId xmlns:a16="http://schemas.microsoft.com/office/drawing/2014/main" id="{89D64477-3CC3-8644-D681-07A17A2F9DC1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875094F-27D1-F71C-987B-F97C8950AF34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34170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b="1" dirty="0">
                <a:solidFill>
                  <a:srgbClr val="FFFF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8074E25-9683-6116-A962-6BECE92550B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AFM:</a:t>
            </a:r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77DBD13-7BED-CAD0-A50A-47ED3552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E71909-F27E-B52C-1287-5517794B9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1" y="2964552"/>
            <a:ext cx="2015780" cy="26157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FC7BA9D-5F16-2122-3CB6-385AA8B08D46}"/>
              </a:ext>
            </a:extLst>
          </p:cNvPr>
          <p:cNvSpPr txBox="1"/>
          <p:nvPr/>
        </p:nvSpPr>
        <p:spPr>
          <a:xfrm>
            <a:off x="6149758" y="3204260"/>
            <a:ext cx="71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AFM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D7D70A4-5C95-301D-F76B-BE3428EC0A00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7" name="Gleich 26">
            <a:extLst>
              <a:ext uri="{FF2B5EF4-FFF2-40B4-BE49-F238E27FC236}">
                <a16:creationId xmlns:a16="http://schemas.microsoft.com/office/drawing/2014/main" id="{54C79FBA-8E67-5402-9ED1-F472AB6B07E0}"/>
              </a:ext>
            </a:extLst>
          </p:cNvPr>
          <p:cNvSpPr/>
          <p:nvPr/>
        </p:nvSpPr>
        <p:spPr>
          <a:xfrm>
            <a:off x="8187799" y="2921510"/>
            <a:ext cx="281727" cy="202200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b="1" dirty="0">
                <a:solidFill>
                  <a:srgbClr val="FFFF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8074E25-9683-6116-A962-6BECE92550B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AFM: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??:  </a:t>
            </a:r>
          </a:p>
          <a:p>
            <a:pPr lvl="3"/>
            <a:r>
              <a:rPr lang="de-DE" dirty="0"/>
              <a:t>(in manchen Richtungen)</a:t>
            </a:r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77DBD13-7BED-CAD0-A50A-47ED3552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E71909-F27E-B52C-1287-5517794B9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1" y="2964552"/>
            <a:ext cx="2015780" cy="26157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7C494BA-06FF-F938-C1D0-14FE12BE6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4180" y="3507386"/>
            <a:ext cx="2069142" cy="28761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548807F-0344-B0A0-EC07-4C1FCCE136F0}"/>
              </a:ext>
            </a:extLst>
          </p:cNvPr>
          <p:cNvSpPr txBox="1"/>
          <p:nvPr/>
        </p:nvSpPr>
        <p:spPr>
          <a:xfrm>
            <a:off x="6302017" y="3230924"/>
            <a:ext cx="45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</a:t>
            </a:r>
          </a:p>
        </p:txBody>
      </p:sp>
      <p:sp>
        <p:nvSpPr>
          <p:cNvPr id="21" name="Ungleich 20">
            <a:extLst>
              <a:ext uri="{FF2B5EF4-FFF2-40B4-BE49-F238E27FC236}">
                <a16:creationId xmlns:a16="http://schemas.microsoft.com/office/drawing/2014/main" id="{BFF86CC7-2A10-49C1-C36E-EBE0AB993368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53DC845-55D1-2F22-C2EE-CC08FF42F2B5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5D9C06C-DFFB-7D49-BB9E-78B049862654}"/>
              </a:ext>
            </a:extLst>
          </p:cNvPr>
          <p:cNvSpPr txBox="1"/>
          <p:nvPr/>
        </p:nvSpPr>
        <p:spPr>
          <a:xfrm>
            <a:off x="9544669" y="428186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H.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Reichloa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et al. arXiv:2012.15651</a:t>
            </a:r>
          </a:p>
        </p:txBody>
      </p:sp>
    </p:spTree>
    <p:extLst>
      <p:ext uri="{BB962C8B-B14F-4D97-AF65-F5344CB8AC3E}">
        <p14:creationId xmlns:p14="http://schemas.microsoft.com/office/powerpoint/2010/main" val="3934291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1028324"/>
          </a:xfrm>
        </p:spPr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60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9B637AE-D45E-0DAA-8457-4B2C64EACE5C}"/>
              </a:ext>
            </a:extLst>
          </p:cNvPr>
          <p:cNvSpPr txBox="1">
            <a:spLocks/>
          </p:cNvSpPr>
          <p:nvPr/>
        </p:nvSpPr>
        <p:spPr>
          <a:xfrm>
            <a:off x="6137963" y="1490948"/>
            <a:ext cx="4944121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Anschauung</a:t>
            </a:r>
          </a:p>
          <a:p>
            <a:endParaRPr lang="de-DE" dirty="0"/>
          </a:p>
          <a:p>
            <a:pPr lvl="2"/>
            <a:r>
              <a:rPr lang="de-DE" dirty="0"/>
              <a:t>Vorstellung von </a:t>
            </a:r>
            <a:r>
              <a:rPr lang="de-DE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Ørsted</a:t>
            </a:r>
            <a:r>
              <a:rPr lang="de-DE" dirty="0"/>
              <a:t> (</a:t>
            </a:r>
            <a:r>
              <a:rPr lang="de-DE" dirty="0" err="1"/>
              <a:t>Uhlenbeck-Goudsmith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haben eine Ausdehnung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rotieren um eigene Achse</a:t>
            </a:r>
          </a:p>
          <a:p>
            <a:pPr lvl="3"/>
            <a:r>
              <a:rPr lang="de-DE" dirty="0"/>
              <a:t>Daraus folgt magnetisches Moment(Spin)</a:t>
            </a:r>
          </a:p>
          <a:p>
            <a:pPr lvl="3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Zeitumkehr bedeutet nun dass die Rotationsrichtung umgekehrt wird</a:t>
            </a:r>
          </a:p>
          <a:p>
            <a:pPr lvl="3"/>
            <a:r>
              <a:rPr lang="de-DE" dirty="0"/>
              <a:t>Folglich auch das magnetische Moment(Spin)</a:t>
            </a:r>
          </a:p>
          <a:p>
            <a:pPr lvl="2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460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9B637AE-D45E-0DAA-8457-4B2C64EACE5C}"/>
              </a:ext>
            </a:extLst>
          </p:cNvPr>
          <p:cNvSpPr txBox="1">
            <a:spLocks/>
          </p:cNvSpPr>
          <p:nvPr/>
        </p:nvSpPr>
        <p:spPr>
          <a:xfrm>
            <a:off x="6137963" y="1490948"/>
            <a:ext cx="4944121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Spin-Gruppen</a:t>
            </a:r>
          </a:p>
          <a:p>
            <a:endParaRPr lang="de-DE" dirty="0"/>
          </a:p>
          <a:p>
            <a:pPr lvl="2"/>
            <a:r>
              <a:rPr lang="de-DE" dirty="0"/>
              <a:t>Eine Symmetrie stellen wir da durch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Spin-Raum		     Gitter-Raum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dirty="0"/>
              <a:t>: Kann eine Gittertransformation die Zeitumkehr aufheben?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00C3C52-AEE2-925A-A82F-7A9A90149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3360" y="2507762"/>
            <a:ext cx="1008971" cy="41459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7F07828-8C0D-74A1-1B9F-11797B6644D4}"/>
              </a:ext>
            </a:extLst>
          </p:cNvPr>
          <p:cNvSpPr txBox="1"/>
          <p:nvPr/>
        </p:nvSpPr>
        <p:spPr>
          <a:xfrm>
            <a:off x="9084562" y="2873841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DE057B6-56DE-CBD1-64E6-2C3657EB86B8}"/>
              </a:ext>
            </a:extLst>
          </p:cNvPr>
          <p:cNvSpPr txBox="1"/>
          <p:nvPr/>
        </p:nvSpPr>
        <p:spPr>
          <a:xfrm>
            <a:off x="9192344" y="4256734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2815321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Ferromagnetismus </a:t>
            </a:r>
          </a:p>
          <a:p>
            <a:pPr lvl="2"/>
            <a:r>
              <a:rPr lang="de-DE" dirty="0"/>
              <a:t>Starke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811475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79889" y="2908507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3" name="Rechteck 142">
                <a:extLst>
                  <a:ext uri="{FF2B5EF4-FFF2-40B4-BE49-F238E27FC236}">
                    <a16:creationId xmlns:a16="http://schemas.microsoft.com/office/drawing/2014/main" id="{1AF2E3EA-726C-B432-926D-1019FAB11FF2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6638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Ferromagnetismus: Nein</a:t>
            </a:r>
          </a:p>
          <a:p>
            <a:pPr lvl="2"/>
            <a:r>
              <a:rPr lang="de-DE" dirty="0"/>
              <a:t>Starke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758440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Multiplikationszeichen 3">
            <a:extLst>
              <a:ext uri="{FF2B5EF4-FFF2-40B4-BE49-F238E27FC236}">
                <a16:creationId xmlns:a16="http://schemas.microsoft.com/office/drawing/2014/main" id="{2177E300-183C-F0B9-5DE8-89C619FF6C73}"/>
              </a:ext>
            </a:extLst>
          </p:cNvPr>
          <p:cNvSpPr/>
          <p:nvPr/>
        </p:nvSpPr>
        <p:spPr>
          <a:xfrm>
            <a:off x="4483041" y="4960989"/>
            <a:ext cx="1074123" cy="101276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5627755" y="162553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Bandaufspaltung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4718777" y="2076750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Keine Zeitumkehrsymmetrie</a:t>
            </a:r>
          </a:p>
        </p:txBody>
      </p:sp>
      <p:pic>
        <p:nvPicPr>
          <p:cNvPr id="10" name="Grafik 9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7AC4658C-E530-A96E-FC44-44195E5376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433" y="615684"/>
            <a:ext cx="2742491" cy="1779179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900669F-76E6-2A33-246E-D9A41DB37691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525CA42-DA4D-1882-6F63-E26B36CA5F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328CECC-2D4E-0DCC-D468-99889BA56D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97096E3F-51AA-E601-2AC8-69F8D43F40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18CD85B9-B943-6B09-0B6D-11E87C486C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CCB625ED-F46E-6A44-D2BE-2E3F428676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244773C-6275-7A9B-9139-092421885C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AB18DBB0-AD95-6105-D949-8C39168300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B56411D7-B359-A1EA-4CBC-225141E275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39B4E695-40CE-086E-E9F8-E0867CC60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73DB8053-9DAF-A436-C30C-F8FADE157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C5FAC2CA-C810-945F-ED01-3A27F17CD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369BB398-F089-9983-D58E-61B7ADFFB0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99DCC6BF-DCB6-3A7F-9BD0-233236983F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357744B7-1D60-EFE4-52DC-D071F15CDC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E8E5B2B0-7A55-B937-70BD-396877E3DC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DCC5EACF-F58E-8915-1905-CCC76E7300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3D2666A6-EC80-470C-90FD-FD237EAA3AE5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DCA0E97F-67FB-C3D2-09EA-0ACE3D804DE3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1232DC6C-D05C-2D3F-919C-F5CF903D1F63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E07BD422-095A-2301-458B-4DD73964D507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3E92AB2D-92E5-A952-29F8-042BF71CC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2625059B-6083-F882-96FC-EAACFC3BA3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3CFEC688-33C0-EA25-FA98-7F4982475B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C0E7381D-94E0-D5A7-8F53-F001E75F6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F71682CF-8F8A-DD56-9F43-DA0166894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3C43D4D4-6628-3042-2C44-14BB1E263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29459017-DB40-5117-F7C3-416BE55DE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D2DC27B9-FC03-3AE2-A1B8-FF8AE3508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543C4769-75BE-D988-15CA-A098F9B6666E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39AB9F9D-A897-BC62-6DB3-265E2CEB2798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F6BC100E-63B9-DEAF-33F7-D517C56F216F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F45D6CDB-A9B2-92E1-E392-39864B0FDFC5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28B680D7-769D-AA91-CF84-77C1530B278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365A6C13-5E90-0BFF-40E4-1F820219F83A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3ABE3185-0146-D7F0-8DB5-17D475EBE369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E08C0DEA-F3FE-86E6-6CE8-A101F822D2D3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56F7629F-6A40-4474-C107-3BDD2A049A26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95B4EC90-6E50-3D09-C50E-3CAD20C41EBF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E4C96D58-0E5B-BFC9-5CC2-BA468D70628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Ellipse 79">
                <a:extLst>
                  <a:ext uri="{FF2B5EF4-FFF2-40B4-BE49-F238E27FC236}">
                    <a16:creationId xmlns:a16="http://schemas.microsoft.com/office/drawing/2014/main" id="{C19E0688-7414-13FE-1EA9-61D949D5AB2B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Ellipse 80">
                <a:extLst>
                  <a:ext uri="{FF2B5EF4-FFF2-40B4-BE49-F238E27FC236}">
                    <a16:creationId xmlns:a16="http://schemas.microsoft.com/office/drawing/2014/main" id="{8551EE27-6817-DA80-69E7-E7F5755917FC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AC524E89-E198-C27D-C18D-CE9526E1D6A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40E2F527-FF05-2915-66C0-63A134ACB367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05F08FA5-A38A-2E5F-D0AB-0ADCFC3B08C5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D0D491AF-2FB7-D6B6-307B-76ED24300195}"/>
              </a:ext>
            </a:extLst>
          </p:cNvPr>
          <p:cNvGrpSpPr/>
          <p:nvPr/>
        </p:nvGrpSpPr>
        <p:grpSpPr>
          <a:xfrm>
            <a:off x="6479889" y="2908507"/>
            <a:ext cx="3349159" cy="3167755"/>
            <a:chOff x="249070" y="2883180"/>
            <a:chExt cx="3349159" cy="3167755"/>
          </a:xfrm>
        </p:grpSpPr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77571746-621B-31D8-31D7-81F36118A9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93EEA300-4A4F-0564-13BF-18BA2262FD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77EC7BE2-6140-4471-1AB3-A5604C45CE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5002C4AF-8DE0-5DFF-8C07-71800C16E9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B1B71A13-97C7-019D-1DA1-D1A138B13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DC9AB238-C810-0B7C-1E5E-115FA82DBC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96FAB9F2-B1C8-5E07-07C6-E9A542ACB8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CD336D16-5F61-7CA5-DD5E-72433FA31F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219359BE-08D5-02D7-413A-137FA641C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AEBAEB1C-ECA0-BB2E-D53C-E96EA59DC4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BB1AC079-B8B9-B48B-26CC-FE8435E8B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97925E3E-EF54-0504-97CE-A9DEA235E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5E9DF9A5-D305-AF7D-AE6B-4591934E7D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26B2A281-7831-B3EC-41C8-B410824F8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95CF73C6-E3F5-C901-9E81-A11CAAAD8A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FAFBFE4C-4178-CEF2-B068-84E31E0AA2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uppieren 103">
              <a:extLst>
                <a:ext uri="{FF2B5EF4-FFF2-40B4-BE49-F238E27FC236}">
                  <a16:creationId xmlns:a16="http://schemas.microsoft.com/office/drawing/2014/main" id="{F3A43849-2C5A-B180-C24D-235B04B4946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AE2244C9-DA82-E37E-B652-E3E9C0DEBB06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3883B9A4-2343-C472-3773-4594735F39E1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6AA739FF-68D0-2481-993D-D2E128B3CC0E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0" name="Gerader Verbinder 169">
                <a:extLst>
                  <a:ext uri="{FF2B5EF4-FFF2-40B4-BE49-F238E27FC236}">
                    <a16:creationId xmlns:a16="http://schemas.microsoft.com/office/drawing/2014/main" id="{88B0C0B3-0E1B-FF8F-32A0-2EB49FB1CB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r Verbinder 170">
                <a:extLst>
                  <a:ext uri="{FF2B5EF4-FFF2-40B4-BE49-F238E27FC236}">
                    <a16:creationId xmlns:a16="http://schemas.microsoft.com/office/drawing/2014/main" id="{54EAB856-A02F-B28C-53A4-A45199F579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r Verbinder 171">
                <a:extLst>
                  <a:ext uri="{FF2B5EF4-FFF2-40B4-BE49-F238E27FC236}">
                    <a16:creationId xmlns:a16="http://schemas.microsoft.com/office/drawing/2014/main" id="{A9B4B507-8EC5-26AC-97A9-C67E9A1E86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r Verbinder 172">
                <a:extLst>
                  <a:ext uri="{FF2B5EF4-FFF2-40B4-BE49-F238E27FC236}">
                    <a16:creationId xmlns:a16="http://schemas.microsoft.com/office/drawing/2014/main" id="{E24528C5-768A-C5E7-92E4-59B7A40DEE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r Verbinder 173">
                <a:extLst>
                  <a:ext uri="{FF2B5EF4-FFF2-40B4-BE49-F238E27FC236}">
                    <a16:creationId xmlns:a16="http://schemas.microsoft.com/office/drawing/2014/main" id="{B103C3EC-0EF5-C1D9-FBE2-E2739BC85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Gerader Verbinder 174">
                <a:extLst>
                  <a:ext uri="{FF2B5EF4-FFF2-40B4-BE49-F238E27FC236}">
                    <a16:creationId xmlns:a16="http://schemas.microsoft.com/office/drawing/2014/main" id="{4B3BCD1A-FA16-02F6-067F-72508AA48F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r Verbinder 175">
                <a:extLst>
                  <a:ext uri="{FF2B5EF4-FFF2-40B4-BE49-F238E27FC236}">
                    <a16:creationId xmlns:a16="http://schemas.microsoft.com/office/drawing/2014/main" id="{ADA6BDAB-0328-7D79-7A47-E5FBFC7F6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r Verbinder 176">
                <a:extLst>
                  <a:ext uri="{FF2B5EF4-FFF2-40B4-BE49-F238E27FC236}">
                    <a16:creationId xmlns:a16="http://schemas.microsoft.com/office/drawing/2014/main" id="{F1653C9B-2529-ABF6-7406-D1B33FEC0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Ellipse 177">
                <a:extLst>
                  <a:ext uri="{FF2B5EF4-FFF2-40B4-BE49-F238E27FC236}">
                    <a16:creationId xmlns:a16="http://schemas.microsoft.com/office/drawing/2014/main" id="{B96359AD-56CA-3E7F-538B-056DC78812C8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" name="Ellipse 178">
                <a:extLst>
                  <a:ext uri="{FF2B5EF4-FFF2-40B4-BE49-F238E27FC236}">
                    <a16:creationId xmlns:a16="http://schemas.microsoft.com/office/drawing/2014/main" id="{74EA27A4-E926-060B-C77A-482C1E8A7C16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0E8EF187-A709-CFE4-C1E5-1D8FBDFADE3D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" name="Ellipse 180">
                <a:extLst>
                  <a:ext uri="{FF2B5EF4-FFF2-40B4-BE49-F238E27FC236}">
                    <a16:creationId xmlns:a16="http://schemas.microsoft.com/office/drawing/2014/main" id="{8BFD43C2-E6F6-E475-D5D9-74BE95ACDB9F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2" name="Ellipse 181">
                <a:extLst>
                  <a:ext uri="{FF2B5EF4-FFF2-40B4-BE49-F238E27FC236}">
                    <a16:creationId xmlns:a16="http://schemas.microsoft.com/office/drawing/2014/main" id="{D8C6812D-D44A-396E-78E9-895C71F32788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3" name="Ellipse 182">
                <a:extLst>
                  <a:ext uri="{FF2B5EF4-FFF2-40B4-BE49-F238E27FC236}">
                    <a16:creationId xmlns:a16="http://schemas.microsoft.com/office/drawing/2014/main" id="{A4DACECA-3FFD-40FF-6EAB-13A58777F64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" name="Ellipse 183">
                <a:extLst>
                  <a:ext uri="{FF2B5EF4-FFF2-40B4-BE49-F238E27FC236}">
                    <a16:creationId xmlns:a16="http://schemas.microsoft.com/office/drawing/2014/main" id="{9D011468-3896-DFFE-714E-422E38FBCB0A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DCF4DB3A-1086-E661-59D4-9042F533668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6" name="Ellipse 185">
                <a:extLst>
                  <a:ext uri="{FF2B5EF4-FFF2-40B4-BE49-F238E27FC236}">
                    <a16:creationId xmlns:a16="http://schemas.microsoft.com/office/drawing/2014/main" id="{D136345C-A5E9-57C0-A2F7-6B90D401D268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7" name="Ellipse 186">
                <a:extLst>
                  <a:ext uri="{FF2B5EF4-FFF2-40B4-BE49-F238E27FC236}">
                    <a16:creationId xmlns:a16="http://schemas.microsoft.com/office/drawing/2014/main" id="{FDD73BD1-D5BC-058E-985B-DE2C84486439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8" name="Ellipse 187">
                <a:extLst>
                  <a:ext uri="{FF2B5EF4-FFF2-40B4-BE49-F238E27FC236}">
                    <a16:creationId xmlns:a16="http://schemas.microsoft.com/office/drawing/2014/main" id="{AF04534C-2410-479E-BF90-E6B360EE21B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" name="Ellipse 188">
                <a:extLst>
                  <a:ext uri="{FF2B5EF4-FFF2-40B4-BE49-F238E27FC236}">
                    <a16:creationId xmlns:a16="http://schemas.microsoft.com/office/drawing/2014/main" id="{CD0F4D28-DD93-FFC6-B4BB-0CFC19334609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" name="Ellipse 189">
                <a:extLst>
                  <a:ext uri="{FF2B5EF4-FFF2-40B4-BE49-F238E27FC236}">
                    <a16:creationId xmlns:a16="http://schemas.microsoft.com/office/drawing/2014/main" id="{25ECD966-F898-EA3C-95B5-210757534E86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Ellipse 190">
                <a:extLst>
                  <a:ext uri="{FF2B5EF4-FFF2-40B4-BE49-F238E27FC236}">
                    <a16:creationId xmlns:a16="http://schemas.microsoft.com/office/drawing/2014/main" id="{291B864E-C395-DB8F-DDA2-0F3C35CCB481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6650D3C0-A9C1-42EF-1BBA-2C7261A99542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FB85092A-3B75-70AD-04D6-500512E8B7E7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82128B64-251C-2A4A-AD36-C9CCF0F9BB63}"/>
              </a:ext>
            </a:extLst>
          </p:cNvPr>
          <p:cNvSpPr txBox="1"/>
          <p:nvPr/>
        </p:nvSpPr>
        <p:spPr>
          <a:xfrm>
            <a:off x="9625648" y="2448868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1615267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Antiferromagnetismus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03127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95856" y="3027291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3738E3D5-FBE8-627A-DCC7-F745E929BA04}"/>
              </a:ext>
            </a:extLst>
          </p:cNvPr>
          <p:cNvGrpSpPr/>
          <p:nvPr/>
        </p:nvGrpSpPr>
        <p:grpSpPr>
          <a:xfrm>
            <a:off x="6495850" y="3027780"/>
            <a:ext cx="3349159" cy="3167755"/>
            <a:chOff x="249070" y="2883180"/>
            <a:chExt cx="3349159" cy="3167755"/>
          </a:xfrm>
        </p:grpSpPr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79EA7DB2-F044-5EF5-2709-50AB4ABB9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>
              <a:extLst>
                <a:ext uri="{FF2B5EF4-FFF2-40B4-BE49-F238E27FC236}">
                  <a16:creationId xmlns:a16="http://schemas.microsoft.com/office/drawing/2014/main" id="{31885E71-6C47-B1BA-281B-03AE389B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DA401229-76C3-FD3D-BE30-1F07D99B3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044373BF-0509-9392-3614-EF0E6B0BC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6861ED58-5E57-DFD8-ECC7-81A32F7F54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CDFD4BF0-0659-FC2C-A6D1-B83911604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F92AEE2-D30A-B577-F7B9-3FC780C30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51076E75-5786-5567-CE1F-90C0D2757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13C684D-C56D-B7E9-25BB-9C865B639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ADABAC33-5D28-F80A-827C-63572BF70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988CBF13-0D45-6014-AFBD-D58085EBC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2F9C05F3-D298-D2CE-37E1-BE30F08EA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3BF73577-B125-DF57-6361-FAFE3953B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>
              <a:extLst>
                <a:ext uri="{FF2B5EF4-FFF2-40B4-BE49-F238E27FC236}">
                  <a16:creationId xmlns:a16="http://schemas.microsoft.com/office/drawing/2014/main" id="{69616E4E-47C0-512B-6D3F-D95B9A6C7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>
              <a:extLst>
                <a:ext uri="{FF2B5EF4-FFF2-40B4-BE49-F238E27FC236}">
                  <a16:creationId xmlns:a16="http://schemas.microsoft.com/office/drawing/2014/main" id="{96AD6ACE-78F0-07FF-1DE3-A6AB3EF1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46DA848A-1B3C-0F1D-54A5-5CD3F88A1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4D4BA975-08A6-EDFF-842A-8B818576E177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2C5AC2DE-DDD6-5090-8911-6B5642AB6592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Rechteck 256">
                <a:extLst>
                  <a:ext uri="{FF2B5EF4-FFF2-40B4-BE49-F238E27FC236}">
                    <a16:creationId xmlns:a16="http://schemas.microsoft.com/office/drawing/2014/main" id="{51249583-0731-BDA3-5A93-0B6597F31E5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360DB47D-0307-04F7-298F-76319B3952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BA73A467-7397-F506-467C-A9A28AEFD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723D8157-795C-921E-15DC-05EE9DCDD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12749811-39DD-45AE-B9C6-6366C6E2F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61">
                <a:extLst>
                  <a:ext uri="{FF2B5EF4-FFF2-40B4-BE49-F238E27FC236}">
                    <a16:creationId xmlns:a16="http://schemas.microsoft.com/office/drawing/2014/main" id="{FC9A43F1-FB3B-6D1C-B047-5EE5FDB60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62">
                <a:extLst>
                  <a:ext uri="{FF2B5EF4-FFF2-40B4-BE49-F238E27FC236}">
                    <a16:creationId xmlns:a16="http://schemas.microsoft.com/office/drawing/2014/main" id="{BDADBE46-A221-A306-5BF2-273921404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63">
                <a:extLst>
                  <a:ext uri="{FF2B5EF4-FFF2-40B4-BE49-F238E27FC236}">
                    <a16:creationId xmlns:a16="http://schemas.microsoft.com/office/drawing/2014/main" id="{7695C029-19C4-D3BB-CB89-8DFE098E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7D56FC29-8569-0204-1437-C1280B612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5ED29E64-9AAD-8754-9BAC-15E5E7C3B6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DC4E9038-090D-AC80-2D06-482609521CF2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B54FBE81-72C4-B915-0A94-C01701FFA8E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F839CAD2-6E27-A3B6-D00B-C7D812B8B58A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301E3CF4-BC57-EF6F-AEB7-73DBD938BE6A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BF4CE0CF-2BC3-1CD2-F73F-D71F8CABD886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582633C3-8DBA-4904-5A5F-63523D6D42D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Ellipse 272">
                <a:extLst>
                  <a:ext uri="{FF2B5EF4-FFF2-40B4-BE49-F238E27FC236}">
                    <a16:creationId xmlns:a16="http://schemas.microsoft.com/office/drawing/2014/main" id="{F7CE88F4-88D4-1566-3A62-4BFCB46E255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FC7253FA-DB8B-25F6-9663-5E463A1AC24F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B08365C5-53FC-2CCC-7A22-5DBC911036B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6" name="Ellipse 275">
                <a:extLst>
                  <a:ext uri="{FF2B5EF4-FFF2-40B4-BE49-F238E27FC236}">
                    <a16:creationId xmlns:a16="http://schemas.microsoft.com/office/drawing/2014/main" id="{E2346BF3-C4D5-0DFE-CD52-695C0DDF1C01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B8499D62-6AE5-5E4C-5AF0-5B97816D15F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004350C7-3945-245E-972F-DD541E889F0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DE775258-0CED-0F26-4449-599D206F0DAA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5F720F6C-AC20-0791-1E70-1CEE74F911DD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EA9A49A4-E043-A096-A355-F76C0F8AC09B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76389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4740F3E0-864E-F3D4-AFF5-D2FEB8D474CC}"/>
              </a:ext>
            </a:extLst>
          </p:cNvPr>
          <p:cNvGrpSpPr/>
          <p:nvPr/>
        </p:nvGrpSpPr>
        <p:grpSpPr>
          <a:xfrm>
            <a:off x="6498993" y="2221976"/>
            <a:ext cx="3349159" cy="3189685"/>
            <a:chOff x="249070" y="2883180"/>
            <a:chExt cx="3349159" cy="3167755"/>
          </a:xfrm>
        </p:grpSpPr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2ED650D7-A67C-68ED-66FA-EFCE91A557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B5CC0C1F-9C65-EAB3-FEEF-3D8ADD44F8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9FC6043C-1E56-086D-C74A-D8DA7E2E70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r Verbinder 195">
              <a:extLst>
                <a:ext uri="{FF2B5EF4-FFF2-40B4-BE49-F238E27FC236}">
                  <a16:creationId xmlns:a16="http://schemas.microsoft.com/office/drawing/2014/main" id="{D0D5DBA2-23EB-08CD-23EC-3A8E6CB407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16E49A58-0E16-5ED7-DD3F-B88AB6E61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id="{39523596-772B-FD88-D443-57E254C12C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r Verbinder 198">
              <a:extLst>
                <a:ext uri="{FF2B5EF4-FFF2-40B4-BE49-F238E27FC236}">
                  <a16:creationId xmlns:a16="http://schemas.microsoft.com/office/drawing/2014/main" id="{C891B58F-DD5E-255D-F6C7-B11601F098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r Verbinder 199">
              <a:extLst>
                <a:ext uri="{FF2B5EF4-FFF2-40B4-BE49-F238E27FC236}">
                  <a16:creationId xmlns:a16="http://schemas.microsoft.com/office/drawing/2014/main" id="{7367D968-4557-CBE7-F2BF-F52D0939DD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1481EFD8-38B9-1322-C13F-7DF88642B1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id="{41C2514A-5C36-77C4-0D9F-D8F4F095F7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r Verbinder 202">
              <a:extLst>
                <a:ext uri="{FF2B5EF4-FFF2-40B4-BE49-F238E27FC236}">
                  <a16:creationId xmlns:a16="http://schemas.microsoft.com/office/drawing/2014/main" id="{660A99C7-2C7F-B061-F4C0-C175812542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Gerader Verbinder 203">
              <a:extLst>
                <a:ext uri="{FF2B5EF4-FFF2-40B4-BE49-F238E27FC236}">
                  <a16:creationId xmlns:a16="http://schemas.microsoft.com/office/drawing/2014/main" id="{3C31F3CA-087E-73B2-1F9F-7C10D37CA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r Verbinder 204">
              <a:extLst>
                <a:ext uri="{FF2B5EF4-FFF2-40B4-BE49-F238E27FC236}">
                  <a16:creationId xmlns:a16="http://schemas.microsoft.com/office/drawing/2014/main" id="{63C37412-14F6-88BE-E362-13EC551F0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r Verbinder 205">
              <a:extLst>
                <a:ext uri="{FF2B5EF4-FFF2-40B4-BE49-F238E27FC236}">
                  <a16:creationId xmlns:a16="http://schemas.microsoft.com/office/drawing/2014/main" id="{B1558DC1-79B0-C807-46EC-DADDF9B3E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r Verbinder 206">
              <a:extLst>
                <a:ext uri="{FF2B5EF4-FFF2-40B4-BE49-F238E27FC236}">
                  <a16:creationId xmlns:a16="http://schemas.microsoft.com/office/drawing/2014/main" id="{BE967CF7-5CE8-7B6E-501C-0BA9F1947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r Verbinder 207">
              <a:extLst>
                <a:ext uri="{FF2B5EF4-FFF2-40B4-BE49-F238E27FC236}">
                  <a16:creationId xmlns:a16="http://schemas.microsoft.com/office/drawing/2014/main" id="{A2C794C0-87BB-1997-2EE1-190AF4326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43F9B9C1-B22E-9984-B67C-B9A9F48AB81C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11" name="Rechteck 210">
                <a:extLst>
                  <a:ext uri="{FF2B5EF4-FFF2-40B4-BE49-F238E27FC236}">
                    <a16:creationId xmlns:a16="http://schemas.microsoft.com/office/drawing/2014/main" id="{174CB6F5-E44F-9307-1793-AB332250E320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9E0B1CC9-AA2F-2011-4CA7-752DBF5B937E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13" name="Gerader Verbinder 212">
                <a:extLst>
                  <a:ext uri="{FF2B5EF4-FFF2-40B4-BE49-F238E27FC236}">
                    <a16:creationId xmlns:a16="http://schemas.microsoft.com/office/drawing/2014/main" id="{F094C694-AF06-620B-04FF-EAB928DC49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Gerader Verbinder 213">
                <a:extLst>
                  <a:ext uri="{FF2B5EF4-FFF2-40B4-BE49-F238E27FC236}">
                    <a16:creationId xmlns:a16="http://schemas.microsoft.com/office/drawing/2014/main" id="{C8E664F0-E048-A7D5-6638-44DA009B43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r Verbinder 214">
                <a:extLst>
                  <a:ext uri="{FF2B5EF4-FFF2-40B4-BE49-F238E27FC236}">
                    <a16:creationId xmlns:a16="http://schemas.microsoft.com/office/drawing/2014/main" id="{EBE72783-60C0-3D31-72C0-04583AC12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215">
                <a:extLst>
                  <a:ext uri="{FF2B5EF4-FFF2-40B4-BE49-F238E27FC236}">
                    <a16:creationId xmlns:a16="http://schemas.microsoft.com/office/drawing/2014/main" id="{27BEF2C1-18D0-E90F-6E09-766E8ECB94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r Verbinder 216">
                <a:extLst>
                  <a:ext uri="{FF2B5EF4-FFF2-40B4-BE49-F238E27FC236}">
                    <a16:creationId xmlns:a16="http://schemas.microsoft.com/office/drawing/2014/main" id="{F641A0C6-AD24-B2DC-9590-DFF8F6395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r Verbinder 217">
                <a:extLst>
                  <a:ext uri="{FF2B5EF4-FFF2-40B4-BE49-F238E27FC236}">
                    <a16:creationId xmlns:a16="http://schemas.microsoft.com/office/drawing/2014/main" id="{EA00065C-4ACD-1481-89C2-D3C16A74D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r Verbinder 218">
                <a:extLst>
                  <a:ext uri="{FF2B5EF4-FFF2-40B4-BE49-F238E27FC236}">
                    <a16:creationId xmlns:a16="http://schemas.microsoft.com/office/drawing/2014/main" id="{20D57C16-260D-831F-AC2C-55DB004948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Gerader Verbinder 219">
                <a:extLst>
                  <a:ext uri="{FF2B5EF4-FFF2-40B4-BE49-F238E27FC236}">
                    <a16:creationId xmlns:a16="http://schemas.microsoft.com/office/drawing/2014/main" id="{AC3BBA19-C553-B3B2-C4A7-9107103F9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Ellipse 220">
                <a:extLst>
                  <a:ext uri="{FF2B5EF4-FFF2-40B4-BE49-F238E27FC236}">
                    <a16:creationId xmlns:a16="http://schemas.microsoft.com/office/drawing/2014/main" id="{7999E875-3793-CAE6-4963-DD632B20827D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2" name="Ellipse 221">
                <a:extLst>
                  <a:ext uri="{FF2B5EF4-FFF2-40B4-BE49-F238E27FC236}">
                    <a16:creationId xmlns:a16="http://schemas.microsoft.com/office/drawing/2014/main" id="{330C9BBD-ABAC-F877-F3A8-CAC316033F39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" name="Ellipse 222">
                <a:extLst>
                  <a:ext uri="{FF2B5EF4-FFF2-40B4-BE49-F238E27FC236}">
                    <a16:creationId xmlns:a16="http://schemas.microsoft.com/office/drawing/2014/main" id="{0E51C08B-7DF2-74E5-FB6B-22F14C06532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4" name="Ellipse 223">
                <a:extLst>
                  <a:ext uri="{FF2B5EF4-FFF2-40B4-BE49-F238E27FC236}">
                    <a16:creationId xmlns:a16="http://schemas.microsoft.com/office/drawing/2014/main" id="{7F757157-3043-4076-CAC8-031B69681766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5" name="Ellipse 224">
                <a:extLst>
                  <a:ext uri="{FF2B5EF4-FFF2-40B4-BE49-F238E27FC236}">
                    <a16:creationId xmlns:a16="http://schemas.microsoft.com/office/drawing/2014/main" id="{CFE65CF2-45A8-9315-491E-0B1B61120FE3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Ellipse 225">
                <a:extLst>
                  <a:ext uri="{FF2B5EF4-FFF2-40B4-BE49-F238E27FC236}">
                    <a16:creationId xmlns:a16="http://schemas.microsoft.com/office/drawing/2014/main" id="{CDEFE903-C61B-12EC-24A9-B03ED85CB04B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7" name="Ellipse 226">
                <a:extLst>
                  <a:ext uri="{FF2B5EF4-FFF2-40B4-BE49-F238E27FC236}">
                    <a16:creationId xmlns:a16="http://schemas.microsoft.com/office/drawing/2014/main" id="{71EAACE6-100C-DD19-8576-6BC593AEA209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8" name="Ellipse 227">
                <a:extLst>
                  <a:ext uri="{FF2B5EF4-FFF2-40B4-BE49-F238E27FC236}">
                    <a16:creationId xmlns:a16="http://schemas.microsoft.com/office/drawing/2014/main" id="{830742D8-A414-403F-9B75-C900BCFDFDB6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9" name="Ellipse 228">
                <a:extLst>
                  <a:ext uri="{FF2B5EF4-FFF2-40B4-BE49-F238E27FC236}">
                    <a16:creationId xmlns:a16="http://schemas.microsoft.com/office/drawing/2014/main" id="{ED37CCA5-019B-3D44-45AB-F79E77320A3E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0" name="Ellipse 229">
                <a:extLst>
                  <a:ext uri="{FF2B5EF4-FFF2-40B4-BE49-F238E27FC236}">
                    <a16:creationId xmlns:a16="http://schemas.microsoft.com/office/drawing/2014/main" id="{7C07AD08-61FA-FE7D-FF3B-3498C7D2EB0B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1" name="Ellipse 230">
                <a:extLst>
                  <a:ext uri="{FF2B5EF4-FFF2-40B4-BE49-F238E27FC236}">
                    <a16:creationId xmlns:a16="http://schemas.microsoft.com/office/drawing/2014/main" id="{8FA64B28-AECD-2770-EEC9-BD30095D285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2" name="Ellipse 231">
                <a:extLst>
                  <a:ext uri="{FF2B5EF4-FFF2-40B4-BE49-F238E27FC236}">
                    <a16:creationId xmlns:a16="http://schemas.microsoft.com/office/drawing/2014/main" id="{8AFB2F83-54B8-5A61-67F5-04B192E42301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3" name="Ellipse 232">
                <a:extLst>
                  <a:ext uri="{FF2B5EF4-FFF2-40B4-BE49-F238E27FC236}">
                    <a16:creationId xmlns:a16="http://schemas.microsoft.com/office/drawing/2014/main" id="{2251457D-4004-4B50-3508-67FFB1E90A7B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4" name="Ellipse 233">
                <a:extLst>
                  <a:ext uri="{FF2B5EF4-FFF2-40B4-BE49-F238E27FC236}">
                    <a16:creationId xmlns:a16="http://schemas.microsoft.com/office/drawing/2014/main" id="{B7725253-57EA-0D7E-F7F4-9E70315B7568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5" name="Ellipse 234">
                <a:extLst>
                  <a:ext uri="{FF2B5EF4-FFF2-40B4-BE49-F238E27FC236}">
                    <a16:creationId xmlns:a16="http://schemas.microsoft.com/office/drawing/2014/main" id="{66A9883C-C6CC-7A79-EBBD-7C7251DC2E37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6" name="Ellipse 235">
                <a:extLst>
                  <a:ext uri="{FF2B5EF4-FFF2-40B4-BE49-F238E27FC236}">
                    <a16:creationId xmlns:a16="http://schemas.microsoft.com/office/drawing/2014/main" id="{25C5CE94-F5FB-5907-7E2D-6100470F7A18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Antiferromagnetismus:Ja</a:t>
            </a:r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03127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95856" y="3027291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4396806" y="1101814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Bandentartung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2841466" y="1392900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Symmetrien: Zeitumkehr + Translation</a:t>
            </a:r>
          </a:p>
          <a:p>
            <a:pPr lvl="2"/>
            <a:r>
              <a:rPr lang="de-DE" dirty="0"/>
              <a:t>	       Zeitumkehr + Inversion </a:t>
            </a:r>
          </a:p>
          <a:p>
            <a:pPr lvl="2"/>
            <a:r>
              <a:rPr lang="de-DE" dirty="0"/>
              <a:t>	       (Zeitumkehrsymmetrie)	</a:t>
            </a:r>
          </a:p>
        </p:txBody>
      </p: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3738E3D5-FBE8-627A-DCC7-F745E929BA04}"/>
              </a:ext>
            </a:extLst>
          </p:cNvPr>
          <p:cNvGrpSpPr/>
          <p:nvPr/>
        </p:nvGrpSpPr>
        <p:grpSpPr>
          <a:xfrm>
            <a:off x="6495850" y="3027780"/>
            <a:ext cx="3349159" cy="3167755"/>
            <a:chOff x="249070" y="2883180"/>
            <a:chExt cx="3349159" cy="3167755"/>
          </a:xfrm>
        </p:grpSpPr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79EA7DB2-F044-5EF5-2709-50AB4ABB9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>
              <a:extLst>
                <a:ext uri="{FF2B5EF4-FFF2-40B4-BE49-F238E27FC236}">
                  <a16:creationId xmlns:a16="http://schemas.microsoft.com/office/drawing/2014/main" id="{31885E71-6C47-B1BA-281B-03AE389B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DA401229-76C3-FD3D-BE30-1F07D99B3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044373BF-0509-9392-3614-EF0E6B0BC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6861ED58-5E57-DFD8-ECC7-81A32F7F54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CDFD4BF0-0659-FC2C-A6D1-B83911604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F92AEE2-D30A-B577-F7B9-3FC780C30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51076E75-5786-5567-CE1F-90C0D2757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13C684D-C56D-B7E9-25BB-9C865B639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ADABAC33-5D28-F80A-827C-63572BF70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988CBF13-0D45-6014-AFBD-D58085EBC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2F9C05F3-D298-D2CE-37E1-BE30F08EA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3BF73577-B125-DF57-6361-FAFE3953B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>
              <a:extLst>
                <a:ext uri="{FF2B5EF4-FFF2-40B4-BE49-F238E27FC236}">
                  <a16:creationId xmlns:a16="http://schemas.microsoft.com/office/drawing/2014/main" id="{69616E4E-47C0-512B-6D3F-D95B9A6C7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>
              <a:extLst>
                <a:ext uri="{FF2B5EF4-FFF2-40B4-BE49-F238E27FC236}">
                  <a16:creationId xmlns:a16="http://schemas.microsoft.com/office/drawing/2014/main" id="{96AD6ACE-78F0-07FF-1DE3-A6AB3EF1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46DA848A-1B3C-0F1D-54A5-5CD3F88A1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4D4BA975-08A6-EDFF-842A-8B818576E177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2C5AC2DE-DDD6-5090-8911-6B5642AB6592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Rechteck 256">
                <a:extLst>
                  <a:ext uri="{FF2B5EF4-FFF2-40B4-BE49-F238E27FC236}">
                    <a16:creationId xmlns:a16="http://schemas.microsoft.com/office/drawing/2014/main" id="{51249583-0731-BDA3-5A93-0B6597F31E5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360DB47D-0307-04F7-298F-76319B3952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BA73A467-7397-F506-467C-A9A28AEFD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723D8157-795C-921E-15DC-05EE9DCDD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12749811-39DD-45AE-B9C6-6366C6E2F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61">
                <a:extLst>
                  <a:ext uri="{FF2B5EF4-FFF2-40B4-BE49-F238E27FC236}">
                    <a16:creationId xmlns:a16="http://schemas.microsoft.com/office/drawing/2014/main" id="{FC9A43F1-FB3B-6D1C-B047-5EE5FDB60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62">
                <a:extLst>
                  <a:ext uri="{FF2B5EF4-FFF2-40B4-BE49-F238E27FC236}">
                    <a16:creationId xmlns:a16="http://schemas.microsoft.com/office/drawing/2014/main" id="{BDADBE46-A221-A306-5BF2-273921404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63">
                <a:extLst>
                  <a:ext uri="{FF2B5EF4-FFF2-40B4-BE49-F238E27FC236}">
                    <a16:creationId xmlns:a16="http://schemas.microsoft.com/office/drawing/2014/main" id="{7695C029-19C4-D3BB-CB89-8DFE098E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7D56FC29-8569-0204-1437-C1280B612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5ED29E64-9AAD-8754-9BAC-15E5E7C3B6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DC4E9038-090D-AC80-2D06-482609521CF2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B54FBE81-72C4-B915-0A94-C01701FFA8E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F839CAD2-6E27-A3B6-D00B-C7D812B8B58A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301E3CF4-BC57-EF6F-AEB7-73DBD938BE6A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BF4CE0CF-2BC3-1CD2-F73F-D71F8CABD886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582633C3-8DBA-4904-5A5F-63523D6D42D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Ellipse 272">
                <a:extLst>
                  <a:ext uri="{FF2B5EF4-FFF2-40B4-BE49-F238E27FC236}">
                    <a16:creationId xmlns:a16="http://schemas.microsoft.com/office/drawing/2014/main" id="{F7CE88F4-88D4-1566-3A62-4BFCB46E255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FC7253FA-DB8B-25F6-9663-5E463A1AC24F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B08365C5-53FC-2CCC-7A22-5DBC911036B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6" name="Ellipse 275">
                <a:extLst>
                  <a:ext uri="{FF2B5EF4-FFF2-40B4-BE49-F238E27FC236}">
                    <a16:creationId xmlns:a16="http://schemas.microsoft.com/office/drawing/2014/main" id="{E2346BF3-C4D5-0DFE-CD52-695C0DDF1C01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B8499D62-6AE5-5E4C-5AF0-5B97816D15F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004350C7-3945-245E-972F-DD541E889F0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DE775258-0CED-0F26-4449-599D206F0DAA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5F720F6C-AC20-0791-1E70-1CEE74F911DD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EA9A49A4-E043-A096-A355-F76C0F8AC09B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82" name="Pfeil: nach unten 281">
            <a:extLst>
              <a:ext uri="{FF2B5EF4-FFF2-40B4-BE49-F238E27FC236}">
                <a16:creationId xmlns:a16="http://schemas.microsoft.com/office/drawing/2014/main" id="{3900FE5F-D441-9919-0178-60E31A57626B}"/>
              </a:ext>
            </a:extLst>
          </p:cNvPr>
          <p:cNvSpPr/>
          <p:nvPr/>
        </p:nvSpPr>
        <p:spPr>
          <a:xfrm rot="10800000">
            <a:off x="9577949" y="4266327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3" name="Pfeil: nach unten 282">
            <a:extLst>
              <a:ext uri="{FF2B5EF4-FFF2-40B4-BE49-F238E27FC236}">
                <a16:creationId xmlns:a16="http://schemas.microsoft.com/office/drawing/2014/main" id="{14520162-1C41-03E1-B2C3-79879AAE92D3}"/>
              </a:ext>
            </a:extLst>
          </p:cNvPr>
          <p:cNvSpPr/>
          <p:nvPr/>
        </p:nvSpPr>
        <p:spPr>
          <a:xfrm rot="10800000">
            <a:off x="8742039" y="4266213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Pfeil: nach unten 283">
            <a:extLst>
              <a:ext uri="{FF2B5EF4-FFF2-40B4-BE49-F238E27FC236}">
                <a16:creationId xmlns:a16="http://schemas.microsoft.com/office/drawing/2014/main" id="{05BBEE5E-5110-C64C-37D6-EB92EFE968C4}"/>
              </a:ext>
            </a:extLst>
          </p:cNvPr>
          <p:cNvSpPr/>
          <p:nvPr/>
        </p:nvSpPr>
        <p:spPr>
          <a:xfrm rot="10800000">
            <a:off x="7924108" y="4266213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Pfeil: nach unten 284">
            <a:extLst>
              <a:ext uri="{FF2B5EF4-FFF2-40B4-BE49-F238E27FC236}">
                <a16:creationId xmlns:a16="http://schemas.microsoft.com/office/drawing/2014/main" id="{5CACFBB3-2514-C9D0-77F0-3C442C34252D}"/>
              </a:ext>
            </a:extLst>
          </p:cNvPr>
          <p:cNvSpPr/>
          <p:nvPr/>
        </p:nvSpPr>
        <p:spPr>
          <a:xfrm rot="10800000">
            <a:off x="7084568" y="4254587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Textfeld 285">
            <a:extLst>
              <a:ext uri="{FF2B5EF4-FFF2-40B4-BE49-F238E27FC236}">
                <a16:creationId xmlns:a16="http://schemas.microsoft.com/office/drawing/2014/main" id="{1651A777-B046-A09F-37F8-8C132659BB65}"/>
              </a:ext>
            </a:extLst>
          </p:cNvPr>
          <p:cNvSpPr txBox="1"/>
          <p:nvPr/>
        </p:nvSpPr>
        <p:spPr>
          <a:xfrm>
            <a:off x="4386772" y="5055392"/>
            <a:ext cx="15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Translation </a:t>
            </a:r>
            <a:r>
              <a:rPr lang="de-DE" dirty="0">
                <a:solidFill>
                  <a:srgbClr val="FFC000"/>
                </a:solidFill>
              </a:rPr>
              <a:t>T</a:t>
            </a:r>
          </a:p>
        </p:txBody>
      </p:sp>
      <p:pic>
        <p:nvPicPr>
          <p:cNvPr id="287" name="Grafik 286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FB27F926-A2E3-389D-8864-E9B27DAC3E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418" y="219560"/>
            <a:ext cx="3027967" cy="1966954"/>
          </a:xfrm>
          <a:prstGeom prst="rect">
            <a:avLst/>
          </a:prstGeom>
        </p:spPr>
      </p:pic>
      <p:sp>
        <p:nvSpPr>
          <p:cNvPr id="288" name="Textfeld 287">
            <a:extLst>
              <a:ext uri="{FF2B5EF4-FFF2-40B4-BE49-F238E27FC236}">
                <a16:creationId xmlns:a16="http://schemas.microsoft.com/office/drawing/2014/main" id="{62EB7C9B-1A65-545F-4319-2C1B588B57A8}"/>
              </a:ext>
            </a:extLst>
          </p:cNvPr>
          <p:cNvSpPr txBox="1"/>
          <p:nvPr/>
        </p:nvSpPr>
        <p:spPr>
          <a:xfrm>
            <a:off x="4396806" y="5550278"/>
            <a:ext cx="144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 Gitters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F647254-17B1-BDD1-A287-EC5C1D28A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153" y="1785569"/>
            <a:ext cx="720758" cy="33265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3318866-DCB5-1074-8B9D-432CFB56C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3112" y="1433725"/>
            <a:ext cx="720758" cy="32321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71148BC-79D1-9475-DD20-F512A6C0C9D1}"/>
              </a:ext>
            </a:extLst>
          </p:cNvPr>
          <p:cNvSpPr txBox="1"/>
          <p:nvPr/>
        </p:nvSpPr>
        <p:spPr>
          <a:xfrm>
            <a:off x="9775411" y="2269974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58323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20" y="1685992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7F6B26-A6ED-9CC9-8AA4-9690D623329F}"/>
              </a:ext>
            </a:extLst>
          </p:cNvPr>
          <p:cNvSpPr/>
          <p:nvPr/>
        </p:nvSpPr>
        <p:spPr>
          <a:xfrm>
            <a:off x="6456040" y="2109038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20BA94D-5759-DDE0-86C8-3208FA61B60C}"/>
              </a:ext>
            </a:extLst>
          </p:cNvPr>
          <p:cNvSpPr/>
          <p:nvPr/>
        </p:nvSpPr>
        <p:spPr>
          <a:xfrm>
            <a:off x="8768680" y="2132856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63FBCE6-D30B-E1B1-16EA-D8ECECD4C601}"/>
              </a:ext>
            </a:extLst>
          </p:cNvPr>
          <p:cNvSpPr/>
          <p:nvPr/>
        </p:nvSpPr>
        <p:spPr>
          <a:xfrm>
            <a:off x="8768680" y="3397170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E2A590E-A05D-8D60-3A67-AB950B80DC1D}"/>
              </a:ext>
            </a:extLst>
          </p:cNvPr>
          <p:cNvSpPr/>
          <p:nvPr/>
        </p:nvSpPr>
        <p:spPr>
          <a:xfrm>
            <a:off x="6456040" y="3397170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E0FDB35-C9A5-9AD0-3453-9E9C250F6D42}"/>
              </a:ext>
            </a:extLst>
          </p:cNvPr>
          <p:cNvSpPr/>
          <p:nvPr/>
        </p:nvSpPr>
        <p:spPr>
          <a:xfrm>
            <a:off x="645604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AD83D1A-D151-1AFD-F125-A615532D59DB}"/>
              </a:ext>
            </a:extLst>
          </p:cNvPr>
          <p:cNvSpPr/>
          <p:nvPr/>
        </p:nvSpPr>
        <p:spPr>
          <a:xfrm>
            <a:off x="876868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76D500D-9419-3715-F8AB-9B614E48DACC}"/>
              </a:ext>
            </a:extLst>
          </p:cNvPr>
          <p:cNvSpPr/>
          <p:nvPr/>
        </p:nvSpPr>
        <p:spPr>
          <a:xfrm>
            <a:off x="5318222" y="2109038"/>
            <a:ext cx="985418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C5894B8-5C23-F93C-6D0C-A90430DFB0FC}"/>
              </a:ext>
            </a:extLst>
          </p:cNvPr>
          <p:cNvSpPr/>
          <p:nvPr/>
        </p:nvSpPr>
        <p:spPr>
          <a:xfrm>
            <a:off x="5318222" y="3397170"/>
            <a:ext cx="985418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234622B-6A75-0923-7DF3-C62EC388F409}"/>
              </a:ext>
            </a:extLst>
          </p:cNvPr>
          <p:cNvSpPr/>
          <p:nvPr/>
        </p:nvSpPr>
        <p:spPr>
          <a:xfrm>
            <a:off x="876868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4FD7CF6-0273-F048-BD54-BF53D58C8AF1}"/>
              </a:ext>
            </a:extLst>
          </p:cNvPr>
          <p:cNvSpPr/>
          <p:nvPr/>
        </p:nvSpPr>
        <p:spPr>
          <a:xfrm>
            <a:off x="645604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A2D6652-B74C-0A80-E5B6-1671FEEA90DA}"/>
              </a:ext>
            </a:extLst>
          </p:cNvPr>
          <p:cNvSpPr/>
          <p:nvPr/>
        </p:nvSpPr>
        <p:spPr>
          <a:xfrm>
            <a:off x="5318222" y="4900475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F68026-AC58-7A88-5926-9961C32BA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5021602" y="1714701"/>
            <a:ext cx="5568951" cy="4103687"/>
          </a:xfrm>
        </p:spPr>
        <p:txBody>
          <a:bodyPr/>
          <a:lstStyle/>
          <a:p>
            <a:r>
              <a:rPr lang="de-DE" dirty="0"/>
              <a:t>Magnete sind überall (nicht nur am Kühlschrank):</a:t>
            </a:r>
          </a:p>
          <a:p>
            <a:endParaRPr lang="de-DE" dirty="0"/>
          </a:p>
          <a:p>
            <a:pPr lvl="2"/>
            <a:r>
              <a:rPr lang="de-DE" dirty="0"/>
              <a:t>Elektrische Motoren</a:t>
            </a:r>
          </a:p>
          <a:p>
            <a:pPr lvl="3"/>
            <a:r>
              <a:rPr lang="de-DE" dirty="0"/>
              <a:t>Lautsprecher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Medizin</a:t>
            </a:r>
          </a:p>
          <a:p>
            <a:pPr lvl="3"/>
            <a:r>
              <a:rPr lang="de-DE" dirty="0"/>
              <a:t>MRT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Digitaler Speicher</a:t>
            </a:r>
          </a:p>
          <a:p>
            <a:pPr lvl="3"/>
            <a:r>
              <a:rPr lang="de-DE" dirty="0"/>
              <a:t>HDD</a:t>
            </a:r>
          </a:p>
          <a:p>
            <a:pPr lvl="3"/>
            <a:r>
              <a:rPr lang="de-DE" dirty="0" err="1"/>
              <a:t>Skyrmions</a:t>
            </a:r>
            <a:r>
              <a:rPr lang="de-DE" dirty="0"/>
              <a:t>(?)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Computing – </a:t>
            </a:r>
            <a:r>
              <a:rPr lang="de-DE" dirty="0" err="1"/>
              <a:t>Spintronics</a:t>
            </a:r>
            <a:r>
              <a:rPr lang="de-DE" dirty="0"/>
              <a:t> – </a:t>
            </a:r>
            <a:r>
              <a:rPr lang="de-DE" dirty="0" err="1"/>
              <a:t>Magnonen</a:t>
            </a:r>
            <a:r>
              <a:rPr lang="de-DE" dirty="0"/>
              <a:t>(?)</a:t>
            </a:r>
          </a:p>
          <a:p>
            <a:pPr lvl="2"/>
            <a:r>
              <a:rPr lang="de-DE" dirty="0"/>
              <a:t>Forschung (Nowak, Gönnenwein, </a:t>
            </a:r>
            <a:r>
              <a:rPr lang="de-DE" dirty="0" err="1"/>
              <a:t>Bossini</a:t>
            </a:r>
            <a:r>
              <a:rPr lang="de-DE" dirty="0"/>
              <a:t>….)</a:t>
            </a:r>
          </a:p>
        </p:txBody>
      </p:sp>
    </p:spTree>
    <p:extLst>
      <p:ext uri="{BB962C8B-B14F-4D97-AF65-F5344CB8AC3E}">
        <p14:creationId xmlns:p14="http://schemas.microsoft.com/office/powerpoint/2010/main" val="1160690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Altermagnetismus</a:t>
            </a:r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791544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338033" y="3920149"/>
            <a:ext cx="1728192" cy="3208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89" y="3408589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256890" y="4924823"/>
            <a:ext cx="1728192" cy="287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A194C525-AB61-2A8A-5277-13C2EAF37376}"/>
              </a:ext>
            </a:extLst>
          </p:cNvPr>
          <p:cNvGrpSpPr/>
          <p:nvPr/>
        </p:nvGrpSpPr>
        <p:grpSpPr>
          <a:xfrm>
            <a:off x="839416" y="3502119"/>
            <a:ext cx="2160240" cy="1961950"/>
            <a:chOff x="839416" y="3502119"/>
            <a:chExt cx="2160240" cy="196195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47087EDA-1230-CD7E-5189-493E20CF0C2A}"/>
                </a:ext>
              </a:extLst>
            </p:cNvPr>
            <p:cNvGrpSpPr/>
            <p:nvPr/>
          </p:nvGrpSpPr>
          <p:grpSpPr>
            <a:xfrm>
              <a:off x="839416" y="3502119"/>
              <a:ext cx="2160240" cy="1961950"/>
              <a:chOff x="839416" y="3502119"/>
              <a:chExt cx="2160240" cy="1961950"/>
            </a:xfrm>
          </p:grpSpPr>
          <p:cxnSp>
            <p:nvCxnSpPr>
              <p:cNvPr id="120" name="Gerader Verbinder 119">
                <a:extLst>
                  <a:ext uri="{FF2B5EF4-FFF2-40B4-BE49-F238E27FC236}">
                    <a16:creationId xmlns:a16="http://schemas.microsoft.com/office/drawing/2014/main" id="{B866FEAB-2378-6806-91C8-10114F7094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416" y="4097307"/>
                <a:ext cx="648197" cy="4549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>
                <a:extLst>
                  <a:ext uri="{FF2B5EF4-FFF2-40B4-BE49-F238E27FC236}">
                    <a16:creationId xmlns:a16="http://schemas.microsoft.com/office/drawing/2014/main" id="{110E51DD-BAF8-0ED0-2413-77A2C46F1B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9416" y="4870798"/>
                <a:ext cx="647121" cy="1222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r Verbinder 112">
                <a:extLst>
                  <a:ext uri="{FF2B5EF4-FFF2-40B4-BE49-F238E27FC236}">
                    <a16:creationId xmlns:a16="http://schemas.microsoft.com/office/drawing/2014/main" id="{9154C039-D261-C6CB-B6FB-16487ED368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8877" y="4080887"/>
                <a:ext cx="640779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>
                <a:extLst>
                  <a:ext uri="{FF2B5EF4-FFF2-40B4-BE49-F238E27FC236}">
                    <a16:creationId xmlns:a16="http://schemas.microsoft.com/office/drawing/2014/main" id="{4935149C-BC0C-8C30-E43E-0A8577C942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1074" y="4883420"/>
                <a:ext cx="65858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r Verbinder 107">
                <a:extLst>
                  <a:ext uri="{FF2B5EF4-FFF2-40B4-BE49-F238E27FC236}">
                    <a16:creationId xmlns:a16="http://schemas.microsoft.com/office/drawing/2014/main" id="{51D2DA18-DA93-547F-647B-662629B5F3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02119"/>
                <a:ext cx="19575" cy="5787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r Verbinder 108">
                <a:extLst>
                  <a:ext uri="{FF2B5EF4-FFF2-40B4-BE49-F238E27FC236}">
                    <a16:creationId xmlns:a16="http://schemas.microsoft.com/office/drawing/2014/main" id="{54A6BF75-C267-986F-A4C1-94B917857D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1701" y="4835016"/>
                <a:ext cx="3213" cy="62905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Gerader Verbinder 111">
                <a:extLst>
                  <a:ext uri="{FF2B5EF4-FFF2-40B4-BE49-F238E27FC236}">
                    <a16:creationId xmlns:a16="http://schemas.microsoft.com/office/drawing/2014/main" id="{1188FF91-368B-6FC4-2864-676C32C56C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21546" y="4834614"/>
                <a:ext cx="13993" cy="62945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r Verbinder 105">
                <a:extLst>
                  <a:ext uri="{FF2B5EF4-FFF2-40B4-BE49-F238E27FC236}">
                    <a16:creationId xmlns:a16="http://schemas.microsoft.com/office/drawing/2014/main" id="{9382EBAF-EF8A-160C-019D-C2F2641B3A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9135" y="3502119"/>
                <a:ext cx="2566" cy="56234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6" name="Raute 25">
              <a:extLst>
                <a:ext uri="{FF2B5EF4-FFF2-40B4-BE49-F238E27FC236}">
                  <a16:creationId xmlns:a16="http://schemas.microsoft.com/office/drawing/2014/main" id="{7863E659-C97E-51A9-69E6-7D65CB229C6F}"/>
                </a:ext>
              </a:extLst>
            </p:cNvPr>
            <p:cNvSpPr/>
            <p:nvPr/>
          </p:nvSpPr>
          <p:spPr>
            <a:xfrm>
              <a:off x="1926438" y="389607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Raute 36">
              <a:extLst>
                <a:ext uri="{FF2B5EF4-FFF2-40B4-BE49-F238E27FC236}">
                  <a16:creationId xmlns:a16="http://schemas.microsoft.com/office/drawing/2014/main" id="{43DCAE1E-1FF1-6350-87E7-02E92A771D4B}"/>
                </a:ext>
              </a:extLst>
            </p:cNvPr>
            <p:cNvSpPr/>
            <p:nvPr/>
          </p:nvSpPr>
          <p:spPr>
            <a:xfrm rot="16200000">
              <a:off x="1135201" y="389742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8" name="Raute 37">
              <a:extLst>
                <a:ext uri="{FF2B5EF4-FFF2-40B4-BE49-F238E27FC236}">
                  <a16:creationId xmlns:a16="http://schemas.microsoft.com/office/drawing/2014/main" id="{7D7E18D2-602F-F707-FF9C-890E411DDA4E}"/>
                </a:ext>
              </a:extLst>
            </p:cNvPr>
            <p:cNvSpPr/>
            <p:nvPr/>
          </p:nvSpPr>
          <p:spPr>
            <a:xfrm rot="16200000">
              <a:off x="1926437" y="4685695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C7FAADDD-93DF-8EA7-4E1E-E51043FD8CD7}"/>
                </a:ext>
              </a:extLst>
            </p:cNvPr>
            <p:cNvSpPr/>
            <p:nvPr/>
          </p:nvSpPr>
          <p:spPr>
            <a:xfrm>
              <a:off x="1125986" y="467918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C6E96815-2E8B-A4AD-5EDE-B368A134071E}"/>
              </a:ext>
            </a:extLst>
          </p:cNvPr>
          <p:cNvGrpSpPr/>
          <p:nvPr/>
        </p:nvGrpSpPr>
        <p:grpSpPr>
          <a:xfrm>
            <a:off x="7968208" y="3668827"/>
            <a:ext cx="1685940" cy="1763466"/>
            <a:chOff x="7968208" y="3668827"/>
            <a:chExt cx="1685940" cy="1763466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9B5CC0C2-FDA1-6D26-F2DB-38F67D426BC5}"/>
                </a:ext>
              </a:extLst>
            </p:cNvPr>
            <p:cNvGrpSpPr/>
            <p:nvPr/>
          </p:nvGrpSpPr>
          <p:grpSpPr>
            <a:xfrm>
              <a:off x="7968208" y="3668827"/>
              <a:ext cx="1685940" cy="1717204"/>
              <a:chOff x="1079737" y="3524612"/>
              <a:chExt cx="1685940" cy="1717204"/>
            </a:xfrm>
          </p:grpSpPr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2AD1C578-0FB7-B040-5D1C-7043EA5C0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813" y="409730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2AE83A7F-0937-8C81-EE60-72F5783772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9737" y="4883018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4B785D5C-4F12-74D1-6CC3-BA62E4065E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8877" y="408088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94C32B91-9656-6AEC-F752-0636B8EDA0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1074" y="4883420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01B77203-F928-D032-A378-F35552DCB1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24612"/>
                <a:ext cx="4924" cy="55627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BF0967D7-E05B-4CB6-12CD-AD828F0015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701" y="4835016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458E54E0-24E6-7104-987D-74ABB79EBA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1546" y="4834614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82182BEF-9047-F5C9-64DC-668A73A4B0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699" y="3542462"/>
                <a:ext cx="0" cy="52200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AD77BC87-EBE9-F808-FE74-7A658D8A33F0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9172374-7252-6D90-2178-640CAC9354B4}"/>
                </a:ext>
              </a:extLst>
            </p:cNvPr>
            <p:cNvSpPr/>
            <p:nvPr/>
          </p:nvSpPr>
          <p:spPr>
            <a:xfrm>
              <a:off x="8811695" y="403646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Raute 44">
              <a:extLst>
                <a:ext uri="{FF2B5EF4-FFF2-40B4-BE49-F238E27FC236}">
                  <a16:creationId xmlns:a16="http://schemas.microsoft.com/office/drawing/2014/main" id="{5D87EC28-D907-62D5-78B9-F25208A89BB7}"/>
                </a:ext>
              </a:extLst>
            </p:cNvPr>
            <p:cNvSpPr/>
            <p:nvPr/>
          </p:nvSpPr>
          <p:spPr>
            <a:xfrm rot="16200000">
              <a:off x="8020458" y="4037824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Raute 73">
              <a:extLst>
                <a:ext uri="{FF2B5EF4-FFF2-40B4-BE49-F238E27FC236}">
                  <a16:creationId xmlns:a16="http://schemas.microsoft.com/office/drawing/2014/main" id="{57254CF0-CBEA-E4EC-6763-38F7517AE30D}"/>
                </a:ext>
              </a:extLst>
            </p:cNvPr>
            <p:cNvSpPr/>
            <p:nvPr/>
          </p:nvSpPr>
          <p:spPr>
            <a:xfrm rot="16200000">
              <a:off x="8811694" y="4826091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Raute 74">
              <a:extLst>
                <a:ext uri="{FF2B5EF4-FFF2-40B4-BE49-F238E27FC236}">
                  <a16:creationId xmlns:a16="http://schemas.microsoft.com/office/drawing/2014/main" id="{BABB20BC-52AB-E67F-6C6B-465EBE6E3E12}"/>
                </a:ext>
              </a:extLst>
            </p:cNvPr>
            <p:cNvSpPr/>
            <p:nvPr/>
          </p:nvSpPr>
          <p:spPr>
            <a:xfrm>
              <a:off x="8011243" y="481957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0BCC91F4-3498-6D21-1657-44806A682DBF}"/>
              </a:ext>
            </a:extLst>
          </p:cNvPr>
          <p:cNvGrpSpPr/>
          <p:nvPr/>
        </p:nvGrpSpPr>
        <p:grpSpPr>
          <a:xfrm rot="16200000">
            <a:off x="1391223" y="3985464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343230C-6438-FA55-C825-A1515A28691D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585B12F-C4B1-CAA5-CEB8-5223C0F0E0E4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lussdiagramm: Gespeicherte Daten 28">
              <a:extLst>
                <a:ext uri="{FF2B5EF4-FFF2-40B4-BE49-F238E27FC236}">
                  <a16:creationId xmlns:a16="http://schemas.microsoft.com/office/drawing/2014/main" id="{B12095CA-BF64-4E8F-9759-0D335BB42B2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Flussdiagramm: Gespeicherte Daten 29">
              <a:extLst>
                <a:ext uri="{FF2B5EF4-FFF2-40B4-BE49-F238E27FC236}">
                  <a16:creationId xmlns:a16="http://schemas.microsoft.com/office/drawing/2014/main" id="{CD03FEDF-183F-2A43-EA11-632F9A100570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97D3A1BE-40CD-E140-3575-A994E45725DC}"/>
              </a:ext>
            </a:extLst>
          </p:cNvPr>
          <p:cNvGrpSpPr/>
          <p:nvPr/>
        </p:nvGrpSpPr>
        <p:grpSpPr>
          <a:xfrm rot="16200000">
            <a:off x="2190362" y="4775409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43B1321D-CD58-61B0-1779-3080032C60E6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AB1E2BC-9B29-D38C-D25C-A24D1F49DA0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Flussdiagramm: Gespeicherte Daten 34">
              <a:extLst>
                <a:ext uri="{FF2B5EF4-FFF2-40B4-BE49-F238E27FC236}">
                  <a16:creationId xmlns:a16="http://schemas.microsoft.com/office/drawing/2014/main" id="{497D1D53-35A0-D487-FA2A-5E43EFA8C5FE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Flussdiagramm: Gespeicherte Daten 35">
              <a:extLst>
                <a:ext uri="{FF2B5EF4-FFF2-40B4-BE49-F238E27FC236}">
                  <a16:creationId xmlns:a16="http://schemas.microsoft.com/office/drawing/2014/main" id="{6F9D77D8-2717-F42E-E5B0-6B29136E20BE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A34256B9-4614-EE16-E407-44D648AFC184}"/>
              </a:ext>
            </a:extLst>
          </p:cNvPr>
          <p:cNvGrpSpPr/>
          <p:nvPr/>
        </p:nvGrpSpPr>
        <p:grpSpPr>
          <a:xfrm>
            <a:off x="2191705" y="3975150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51DA9D5A-8648-20A8-DF70-8107B5A63CC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EDB7D54-F1A9-CE8F-DCC0-E7D8EEF31712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Flussdiagramm: Gespeicherte Daten 42">
              <a:extLst>
                <a:ext uri="{FF2B5EF4-FFF2-40B4-BE49-F238E27FC236}">
                  <a16:creationId xmlns:a16="http://schemas.microsoft.com/office/drawing/2014/main" id="{59B72CD0-C9B0-60F6-F6B4-7764B82F4220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Flussdiagramm: Gespeicherte Daten 45">
              <a:extLst>
                <a:ext uri="{FF2B5EF4-FFF2-40B4-BE49-F238E27FC236}">
                  <a16:creationId xmlns:a16="http://schemas.microsoft.com/office/drawing/2014/main" id="{E1CF88CA-2683-3BED-56E9-7EB5E84D9401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72FC151-CA38-B3ED-7010-B5BDF65DE117}"/>
              </a:ext>
            </a:extLst>
          </p:cNvPr>
          <p:cNvGrpSpPr/>
          <p:nvPr/>
        </p:nvGrpSpPr>
        <p:grpSpPr>
          <a:xfrm>
            <a:off x="1396232" y="4766811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5D19BAEC-388E-E090-B142-A6FBC83CF5D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EC1DA2C-B46E-D7D4-E92B-8BBFA0B6B2B5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Gespeicherte Daten 50">
              <a:extLst>
                <a:ext uri="{FF2B5EF4-FFF2-40B4-BE49-F238E27FC236}">
                  <a16:creationId xmlns:a16="http://schemas.microsoft.com/office/drawing/2014/main" id="{EEEAE0DC-58E0-E7AC-8B13-E722C61AB9E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Gespeicherte Daten 51">
              <a:extLst>
                <a:ext uri="{FF2B5EF4-FFF2-40B4-BE49-F238E27FC236}">
                  <a16:creationId xmlns:a16="http://schemas.microsoft.com/office/drawing/2014/main" id="{2354FC94-0ECC-A43B-0D5A-CADE174AB68C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6E406130-178C-2C58-6DED-F929FF050534}"/>
              </a:ext>
            </a:extLst>
          </p:cNvPr>
          <p:cNvGrpSpPr/>
          <p:nvPr/>
        </p:nvGrpSpPr>
        <p:grpSpPr>
          <a:xfrm>
            <a:off x="8287341" y="492367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E37F7D0C-A0F3-BE07-86DB-3DFE3DAEC652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1846DA0D-70E0-2A1F-2C27-1EA807D1D621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lussdiagramm: Gespeicherte Daten 55">
              <a:extLst>
                <a:ext uri="{FF2B5EF4-FFF2-40B4-BE49-F238E27FC236}">
                  <a16:creationId xmlns:a16="http://schemas.microsoft.com/office/drawing/2014/main" id="{C9190C04-342E-AAF6-2F07-EF08264D0126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lussdiagramm: Gespeicherte Daten 56">
              <a:extLst>
                <a:ext uri="{FF2B5EF4-FFF2-40B4-BE49-F238E27FC236}">
                  <a16:creationId xmlns:a16="http://schemas.microsoft.com/office/drawing/2014/main" id="{A9A396B1-3419-635C-D741-EBEA9BBBE9C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46A42FD3-CB55-3247-09C4-6626D98F43D1}"/>
              </a:ext>
            </a:extLst>
          </p:cNvPr>
          <p:cNvGrpSpPr/>
          <p:nvPr/>
        </p:nvGrpSpPr>
        <p:grpSpPr>
          <a:xfrm>
            <a:off x="9076154" y="4119365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FC5E1A7C-532F-DAF5-5D7C-B7F2CCDD2D4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85CAE9D2-C268-4B40-CC8B-CBA7338545E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lussdiagramm: Gespeicherte Daten 62">
              <a:extLst>
                <a:ext uri="{FF2B5EF4-FFF2-40B4-BE49-F238E27FC236}">
                  <a16:creationId xmlns:a16="http://schemas.microsoft.com/office/drawing/2014/main" id="{B67CDAC8-7176-53E5-14B6-9CDAFB53DFD3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lussdiagramm: Gespeicherte Daten 63">
              <a:extLst>
                <a:ext uri="{FF2B5EF4-FFF2-40B4-BE49-F238E27FC236}">
                  <a16:creationId xmlns:a16="http://schemas.microsoft.com/office/drawing/2014/main" id="{94A1EBF1-2459-FF8D-FF20-2CBEBBC87281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8F56EC70-37A2-414A-C7E5-6315EECF1DC7}"/>
              </a:ext>
            </a:extLst>
          </p:cNvPr>
          <p:cNvGrpSpPr/>
          <p:nvPr/>
        </p:nvGrpSpPr>
        <p:grpSpPr>
          <a:xfrm rot="5400000">
            <a:off x="9080843" y="4906802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1A045E6-CB0D-F796-7D64-88134D5EF8D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08727D4B-3484-696C-0B76-F5E92ADD5A2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lussdiagramm: Gespeicherte Daten 69">
              <a:extLst>
                <a:ext uri="{FF2B5EF4-FFF2-40B4-BE49-F238E27FC236}">
                  <a16:creationId xmlns:a16="http://schemas.microsoft.com/office/drawing/2014/main" id="{CF2BCBAC-E6EE-4882-2156-088CD2B63639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lussdiagramm: Gespeicherte Daten 70">
              <a:extLst>
                <a:ext uri="{FF2B5EF4-FFF2-40B4-BE49-F238E27FC236}">
                  <a16:creationId xmlns:a16="http://schemas.microsoft.com/office/drawing/2014/main" id="{038BB36A-EDD4-A6F1-5F64-C9F7C4961B1A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50CFD6A3-A727-3B02-187B-047098279615}"/>
              </a:ext>
            </a:extLst>
          </p:cNvPr>
          <p:cNvGrpSpPr/>
          <p:nvPr/>
        </p:nvGrpSpPr>
        <p:grpSpPr>
          <a:xfrm rot="5400000">
            <a:off x="8282456" y="413294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E555C72C-DF21-3301-948F-E6A92AA295A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06BF9903-FC54-BD47-FC5D-16A5167A91A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Flussdiagramm: Gespeicherte Daten 79">
              <a:extLst>
                <a:ext uri="{FF2B5EF4-FFF2-40B4-BE49-F238E27FC236}">
                  <a16:creationId xmlns:a16="http://schemas.microsoft.com/office/drawing/2014/main" id="{D3300FF9-A8BA-8A80-D9AC-77AA38A2D6B5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Flussdiagramm: Gespeicherte Daten 80">
              <a:extLst>
                <a:ext uri="{FF2B5EF4-FFF2-40B4-BE49-F238E27FC236}">
                  <a16:creationId xmlns:a16="http://schemas.microsoft.com/office/drawing/2014/main" id="{1007C4DD-7B31-D27A-73DA-DB0BB873EBB3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80218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Altermagnetismus</a:t>
            </a:r>
            <a:r>
              <a:rPr lang="de-DE" dirty="0"/>
              <a:t>: Ja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1004794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338033" y="3920149"/>
            <a:ext cx="1728192" cy="3208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89" y="3408589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256890" y="4924823"/>
            <a:ext cx="1728192" cy="287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4275552" y="1523102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Bandaufspaltung?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2743391" y="1799311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Symmetrien: Zeitumkehr + Rotation</a:t>
            </a:r>
          </a:p>
          <a:p>
            <a:pPr lvl="2"/>
            <a:r>
              <a:rPr lang="de-DE" dirty="0"/>
              <a:t>	       Keine Zeitumkehrsymmetrie	</a:t>
            </a:r>
          </a:p>
        </p:txBody>
      </p:sp>
      <p:sp>
        <p:nvSpPr>
          <p:cNvPr id="83" name="Pfeil: gebogen 82">
            <a:extLst>
              <a:ext uri="{FF2B5EF4-FFF2-40B4-BE49-F238E27FC236}">
                <a16:creationId xmlns:a16="http://schemas.microsoft.com/office/drawing/2014/main" id="{AC74CA8E-43A8-3C3B-CC15-4F34263317D8}"/>
              </a:ext>
            </a:extLst>
          </p:cNvPr>
          <p:cNvSpPr/>
          <p:nvPr/>
        </p:nvSpPr>
        <p:spPr>
          <a:xfrm rot="17989508">
            <a:off x="7625831" y="4403188"/>
            <a:ext cx="576064" cy="520475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42B101BA-595B-1263-B8CB-E0BCB96E9F0B}"/>
              </a:ext>
            </a:extLst>
          </p:cNvPr>
          <p:cNvSpPr txBox="1"/>
          <p:nvPr/>
        </p:nvSpPr>
        <p:spPr>
          <a:xfrm>
            <a:off x="4437324" y="4644026"/>
            <a:ext cx="124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Rotation </a:t>
            </a:r>
            <a:r>
              <a:rPr lang="de-DE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614A29B0-AB76-0176-EA43-D75474F44A67}"/>
              </a:ext>
            </a:extLst>
          </p:cNvPr>
          <p:cNvSpPr txBox="1"/>
          <p:nvPr/>
        </p:nvSpPr>
        <p:spPr>
          <a:xfrm>
            <a:off x="4428941" y="512611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des Gitters</a:t>
            </a:r>
          </a:p>
        </p:txBody>
      </p:sp>
      <p:pic>
        <p:nvPicPr>
          <p:cNvPr id="19" name="Grafik 18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773BE14C-2B93-80E0-72C7-AE9F62FE2B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45" y="376978"/>
            <a:ext cx="2868639" cy="188399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D8FD029-11AC-D565-FCEB-398365431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924" y="1836430"/>
            <a:ext cx="762620" cy="318259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89D9C0E-10FF-00DD-A901-3BBE68C3B6B2}"/>
              </a:ext>
            </a:extLst>
          </p:cNvPr>
          <p:cNvGrpSpPr/>
          <p:nvPr/>
        </p:nvGrpSpPr>
        <p:grpSpPr>
          <a:xfrm>
            <a:off x="839416" y="3502119"/>
            <a:ext cx="2160240" cy="1961950"/>
            <a:chOff x="839416" y="3502119"/>
            <a:chExt cx="2160240" cy="1961950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C91254FE-1F3E-12A4-C21B-E083E947966F}"/>
                </a:ext>
              </a:extLst>
            </p:cNvPr>
            <p:cNvGrpSpPr/>
            <p:nvPr/>
          </p:nvGrpSpPr>
          <p:grpSpPr>
            <a:xfrm>
              <a:off x="839416" y="3502119"/>
              <a:ext cx="2160240" cy="1961950"/>
              <a:chOff x="839416" y="3502119"/>
              <a:chExt cx="2160240" cy="1961950"/>
            </a:xfrm>
          </p:grpSpPr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C9772B44-4003-726F-5CF8-23BEFA2C94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416" y="4097307"/>
                <a:ext cx="648197" cy="4549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69E412F4-A031-2A81-D368-229BA172DA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9416" y="4870798"/>
                <a:ext cx="647121" cy="1222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BBD2393E-90F6-047E-1579-9FC738D0DB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8877" y="4080887"/>
                <a:ext cx="640779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0E3DD48E-5260-CD5B-6879-865C176235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1074" y="4883420"/>
                <a:ext cx="65858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4E6C6324-7667-5CCF-F841-29F0138994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02119"/>
                <a:ext cx="19575" cy="5787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4E870EFA-1CA6-C804-3C3F-2D621C7DE6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1701" y="4835016"/>
                <a:ext cx="3213" cy="62905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B87AB213-CE31-B133-D0A4-26B6F159B4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21546" y="4834614"/>
                <a:ext cx="13993" cy="62945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02E1E8C0-803E-253C-D3A4-82A00FAB71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9135" y="3502119"/>
                <a:ext cx="2566" cy="56234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DB8B626E-534F-5190-2E9C-4A7F9765AF23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9" name="Raute 28">
              <a:extLst>
                <a:ext uri="{FF2B5EF4-FFF2-40B4-BE49-F238E27FC236}">
                  <a16:creationId xmlns:a16="http://schemas.microsoft.com/office/drawing/2014/main" id="{FA76323A-E699-4096-605E-AB2C5832B5DD}"/>
                </a:ext>
              </a:extLst>
            </p:cNvPr>
            <p:cNvSpPr/>
            <p:nvPr/>
          </p:nvSpPr>
          <p:spPr>
            <a:xfrm>
              <a:off x="1926438" y="389607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6C9442CF-2A2B-42B7-83A5-E144A320B42B}"/>
                </a:ext>
              </a:extLst>
            </p:cNvPr>
            <p:cNvSpPr/>
            <p:nvPr/>
          </p:nvSpPr>
          <p:spPr>
            <a:xfrm rot="16200000">
              <a:off x="1135201" y="389742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aute 30">
              <a:extLst>
                <a:ext uri="{FF2B5EF4-FFF2-40B4-BE49-F238E27FC236}">
                  <a16:creationId xmlns:a16="http://schemas.microsoft.com/office/drawing/2014/main" id="{54E81D89-6DF7-481A-E2A3-DC45C416268E}"/>
                </a:ext>
              </a:extLst>
            </p:cNvPr>
            <p:cNvSpPr/>
            <p:nvPr/>
          </p:nvSpPr>
          <p:spPr>
            <a:xfrm rot="16200000">
              <a:off x="1926437" y="4685695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Raute 31">
              <a:extLst>
                <a:ext uri="{FF2B5EF4-FFF2-40B4-BE49-F238E27FC236}">
                  <a16:creationId xmlns:a16="http://schemas.microsoft.com/office/drawing/2014/main" id="{F5908850-C7D9-FD46-1178-930086C1927F}"/>
                </a:ext>
              </a:extLst>
            </p:cNvPr>
            <p:cNvSpPr/>
            <p:nvPr/>
          </p:nvSpPr>
          <p:spPr>
            <a:xfrm>
              <a:off x="1125986" y="467918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D3D6F11A-3054-CF95-1A54-535866D007B5}"/>
              </a:ext>
            </a:extLst>
          </p:cNvPr>
          <p:cNvGrpSpPr/>
          <p:nvPr/>
        </p:nvGrpSpPr>
        <p:grpSpPr>
          <a:xfrm rot="16200000">
            <a:off x="1391223" y="3985464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1989375-E24C-64A5-00C9-51A1C449D009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52204D89-EF65-1F83-4104-37A55095E6B7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Gespeicherte Daten 50">
              <a:extLst>
                <a:ext uri="{FF2B5EF4-FFF2-40B4-BE49-F238E27FC236}">
                  <a16:creationId xmlns:a16="http://schemas.microsoft.com/office/drawing/2014/main" id="{B60E3F94-50A5-A970-B795-1B4F00277CA2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Gespeicherte Daten 51">
              <a:extLst>
                <a:ext uri="{FF2B5EF4-FFF2-40B4-BE49-F238E27FC236}">
                  <a16:creationId xmlns:a16="http://schemas.microsoft.com/office/drawing/2014/main" id="{EC9B7CA4-4F66-EE5E-A319-67E245C1790B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2F4C57E6-1380-6676-0FCF-4F884E7A1A71}"/>
              </a:ext>
            </a:extLst>
          </p:cNvPr>
          <p:cNvGrpSpPr/>
          <p:nvPr/>
        </p:nvGrpSpPr>
        <p:grpSpPr>
          <a:xfrm rot="16200000">
            <a:off x="2190362" y="4775409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E19A3E-F988-4AF6-CFBC-23087DEFFA9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611837E8-61B0-C367-FC58-3992A8D1DB1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lussdiagramm: Gespeicherte Daten 55">
              <a:extLst>
                <a:ext uri="{FF2B5EF4-FFF2-40B4-BE49-F238E27FC236}">
                  <a16:creationId xmlns:a16="http://schemas.microsoft.com/office/drawing/2014/main" id="{63C250A9-5ADA-CB22-2E18-343E01A9799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lussdiagramm: Gespeicherte Daten 56">
              <a:extLst>
                <a:ext uri="{FF2B5EF4-FFF2-40B4-BE49-F238E27FC236}">
                  <a16:creationId xmlns:a16="http://schemas.microsoft.com/office/drawing/2014/main" id="{8889C008-B174-586C-0BA4-0508451F155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5A05AF20-4215-A651-2135-9B27FB288841}"/>
              </a:ext>
            </a:extLst>
          </p:cNvPr>
          <p:cNvGrpSpPr/>
          <p:nvPr/>
        </p:nvGrpSpPr>
        <p:grpSpPr>
          <a:xfrm>
            <a:off x="2191705" y="3975150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C2F0C4EE-11C0-3E0D-FAA8-376D93328AA4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CC8BF584-D64C-2DE3-92E9-CDBAD11CFC5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lussdiagramm: Gespeicherte Daten 62">
              <a:extLst>
                <a:ext uri="{FF2B5EF4-FFF2-40B4-BE49-F238E27FC236}">
                  <a16:creationId xmlns:a16="http://schemas.microsoft.com/office/drawing/2014/main" id="{112689E6-4ED4-F82D-0857-C9A92F94CDAD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lussdiagramm: Gespeicherte Daten 63">
              <a:extLst>
                <a:ext uri="{FF2B5EF4-FFF2-40B4-BE49-F238E27FC236}">
                  <a16:creationId xmlns:a16="http://schemas.microsoft.com/office/drawing/2014/main" id="{87FF04A0-FED8-57CB-117B-3CE31F399CBB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F99BEA48-B6E8-9DA3-4019-7C1E6333B159}"/>
              </a:ext>
            </a:extLst>
          </p:cNvPr>
          <p:cNvGrpSpPr/>
          <p:nvPr/>
        </p:nvGrpSpPr>
        <p:grpSpPr>
          <a:xfrm>
            <a:off x="1396232" y="4766811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C23D2F18-BB96-B8C5-4CAE-AB84AE238959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A85FE246-C668-62D8-BDC4-5CC607F45A5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lussdiagramm: Gespeicherte Daten 69">
              <a:extLst>
                <a:ext uri="{FF2B5EF4-FFF2-40B4-BE49-F238E27FC236}">
                  <a16:creationId xmlns:a16="http://schemas.microsoft.com/office/drawing/2014/main" id="{AA1047DE-3CB5-08D9-EF3C-00E36D7CB431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lussdiagramm: Gespeicherte Daten 70">
              <a:extLst>
                <a:ext uri="{FF2B5EF4-FFF2-40B4-BE49-F238E27FC236}">
                  <a16:creationId xmlns:a16="http://schemas.microsoft.com/office/drawing/2014/main" id="{F662D55E-56F8-6818-AEA6-AB7163F86293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9BC81C09-93CB-711E-F8ED-1292D5CE5B9B}"/>
              </a:ext>
            </a:extLst>
          </p:cNvPr>
          <p:cNvGrpSpPr/>
          <p:nvPr/>
        </p:nvGrpSpPr>
        <p:grpSpPr>
          <a:xfrm>
            <a:off x="7968208" y="3668827"/>
            <a:ext cx="1685940" cy="1763466"/>
            <a:chOff x="7968208" y="3668827"/>
            <a:chExt cx="1685940" cy="1763466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55A8EC28-0B02-6652-6F67-1D12A209FACD}"/>
                </a:ext>
              </a:extLst>
            </p:cNvPr>
            <p:cNvGrpSpPr/>
            <p:nvPr/>
          </p:nvGrpSpPr>
          <p:grpSpPr>
            <a:xfrm>
              <a:off x="7968208" y="3668827"/>
              <a:ext cx="1685940" cy="1717204"/>
              <a:chOff x="1079737" y="3524612"/>
              <a:chExt cx="1685940" cy="1717204"/>
            </a:xfrm>
          </p:grpSpPr>
          <p:cxnSp>
            <p:nvCxnSpPr>
              <p:cNvPr id="86" name="Gerader Verbinder 85">
                <a:extLst>
                  <a:ext uri="{FF2B5EF4-FFF2-40B4-BE49-F238E27FC236}">
                    <a16:creationId xmlns:a16="http://schemas.microsoft.com/office/drawing/2014/main" id="{EAAF07CB-2FF7-7FE6-2B1F-EDDA2B67EB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813" y="409730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>
                <a:extLst>
                  <a:ext uri="{FF2B5EF4-FFF2-40B4-BE49-F238E27FC236}">
                    <a16:creationId xmlns:a16="http://schemas.microsoft.com/office/drawing/2014/main" id="{91EF02C7-BD3E-CD4D-D825-727D573D53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9737" y="4883018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r Verbinder 87">
                <a:extLst>
                  <a:ext uri="{FF2B5EF4-FFF2-40B4-BE49-F238E27FC236}">
                    <a16:creationId xmlns:a16="http://schemas.microsoft.com/office/drawing/2014/main" id="{9D6DB396-834E-8380-2DA1-835E017148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8877" y="408088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BFAA3ADC-0D6A-67B7-2126-A2216FCE22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1074" y="4883420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E9118F91-B782-227D-58EC-2E433F9A6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24612"/>
                <a:ext cx="4924" cy="55627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1B5A84E5-7515-BA9D-9499-5D4E9302D8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701" y="4835016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01E45BC4-B196-BB07-79B1-9FB3747773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1546" y="4834614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A587C3FB-5A8C-69FE-0796-2EA89F1417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699" y="3542462"/>
                <a:ext cx="0" cy="52200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804F8AD1-CE21-F04E-E925-D3F77DA6DA4D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79" name="Raute 78">
              <a:extLst>
                <a:ext uri="{FF2B5EF4-FFF2-40B4-BE49-F238E27FC236}">
                  <a16:creationId xmlns:a16="http://schemas.microsoft.com/office/drawing/2014/main" id="{B0B051A5-A995-70B8-3C0E-BE3EE105D70C}"/>
                </a:ext>
              </a:extLst>
            </p:cNvPr>
            <p:cNvSpPr/>
            <p:nvPr/>
          </p:nvSpPr>
          <p:spPr>
            <a:xfrm>
              <a:off x="8811695" y="403646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Raute 79">
              <a:extLst>
                <a:ext uri="{FF2B5EF4-FFF2-40B4-BE49-F238E27FC236}">
                  <a16:creationId xmlns:a16="http://schemas.microsoft.com/office/drawing/2014/main" id="{EC7D2C7A-8DEE-7214-2B98-80BA663C5A19}"/>
                </a:ext>
              </a:extLst>
            </p:cNvPr>
            <p:cNvSpPr/>
            <p:nvPr/>
          </p:nvSpPr>
          <p:spPr>
            <a:xfrm rot="16200000">
              <a:off x="8020458" y="4037824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Raute 80">
              <a:extLst>
                <a:ext uri="{FF2B5EF4-FFF2-40B4-BE49-F238E27FC236}">
                  <a16:creationId xmlns:a16="http://schemas.microsoft.com/office/drawing/2014/main" id="{3125D410-3FE4-B19A-4E2A-3CF7F0B3A850}"/>
                </a:ext>
              </a:extLst>
            </p:cNvPr>
            <p:cNvSpPr/>
            <p:nvPr/>
          </p:nvSpPr>
          <p:spPr>
            <a:xfrm rot="16200000">
              <a:off x="8811694" y="4826091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Raute 81">
              <a:extLst>
                <a:ext uri="{FF2B5EF4-FFF2-40B4-BE49-F238E27FC236}">
                  <a16:creationId xmlns:a16="http://schemas.microsoft.com/office/drawing/2014/main" id="{AFC880D7-4334-CB18-8C95-E4D5C1DAECF4}"/>
                </a:ext>
              </a:extLst>
            </p:cNvPr>
            <p:cNvSpPr/>
            <p:nvPr/>
          </p:nvSpPr>
          <p:spPr>
            <a:xfrm>
              <a:off x="8011243" y="481957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69502E9E-7138-0F45-962B-761729A3F122}"/>
              </a:ext>
            </a:extLst>
          </p:cNvPr>
          <p:cNvGrpSpPr/>
          <p:nvPr/>
        </p:nvGrpSpPr>
        <p:grpSpPr>
          <a:xfrm>
            <a:off x="8287341" y="492367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7DE33EAD-88D2-8CAC-94A5-5C7D949598C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40FDFA58-5BD5-333E-7CAF-B5C65BB5072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Flussdiagramm: Gespeicherte Daten 97">
              <a:extLst>
                <a:ext uri="{FF2B5EF4-FFF2-40B4-BE49-F238E27FC236}">
                  <a16:creationId xmlns:a16="http://schemas.microsoft.com/office/drawing/2014/main" id="{FBE67E3C-238F-27A9-B611-0414EE7DDB7C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Flussdiagramm: Gespeicherte Daten 98">
              <a:extLst>
                <a:ext uri="{FF2B5EF4-FFF2-40B4-BE49-F238E27FC236}">
                  <a16:creationId xmlns:a16="http://schemas.microsoft.com/office/drawing/2014/main" id="{B47D2CA0-B02E-73B0-9E2F-139C35606479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39E33AE0-28BA-B8F9-84D3-85C1D65A33F7}"/>
              </a:ext>
            </a:extLst>
          </p:cNvPr>
          <p:cNvGrpSpPr/>
          <p:nvPr/>
        </p:nvGrpSpPr>
        <p:grpSpPr>
          <a:xfrm>
            <a:off x="9076154" y="4119365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880E6509-DD42-772A-44B9-EACCA2C917BE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7BA6BB47-71A0-D964-48CA-28C3A45F1F4B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Flussdiagramm: Gespeicherte Daten 104">
              <a:extLst>
                <a:ext uri="{FF2B5EF4-FFF2-40B4-BE49-F238E27FC236}">
                  <a16:creationId xmlns:a16="http://schemas.microsoft.com/office/drawing/2014/main" id="{69AE3F90-64DD-0764-DF43-E132FD535EE5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Flussdiagramm: Gespeicherte Daten 106">
              <a:extLst>
                <a:ext uri="{FF2B5EF4-FFF2-40B4-BE49-F238E27FC236}">
                  <a16:creationId xmlns:a16="http://schemas.microsoft.com/office/drawing/2014/main" id="{15EB6F1D-675E-E9DE-D032-CB47CB4AB832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4CE99DF4-2525-055B-977C-3789A3F16285}"/>
              </a:ext>
            </a:extLst>
          </p:cNvPr>
          <p:cNvGrpSpPr/>
          <p:nvPr/>
        </p:nvGrpSpPr>
        <p:grpSpPr>
          <a:xfrm rot="5400000">
            <a:off x="9080843" y="4906802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C0BEB024-9F61-85DD-7AEB-84F91D3FB364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F0C34F76-B3D4-69A3-5116-7BB44F08BD2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Flussdiagramm: Gespeicherte Daten 114">
              <a:extLst>
                <a:ext uri="{FF2B5EF4-FFF2-40B4-BE49-F238E27FC236}">
                  <a16:creationId xmlns:a16="http://schemas.microsoft.com/office/drawing/2014/main" id="{686EE414-0FF2-8825-D806-6355A9E17A0F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Flussdiagramm: Gespeicherte Daten 115">
              <a:extLst>
                <a:ext uri="{FF2B5EF4-FFF2-40B4-BE49-F238E27FC236}">
                  <a16:creationId xmlns:a16="http://schemas.microsoft.com/office/drawing/2014/main" id="{4EAFA71B-D5E6-1A14-0750-86B8147846B5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682FA298-81B7-D860-BF6B-51D449548A65}"/>
              </a:ext>
            </a:extLst>
          </p:cNvPr>
          <p:cNvGrpSpPr/>
          <p:nvPr/>
        </p:nvGrpSpPr>
        <p:grpSpPr>
          <a:xfrm rot="5400000">
            <a:off x="8282456" y="413294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9CA0BFAA-D858-C227-3E3E-E2AFACD1F707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3F29652D-EBFC-46C3-33DB-1C2BE467EAD3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Flussdiagramm: Gespeicherte Daten 121">
              <a:extLst>
                <a:ext uri="{FF2B5EF4-FFF2-40B4-BE49-F238E27FC236}">
                  <a16:creationId xmlns:a16="http://schemas.microsoft.com/office/drawing/2014/main" id="{81A58C74-28F4-68CA-9A3B-EA54369C0999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Flussdiagramm: Gespeicherte Daten 123">
              <a:extLst>
                <a:ext uri="{FF2B5EF4-FFF2-40B4-BE49-F238E27FC236}">
                  <a16:creationId xmlns:a16="http://schemas.microsoft.com/office/drawing/2014/main" id="{FAE21D21-DA47-3A85-E855-643AFFFC066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18596663-0095-D7A0-771E-2003C42932A5}"/>
              </a:ext>
            </a:extLst>
          </p:cNvPr>
          <p:cNvSpPr txBox="1"/>
          <p:nvPr/>
        </p:nvSpPr>
        <p:spPr>
          <a:xfrm>
            <a:off x="9755940" y="2366713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6759169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Gittersymmetrie die Zeitumkehr aufheben?</a:t>
            </a:r>
          </a:p>
          <a:p>
            <a:endParaRPr lang="de-DE" dirty="0"/>
          </a:p>
          <a:p>
            <a:r>
              <a:rPr lang="de-DE" dirty="0"/>
              <a:t>Antiferromagnetismus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B8C1F1A-FF68-B257-8811-158F44136B74}"/>
              </a:ext>
            </a:extLst>
          </p:cNvPr>
          <p:cNvSpPr/>
          <p:nvPr/>
        </p:nvSpPr>
        <p:spPr>
          <a:xfrm>
            <a:off x="8966705" y="191482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910FFC-A0E6-2B37-64D9-19C11D03AB3B}"/>
              </a:ext>
            </a:extLst>
          </p:cNvPr>
          <p:cNvSpPr/>
          <p:nvPr/>
        </p:nvSpPr>
        <p:spPr>
          <a:xfrm>
            <a:off x="9938705" y="1163784"/>
            <a:ext cx="936000" cy="93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7BB96C-1B81-E2D3-29B9-7096AEB1E9C2}"/>
              </a:ext>
            </a:extLst>
          </p:cNvPr>
          <p:cNvCxnSpPr>
            <a:cxnSpLocks/>
          </p:cNvCxnSpPr>
          <p:nvPr/>
        </p:nvCxnSpPr>
        <p:spPr>
          <a:xfrm flipV="1">
            <a:off x="9938705" y="191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B74F76-E513-F7C9-FD2A-05B0C41DEDD8}"/>
              </a:ext>
            </a:extLst>
          </p:cNvPr>
          <p:cNvCxnSpPr>
            <a:cxnSpLocks/>
          </p:cNvCxnSpPr>
          <p:nvPr/>
        </p:nvCxnSpPr>
        <p:spPr>
          <a:xfrm flipV="1">
            <a:off x="10874705" y="191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CFC8E5-7F63-96DF-4D00-E140F38CAFF7}"/>
              </a:ext>
            </a:extLst>
          </p:cNvPr>
          <p:cNvCxnSpPr>
            <a:cxnSpLocks/>
          </p:cNvCxnSpPr>
          <p:nvPr/>
        </p:nvCxnSpPr>
        <p:spPr>
          <a:xfrm flipV="1">
            <a:off x="9938705" y="2096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54494C-5F82-F91E-CDB8-1759D73B9046}"/>
              </a:ext>
            </a:extLst>
          </p:cNvPr>
          <p:cNvCxnSpPr>
            <a:cxnSpLocks/>
          </p:cNvCxnSpPr>
          <p:nvPr/>
        </p:nvCxnSpPr>
        <p:spPr>
          <a:xfrm flipV="1">
            <a:off x="10874705" y="2096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E0952A8-A2B2-9F8F-5EE2-C6916349110C}"/>
              </a:ext>
            </a:extLst>
          </p:cNvPr>
          <p:cNvCxnSpPr>
            <a:cxnSpLocks/>
          </p:cNvCxnSpPr>
          <p:nvPr/>
        </p:nvCxnSpPr>
        <p:spPr>
          <a:xfrm>
            <a:off x="8966704" y="2096482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95D0106-B2DD-A5C6-E306-2A70F0461D5E}"/>
              </a:ext>
            </a:extLst>
          </p:cNvPr>
          <p:cNvCxnSpPr>
            <a:cxnSpLocks/>
          </p:cNvCxnSpPr>
          <p:nvPr/>
        </p:nvCxnSpPr>
        <p:spPr>
          <a:xfrm>
            <a:off x="8966704" y="1163784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646289-074D-096F-2F32-074333DA5724}"/>
              </a:ext>
            </a:extLst>
          </p:cNvPr>
          <p:cNvCxnSpPr>
            <a:cxnSpLocks/>
          </p:cNvCxnSpPr>
          <p:nvPr/>
        </p:nvCxnSpPr>
        <p:spPr>
          <a:xfrm>
            <a:off x="10874705" y="1163784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111581D-EFD0-8166-E97B-F9F0FCDFF6A9}"/>
              </a:ext>
            </a:extLst>
          </p:cNvPr>
          <p:cNvCxnSpPr>
            <a:cxnSpLocks/>
          </p:cNvCxnSpPr>
          <p:nvPr/>
        </p:nvCxnSpPr>
        <p:spPr>
          <a:xfrm>
            <a:off x="10874704" y="2096482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47FDC58-6A47-C5E1-12FE-97FB9D44DBA3}"/>
              </a:ext>
            </a:extLst>
          </p:cNvPr>
          <p:cNvSpPr/>
          <p:nvPr/>
        </p:nvSpPr>
        <p:spPr>
          <a:xfrm>
            <a:off x="8858693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D48AA21-6FCD-C992-04C6-E49FE3CF0E70}"/>
              </a:ext>
            </a:extLst>
          </p:cNvPr>
          <p:cNvSpPr/>
          <p:nvPr/>
        </p:nvSpPr>
        <p:spPr>
          <a:xfrm>
            <a:off x="9846998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10F7C7-7423-B88C-4EBB-52396C97DE7A}"/>
              </a:ext>
            </a:extLst>
          </p:cNvPr>
          <p:cNvSpPr/>
          <p:nvPr/>
        </p:nvSpPr>
        <p:spPr>
          <a:xfrm>
            <a:off x="10766692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70F1088-FCA5-8252-AFCF-7E0510B3F3CE}"/>
              </a:ext>
            </a:extLst>
          </p:cNvPr>
          <p:cNvSpPr/>
          <p:nvPr/>
        </p:nvSpPr>
        <p:spPr>
          <a:xfrm>
            <a:off x="11735694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B02CEB-9E44-6208-6790-88F29DBB9D43}"/>
              </a:ext>
            </a:extLst>
          </p:cNvPr>
          <p:cNvSpPr/>
          <p:nvPr/>
        </p:nvSpPr>
        <p:spPr>
          <a:xfrm>
            <a:off x="8858693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CB0A363-EB26-E720-D8D7-F6BA0A7C04C8}"/>
              </a:ext>
            </a:extLst>
          </p:cNvPr>
          <p:cNvSpPr/>
          <p:nvPr/>
        </p:nvSpPr>
        <p:spPr>
          <a:xfrm>
            <a:off x="9846998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AB7AA47-7FD1-F248-DEAF-8FAB7EE2EDD4}"/>
              </a:ext>
            </a:extLst>
          </p:cNvPr>
          <p:cNvSpPr/>
          <p:nvPr/>
        </p:nvSpPr>
        <p:spPr>
          <a:xfrm>
            <a:off x="10766692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A7C9E3-7CDA-740B-CB8A-08FF6B5F37EE}"/>
              </a:ext>
            </a:extLst>
          </p:cNvPr>
          <p:cNvSpPr/>
          <p:nvPr/>
        </p:nvSpPr>
        <p:spPr>
          <a:xfrm>
            <a:off x="11735694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C1C8539-D692-476F-8FE4-7D5E9C725A52}"/>
              </a:ext>
            </a:extLst>
          </p:cNvPr>
          <p:cNvSpPr/>
          <p:nvPr/>
        </p:nvSpPr>
        <p:spPr>
          <a:xfrm>
            <a:off x="8858693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573FA2B-FAC1-4299-BB9B-82F1A0DBE5B1}"/>
              </a:ext>
            </a:extLst>
          </p:cNvPr>
          <p:cNvSpPr/>
          <p:nvPr/>
        </p:nvSpPr>
        <p:spPr>
          <a:xfrm>
            <a:off x="9846998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DA86FDD-596C-8B3F-12DE-939A4B01BBEA}"/>
              </a:ext>
            </a:extLst>
          </p:cNvPr>
          <p:cNvSpPr/>
          <p:nvPr/>
        </p:nvSpPr>
        <p:spPr>
          <a:xfrm>
            <a:off x="10766692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C4B0E6-47C2-1592-BC81-B4565520800F}"/>
              </a:ext>
            </a:extLst>
          </p:cNvPr>
          <p:cNvSpPr/>
          <p:nvPr/>
        </p:nvSpPr>
        <p:spPr>
          <a:xfrm>
            <a:off x="11735694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B53EFF-431E-096B-A09E-7D3E5C1660FA}"/>
              </a:ext>
            </a:extLst>
          </p:cNvPr>
          <p:cNvSpPr/>
          <p:nvPr/>
        </p:nvSpPr>
        <p:spPr>
          <a:xfrm>
            <a:off x="8858693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2C7B8E6-B438-648B-D383-88DAE1AA2B6D}"/>
              </a:ext>
            </a:extLst>
          </p:cNvPr>
          <p:cNvSpPr/>
          <p:nvPr/>
        </p:nvSpPr>
        <p:spPr>
          <a:xfrm>
            <a:off x="9846998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83C227-B93C-BABD-574C-F46CE495B448}"/>
              </a:ext>
            </a:extLst>
          </p:cNvPr>
          <p:cNvSpPr/>
          <p:nvPr/>
        </p:nvSpPr>
        <p:spPr>
          <a:xfrm>
            <a:off x="10766692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985B85-63D4-F85A-6AD2-77B91D5DCA92}"/>
              </a:ext>
            </a:extLst>
          </p:cNvPr>
          <p:cNvSpPr/>
          <p:nvPr/>
        </p:nvSpPr>
        <p:spPr>
          <a:xfrm>
            <a:off x="11735694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827F099E-7E33-D69D-6CD2-529F86E59173}"/>
              </a:ext>
            </a:extLst>
          </p:cNvPr>
          <p:cNvGrpSpPr/>
          <p:nvPr/>
        </p:nvGrpSpPr>
        <p:grpSpPr>
          <a:xfrm>
            <a:off x="665877" y="3794325"/>
            <a:ext cx="2646707" cy="2552856"/>
            <a:chOff x="3692899" y="1467633"/>
            <a:chExt cx="3093025" cy="3057298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B269AED8-FD42-EAA9-1976-559141456F4A}"/>
                </a:ext>
              </a:extLst>
            </p:cNvPr>
            <p:cNvSpPr/>
            <p:nvPr/>
          </p:nvSpPr>
          <p:spPr>
            <a:xfrm>
              <a:off x="4427995" y="1753643"/>
              <a:ext cx="1523989" cy="212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66003DAD-1FD4-611D-AC69-CC242D0F2A49}"/>
                </a:ext>
              </a:extLst>
            </p:cNvPr>
            <p:cNvSpPr/>
            <p:nvPr/>
          </p:nvSpPr>
          <p:spPr>
            <a:xfrm>
              <a:off x="3800911" y="1555980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F19685A-E56B-5D54-2236-C0C7B8FF5DAC}"/>
                </a:ext>
              </a:extLst>
            </p:cNvPr>
            <p:cNvSpPr/>
            <p:nvPr/>
          </p:nvSpPr>
          <p:spPr>
            <a:xfrm>
              <a:off x="4772911" y="2528282"/>
              <a:ext cx="936000" cy="93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A760204F-8A53-1727-623F-41CE84F43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911" y="1555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02029367-7DC0-F63A-DA39-BC981240DE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911" y="1555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11376F34-05A4-D25E-60B9-C41AA393FA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911" y="3460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330DB3FF-1A55-F5DF-20E7-7D1E09522C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911" y="3460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D7E13B81-8F4F-D718-41BF-6DE5738F7B3E}"/>
                </a:ext>
              </a:extLst>
            </p:cNvPr>
            <p:cNvCxnSpPr>
              <a:cxnSpLocks/>
            </p:cNvCxnSpPr>
            <p:nvPr/>
          </p:nvCxnSpPr>
          <p:spPr>
            <a:xfrm>
              <a:off x="3800910" y="3460980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703C7CB7-022D-243F-716D-09972B999A9C}"/>
                </a:ext>
              </a:extLst>
            </p:cNvPr>
            <p:cNvCxnSpPr>
              <a:cxnSpLocks/>
            </p:cNvCxnSpPr>
            <p:nvPr/>
          </p:nvCxnSpPr>
          <p:spPr>
            <a:xfrm>
              <a:off x="3800910" y="2528282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48598F9A-69CE-B2D3-3607-F1E0EED853BC}"/>
                </a:ext>
              </a:extLst>
            </p:cNvPr>
            <p:cNvCxnSpPr>
              <a:cxnSpLocks/>
            </p:cNvCxnSpPr>
            <p:nvPr/>
          </p:nvCxnSpPr>
          <p:spPr>
            <a:xfrm>
              <a:off x="5708911" y="2528282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051C465B-5AAB-EB66-381E-897762E771B7}"/>
                </a:ext>
              </a:extLst>
            </p:cNvPr>
            <p:cNvCxnSpPr>
              <a:cxnSpLocks/>
            </p:cNvCxnSpPr>
            <p:nvPr/>
          </p:nvCxnSpPr>
          <p:spPr>
            <a:xfrm>
              <a:off x="5708910" y="3460980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F2123D8-E4DE-1ED9-8C8B-2689D098249C}"/>
                </a:ext>
              </a:extLst>
            </p:cNvPr>
            <p:cNvSpPr/>
            <p:nvPr/>
          </p:nvSpPr>
          <p:spPr>
            <a:xfrm>
              <a:off x="3692899" y="1467633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BFFA549A-881E-69B2-2BB9-D627D8C05494}"/>
                </a:ext>
              </a:extLst>
            </p:cNvPr>
            <p:cNvSpPr/>
            <p:nvPr/>
          </p:nvSpPr>
          <p:spPr>
            <a:xfrm>
              <a:off x="4681204" y="146763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BFBDFC99-AD52-C886-37DF-EA2B36429797}"/>
                </a:ext>
              </a:extLst>
            </p:cNvPr>
            <p:cNvSpPr/>
            <p:nvPr/>
          </p:nvSpPr>
          <p:spPr>
            <a:xfrm>
              <a:off x="5600898" y="1467633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45098735-EBD9-C6C4-DFE9-499F5F4C6A64}"/>
                </a:ext>
              </a:extLst>
            </p:cNvPr>
            <p:cNvSpPr/>
            <p:nvPr/>
          </p:nvSpPr>
          <p:spPr>
            <a:xfrm>
              <a:off x="6569900" y="146763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AFB87CF7-0F83-A8FC-1D8A-1B08EE4246DF}"/>
                </a:ext>
              </a:extLst>
            </p:cNvPr>
            <p:cNvSpPr/>
            <p:nvPr/>
          </p:nvSpPr>
          <p:spPr>
            <a:xfrm>
              <a:off x="3692899" y="24043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F1656DE-4CBE-93C4-594E-86B3FC737787}"/>
                </a:ext>
              </a:extLst>
            </p:cNvPr>
            <p:cNvSpPr/>
            <p:nvPr/>
          </p:nvSpPr>
          <p:spPr>
            <a:xfrm>
              <a:off x="4681204" y="2404394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D522906E-D3AF-F914-C2C3-A559B9A0C168}"/>
                </a:ext>
              </a:extLst>
            </p:cNvPr>
            <p:cNvSpPr/>
            <p:nvPr/>
          </p:nvSpPr>
          <p:spPr>
            <a:xfrm>
              <a:off x="5600898" y="24043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D59B3C3A-C2DA-5DF8-6180-DEE42387CF98}"/>
                </a:ext>
              </a:extLst>
            </p:cNvPr>
            <p:cNvSpPr/>
            <p:nvPr/>
          </p:nvSpPr>
          <p:spPr>
            <a:xfrm>
              <a:off x="6569900" y="2404394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033EBAAB-4B3F-08A0-07C3-FA692E91ADB0}"/>
                </a:ext>
              </a:extLst>
            </p:cNvPr>
            <p:cNvSpPr/>
            <p:nvPr/>
          </p:nvSpPr>
          <p:spPr>
            <a:xfrm>
              <a:off x="3692899" y="3341155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6CC91398-112F-4730-6AAE-75DA2FE3C878}"/>
                </a:ext>
              </a:extLst>
            </p:cNvPr>
            <p:cNvSpPr/>
            <p:nvPr/>
          </p:nvSpPr>
          <p:spPr>
            <a:xfrm>
              <a:off x="4681204" y="33411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088A7B2-F4C0-0B67-D91F-25187367E639}"/>
                </a:ext>
              </a:extLst>
            </p:cNvPr>
            <p:cNvSpPr/>
            <p:nvPr/>
          </p:nvSpPr>
          <p:spPr>
            <a:xfrm>
              <a:off x="5600898" y="3341155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D758A0-2875-939E-1E20-C77CC39E36C2}"/>
                </a:ext>
              </a:extLst>
            </p:cNvPr>
            <p:cNvSpPr/>
            <p:nvPr/>
          </p:nvSpPr>
          <p:spPr>
            <a:xfrm>
              <a:off x="6569900" y="33411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2C09D37B-D842-3781-6478-1ECB73FE60D1}"/>
                </a:ext>
              </a:extLst>
            </p:cNvPr>
            <p:cNvSpPr/>
            <p:nvPr/>
          </p:nvSpPr>
          <p:spPr>
            <a:xfrm>
              <a:off x="3692899" y="43089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18D99C09-CF71-A7BE-6782-DA89CEC3D112}"/>
                </a:ext>
              </a:extLst>
            </p:cNvPr>
            <p:cNvSpPr/>
            <p:nvPr/>
          </p:nvSpPr>
          <p:spPr>
            <a:xfrm>
              <a:off x="4681204" y="4308907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D4FD37A3-F6EF-8A83-E9BF-F226A0E661C5}"/>
                </a:ext>
              </a:extLst>
            </p:cNvPr>
            <p:cNvSpPr/>
            <p:nvPr/>
          </p:nvSpPr>
          <p:spPr>
            <a:xfrm>
              <a:off x="5600898" y="43089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746FB086-DAF7-3AC5-AC97-8CB0019F26EA}"/>
                </a:ext>
              </a:extLst>
            </p:cNvPr>
            <p:cNvSpPr/>
            <p:nvPr/>
          </p:nvSpPr>
          <p:spPr>
            <a:xfrm>
              <a:off x="6569900" y="4308907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4155" y="417567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A9607378-B33C-D1D9-008A-1671649451C8}"/>
              </a:ext>
            </a:extLst>
          </p:cNvPr>
          <p:cNvGrpSpPr/>
          <p:nvPr/>
        </p:nvGrpSpPr>
        <p:grpSpPr>
          <a:xfrm>
            <a:off x="6646216" y="3816687"/>
            <a:ext cx="2719801" cy="2583571"/>
            <a:chOff x="6760575" y="3312792"/>
            <a:chExt cx="3093025" cy="3057298"/>
          </a:xfrm>
        </p:grpSpPr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D1DBC14A-1B5E-5483-9B89-757ED7B16544}"/>
                </a:ext>
              </a:extLst>
            </p:cNvPr>
            <p:cNvSpPr/>
            <p:nvPr/>
          </p:nvSpPr>
          <p:spPr>
            <a:xfrm>
              <a:off x="6868587" y="3401139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C8C2B063-ED48-B074-A7A6-4CACAABFC46C}"/>
                </a:ext>
              </a:extLst>
            </p:cNvPr>
            <p:cNvSpPr/>
            <p:nvPr/>
          </p:nvSpPr>
          <p:spPr>
            <a:xfrm>
              <a:off x="7840587" y="4373441"/>
              <a:ext cx="936000" cy="93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3AA27FCF-9CE5-415E-43A1-C19050EF8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0587" y="3401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6F893E94-1D65-0C77-0237-BD9C070E8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587" y="3401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8FD65474-4B74-959E-C935-BAE77B224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0587" y="5306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61F9C66F-D3DA-A80E-1458-439804644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587" y="5306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D967A8E2-7516-F2BB-F26D-4A43D4A4B4BD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86" y="5306139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0434579D-3D46-2F01-03A6-57A9DC91C9F2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86" y="4373441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4BD2CDA5-2A7C-87E6-919D-CC626C62B830}"/>
                </a:ext>
              </a:extLst>
            </p:cNvPr>
            <p:cNvCxnSpPr>
              <a:cxnSpLocks/>
            </p:cNvCxnSpPr>
            <p:nvPr/>
          </p:nvCxnSpPr>
          <p:spPr>
            <a:xfrm>
              <a:off x="8776587" y="4373441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A0E8085D-7538-BFF5-125A-52F7ECA612C9}"/>
                </a:ext>
              </a:extLst>
            </p:cNvPr>
            <p:cNvCxnSpPr>
              <a:cxnSpLocks/>
            </p:cNvCxnSpPr>
            <p:nvPr/>
          </p:nvCxnSpPr>
          <p:spPr>
            <a:xfrm>
              <a:off x="8776586" y="5306139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59087F14-7E05-18CD-2C4B-F715CAC0CD36}"/>
                </a:ext>
              </a:extLst>
            </p:cNvPr>
            <p:cNvSpPr/>
            <p:nvPr/>
          </p:nvSpPr>
          <p:spPr>
            <a:xfrm>
              <a:off x="6760575" y="3312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0049DA8E-065B-001F-CD9E-D7C263571732}"/>
                </a:ext>
              </a:extLst>
            </p:cNvPr>
            <p:cNvSpPr/>
            <p:nvPr/>
          </p:nvSpPr>
          <p:spPr>
            <a:xfrm>
              <a:off x="7748880" y="3312792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1DAD6AD4-6886-D323-769E-6C8DC844C387}"/>
                </a:ext>
              </a:extLst>
            </p:cNvPr>
            <p:cNvSpPr/>
            <p:nvPr/>
          </p:nvSpPr>
          <p:spPr>
            <a:xfrm>
              <a:off x="8668574" y="3312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7559E419-B461-8811-17F1-ECD394D2A0D6}"/>
                </a:ext>
              </a:extLst>
            </p:cNvPr>
            <p:cNvSpPr/>
            <p:nvPr/>
          </p:nvSpPr>
          <p:spPr>
            <a:xfrm>
              <a:off x="9637576" y="3312792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404AD1F5-F0A4-20BF-5B64-BDCCA61819CE}"/>
                </a:ext>
              </a:extLst>
            </p:cNvPr>
            <p:cNvSpPr/>
            <p:nvPr/>
          </p:nvSpPr>
          <p:spPr>
            <a:xfrm>
              <a:off x="6760575" y="4249553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E5E81A85-24DE-1408-B643-F4FD8175556F}"/>
                </a:ext>
              </a:extLst>
            </p:cNvPr>
            <p:cNvSpPr/>
            <p:nvPr/>
          </p:nvSpPr>
          <p:spPr>
            <a:xfrm>
              <a:off x="7748880" y="42495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A8DE356C-588F-1231-53FC-2157C27144DF}"/>
                </a:ext>
              </a:extLst>
            </p:cNvPr>
            <p:cNvSpPr/>
            <p:nvPr/>
          </p:nvSpPr>
          <p:spPr>
            <a:xfrm>
              <a:off x="8668574" y="4249553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5AC89E6C-CF32-7A5C-B3FF-9DAEDBD82642}"/>
                </a:ext>
              </a:extLst>
            </p:cNvPr>
            <p:cNvSpPr/>
            <p:nvPr/>
          </p:nvSpPr>
          <p:spPr>
            <a:xfrm>
              <a:off x="9637576" y="42495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B603E51D-80FE-6140-2AC5-7BEFB7945730}"/>
                </a:ext>
              </a:extLst>
            </p:cNvPr>
            <p:cNvSpPr/>
            <p:nvPr/>
          </p:nvSpPr>
          <p:spPr>
            <a:xfrm>
              <a:off x="6760575" y="51863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9A4EDEB4-F40C-CB3E-A8DA-5A425BF27889}"/>
                </a:ext>
              </a:extLst>
            </p:cNvPr>
            <p:cNvSpPr/>
            <p:nvPr/>
          </p:nvSpPr>
          <p:spPr>
            <a:xfrm>
              <a:off x="7748880" y="518631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911F6BA-DC6F-ED2D-E93C-5DE602DB3BFA}"/>
                </a:ext>
              </a:extLst>
            </p:cNvPr>
            <p:cNvSpPr/>
            <p:nvPr/>
          </p:nvSpPr>
          <p:spPr>
            <a:xfrm>
              <a:off x="8668574" y="51863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7673FF5-2668-B050-9243-A74131E9D236}"/>
                </a:ext>
              </a:extLst>
            </p:cNvPr>
            <p:cNvSpPr/>
            <p:nvPr/>
          </p:nvSpPr>
          <p:spPr>
            <a:xfrm>
              <a:off x="9637576" y="518631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30DC5EC-0E97-AA20-4027-DE57B9A8A715}"/>
                </a:ext>
              </a:extLst>
            </p:cNvPr>
            <p:cNvSpPr/>
            <p:nvPr/>
          </p:nvSpPr>
          <p:spPr>
            <a:xfrm>
              <a:off x="6760575" y="6154066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F131D44E-EABF-8677-0067-672394C57FC6}"/>
                </a:ext>
              </a:extLst>
            </p:cNvPr>
            <p:cNvSpPr/>
            <p:nvPr/>
          </p:nvSpPr>
          <p:spPr>
            <a:xfrm>
              <a:off x="7748880" y="61540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D6A7BD82-6FB3-07E4-E84A-42A7F1C06B3B}"/>
                </a:ext>
              </a:extLst>
            </p:cNvPr>
            <p:cNvSpPr/>
            <p:nvPr/>
          </p:nvSpPr>
          <p:spPr>
            <a:xfrm>
              <a:off x="8668574" y="6154066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271F215-546D-80E5-B4DF-5CDF73481C0F}"/>
                </a:ext>
              </a:extLst>
            </p:cNvPr>
            <p:cNvSpPr/>
            <p:nvPr/>
          </p:nvSpPr>
          <p:spPr>
            <a:xfrm>
              <a:off x="9637576" y="61540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697" y="368998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892" y="556766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1034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Zeitumkehrsymmetrie </a:t>
            </a:r>
          </a:p>
          <a:p>
            <a:pPr lvl="2"/>
            <a:r>
              <a:rPr lang="de-DE" dirty="0"/>
              <a:t>Keine </a:t>
            </a:r>
            <a:r>
              <a:rPr lang="de-DE" dirty="0" err="1"/>
              <a:t>spin</a:t>
            </a:r>
            <a:r>
              <a:rPr lang="de-DE" dirty="0"/>
              <a:t>-polarisation im k-Raum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Zeitumkehrsymmetrie</a:t>
            </a:r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87A81E01-1CE4-19E9-59E8-3A7EFC8B63A5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269AED8-FD42-EAA9-1976-559141456F4A}"/>
              </a:ext>
            </a:extLst>
          </p:cNvPr>
          <p:cNvSpPr/>
          <p:nvPr/>
        </p:nvSpPr>
        <p:spPr>
          <a:xfrm>
            <a:off x="4427995" y="175364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B8C1F1A-FF68-B257-8811-158F44136B74}"/>
              </a:ext>
            </a:extLst>
          </p:cNvPr>
          <p:cNvSpPr/>
          <p:nvPr/>
        </p:nvSpPr>
        <p:spPr>
          <a:xfrm>
            <a:off x="7994704" y="993689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910FFC-A0E6-2B37-64D9-19C11D03AB3B}"/>
              </a:ext>
            </a:extLst>
          </p:cNvPr>
          <p:cNvSpPr/>
          <p:nvPr/>
        </p:nvSpPr>
        <p:spPr>
          <a:xfrm>
            <a:off x="8966704" y="1965991"/>
            <a:ext cx="936000" cy="93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7BB96C-1B81-E2D3-29B9-7096AEB1E9C2}"/>
              </a:ext>
            </a:extLst>
          </p:cNvPr>
          <p:cNvCxnSpPr>
            <a:cxnSpLocks/>
          </p:cNvCxnSpPr>
          <p:nvPr/>
        </p:nvCxnSpPr>
        <p:spPr>
          <a:xfrm flipV="1">
            <a:off x="8966704" y="993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B74F76-E513-F7C9-FD2A-05B0C41DEDD8}"/>
              </a:ext>
            </a:extLst>
          </p:cNvPr>
          <p:cNvCxnSpPr>
            <a:cxnSpLocks/>
          </p:cNvCxnSpPr>
          <p:nvPr/>
        </p:nvCxnSpPr>
        <p:spPr>
          <a:xfrm flipV="1">
            <a:off x="9902704" y="993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CFC8E5-7F63-96DF-4D00-E140F38CAFF7}"/>
              </a:ext>
            </a:extLst>
          </p:cNvPr>
          <p:cNvCxnSpPr>
            <a:cxnSpLocks/>
          </p:cNvCxnSpPr>
          <p:nvPr/>
        </p:nvCxnSpPr>
        <p:spPr>
          <a:xfrm flipV="1">
            <a:off x="8966704" y="2898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54494C-5F82-F91E-CDB8-1759D73B9046}"/>
              </a:ext>
            </a:extLst>
          </p:cNvPr>
          <p:cNvCxnSpPr>
            <a:cxnSpLocks/>
          </p:cNvCxnSpPr>
          <p:nvPr/>
        </p:nvCxnSpPr>
        <p:spPr>
          <a:xfrm flipV="1">
            <a:off x="9902704" y="2898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E0952A8-A2B2-9F8F-5EE2-C6916349110C}"/>
              </a:ext>
            </a:extLst>
          </p:cNvPr>
          <p:cNvCxnSpPr>
            <a:cxnSpLocks/>
          </p:cNvCxnSpPr>
          <p:nvPr/>
        </p:nvCxnSpPr>
        <p:spPr>
          <a:xfrm>
            <a:off x="7994703" y="2898689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95D0106-B2DD-A5C6-E306-2A70F0461D5E}"/>
              </a:ext>
            </a:extLst>
          </p:cNvPr>
          <p:cNvCxnSpPr>
            <a:cxnSpLocks/>
          </p:cNvCxnSpPr>
          <p:nvPr/>
        </p:nvCxnSpPr>
        <p:spPr>
          <a:xfrm>
            <a:off x="7994703" y="1965991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646289-074D-096F-2F32-074333DA5724}"/>
              </a:ext>
            </a:extLst>
          </p:cNvPr>
          <p:cNvCxnSpPr>
            <a:cxnSpLocks/>
          </p:cNvCxnSpPr>
          <p:nvPr/>
        </p:nvCxnSpPr>
        <p:spPr>
          <a:xfrm>
            <a:off x="9902704" y="1965991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111581D-EFD0-8166-E97B-F9F0FCDFF6A9}"/>
              </a:ext>
            </a:extLst>
          </p:cNvPr>
          <p:cNvCxnSpPr>
            <a:cxnSpLocks/>
          </p:cNvCxnSpPr>
          <p:nvPr/>
        </p:nvCxnSpPr>
        <p:spPr>
          <a:xfrm>
            <a:off x="9902703" y="2898689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47FDC58-6A47-C5E1-12FE-97FB9D44DBA3}"/>
              </a:ext>
            </a:extLst>
          </p:cNvPr>
          <p:cNvSpPr/>
          <p:nvPr/>
        </p:nvSpPr>
        <p:spPr>
          <a:xfrm>
            <a:off x="7886692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D48AA21-6FCD-C992-04C6-E49FE3CF0E70}"/>
              </a:ext>
            </a:extLst>
          </p:cNvPr>
          <p:cNvSpPr/>
          <p:nvPr/>
        </p:nvSpPr>
        <p:spPr>
          <a:xfrm>
            <a:off x="8874997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10F7C7-7423-B88C-4EBB-52396C97DE7A}"/>
              </a:ext>
            </a:extLst>
          </p:cNvPr>
          <p:cNvSpPr/>
          <p:nvPr/>
        </p:nvSpPr>
        <p:spPr>
          <a:xfrm>
            <a:off x="9794691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70F1088-FCA5-8252-AFCF-7E0510B3F3CE}"/>
              </a:ext>
            </a:extLst>
          </p:cNvPr>
          <p:cNvSpPr/>
          <p:nvPr/>
        </p:nvSpPr>
        <p:spPr>
          <a:xfrm>
            <a:off x="10763693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B02CEB-9E44-6208-6790-88F29DBB9D43}"/>
              </a:ext>
            </a:extLst>
          </p:cNvPr>
          <p:cNvSpPr/>
          <p:nvPr/>
        </p:nvSpPr>
        <p:spPr>
          <a:xfrm>
            <a:off x="7886692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CB0A363-EB26-E720-D8D7-F6BA0A7C04C8}"/>
              </a:ext>
            </a:extLst>
          </p:cNvPr>
          <p:cNvSpPr/>
          <p:nvPr/>
        </p:nvSpPr>
        <p:spPr>
          <a:xfrm>
            <a:off x="8874997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AB7AA47-7FD1-F248-DEAF-8FAB7EE2EDD4}"/>
              </a:ext>
            </a:extLst>
          </p:cNvPr>
          <p:cNvSpPr/>
          <p:nvPr/>
        </p:nvSpPr>
        <p:spPr>
          <a:xfrm>
            <a:off x="9794691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A7C9E3-7CDA-740B-CB8A-08FF6B5F37EE}"/>
              </a:ext>
            </a:extLst>
          </p:cNvPr>
          <p:cNvSpPr/>
          <p:nvPr/>
        </p:nvSpPr>
        <p:spPr>
          <a:xfrm>
            <a:off x="10763693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C1C8539-D692-476F-8FE4-7D5E9C725A52}"/>
              </a:ext>
            </a:extLst>
          </p:cNvPr>
          <p:cNvSpPr/>
          <p:nvPr/>
        </p:nvSpPr>
        <p:spPr>
          <a:xfrm>
            <a:off x="7886692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573FA2B-FAC1-4299-BB9B-82F1A0DBE5B1}"/>
              </a:ext>
            </a:extLst>
          </p:cNvPr>
          <p:cNvSpPr/>
          <p:nvPr/>
        </p:nvSpPr>
        <p:spPr>
          <a:xfrm>
            <a:off x="8874997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DA86FDD-596C-8B3F-12DE-939A4B01BBEA}"/>
              </a:ext>
            </a:extLst>
          </p:cNvPr>
          <p:cNvSpPr/>
          <p:nvPr/>
        </p:nvSpPr>
        <p:spPr>
          <a:xfrm>
            <a:off x="9794691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C4B0E6-47C2-1592-BC81-B4565520800F}"/>
              </a:ext>
            </a:extLst>
          </p:cNvPr>
          <p:cNvSpPr/>
          <p:nvPr/>
        </p:nvSpPr>
        <p:spPr>
          <a:xfrm>
            <a:off x="10763693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B53EFF-431E-096B-A09E-7D3E5C1660FA}"/>
              </a:ext>
            </a:extLst>
          </p:cNvPr>
          <p:cNvSpPr/>
          <p:nvPr/>
        </p:nvSpPr>
        <p:spPr>
          <a:xfrm>
            <a:off x="7886692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2C7B8E6-B438-648B-D383-88DAE1AA2B6D}"/>
              </a:ext>
            </a:extLst>
          </p:cNvPr>
          <p:cNvSpPr/>
          <p:nvPr/>
        </p:nvSpPr>
        <p:spPr>
          <a:xfrm>
            <a:off x="8874997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83C227-B93C-BABD-574C-F46CE495B448}"/>
              </a:ext>
            </a:extLst>
          </p:cNvPr>
          <p:cNvSpPr/>
          <p:nvPr/>
        </p:nvSpPr>
        <p:spPr>
          <a:xfrm>
            <a:off x="9794691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985B85-63D4-F85A-6AD2-77B91D5DCA92}"/>
              </a:ext>
            </a:extLst>
          </p:cNvPr>
          <p:cNvSpPr/>
          <p:nvPr/>
        </p:nvSpPr>
        <p:spPr>
          <a:xfrm>
            <a:off x="10763693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4853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2"/>
            <a:r>
              <a:rPr lang="de-DE" dirty="0"/>
              <a:t>Keine 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784EBF-4597-FAE4-2C47-C1542BDD6712}"/>
              </a:ext>
            </a:extLst>
          </p:cNvPr>
          <p:cNvSpPr/>
          <p:nvPr/>
        </p:nvSpPr>
        <p:spPr>
          <a:xfrm>
            <a:off x="4703277" y="3877455"/>
            <a:ext cx="2916711" cy="2764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FE9A90-0571-D7ED-0E06-907C026F02AB}"/>
              </a:ext>
            </a:extLst>
          </p:cNvPr>
          <p:cNvSpPr/>
          <p:nvPr/>
        </p:nvSpPr>
        <p:spPr>
          <a:xfrm>
            <a:off x="690313" y="3877455"/>
            <a:ext cx="2868639" cy="288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15BA07-3AF9-CFB8-016C-7FAF49939DEC}"/>
              </a:ext>
            </a:extLst>
          </p:cNvPr>
          <p:cNvSpPr/>
          <p:nvPr/>
        </p:nvSpPr>
        <p:spPr>
          <a:xfrm>
            <a:off x="690312" y="4932524"/>
            <a:ext cx="2868639" cy="13958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0A2ABA-20E7-D7BC-F346-F8E2433E160E}"/>
              </a:ext>
            </a:extLst>
          </p:cNvPr>
          <p:cNvSpPr txBox="1"/>
          <p:nvPr/>
        </p:nvSpPr>
        <p:spPr>
          <a:xfrm>
            <a:off x="6072014" y="5959046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Zunächst als unkonventionelle AFM/FMs bezeichnet</a:t>
            </a:r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71530E5-1890-066C-7133-E54DE803597F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2CB20E-5A37-3642-47B1-0170E0F11A6C}"/>
              </a:ext>
            </a:extLst>
          </p:cNvPr>
          <p:cNvSpPr/>
          <p:nvPr/>
        </p:nvSpPr>
        <p:spPr>
          <a:xfrm>
            <a:off x="4427995" y="175373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83BE47-84B3-1054-7C5D-403C89CA2F3B}"/>
              </a:ext>
            </a:extLst>
          </p:cNvPr>
          <p:cNvSpPr/>
          <p:nvPr/>
        </p:nvSpPr>
        <p:spPr>
          <a:xfrm>
            <a:off x="8448460" y="1708026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Keine Spin-polarisation im k-Raum</a:t>
            </a:r>
          </a:p>
        </p:txBody>
      </p:sp>
    </p:spTree>
    <p:extLst>
      <p:ext uri="{BB962C8B-B14F-4D97-AF65-F5344CB8AC3E}">
        <p14:creationId xmlns:p14="http://schemas.microsoft.com/office/powerpoint/2010/main" val="29470957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12794531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Isotrope  entartete Energiebänder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Magnetisierung</a:t>
            </a:r>
          </a:p>
          <a:p>
            <a:pPr lvl="2"/>
            <a:r>
              <a:rPr lang="de-DE" dirty="0"/>
              <a:t>Isotrope aufgeteilte Energiebänder</a:t>
            </a:r>
          </a:p>
          <a:p>
            <a:pPr lvl="2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2295570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Beschrieben durch zwei entgegengesetzte Spin Gitter verbunden durch </a:t>
            </a:r>
            <a:r>
              <a:rPr lang="de-DE" dirty="0" err="1"/>
              <a:t>Translations</a:t>
            </a:r>
            <a:r>
              <a:rPr lang="de-DE" dirty="0"/>
              <a:t> oder </a:t>
            </a:r>
            <a:r>
              <a:rPr lang="de-DE" dirty="0" err="1"/>
              <a:t>Inversions</a:t>
            </a:r>
            <a:r>
              <a:rPr lang="de-DE" dirty="0"/>
              <a:t> Symmetrie</a:t>
            </a:r>
          </a:p>
          <a:p>
            <a:pPr lvl="2"/>
            <a:r>
              <a:rPr lang="de-DE" dirty="0"/>
              <a:t>Entartete Energiebänder</a:t>
            </a:r>
          </a:p>
          <a:p>
            <a:pPr lvl="3"/>
            <a:r>
              <a:rPr lang="de-DE" dirty="0"/>
              <a:t>Im Limit von verschwindender Spin-Orbital-Kopplung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Charakterisiert durch ein Spin Gitter</a:t>
            </a:r>
          </a:p>
          <a:p>
            <a:pPr lvl="2"/>
            <a:r>
              <a:rPr lang="de-DE" dirty="0"/>
              <a:t>Isotrope Energiebänder</a:t>
            </a:r>
          </a:p>
          <a:p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Beschrieben durch zwei entgegengesetzte Spin Gitter verbunden nur durch </a:t>
            </a:r>
            <a:r>
              <a:rPr lang="de-DE" dirty="0" err="1"/>
              <a:t>Rotations</a:t>
            </a:r>
            <a:r>
              <a:rPr lang="de-DE" dirty="0"/>
              <a:t> Symmetrie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Im Limit SOK -&gt; 0 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9230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2"/>
            <a:r>
              <a:rPr lang="de-DE" dirty="0"/>
              <a:t>Keine Zeitumkehrsymmetrie 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 der Phasen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Zeitumkehrsymmetrie</a:t>
            </a:r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0A2ABA-20E7-D7BC-F346-F8E2433E160E}"/>
              </a:ext>
            </a:extLst>
          </p:cNvPr>
          <p:cNvSpPr txBox="1"/>
          <p:nvPr/>
        </p:nvSpPr>
        <p:spPr>
          <a:xfrm>
            <a:off x="6072014" y="5959046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Zunächst als unkonventionelle AFM/FMs bezeichnet</a:t>
            </a:r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71530E5-1890-066C-7133-E54DE803597F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2CB20E-5A37-3642-47B1-0170E0F11A6C}"/>
              </a:ext>
            </a:extLst>
          </p:cNvPr>
          <p:cNvSpPr/>
          <p:nvPr/>
        </p:nvSpPr>
        <p:spPr>
          <a:xfrm>
            <a:off x="4427995" y="175373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83BE47-84B3-1054-7C5D-403C89CA2F3B}"/>
              </a:ext>
            </a:extLst>
          </p:cNvPr>
          <p:cNvSpPr/>
          <p:nvPr/>
        </p:nvSpPr>
        <p:spPr>
          <a:xfrm>
            <a:off x="8448460" y="1708026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Zeitumkehrsymmetrie </a:t>
            </a:r>
          </a:p>
          <a:p>
            <a:pPr lvl="2"/>
            <a:r>
              <a:rPr lang="de-DE" dirty="0"/>
              <a:t>Keine Spin-polarisation im k-Raum</a:t>
            </a:r>
          </a:p>
        </p:txBody>
      </p:sp>
    </p:spTree>
    <p:extLst>
      <p:ext uri="{BB962C8B-B14F-4D97-AF65-F5344CB8AC3E}">
        <p14:creationId xmlns:p14="http://schemas.microsoft.com/office/powerpoint/2010/main" val="34286818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Analogie</a:t>
            </a:r>
          </a:p>
          <a:p>
            <a:endParaRPr lang="de-DE" dirty="0"/>
          </a:p>
          <a:p>
            <a:pPr lvl="1"/>
            <a:r>
              <a:rPr lang="de-DE" dirty="0"/>
              <a:t>Bereits 2009 wurden d-wellen für Magnete aus einer Analogie zu Supraleitern vorhergesagt</a:t>
            </a:r>
          </a:p>
          <a:p>
            <a:endParaRPr lang="de-DE" dirty="0"/>
          </a:p>
          <a:p>
            <a:r>
              <a:rPr lang="de-DE" dirty="0"/>
              <a:t>Weitere Eigenschaften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AHE, wegen aufgeteilter Bänder</a:t>
            </a:r>
          </a:p>
          <a:p>
            <a:pPr lvl="3"/>
            <a:r>
              <a:rPr lang="de-DE" dirty="0"/>
              <a:t>GMR, TMR</a:t>
            </a:r>
          </a:p>
          <a:p>
            <a:pPr lvl="2"/>
            <a:r>
              <a:rPr lang="de-DE" dirty="0"/>
              <a:t>(Beachtung der nichtmagnetischen Atome für die Symmetrien) </a:t>
            </a:r>
          </a:p>
          <a:p>
            <a:pPr lvl="2"/>
            <a:r>
              <a:rPr lang="de-DE" dirty="0"/>
              <a:t>Robuste Zustände</a:t>
            </a:r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49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1"/>
            <a:ext cx="2868639" cy="1883998"/>
          </a:xfrm>
          <a:prstGeom prst="rect">
            <a:avLst/>
          </a:prstGeom>
        </p:spPr>
      </p:pic>
      <p:pic>
        <p:nvPicPr>
          <p:cNvPr id="6" name="Grafik 5" descr="Ein Bild, das Screenshot, Farbigkeit, Diagramm, Kreis enthält.&#10;&#10;Automatisch generierte Beschreibung">
            <a:extLst>
              <a:ext uri="{FF2B5EF4-FFF2-40B4-BE49-F238E27FC236}">
                <a16:creationId xmlns:a16="http://schemas.microsoft.com/office/drawing/2014/main" id="{F76086D5-39AE-DCE1-4CEF-9412711C9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4" y="3284984"/>
            <a:ext cx="3355606" cy="216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3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20" y="1685992"/>
            <a:ext cx="4524802" cy="4366611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  <a:p>
            <a:pPr lvl="2"/>
            <a:endParaRPr lang="de-DE" dirty="0"/>
          </a:p>
          <a:p>
            <a:r>
              <a:rPr lang="de-DE" dirty="0"/>
              <a:t>Wechselwirkender Magnetismus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Quantenmechanischer Ursprung von Spins nicht relevant</a:t>
            </a:r>
          </a:p>
          <a:p>
            <a:pPr lvl="2"/>
            <a:r>
              <a:rPr lang="de-DE" dirty="0"/>
              <a:t>Vorstellung von </a:t>
            </a:r>
            <a:r>
              <a:rPr lang="de-DE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Ørsted</a:t>
            </a:r>
            <a:r>
              <a:rPr lang="de-DE" dirty="0"/>
              <a:t> (</a:t>
            </a:r>
            <a:r>
              <a:rPr lang="de-DE" dirty="0" err="1"/>
              <a:t>Uhlenbeck-Goudsmith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rotieren um eigene Achse</a:t>
            </a:r>
          </a:p>
          <a:p>
            <a:pPr lvl="3"/>
            <a:r>
              <a:rPr lang="de-DE" dirty="0"/>
              <a:t>Begründet magnetisches Moment</a:t>
            </a:r>
          </a:p>
          <a:p>
            <a:pPr lvl="2"/>
            <a:r>
              <a:rPr lang="de-DE" dirty="0"/>
              <a:t>Noch einfacheres Bild: </a:t>
            </a:r>
          </a:p>
          <a:p>
            <a:pPr lvl="3"/>
            <a:r>
              <a:rPr lang="de-DE" dirty="0"/>
              <a:t>Jeder Spin ein Stabmagnet mit magnetischem Moment </a:t>
            </a:r>
            <a:r>
              <a:rPr lang="el-GR" dirty="0"/>
              <a:t>μ</a:t>
            </a:r>
            <a:r>
              <a:rPr lang="de-DE" baseline="-25000" dirty="0"/>
              <a:t>Bohr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7F6B26-A6ED-9CC9-8AA4-9690D623329F}"/>
              </a:ext>
            </a:extLst>
          </p:cNvPr>
          <p:cNvSpPr/>
          <p:nvPr/>
        </p:nvSpPr>
        <p:spPr>
          <a:xfrm>
            <a:off x="6456040" y="2109038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20BA94D-5759-DDE0-86C8-3208FA61B60C}"/>
              </a:ext>
            </a:extLst>
          </p:cNvPr>
          <p:cNvSpPr/>
          <p:nvPr/>
        </p:nvSpPr>
        <p:spPr>
          <a:xfrm>
            <a:off x="8768680" y="2132856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63FBCE6-D30B-E1B1-16EA-D8ECECD4C601}"/>
              </a:ext>
            </a:extLst>
          </p:cNvPr>
          <p:cNvSpPr/>
          <p:nvPr/>
        </p:nvSpPr>
        <p:spPr>
          <a:xfrm>
            <a:off x="876868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E2A590E-A05D-8D60-3A67-AB950B80DC1D}"/>
              </a:ext>
            </a:extLst>
          </p:cNvPr>
          <p:cNvSpPr/>
          <p:nvPr/>
        </p:nvSpPr>
        <p:spPr>
          <a:xfrm>
            <a:off x="645604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E0FDB35-C9A5-9AD0-3453-9E9C250F6D42}"/>
              </a:ext>
            </a:extLst>
          </p:cNvPr>
          <p:cNvSpPr/>
          <p:nvPr/>
        </p:nvSpPr>
        <p:spPr>
          <a:xfrm>
            <a:off x="645604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AD83D1A-D151-1AFD-F125-A615532D59DB}"/>
              </a:ext>
            </a:extLst>
          </p:cNvPr>
          <p:cNvSpPr/>
          <p:nvPr/>
        </p:nvSpPr>
        <p:spPr>
          <a:xfrm>
            <a:off x="8768680" y="1381420"/>
            <a:ext cx="2160240" cy="5761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76D500D-9419-3715-F8AB-9B614E48DACC}"/>
              </a:ext>
            </a:extLst>
          </p:cNvPr>
          <p:cNvSpPr/>
          <p:nvPr/>
        </p:nvSpPr>
        <p:spPr>
          <a:xfrm>
            <a:off x="5318222" y="2109038"/>
            <a:ext cx="985418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C5894B8-5C23-F93C-6D0C-A90430DFB0FC}"/>
              </a:ext>
            </a:extLst>
          </p:cNvPr>
          <p:cNvSpPr/>
          <p:nvPr/>
        </p:nvSpPr>
        <p:spPr>
          <a:xfrm>
            <a:off x="5318222" y="3397170"/>
            <a:ext cx="985418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234622B-6A75-0923-7DF3-C62EC388F409}"/>
              </a:ext>
            </a:extLst>
          </p:cNvPr>
          <p:cNvSpPr/>
          <p:nvPr/>
        </p:nvSpPr>
        <p:spPr>
          <a:xfrm>
            <a:off x="8768680" y="4900475"/>
            <a:ext cx="2160240" cy="115212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4FD7CF6-0273-F048-BD54-BF53D58C8AF1}"/>
              </a:ext>
            </a:extLst>
          </p:cNvPr>
          <p:cNvSpPr/>
          <p:nvPr/>
        </p:nvSpPr>
        <p:spPr>
          <a:xfrm>
            <a:off x="645604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A2D6652-B74C-0A80-E5B6-1671FEEA90DA}"/>
              </a:ext>
            </a:extLst>
          </p:cNvPr>
          <p:cNvSpPr/>
          <p:nvPr/>
        </p:nvSpPr>
        <p:spPr>
          <a:xfrm>
            <a:off x="5318222" y="4900475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</p:spTree>
    <p:extLst>
      <p:ext uri="{BB962C8B-B14F-4D97-AF65-F5344CB8AC3E}">
        <p14:creationId xmlns:p14="http://schemas.microsoft.com/office/powerpoint/2010/main" val="17858872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Vorteile der Beschreibung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Altermagnetische</a:t>
            </a:r>
            <a:r>
              <a:rPr lang="de-DE" dirty="0"/>
              <a:t> Spin Separation ist nur schwach von der relativistischen Spin-Orbit-Kopplung abhängig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Nicht relativistisch</a:t>
            </a:r>
          </a:p>
          <a:p>
            <a:pPr lvl="3"/>
            <a:r>
              <a:rPr lang="de-DE" dirty="0"/>
              <a:t>Spin bleibt eine gute Quantenzahl</a:t>
            </a:r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50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1"/>
            <a:ext cx="2868639" cy="188399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AB6F0DD-2C2B-1985-7A1E-A56F53339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2874477"/>
            <a:ext cx="4363059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141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Erkennungsmerkmale</a:t>
            </a:r>
          </a:p>
          <a:p>
            <a:pPr marL="0" lvl="2" indent="0">
              <a:buNone/>
            </a:pPr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51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D1252CD-5D1E-03A7-8392-34E468C912D0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569FC8-AFB4-6E29-F9AE-DAB6C6F77C8B}"/>
              </a:ext>
            </a:extLst>
          </p:cNvPr>
          <p:cNvSpPr txBox="1"/>
          <p:nvPr/>
        </p:nvSpPr>
        <p:spPr>
          <a:xfrm>
            <a:off x="3616282" y="493441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106C277-EC72-E9B5-AACA-8BFE0CB1F628}"/>
              </a:ext>
            </a:extLst>
          </p:cNvPr>
          <p:cNvSpPr/>
          <p:nvPr/>
        </p:nvSpPr>
        <p:spPr>
          <a:xfrm>
            <a:off x="551384" y="2564904"/>
            <a:ext cx="5256584" cy="360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Regeln zur Identifizierung von AM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41BBAB-C589-1F34-A928-5095AC8759D6}"/>
              </a:ext>
            </a:extLst>
          </p:cNvPr>
          <p:cNvSpPr/>
          <p:nvPr/>
        </p:nvSpPr>
        <p:spPr>
          <a:xfrm>
            <a:off x="551383" y="2924943"/>
            <a:ext cx="5256585" cy="2009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Gerade Anzahl magnetischer Atome in der EZ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Keine </a:t>
            </a:r>
            <a:r>
              <a:rPr lang="de-DE" dirty="0" err="1">
                <a:solidFill>
                  <a:schemeClr val="tx1"/>
                </a:solidFill>
              </a:rPr>
              <a:t>Inversionsymmetrie</a:t>
            </a:r>
            <a:r>
              <a:rPr lang="de-DE" dirty="0">
                <a:solidFill>
                  <a:schemeClr val="tx1"/>
                </a:solidFill>
              </a:rPr>
              <a:t> zwischen magnetischen Atomen der Untergitter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Untergitter durch kristallographische Rotationen verbunden</a:t>
            </a:r>
          </a:p>
        </p:txBody>
      </p:sp>
    </p:spTree>
    <p:extLst>
      <p:ext uri="{BB962C8B-B14F-4D97-AF65-F5344CB8AC3E}">
        <p14:creationId xmlns:p14="http://schemas.microsoft.com/office/powerpoint/2010/main" val="31520842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8112472" cy="4103985"/>
          </a:xfrm>
        </p:spPr>
        <p:txBody>
          <a:bodyPr/>
          <a:lstStyle/>
          <a:p>
            <a:r>
              <a:rPr lang="de-DE" dirty="0"/>
              <a:t>Vorteile/Einfluss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Anomaler Hall Effekt/GMR/TMR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Robust, weil keine Magnetisierung</a:t>
            </a:r>
          </a:p>
          <a:p>
            <a:pPr lvl="3"/>
            <a:r>
              <a:rPr lang="de-DE" dirty="0"/>
              <a:t>keine </a:t>
            </a:r>
            <a:r>
              <a:rPr lang="de-DE" dirty="0" err="1"/>
              <a:t>Streumagentisierung</a:t>
            </a:r>
            <a:r>
              <a:rPr lang="de-DE" dirty="0"/>
              <a:t> (aufwendiges SAFS(GMR-Stacks) im Moment)</a:t>
            </a:r>
          </a:p>
          <a:p>
            <a:pPr lvl="2"/>
            <a:endParaRPr lang="de-DE" dirty="0"/>
          </a:p>
          <a:p>
            <a:pPr lvl="2"/>
            <a:r>
              <a:rPr lang="de-DE" dirty="0" err="1"/>
              <a:t>Spinwellen</a:t>
            </a:r>
            <a:r>
              <a:rPr lang="de-DE" dirty="0"/>
              <a:t> im </a:t>
            </a:r>
            <a:r>
              <a:rPr lang="de-DE" dirty="0" err="1"/>
              <a:t>THz</a:t>
            </a:r>
            <a:r>
              <a:rPr lang="de-DE" dirty="0"/>
              <a:t>-Bereich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Spin Dynamik im ps-Bereich (FM </a:t>
            </a:r>
            <a:r>
              <a:rPr lang="el-GR" dirty="0"/>
              <a:t>μ</a:t>
            </a:r>
            <a:r>
              <a:rPr lang="de-DE" dirty="0"/>
              <a:t>s-Bereich)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„einfache“ Symmetrie Klassifizierung erlaubt Folgerung der beobachteten Eigenschaften</a:t>
            </a:r>
          </a:p>
          <a:p>
            <a:pPr lvl="3"/>
            <a:r>
              <a:rPr lang="de-DE" dirty="0"/>
              <a:t>Relativistische Effekt nicht nötig aber addierbar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52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5" name="Grafik 4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AE382EB-3ED0-D0A1-3451-6BAF1F2AE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EC8A4C3-E360-EAE3-9390-E229D22FDB7F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7DEB98F-6F23-2888-1D70-2A185C7A1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280" y="627413"/>
            <a:ext cx="4363059" cy="165758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D27C7FB-D4E7-5807-9556-0B831DD6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703" y="627413"/>
            <a:ext cx="1939473" cy="229753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B5D0CCE-4225-E931-CCAE-2AD681279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4265" y="3482079"/>
            <a:ext cx="2304256" cy="2689121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DAC2CA59-DA8F-1DC4-BAE8-30A522A508BE}"/>
              </a:ext>
            </a:extLst>
          </p:cNvPr>
          <p:cNvSpPr/>
          <p:nvPr/>
        </p:nvSpPr>
        <p:spPr>
          <a:xfrm>
            <a:off x="7974265" y="3429000"/>
            <a:ext cx="209967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46A9AA-F274-E3AC-F2E1-AE1806E6B7CB}"/>
              </a:ext>
            </a:extLst>
          </p:cNvPr>
          <p:cNvSpPr txBox="1"/>
          <p:nvPr/>
        </p:nvSpPr>
        <p:spPr>
          <a:xfrm>
            <a:off x="8281095" y="6164285"/>
            <a:ext cx="2613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R.A.Duine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Nature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217-219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(2018)</a:t>
            </a:r>
          </a:p>
        </p:txBody>
      </p:sp>
    </p:spTree>
    <p:extLst>
      <p:ext uri="{BB962C8B-B14F-4D97-AF65-F5344CB8AC3E}">
        <p14:creationId xmlns:p14="http://schemas.microsoft.com/office/powerpoint/2010/main" val="12337785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Ausblick</a:t>
            </a:r>
          </a:p>
          <a:p>
            <a:pPr marL="0" lvl="2" indent="0">
              <a:buNone/>
            </a:pPr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53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1252CD-5D1E-03A7-8392-34E468C912D0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1E2E8F9-7C93-9E4B-2124-5A6A3F97E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016732"/>
            <a:ext cx="5868219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2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4530668C-2941-0EC0-1BA1-7E9903B5A93A}"/>
              </a:ext>
            </a:extLst>
          </p:cNvPr>
          <p:cNvSpPr/>
          <p:nvPr/>
        </p:nvSpPr>
        <p:spPr>
          <a:xfrm rot="16431019">
            <a:off x="5811522" y="2096853"/>
            <a:ext cx="3685753" cy="144016"/>
          </a:xfrm>
          <a:prstGeom prst="rightArrow">
            <a:avLst>
              <a:gd name="adj1" fmla="val 50000"/>
              <a:gd name="adj2" fmla="val 182485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BECBA91A-6F14-AD6F-F761-DA4DAF1BCCCB}"/>
              </a:ext>
            </a:extLst>
          </p:cNvPr>
          <p:cNvSpPr/>
          <p:nvPr/>
        </p:nvSpPr>
        <p:spPr>
          <a:xfrm rot="16431019">
            <a:off x="7112884" y="2096850"/>
            <a:ext cx="3685753" cy="144016"/>
          </a:xfrm>
          <a:prstGeom prst="rightArrow">
            <a:avLst>
              <a:gd name="adj1" fmla="val 50000"/>
              <a:gd name="adj2" fmla="val 174935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6A6D4D9A-A8EB-7494-B87D-C47BB7891113}"/>
              </a:ext>
            </a:extLst>
          </p:cNvPr>
          <p:cNvSpPr/>
          <p:nvPr/>
        </p:nvSpPr>
        <p:spPr>
          <a:xfrm rot="16431019">
            <a:off x="6667833" y="2096850"/>
            <a:ext cx="3685753" cy="144016"/>
          </a:xfrm>
          <a:prstGeom prst="rightArrow">
            <a:avLst>
              <a:gd name="adj1" fmla="val 50000"/>
              <a:gd name="adj2" fmla="val 169891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D3A6F9E8-6B07-48C3-5F61-533611078A2F}"/>
              </a:ext>
            </a:extLst>
          </p:cNvPr>
          <p:cNvSpPr/>
          <p:nvPr/>
        </p:nvSpPr>
        <p:spPr>
          <a:xfrm rot="16431019">
            <a:off x="6238900" y="2096851"/>
            <a:ext cx="3685753" cy="144016"/>
          </a:xfrm>
          <a:prstGeom prst="rightArrow">
            <a:avLst>
              <a:gd name="adj1" fmla="val 50000"/>
              <a:gd name="adj2" fmla="val 175490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F5735DB9-1604-4268-B2F0-89382579EB21}"/>
              </a:ext>
            </a:extLst>
          </p:cNvPr>
          <p:cNvSpPr/>
          <p:nvPr/>
        </p:nvSpPr>
        <p:spPr>
          <a:xfrm rot="16431019">
            <a:off x="7559922" y="2096850"/>
            <a:ext cx="3685753" cy="144016"/>
          </a:xfrm>
          <a:prstGeom prst="rightArrow">
            <a:avLst>
              <a:gd name="adj1" fmla="val 50000"/>
              <a:gd name="adj2" fmla="val 164592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95726897-8BF3-0464-E322-5F18562C546F}"/>
              </a:ext>
            </a:extLst>
          </p:cNvPr>
          <p:cNvSpPr/>
          <p:nvPr/>
        </p:nvSpPr>
        <p:spPr>
          <a:xfrm rot="16431019">
            <a:off x="7988855" y="2096850"/>
            <a:ext cx="3685753" cy="144016"/>
          </a:xfrm>
          <a:prstGeom prst="rightArrow">
            <a:avLst>
              <a:gd name="adj1" fmla="val 50000"/>
              <a:gd name="adj2" fmla="val 178679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404BB2E8-C71C-CA14-4AFA-3AED6795EA41}"/>
              </a:ext>
            </a:extLst>
          </p:cNvPr>
          <p:cNvSpPr/>
          <p:nvPr/>
        </p:nvSpPr>
        <p:spPr>
          <a:xfrm rot="16431019">
            <a:off x="8417788" y="2099554"/>
            <a:ext cx="3685753" cy="144016"/>
          </a:xfrm>
          <a:prstGeom prst="rightArrow">
            <a:avLst>
              <a:gd name="adj1" fmla="val 50000"/>
              <a:gd name="adj2" fmla="val 188800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807C006-E079-9E9B-5A34-F9737DAC9C17}"/>
              </a:ext>
            </a:extLst>
          </p:cNvPr>
          <p:cNvCxnSpPr>
            <a:cxnSpLocks/>
          </p:cNvCxnSpPr>
          <p:nvPr/>
        </p:nvCxnSpPr>
        <p:spPr>
          <a:xfrm>
            <a:off x="8016916" y="2813170"/>
            <a:ext cx="559892" cy="576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CD54457-2692-0D61-8823-4C64A727A555}"/>
              </a:ext>
            </a:extLst>
          </p:cNvPr>
          <p:cNvCxnSpPr>
            <a:cxnSpLocks/>
          </p:cNvCxnSpPr>
          <p:nvPr/>
        </p:nvCxnSpPr>
        <p:spPr>
          <a:xfrm flipH="1" flipV="1">
            <a:off x="8985996" y="1628775"/>
            <a:ext cx="19495" cy="10801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054E7F9-FE1A-7412-3EE8-E1A503927971}"/>
              </a:ext>
            </a:extLst>
          </p:cNvPr>
          <p:cNvCxnSpPr>
            <a:cxnSpLocks/>
          </p:cNvCxnSpPr>
          <p:nvPr/>
        </p:nvCxnSpPr>
        <p:spPr>
          <a:xfrm>
            <a:off x="9626952" y="2623532"/>
            <a:ext cx="132250" cy="9001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A9F2C00-B2B7-BE3A-3072-2A171D6525FB}"/>
              </a:ext>
            </a:extLst>
          </p:cNvPr>
          <p:cNvCxnSpPr>
            <a:cxnSpLocks/>
          </p:cNvCxnSpPr>
          <p:nvPr/>
        </p:nvCxnSpPr>
        <p:spPr>
          <a:xfrm flipV="1">
            <a:off x="10151965" y="1772816"/>
            <a:ext cx="393101" cy="738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11C8D29-FA37-BE5B-8216-EB4E46AD06DA}"/>
              </a:ext>
            </a:extLst>
          </p:cNvPr>
          <p:cNvCxnSpPr/>
          <p:nvPr/>
        </p:nvCxnSpPr>
        <p:spPr>
          <a:xfrm flipH="1">
            <a:off x="7444700" y="1664804"/>
            <a:ext cx="432048" cy="1008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951F8D4-F9CF-70E6-7A12-CEC0EB875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72816"/>
            <a:ext cx="11328400" cy="5472608"/>
          </a:xfrm>
        </p:spPr>
        <p:txBody>
          <a:bodyPr/>
          <a:lstStyle/>
          <a:p>
            <a:pPr lvl="1"/>
            <a:r>
              <a:rPr lang="de-DE" sz="2000" dirty="0"/>
              <a:t>Wie groß müsste ein magnetisches Feld sein</a:t>
            </a:r>
          </a:p>
          <a:p>
            <a:pPr lvl="1"/>
            <a:r>
              <a:rPr lang="de-DE" sz="2000" dirty="0"/>
              <a:t>um einen Spin bei Raumtemperatur auszurichten?</a:t>
            </a:r>
          </a:p>
          <a:p>
            <a:pPr lvl="1"/>
            <a:endParaRPr lang="de-DE" sz="2000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lvl="2" indent="0">
              <a:buNone/>
            </a:pPr>
            <a:r>
              <a:rPr lang="de-DE" sz="2000" dirty="0"/>
              <a:t>		</a:t>
            </a:r>
          </a:p>
          <a:p>
            <a:pPr lvl="4"/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64FE7C1-B171-47F8-0976-88B973E49855}"/>
              </a:ext>
            </a:extLst>
          </p:cNvPr>
          <p:cNvSpPr/>
          <p:nvPr/>
        </p:nvSpPr>
        <p:spPr>
          <a:xfrm>
            <a:off x="7464152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2CAEE36-405D-FF7D-A9EF-723D7ED7ADF9}"/>
              </a:ext>
            </a:extLst>
          </p:cNvPr>
          <p:cNvSpPr/>
          <p:nvPr/>
        </p:nvSpPr>
        <p:spPr>
          <a:xfrm>
            <a:off x="8116872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FBBEBCA-E0FB-CD8E-22F8-F6A4309E81FB}"/>
              </a:ext>
            </a:extLst>
          </p:cNvPr>
          <p:cNvSpPr/>
          <p:nvPr/>
        </p:nvSpPr>
        <p:spPr>
          <a:xfrm>
            <a:off x="8805976" y="196122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E022556-7E65-6DA5-6167-669C42D9202F}"/>
              </a:ext>
            </a:extLst>
          </p:cNvPr>
          <p:cNvSpPr/>
          <p:nvPr/>
        </p:nvSpPr>
        <p:spPr>
          <a:xfrm>
            <a:off x="9513057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99E1360-DF72-AADD-CDB8-9EC69C3D2891}"/>
              </a:ext>
            </a:extLst>
          </p:cNvPr>
          <p:cNvSpPr/>
          <p:nvPr/>
        </p:nvSpPr>
        <p:spPr>
          <a:xfrm>
            <a:off x="10147800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F6589D7-94C9-0628-2D42-7350A8120F14}"/>
              </a:ext>
            </a:extLst>
          </p:cNvPr>
          <p:cNvSpPr txBox="1"/>
          <p:nvPr/>
        </p:nvSpPr>
        <p:spPr>
          <a:xfrm>
            <a:off x="10385407" y="52634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00B0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4731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951F8D4-F9CF-70E6-7A12-CEC0EB875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72816"/>
            <a:ext cx="11328400" cy="5472608"/>
          </a:xfrm>
        </p:spPr>
        <p:txBody>
          <a:bodyPr/>
          <a:lstStyle/>
          <a:p>
            <a:pPr lvl="1"/>
            <a:r>
              <a:rPr lang="de-DE" sz="2000" dirty="0"/>
              <a:t>Wie groß müsste ein magnetisches Feld sein</a:t>
            </a:r>
          </a:p>
          <a:p>
            <a:pPr lvl="1"/>
            <a:r>
              <a:rPr lang="de-DE" sz="2000" dirty="0"/>
              <a:t>um einen Spin bei Raumtemperatur auszurichten?</a:t>
            </a:r>
          </a:p>
          <a:p>
            <a:pPr lvl="1"/>
            <a:endParaRPr lang="de-DE" sz="2000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r>
              <a:rPr lang="de-DE" sz="2000" dirty="0"/>
              <a:t>Ergebnis:	~10</a:t>
            </a:r>
            <a:r>
              <a:rPr lang="de-DE" sz="2000" baseline="30000" dirty="0"/>
              <a:t>3 </a:t>
            </a:r>
            <a:r>
              <a:rPr lang="de-DE" sz="2000" dirty="0"/>
              <a:t>T</a:t>
            </a:r>
          </a:p>
          <a:p>
            <a:pPr lvl="2"/>
            <a:r>
              <a:rPr lang="de-DE" sz="2000" dirty="0"/>
              <a:t>Würdigung:	Sehr groß und nicht physikalisch!</a:t>
            </a:r>
          </a:p>
          <a:p>
            <a:pPr lvl="2"/>
            <a:r>
              <a:rPr lang="de-DE" sz="2000" dirty="0"/>
              <a:t>„Beweis“: 	Simulation</a:t>
            </a:r>
          </a:p>
          <a:p>
            <a:pPr marL="0" lvl="2" indent="0">
              <a:buNone/>
            </a:pPr>
            <a:r>
              <a:rPr lang="de-DE" sz="2000" dirty="0"/>
              <a:t>		</a:t>
            </a:r>
          </a:p>
          <a:p>
            <a:pPr lvl="4"/>
            <a:endParaRPr lang="de-DE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5487001E-52FC-1310-378C-EE8EA640C252}"/>
              </a:ext>
            </a:extLst>
          </p:cNvPr>
          <p:cNvSpPr/>
          <p:nvPr/>
        </p:nvSpPr>
        <p:spPr>
          <a:xfrm rot="16431019">
            <a:off x="5811522" y="2096853"/>
            <a:ext cx="3685753" cy="144016"/>
          </a:xfrm>
          <a:prstGeom prst="rightArrow">
            <a:avLst>
              <a:gd name="adj1" fmla="val 50000"/>
              <a:gd name="adj2" fmla="val 182485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12FB1CF4-48D0-40D5-5184-97ECFA978D17}"/>
              </a:ext>
            </a:extLst>
          </p:cNvPr>
          <p:cNvSpPr/>
          <p:nvPr/>
        </p:nvSpPr>
        <p:spPr>
          <a:xfrm rot="16431019">
            <a:off x="7112884" y="2096850"/>
            <a:ext cx="3685753" cy="144016"/>
          </a:xfrm>
          <a:prstGeom prst="rightArrow">
            <a:avLst>
              <a:gd name="adj1" fmla="val 50000"/>
              <a:gd name="adj2" fmla="val 174935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A5D33043-7FA1-8C85-A79F-688014CC96FC}"/>
              </a:ext>
            </a:extLst>
          </p:cNvPr>
          <p:cNvSpPr/>
          <p:nvPr/>
        </p:nvSpPr>
        <p:spPr>
          <a:xfrm rot="16431019">
            <a:off x="6667833" y="2096850"/>
            <a:ext cx="3685753" cy="144016"/>
          </a:xfrm>
          <a:prstGeom prst="rightArrow">
            <a:avLst>
              <a:gd name="adj1" fmla="val 50000"/>
              <a:gd name="adj2" fmla="val 169891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52DE24F0-140F-2845-29FF-B52DDBFA745A}"/>
              </a:ext>
            </a:extLst>
          </p:cNvPr>
          <p:cNvSpPr/>
          <p:nvPr/>
        </p:nvSpPr>
        <p:spPr>
          <a:xfrm rot="16431019">
            <a:off x="6238900" y="2096851"/>
            <a:ext cx="3685753" cy="144016"/>
          </a:xfrm>
          <a:prstGeom prst="rightArrow">
            <a:avLst>
              <a:gd name="adj1" fmla="val 50000"/>
              <a:gd name="adj2" fmla="val 175490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0503343F-9B4E-BBE5-5764-E328E4EB278A}"/>
              </a:ext>
            </a:extLst>
          </p:cNvPr>
          <p:cNvSpPr/>
          <p:nvPr/>
        </p:nvSpPr>
        <p:spPr>
          <a:xfrm rot="16431019">
            <a:off x="7559922" y="2096850"/>
            <a:ext cx="3685753" cy="144016"/>
          </a:xfrm>
          <a:prstGeom prst="rightArrow">
            <a:avLst>
              <a:gd name="adj1" fmla="val 50000"/>
              <a:gd name="adj2" fmla="val 164592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7160BD5C-95CE-229D-A1F2-90EA93DD3C74}"/>
              </a:ext>
            </a:extLst>
          </p:cNvPr>
          <p:cNvSpPr/>
          <p:nvPr/>
        </p:nvSpPr>
        <p:spPr>
          <a:xfrm rot="16431019">
            <a:off x="7988855" y="2096850"/>
            <a:ext cx="3685753" cy="144016"/>
          </a:xfrm>
          <a:prstGeom prst="rightArrow">
            <a:avLst>
              <a:gd name="adj1" fmla="val 50000"/>
              <a:gd name="adj2" fmla="val 178679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BE890D41-96C4-22DB-3008-88B4BAE20D6E}"/>
              </a:ext>
            </a:extLst>
          </p:cNvPr>
          <p:cNvSpPr/>
          <p:nvPr/>
        </p:nvSpPr>
        <p:spPr>
          <a:xfrm rot="16431019">
            <a:off x="8417788" y="2099554"/>
            <a:ext cx="3685753" cy="144016"/>
          </a:xfrm>
          <a:prstGeom prst="rightArrow">
            <a:avLst>
              <a:gd name="adj1" fmla="val 50000"/>
              <a:gd name="adj2" fmla="val 188800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9AFE951-19EF-BF1D-F357-6CDB7E642B20}"/>
              </a:ext>
            </a:extLst>
          </p:cNvPr>
          <p:cNvCxnSpPr>
            <a:cxnSpLocks/>
          </p:cNvCxnSpPr>
          <p:nvPr/>
        </p:nvCxnSpPr>
        <p:spPr>
          <a:xfrm>
            <a:off x="8016916" y="2813170"/>
            <a:ext cx="559892" cy="576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8F3F04A-E779-B883-51DA-BC6B41F0513D}"/>
              </a:ext>
            </a:extLst>
          </p:cNvPr>
          <p:cNvCxnSpPr>
            <a:cxnSpLocks/>
          </p:cNvCxnSpPr>
          <p:nvPr/>
        </p:nvCxnSpPr>
        <p:spPr>
          <a:xfrm flipH="1" flipV="1">
            <a:off x="8985996" y="1628775"/>
            <a:ext cx="19495" cy="10801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F547B0C-51E1-10F1-A898-CC6A87B6A117}"/>
              </a:ext>
            </a:extLst>
          </p:cNvPr>
          <p:cNvCxnSpPr>
            <a:cxnSpLocks/>
          </p:cNvCxnSpPr>
          <p:nvPr/>
        </p:nvCxnSpPr>
        <p:spPr>
          <a:xfrm>
            <a:off x="9626952" y="2623532"/>
            <a:ext cx="132250" cy="9001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EC94850-85B1-9352-4961-DECEE140FD0C}"/>
              </a:ext>
            </a:extLst>
          </p:cNvPr>
          <p:cNvCxnSpPr>
            <a:cxnSpLocks/>
          </p:cNvCxnSpPr>
          <p:nvPr/>
        </p:nvCxnSpPr>
        <p:spPr>
          <a:xfrm flipV="1">
            <a:off x="10151965" y="1772816"/>
            <a:ext cx="393101" cy="738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87DB856-1ED9-C5B8-296A-F892A291F817}"/>
              </a:ext>
            </a:extLst>
          </p:cNvPr>
          <p:cNvCxnSpPr/>
          <p:nvPr/>
        </p:nvCxnSpPr>
        <p:spPr>
          <a:xfrm flipH="1">
            <a:off x="7444700" y="1664804"/>
            <a:ext cx="432048" cy="1008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F2E856CB-D76C-2B03-6045-B8DE6D22D65D}"/>
              </a:ext>
            </a:extLst>
          </p:cNvPr>
          <p:cNvSpPr/>
          <p:nvPr/>
        </p:nvSpPr>
        <p:spPr>
          <a:xfrm>
            <a:off x="7464152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B96F1A8-32DF-BAB1-01A4-E12F62B40DCD}"/>
              </a:ext>
            </a:extLst>
          </p:cNvPr>
          <p:cNvSpPr/>
          <p:nvPr/>
        </p:nvSpPr>
        <p:spPr>
          <a:xfrm>
            <a:off x="8116872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37D4FB63-B343-B382-F393-85A033EB4D5F}"/>
              </a:ext>
            </a:extLst>
          </p:cNvPr>
          <p:cNvSpPr/>
          <p:nvPr/>
        </p:nvSpPr>
        <p:spPr>
          <a:xfrm>
            <a:off x="8805976" y="196122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3D39CB86-803E-4476-11E1-983113FE8E83}"/>
              </a:ext>
            </a:extLst>
          </p:cNvPr>
          <p:cNvSpPr/>
          <p:nvPr/>
        </p:nvSpPr>
        <p:spPr>
          <a:xfrm>
            <a:off x="9513057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F9C8540-18A4-B025-DB00-E20D1C1443B4}"/>
              </a:ext>
            </a:extLst>
          </p:cNvPr>
          <p:cNvSpPr/>
          <p:nvPr/>
        </p:nvSpPr>
        <p:spPr>
          <a:xfrm>
            <a:off x="10147800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558F6F3-72CC-E6CD-29F2-CC699FF4B69D}"/>
              </a:ext>
            </a:extLst>
          </p:cNvPr>
          <p:cNvSpPr txBox="1"/>
          <p:nvPr/>
        </p:nvSpPr>
        <p:spPr>
          <a:xfrm>
            <a:off x="10385407" y="52634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00B0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826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87347E09-9F50-5ACF-0FE8-B52A6137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2" y="2228858"/>
            <a:ext cx="5475355" cy="31640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399628"/>
            <a:ext cx="5448177" cy="4103687"/>
          </a:xfrm>
        </p:spPr>
        <p:txBody>
          <a:bodyPr/>
          <a:lstStyle/>
          <a:p>
            <a:r>
              <a:rPr lang="de-DE" dirty="0"/>
              <a:t>Oder das Modell gegenseitiger Wirkung</a:t>
            </a:r>
          </a:p>
          <a:p>
            <a:endParaRPr lang="de-DE" dirty="0"/>
          </a:p>
          <a:p>
            <a:pPr lvl="1"/>
            <a:r>
              <a:rPr lang="de-DE" dirty="0"/>
              <a:t>Jeder magnetischer Korpus erfährt eine Wirkung von allen umgebenden </a:t>
            </a:r>
            <a:r>
              <a:rPr lang="de-DE" dirty="0" err="1"/>
              <a:t>Korpi</a:t>
            </a:r>
            <a:endParaRPr lang="de-DE" dirty="0"/>
          </a:p>
          <a:p>
            <a:endParaRPr lang="de-DE" dirty="0"/>
          </a:p>
          <a:p>
            <a:pPr lvl="2"/>
            <a:r>
              <a:rPr lang="de-DE" dirty="0"/>
              <a:t>Dies entspricht einem effektiven Feld welches additiv zum äußeren Feld ist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Kommt selbst zu dem Ergebnis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NI bezeichnet das Molekular Feld </a:t>
            </a:r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0107" y="1377144"/>
            <a:ext cx="5568949" cy="4103687"/>
          </a:xfrm>
        </p:spPr>
        <p:txBody>
          <a:bodyPr/>
          <a:lstStyle/>
          <a:p>
            <a:r>
              <a:rPr lang="de-DE" dirty="0"/>
              <a:t>Modell trotzdem brauchbar</a:t>
            </a:r>
          </a:p>
          <a:p>
            <a:endParaRPr lang="de-DE" dirty="0"/>
          </a:p>
          <a:p>
            <a:pPr lvl="1"/>
            <a:r>
              <a:rPr lang="de-DE" dirty="0"/>
              <a:t>Magnetisierung für einen Paramagneten bei Feld B und Temperatur T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A549CBE-5967-DA3C-FFE7-4905FB7A1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331" y="3933018"/>
            <a:ext cx="1872308" cy="3240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C7DCAB4-7697-5172-F9EB-F86AC1640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982" y="4005063"/>
            <a:ext cx="833080" cy="26033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A745C75-7C17-6309-1892-73508A48E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9522" y="4576303"/>
            <a:ext cx="1808232" cy="355772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920FF17-9716-4847-FBA7-2679D6E77C37}"/>
              </a:ext>
            </a:extLst>
          </p:cNvPr>
          <p:cNvSpPr txBox="1"/>
          <p:nvPr/>
        </p:nvSpPr>
        <p:spPr>
          <a:xfrm>
            <a:off x="7608168" y="5490457"/>
            <a:ext cx="2525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8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8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</p:spTree>
    <p:extLst>
      <p:ext uri="{BB962C8B-B14F-4D97-AF65-F5344CB8AC3E}">
        <p14:creationId xmlns:p14="http://schemas.microsoft.com/office/powerpoint/2010/main" val="240098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C95FBAE7-D8CF-68D2-77B2-CF4E0A595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85" y="2516923"/>
            <a:ext cx="5221908" cy="32501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1800" y="1484784"/>
            <a:ext cx="5568949" cy="4103687"/>
          </a:xfrm>
        </p:spPr>
        <p:txBody>
          <a:bodyPr/>
          <a:lstStyle/>
          <a:p>
            <a:r>
              <a:rPr lang="de-DE" dirty="0"/>
              <a:t>Modell trotzdem brauchbar</a:t>
            </a:r>
          </a:p>
          <a:p>
            <a:endParaRPr lang="de-DE" dirty="0"/>
          </a:p>
          <a:p>
            <a:pPr lvl="1"/>
            <a:r>
              <a:rPr lang="de-DE" dirty="0"/>
              <a:t>Magnetisierung für einen Paramagneten bei Feld B und Temperatur T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7D888DC-129F-B86B-2B37-DB9B4104A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9664" y="1554584"/>
            <a:ext cx="5568951" cy="4103687"/>
          </a:xfrm>
        </p:spPr>
        <p:txBody>
          <a:bodyPr/>
          <a:lstStyle/>
          <a:p>
            <a:r>
              <a:rPr lang="de-DE" dirty="0"/>
              <a:t>Annahmen</a:t>
            </a:r>
          </a:p>
          <a:p>
            <a:endParaRPr lang="de-DE" dirty="0"/>
          </a:p>
          <a:p>
            <a:pPr lvl="1"/>
            <a:r>
              <a:rPr lang="de-DE" dirty="0"/>
              <a:t>Ferromagnet ist wie ein Paramagnet, welcher durch das Molekular Feld geordnet wird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Aus dem Molekular Feld Ansatz kommt die Bedingung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Grafisches Lösen gibt die Kombination(en) von T und B und M die physikalisch sind 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64E640F-E9BD-D552-565B-00AE24976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3327596"/>
            <a:ext cx="2114845" cy="56205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E50570-9F59-3C71-B13D-876E4C9B7B19}"/>
              </a:ext>
            </a:extLst>
          </p:cNvPr>
          <p:cNvSpPr txBox="1"/>
          <p:nvPr/>
        </p:nvSpPr>
        <p:spPr>
          <a:xfrm>
            <a:off x="2525928" y="5706319"/>
            <a:ext cx="2525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8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8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</p:spTree>
    <p:extLst>
      <p:ext uri="{BB962C8B-B14F-4D97-AF65-F5344CB8AC3E}">
        <p14:creationId xmlns:p14="http://schemas.microsoft.com/office/powerpoint/2010/main" val="558516523"/>
      </p:ext>
    </p:extLst>
  </p:cSld>
  <p:clrMapOvr>
    <a:masterClrMapping/>
  </p:clrMapOvr>
</p:sld>
</file>

<file path=ppt/theme/theme1.xml><?xml version="1.0" encoding="utf-8"?>
<a:theme xmlns:a="http://schemas.openxmlformats.org/drawingml/2006/main" name="PPT_UniKN">
  <a:themeElements>
    <a:clrScheme name="UNIK Farben PowerPoint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UNIK 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7" id="{C2ACFBF1-D273-2A45-BA74-4F502F60B375}" vid="{0EE5357B-5458-6C42-B046-B27BD377E1CB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Präsentation_16-9</Template>
  <TotalTime>0</TotalTime>
  <Words>3288</Words>
  <Application>Microsoft Office PowerPoint</Application>
  <PresentationFormat>Breitbild</PresentationFormat>
  <Paragraphs>1376</Paragraphs>
  <Slides>53</Slides>
  <Notes>22</Notes>
  <HiddenSlides>14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53</vt:i4>
      </vt:variant>
    </vt:vector>
  </HeadingPairs>
  <TitlesOfParts>
    <vt:vector size="58" baseType="lpstr">
      <vt:lpstr>Amiri</vt:lpstr>
      <vt:lpstr>Arial</vt:lpstr>
      <vt:lpstr>Calibri</vt:lpstr>
      <vt:lpstr>Cambria Math</vt:lpstr>
      <vt:lpstr>PPT_UniKN</vt:lpstr>
      <vt:lpstr>PowerPoint-Präsentation</vt:lpstr>
      <vt:lpstr>Motivation</vt:lpstr>
      <vt:lpstr>Motivation</vt:lpstr>
      <vt:lpstr>Motivation</vt:lpstr>
      <vt:lpstr>Motivation</vt:lpstr>
      <vt:lpstr>Aufgabe</vt:lpstr>
      <vt:lpstr>Aufgabe</vt:lpstr>
      <vt:lpstr>Weiss-Model eines Ferromagneten</vt:lpstr>
      <vt:lpstr>Weiss-Model eines Ferromagneten</vt:lpstr>
      <vt:lpstr>Weiss-Model eines Ferromagneten</vt:lpstr>
      <vt:lpstr>Weiss-Model eines Ferromagneten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Weitere Arten von magnetischer Ordnung</vt:lpstr>
      <vt:lpstr>NEWSFLASH</vt:lpstr>
      <vt:lpstr>Woher kommt die Aufruhr?</vt:lpstr>
      <vt:lpstr>Woher kommt die Aufruhr?</vt:lpstr>
      <vt:lpstr>Woher kommt die Aufruhr?</vt:lpstr>
      <vt:lpstr>Woher kommt die Aufruhr?</vt:lpstr>
      <vt:lpstr>Woher kommt die Aufruhr?</vt:lpstr>
      <vt:lpstr>Symmetrien</vt:lpstr>
      <vt:lpstr>Symmetrien</vt:lpstr>
      <vt:lpstr>Symmetrien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Symmetrie Beschreibung der Phasen</vt:lpstr>
      <vt:lpstr>Symmetrie Beschreibung der Phasen</vt:lpstr>
      <vt:lpstr>Symmetrie Beschreibung der Phasen</vt:lpstr>
      <vt:lpstr>Eigenschaften der Phasen </vt:lpstr>
      <vt:lpstr>Altermagnetismus</vt:lpstr>
      <vt:lpstr>Altermagnetismus</vt:lpstr>
      <vt:lpstr>Altermagnetismus</vt:lpstr>
      <vt:lpstr>Altermagnetismus</vt:lpstr>
      <vt:lpstr>Altermagnetismus</vt:lpstr>
    </vt:vector>
  </TitlesOfParts>
  <Company>Universität Konstanz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mit Bild, Typografie: Arial Bold, maximal  über vier Zeilen</dc:title>
  <dc:creator>Annalena.Kampermann</dc:creator>
  <dc:description>Vorlage Praesentation – Office 2010;_x000d_
Version 010;_x000d_
2015-03-03;</dc:description>
  <cp:lastModifiedBy>Julian Beisch</cp:lastModifiedBy>
  <cp:revision>85</cp:revision>
  <dcterms:created xsi:type="dcterms:W3CDTF">2022-11-02T07:03:49Z</dcterms:created>
  <dcterms:modified xsi:type="dcterms:W3CDTF">2024-06-06T19:18:19Z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STRICHPUNKT</vt:lpwstr>
  </property>
  <property fmtid="{D5CDD505-2E9C-101B-9397-08002B2CF9AE}" pid="3" name="Erstellt am">
    <vt:lpwstr>10.10.2014</vt:lpwstr>
  </property>
  <property fmtid="{D5CDD505-2E9C-101B-9397-08002B2CF9AE}" pid="4" name="Bearbeiter">
    <vt:lpwstr>gadamovich | office implementation</vt:lpwstr>
  </property>
  <property fmtid="{D5CDD505-2E9C-101B-9397-08002B2CF9AE}" pid="5" name="Version">
    <vt:lpwstr>010</vt:lpwstr>
  </property>
  <property fmtid="{D5CDD505-2E9C-101B-9397-08002B2CF9AE}" pid="6" name="Version vom">
    <vt:lpwstr>03.03.2015</vt:lpwstr>
  </property>
</Properties>
</file>