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2"/>
  </p:notesMasterIdLst>
  <p:handoutMasterIdLst>
    <p:handoutMasterId r:id="rId63"/>
  </p:handoutMasterIdLst>
  <p:sldIdLst>
    <p:sldId id="279" r:id="rId2"/>
    <p:sldId id="284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9" r:id="rId13"/>
    <p:sldId id="360" r:id="rId14"/>
    <p:sldId id="356" r:id="rId15"/>
    <p:sldId id="357" r:id="rId16"/>
    <p:sldId id="358" r:id="rId17"/>
    <p:sldId id="337" r:id="rId18"/>
    <p:sldId id="291" r:id="rId19"/>
    <p:sldId id="343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42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34" r:id="rId36"/>
    <p:sldId id="328" r:id="rId37"/>
    <p:sldId id="327" r:id="rId38"/>
    <p:sldId id="329" r:id="rId39"/>
    <p:sldId id="324" r:id="rId40"/>
    <p:sldId id="330" r:id="rId41"/>
    <p:sldId id="332" r:id="rId42"/>
    <p:sldId id="314" r:id="rId43"/>
    <p:sldId id="318" r:id="rId44"/>
    <p:sldId id="320" r:id="rId45"/>
    <p:sldId id="335" r:id="rId46"/>
    <p:sldId id="321" r:id="rId47"/>
    <p:sldId id="322" r:id="rId48"/>
    <p:sldId id="317" r:id="rId49"/>
    <p:sldId id="315" r:id="rId50"/>
    <p:sldId id="309" r:id="rId51"/>
    <p:sldId id="336" r:id="rId52"/>
    <p:sldId id="341" r:id="rId53"/>
    <p:sldId id="331" r:id="rId54"/>
    <p:sldId id="323" r:id="rId55"/>
    <p:sldId id="258" r:id="rId56"/>
    <p:sldId id="311" r:id="rId57"/>
    <p:sldId id="312" r:id="rId58"/>
    <p:sldId id="345" r:id="rId59"/>
    <p:sldId id="340" r:id="rId60"/>
    <p:sldId id="339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1535" autoAdjust="0"/>
  </p:normalViewPr>
  <p:slideViewPr>
    <p:cSldViewPr showGuides="1">
      <p:cViewPr varScale="1">
        <p:scale>
          <a:sx n="68" d="100"/>
          <a:sy n="68" d="100"/>
        </p:scale>
        <p:origin x="1243" y="58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201.png"/><Relationship Id="rId4" Type="http://schemas.openxmlformats.org/officeDocument/2006/relationships/image" Target="../media/image5.png"/><Relationship Id="rId9" Type="http://schemas.openxmlformats.org/officeDocument/2006/relationships/image" Target="../media/image191.png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12" Type="http://schemas.openxmlformats.org/officeDocument/2006/relationships/image" Target="../media/image21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20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90.png"/><Relationship Id="rId4" Type="http://schemas.openxmlformats.org/officeDocument/2006/relationships/image" Target="../media/image4.png"/><Relationship Id="rId9" Type="http://schemas.openxmlformats.org/officeDocument/2006/relationships/image" Target="../media/image180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210.png"/><Relationship Id="rId4" Type="http://schemas.openxmlformats.org/officeDocument/2006/relationships/image" Target="../media/image4.png"/><Relationship Id="rId9" Type="http://schemas.openxmlformats.org/officeDocument/2006/relationships/image" Target="../media/image200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32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29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42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0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450.png"/><Relationship Id="rId4" Type="http://schemas.openxmlformats.org/officeDocument/2006/relationships/image" Target="../media/image11.png"/><Relationship Id="rId9" Type="http://schemas.openxmlformats.org/officeDocument/2006/relationships/image" Target="../media/image44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image" Target="../media/image53.png"/><Relationship Id="rId4" Type="http://schemas.openxmlformats.org/officeDocument/2006/relationships/image" Target="../media/image11.png"/><Relationship Id="rId9" Type="http://schemas.openxmlformats.org/officeDocument/2006/relationships/image" Target="../media/image52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69.png"/><Relationship Id="rId9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17.12.2024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2768954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Seminartalk: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3591295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in Ferromagnets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204279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Magnons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CB5-3A4E-C8F4-734B-294C3BDB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5380-0A95-E68E-53AE-B2F1F20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05FAD-B0ED-7053-C66E-7A6FC531D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more profound method HP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ECEC6-C191-C17A-84EA-CC4C312A0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8E03C-69EA-D61A-CA46-03ED18E0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47C1F-AD0C-F307-B33C-E076F1D0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85F0E-F2B7-5962-98B3-15F066D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0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F574-7790-AF1F-E49D-032B3E8F7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492A3-4B32-85AE-F9C4-1A444A92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2AA23-E8C1-92F5-934B-CB580B4DD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454E4E-56E8-FF0E-D192-564DE4C3A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DCEB0-4F34-6B9C-C258-084DC190E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B47A5-E585-4B44-2059-9A35B23AD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61DFA-0186-C399-CFDD-78861233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3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C948-C5C9-A45B-6F6E-F0166F2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DF10-7B2F-A502-5A7D-40626654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Magnon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91543-9067-CD7E-5D72-567E63523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Based on the </a:t>
            </a:r>
            <a:r>
              <a:rPr lang="en-US" dirty="0" err="1"/>
              <a:t>Lamor</a:t>
            </a:r>
            <a:r>
              <a:rPr lang="en-US" dirty="0"/>
              <a:t>-frequency we can numerically integrate the a system of spins using the Landau Lifshitz gilbert equation.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this I wrote a little program. @ T=0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why do we not see magnons here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T=0. But we can also excite using the magnetic field.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Maybe discuss Temperature dependence here </a:t>
            </a:r>
          </a:p>
          <a:p>
            <a:pPr lvl="1"/>
            <a:r>
              <a:rPr lang="en-US" dirty="0"/>
              <a:t>Also mention damping and the lack of it in the quantum case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147B5-61C5-7790-B1EB-113519B43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8C6E4-4E40-3B58-5844-27B41441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4FE07-AF2F-A4B7-679C-FAC93535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647ED-357E-5F94-3F80-38EF560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90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8E49-60B3-E7EE-6BF1-014EB392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F19F-D903-8C09-4863-71E69B5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C4E5-F9D9-BADE-15D2-6A9160A6F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more profound method HP, but why?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C2ED-8DB0-933D-F0A3-6849B197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490A4-2EEB-921E-6B63-30AEE1A5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00847-4D99-334F-1CB9-1019E26F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B9A92-2D44-590F-4B09-368D7BB3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91E4-1290-1C06-16C7-204ED47B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9B91-D157-5DE5-F8BB-DC660DF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99976-58EB-97BD-ED74-9D0FEA2B6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know/expect the magnons to behave like bosons, the problem is the spin operators do not </a:t>
            </a:r>
            <a:r>
              <a:rPr lang="en-US" dirty="0" err="1"/>
              <a:t>fullfill</a:t>
            </a:r>
            <a:r>
              <a:rPr lang="en-US" dirty="0"/>
              <a:t> the boson commutations relations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a spin-Boson Transformation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Needs to fulfill (</a:t>
            </a:r>
            <a:r>
              <a:rPr lang="en-US" dirty="0" err="1"/>
              <a:t>i</a:t>
            </a:r>
            <a:r>
              <a:rPr lang="en-US" dirty="0"/>
              <a:t>),(ii),(iii) [Enrico]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 approach would be to solve the LLG (analytically or numerically)</a:t>
            </a:r>
          </a:p>
          <a:p>
            <a:pPr lvl="1"/>
            <a:r>
              <a:rPr lang="en-US" dirty="0"/>
              <a:t>Or Schwinger representation </a:t>
            </a:r>
          </a:p>
          <a:p>
            <a:pPr lvl="1"/>
            <a:r>
              <a:rPr lang="en-US" dirty="0"/>
              <a:t>Or Dyson–</a:t>
            </a:r>
            <a:r>
              <a:rPr lang="en-US" dirty="0" err="1"/>
              <a:t>Maleev</a:t>
            </a:r>
            <a:r>
              <a:rPr lang="en-US" dirty="0"/>
              <a:t> representation,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251B7-77BC-691F-2D2B-40B61158D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398A-C05D-AF98-68D8-CEAE28EE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1122A-6A2C-3568-B68E-22B7CE3F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3413C-C908-F248-57FB-68A59A8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5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945A5-74C4-8795-6DE1-109742C0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40578-B915-7D92-E7A4-7F9A6AF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98B85-F714-E1DE-B4D3-C74032E32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this we will look at an operator b that can form our one magnon state.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operator does not </a:t>
            </a:r>
            <a:r>
              <a:rPr lang="en-US" dirty="0" err="1"/>
              <a:t>fulffill</a:t>
            </a:r>
            <a:r>
              <a:rPr lang="en-US" dirty="0"/>
              <a:t> the Boson commutation relations, but is close for small 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means we can search for a correction of those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calculation chapter (</a:t>
            </a:r>
            <a:r>
              <a:rPr lang="en-GB" dirty="0"/>
              <a:t>15.2 Quantum Mechanical Treatment of Spin Waves p525)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B205B-D27F-43F2-1AE7-EA820DBCA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DD03-B226-83AA-28F2-3DB178C9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FC3B-9C9F-D2E4-9BD0-A3F1EC88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5BC663-DB6B-1216-5EBD-3195D38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21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BF36-95E0-B724-2A73-5DDD77B10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BD774-6A2B-9581-1D3A-8709957E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B50DB-730D-100D-94DB-C68B2993C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HP framework we found a method that can calculate dispersions of ferromagnets and as you will see in the next year antiferromagnets (and </a:t>
            </a:r>
            <a:r>
              <a:rPr lang="en-US" dirty="0" err="1"/>
              <a:t>altermagnets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do it quickly for a ferromagnetic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(Spin-Wave Theory Using the Holstein–</a:t>
            </a:r>
            <a:r>
              <a:rPr lang="en-US" dirty="0" err="1"/>
              <a:t>Primakoff</a:t>
            </a:r>
            <a:endParaRPr lang="en-US" dirty="0"/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Franz </a:t>
            </a:r>
            <a:r>
              <a:rPr lang="en-US" dirty="0" err="1"/>
              <a:t>Utermohlen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1E44E-18F3-F624-C368-1CC82623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8F8B-DB07-000A-9D1E-C0B6FDE2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359EB-457D-A1BE-79A7-A235F672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D6FDCE-3B77-0F1F-97CA-AC46040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23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 err="1"/>
              <a:t>subheadline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75" y="339113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7159670" y="4019814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endParaRPr lang="en-US" dirty="0"/>
          </a:p>
          <a:p>
            <a:pPr lvl="2"/>
            <a:r>
              <a:rPr lang="en-US" dirty="0"/>
              <a:t>Not the quantum mechanical deviation for a spin</a:t>
            </a:r>
          </a:p>
          <a:p>
            <a:pPr lvl="2"/>
            <a:r>
              <a:rPr lang="en-US" dirty="0"/>
              <a:t>Imagination of spin</a:t>
            </a:r>
          </a:p>
          <a:p>
            <a:pPr lvl="3"/>
            <a:r>
              <a:rPr lang="en-US" dirty="0"/>
              <a:t>Oersted or bar magnet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</a:t>
            </a:r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Bound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</a:t>
            </a:r>
            <a:r>
              <a:rPr lang="de-DE" dirty="0" err="1"/>
              <a:t>free</a:t>
            </a:r>
            <a:r>
              <a:rPr lang="de-DE" dirty="0"/>
              <a:t>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</a:t>
            </a:r>
            <a:r>
              <a:rPr lang="de-DE" sz="1750" dirty="0" err="1"/>
              <a:t>Ferromagnetism</a:t>
            </a:r>
            <a:endParaRPr lang="de-DE" sz="175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Cooperative</a:t>
            </a:r>
            <a:r>
              <a:rPr lang="de-DE" dirty="0"/>
              <a:t> </a:t>
            </a:r>
            <a:r>
              <a:rPr lang="de-DE" dirty="0" err="1"/>
              <a:t>Magnetism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8DD0-9225-5191-4E9C-420E67D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D6E2B-5B4C-32D1-945C-F253E79E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  <a:p>
            <a:endParaRPr lang="en-US" dirty="0"/>
          </a:p>
          <a:p>
            <a:pPr lvl="1"/>
            <a:r>
              <a:rPr lang="en-US" dirty="0"/>
              <a:t>We repeat them here since they are quite important for this talk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4B4EB-E629-B54F-359B-F99E4D5E2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AAC7-9990-0F05-98E8-454E83B2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F1F3-A285-869B-9015-A630D1EE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A1C7A-870D-0750-6F93-EC23A92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3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112D-DEF5-99B8-99F3-145752A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66C-2064-FDA2-BDC4-E870F5D4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7CA09-E66A-BD7B-2843-3FF7405D5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this talk we will focus on the deviation of magnons for ferromagnets -&gt; positive J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Concepts can be applied to antiferromagnets(not part of this talk)</a:t>
            </a:r>
          </a:p>
          <a:p>
            <a:pPr lvl="1"/>
            <a:r>
              <a:rPr lang="en-US" dirty="0"/>
              <a:t> and </a:t>
            </a:r>
            <a:r>
              <a:rPr lang="en-US" dirty="0" err="1"/>
              <a:t>altermagnets</a:t>
            </a:r>
            <a:r>
              <a:rPr lang="en-US" dirty="0"/>
              <a:t> (at the end of this talk)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remember the </a:t>
            </a:r>
            <a:r>
              <a:rPr lang="en-US" dirty="0" err="1"/>
              <a:t>groundstate</a:t>
            </a:r>
            <a:r>
              <a:rPr lang="en-US" dirty="0"/>
              <a:t> as being </a:t>
            </a:r>
          </a:p>
          <a:p>
            <a:pPr lvl="1"/>
            <a:r>
              <a:rPr lang="en-US" dirty="0"/>
              <a:t>|0&gt; = |S,S,S,…,S&gt;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EC34D-8295-5270-F62B-8A05146B8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BD7CA-358F-86E5-D343-D58E551E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1CA-3865-DDC7-3E8E-F75C603C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EA1669-1374-F55E-F5CF-8BC0E3F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927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56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2B86-51D2-B9C2-E952-3538E3D9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E16A-0539-1630-EE28-B5F2AF3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EB0BB-39B9-A6D1-D3F7-DC651B336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now ask ourself the question how to excitations of this </a:t>
            </a:r>
            <a:r>
              <a:rPr lang="en-US" dirty="0" err="1"/>
              <a:t>groundstate</a:t>
            </a:r>
            <a:r>
              <a:rPr lang="en-US" dirty="0"/>
              <a:t> look like</a:t>
            </a:r>
          </a:p>
          <a:p>
            <a:pPr lvl="1"/>
            <a:r>
              <a:rPr lang="en-US" dirty="0"/>
              <a:t>-This is the same question Felix Block asked himself ~1930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-Maybe mention why the question is interesting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found several low-lying excited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obtain the same result, but we will use a more educational path.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01389-A83C-1292-9397-9DFD56BA2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22FD6-3EAF-F518-C363-9205CA81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B0C2D-D3C9-D148-50FE-345689328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292EF-6F60-74F5-97DC-B4EA1A1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76BE-A61C-3C47-C87F-E5614865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E350-C774-4969-FE9A-EC2FA9D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7B22-C0F8-7BEB-6BDE-9BE7B5F1B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 approach was to consider one flipped spin, and the difference of the probabilities of the configurations where the flipped spin changed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start with considering the state where one spin is flipped first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|j&gt; = |S,S,S,…,S-1,…,S&gt;</a:t>
            </a:r>
          </a:p>
          <a:p>
            <a:pPr lvl="1"/>
            <a:r>
              <a:rPr lang="en-US" dirty="0"/>
              <a:t>(or write as S^-_j applied to |0&gt;)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39E5DB-79EA-5874-EDB6-ED927607A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CF12D-2A34-9DA2-FFD5-7484587F3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C489-0044-830E-6897-7C9E90D5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DA2CE-3319-EDC8-5F2C-08673D4B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5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F24F-890D-5D4F-C403-7C5FEF93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49D-F820-FB9F-64A6-4E865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EA622-41FF-9024-C9D5-6D146A423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can see that a linear combination of states where a different site is flipped for each will be an eigenstate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need to do calculation here and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54B5B-A659-3D45-0E55-FEAE4702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D94B2-198B-4263-2D95-188E885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0723-FC8B-7D71-8B1A-F806EA39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087BBA-DB41-FDC4-C182-C800A2D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9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2888-FBE6-7F39-6EEB-838C498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50D06-C7ED-8595-FA93-2CA6BF0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14935-CD50-D3C3-DC73-C155E7279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standard curve plot here.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71F41-7CC5-52BE-6EB2-5FC0A5BA5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23D3-D418-D28A-44CB-BAD0B062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418F0-D2E3-4DDC-5A00-698103D3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06DFD-BCFA-3A52-AFFB-0AB9BCF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413304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3818</Words>
  <Application>Microsoft Office PowerPoint</Application>
  <PresentationFormat>Breitbild</PresentationFormat>
  <Paragraphs>1455</Paragraphs>
  <Slides>60</Slides>
  <Notes>23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5" baseType="lpstr">
      <vt:lpstr>Amiri</vt:lpstr>
      <vt:lpstr>Arial</vt:lpstr>
      <vt:lpstr>Calibri</vt:lpstr>
      <vt:lpstr>Cambria Math</vt:lpstr>
      <vt:lpstr>PPT_UniKN</vt:lpstr>
      <vt:lpstr>PowerPoint-Präsentation</vt:lpstr>
      <vt:lpstr>Motivation/History</vt:lpstr>
      <vt:lpstr>Motivation/History</vt:lpstr>
      <vt:lpstr>Spin-operators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Visualising a Magnon</vt:lpstr>
      <vt:lpstr>Heisenberg Hamiltonian</vt:lpstr>
      <vt:lpstr>Motivation Holstein-Primakoff</vt:lpstr>
      <vt:lpstr>Motivation Holstein-Primakoff</vt:lpstr>
      <vt:lpstr>Motivation Holstein-Primakoff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97</cp:revision>
  <dcterms:created xsi:type="dcterms:W3CDTF">2022-11-02T07:03:49Z</dcterms:created>
  <dcterms:modified xsi:type="dcterms:W3CDTF">2024-11-25T16:31:40Z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