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79" r:id="rId2"/>
    <p:sldId id="284" r:id="rId3"/>
    <p:sldId id="346" r:id="rId4"/>
    <p:sldId id="347" r:id="rId5"/>
    <p:sldId id="349" r:id="rId6"/>
    <p:sldId id="350" r:id="rId7"/>
    <p:sldId id="351" r:id="rId8"/>
    <p:sldId id="352" r:id="rId9"/>
    <p:sldId id="353" r:id="rId10"/>
    <p:sldId id="363" r:id="rId11"/>
    <p:sldId id="364" r:id="rId12"/>
    <p:sldId id="354" r:id="rId13"/>
    <p:sldId id="359" r:id="rId14"/>
    <p:sldId id="360" r:id="rId15"/>
    <p:sldId id="356" r:id="rId16"/>
    <p:sldId id="357" r:id="rId17"/>
    <p:sldId id="358" r:id="rId18"/>
    <p:sldId id="361" r:id="rId19"/>
    <p:sldId id="362" r:id="rId20"/>
    <p:sldId id="337" r:id="rId21"/>
    <p:sldId id="291" r:id="rId22"/>
    <p:sldId id="343" r:id="rId23"/>
    <p:sldId id="292" r:id="rId24"/>
    <p:sldId id="293" r:id="rId25"/>
    <p:sldId id="296" r:id="rId26"/>
    <p:sldId id="297" r:id="rId27"/>
    <p:sldId id="298" r:id="rId28"/>
    <p:sldId id="299" r:id="rId29"/>
    <p:sldId id="300" r:id="rId30"/>
    <p:sldId id="342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34" r:id="rId39"/>
    <p:sldId id="328" r:id="rId40"/>
    <p:sldId id="327" r:id="rId41"/>
    <p:sldId id="329" r:id="rId42"/>
    <p:sldId id="324" r:id="rId43"/>
    <p:sldId id="330" r:id="rId44"/>
    <p:sldId id="332" r:id="rId45"/>
    <p:sldId id="314" r:id="rId46"/>
    <p:sldId id="318" r:id="rId47"/>
    <p:sldId id="320" r:id="rId48"/>
    <p:sldId id="335" r:id="rId49"/>
    <p:sldId id="321" r:id="rId50"/>
    <p:sldId id="322" r:id="rId51"/>
    <p:sldId id="317" r:id="rId52"/>
    <p:sldId id="315" r:id="rId53"/>
    <p:sldId id="309" r:id="rId54"/>
    <p:sldId id="336" r:id="rId55"/>
    <p:sldId id="341" r:id="rId56"/>
    <p:sldId id="331" r:id="rId57"/>
    <p:sldId id="323" r:id="rId58"/>
    <p:sldId id="258" r:id="rId59"/>
    <p:sldId id="311" r:id="rId60"/>
    <p:sldId id="312" r:id="rId61"/>
    <p:sldId id="345" r:id="rId62"/>
    <p:sldId id="340" r:id="rId63"/>
    <p:sldId id="339" r:id="rId64"/>
  </p:sldIdLst>
  <p:sldSz cx="12192000" cy="6858000"/>
  <p:notesSz cx="6888163" cy="100218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5103" autoAdjust="0"/>
  </p:normalViewPr>
  <p:slideViewPr>
    <p:cSldViewPr showGuides="1">
      <p:cViewPr varScale="1">
        <p:scale>
          <a:sx n="79" d="100"/>
          <a:sy n="79" d="100"/>
        </p:scale>
        <p:origin x="830" y="77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4C3797C4-ED8E-4EA4-959C-2AEEE7E3AD08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44B5C22D-DB44-4084-9471-0EB64DB204F9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178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519054"/>
            <a:ext cx="2984871" cy="50109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266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Gucken uns gleich wechselwirkenden Magnetismus an, vorher guckt ihr euch aber die Interaktion eines Spins mit einem Feld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09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11.png"/><Relationship Id="rId5" Type="http://schemas.openxmlformats.org/officeDocument/2006/relationships/image" Target="../media/image24.png"/><Relationship Id="rId15" Type="http://schemas.openxmlformats.org/officeDocument/2006/relationships/image" Target="../media/image27.png"/><Relationship Id="rId10" Type="http://schemas.openxmlformats.org/officeDocument/2006/relationships/image" Target="../media/image201.png"/><Relationship Id="rId4" Type="http://schemas.openxmlformats.org/officeDocument/2006/relationships/image" Target="../media/image23.png"/><Relationship Id="rId9" Type="http://schemas.openxmlformats.org/officeDocument/2006/relationships/image" Target="../media/image191.png"/><Relationship Id="rId1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9.png"/><Relationship Id="rId12" Type="http://schemas.openxmlformats.org/officeDocument/2006/relationships/image" Target="../media/image210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00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190.png"/><Relationship Id="rId4" Type="http://schemas.openxmlformats.org/officeDocument/2006/relationships/image" Target="../media/image22.png"/><Relationship Id="rId9" Type="http://schemas.openxmlformats.org/officeDocument/2006/relationships/image" Target="../media/image180.pn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180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210.png"/><Relationship Id="rId4" Type="http://schemas.openxmlformats.org/officeDocument/2006/relationships/image" Target="../media/image22.png"/><Relationship Id="rId9" Type="http://schemas.openxmlformats.org/officeDocument/2006/relationships/image" Target="../media/image200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9.png"/><Relationship Id="rId1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290.png"/><Relationship Id="rId12" Type="http://schemas.openxmlformats.org/officeDocument/2006/relationships/image" Target="../media/image38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9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29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00.png"/><Relationship Id="rId5" Type="http://schemas.openxmlformats.org/officeDocument/2006/relationships/image" Target="../media/image22.png"/><Relationship Id="rId10" Type="http://schemas.openxmlformats.org/officeDocument/2006/relationships/image" Target="../media/image390.png"/><Relationship Id="rId4" Type="http://schemas.openxmlformats.org/officeDocument/2006/relationships/image" Target="../media/image29.png"/><Relationship Id="rId9" Type="http://schemas.openxmlformats.org/officeDocument/2006/relationships/image" Target="../media/image380.png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46.png"/><Relationship Id="rId10" Type="http://schemas.openxmlformats.org/officeDocument/2006/relationships/image" Target="../media/image431.png"/><Relationship Id="rId4" Type="http://schemas.openxmlformats.org/officeDocument/2006/relationships/image" Target="../media/image29.png"/><Relationship Id="rId9" Type="http://schemas.openxmlformats.org/officeDocument/2006/relationships/image" Target="../media/image420.png"/><Relationship Id="rId1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60.png"/><Relationship Id="rId5" Type="http://schemas.openxmlformats.org/officeDocument/2006/relationships/image" Target="../media/image22.png"/><Relationship Id="rId15" Type="http://schemas.openxmlformats.org/officeDocument/2006/relationships/image" Target="../media/image43.png"/><Relationship Id="rId10" Type="http://schemas.openxmlformats.org/officeDocument/2006/relationships/image" Target="../media/image450.png"/><Relationship Id="rId4" Type="http://schemas.openxmlformats.org/officeDocument/2006/relationships/image" Target="../media/image29.png"/><Relationship Id="rId9" Type="http://schemas.openxmlformats.org/officeDocument/2006/relationships/image" Target="../media/image440.png"/><Relationship Id="rId1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60.png"/><Relationship Id="rId5" Type="http://schemas.openxmlformats.org/officeDocument/2006/relationships/image" Target="../media/image22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9.png"/><Relationship Id="rId9" Type="http://schemas.openxmlformats.org/officeDocument/2006/relationships/image" Target="../media/image440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460.png"/><Relationship Id="rId5" Type="http://schemas.openxmlformats.org/officeDocument/2006/relationships/image" Target="../media/image22.png"/><Relationship Id="rId15" Type="http://schemas.openxmlformats.org/officeDocument/2006/relationships/image" Target="../media/image50.png"/><Relationship Id="rId10" Type="http://schemas.openxmlformats.org/officeDocument/2006/relationships/image" Target="../media/image450.png"/><Relationship Id="rId4" Type="http://schemas.openxmlformats.org/officeDocument/2006/relationships/image" Target="../media/image29.png"/><Relationship Id="rId9" Type="http://schemas.openxmlformats.org/officeDocument/2006/relationships/image" Target="../media/image440.png"/><Relationship Id="rId1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54.png"/><Relationship Id="rId5" Type="http://schemas.openxmlformats.org/officeDocument/2006/relationships/image" Target="../media/image22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9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5235" r="-2" b="2426"/>
          <a:stretch/>
        </p:blipFill>
        <p:spPr>
          <a:xfrm>
            <a:off x="4287217" y="196000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17.12.2024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2768954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Seminartalk: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3591295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in Ferromagnets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2042794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Magnons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7153373" y="512746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M.Weißenhofer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PRB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110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094427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(2024)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E76A3-6355-EDB9-2848-D6318065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61907-CCF7-CA41-CBD7-112261F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1CA071-532E-EF44-DC26-2DF6551F4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r>
              <a:rPr lang="en-US" dirty="0"/>
              <a:t>	For this we need to understand why temperature </a:t>
            </a:r>
          </a:p>
          <a:p>
            <a:pPr lvl="1"/>
            <a:r>
              <a:rPr lang="en-US" dirty="0"/>
              <a:t>	excites magnons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describe it as an quasiparticle similar </a:t>
            </a:r>
            <a:r>
              <a:rPr lang="en-US"/>
              <a:t>to phonons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A4EC69-313D-DB13-8E81-268AFB7F21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3B628-597F-28D1-A6DE-F9C0B063C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2DE2-84CC-3895-B9F2-BC428319D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F6F1DB-2941-9B1B-EFE0-9856DDC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FF6F428-05ED-BCBD-D1BB-ECCCEF6C84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50" y="1412777"/>
            <a:ext cx="7244790" cy="42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2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253E-ACC3-E883-75E2-93BE62F16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D6484-D981-EB2F-AA27-EB1C8AC2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CBF3FB-C5CC-406B-833C-F036E9C8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FF679-6459-1F20-890F-4965A612B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52BCE0-C0D5-93A6-8B48-A7B39FE1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93FB694-8AE3-BFF7-50AA-66DF02E00D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063010"/>
            <a:ext cx="9122977" cy="47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CB5-3A4E-C8F4-734B-294C3BDB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E5380-0A95-E68E-53AE-B2F1F20D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05FAD-B0ED-7053-C66E-7A6FC531D1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somehow delocalized.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else do we know ? Spin one -&gt; boson ? For s=0.5 two flips will give the same state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4ECEC6-C191-C17A-84EA-CC4C312A0C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8E03C-69EA-D61A-CA46-03ED18E0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47C1F-AD0C-F307-B33C-E076F1D0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85F0E-F2B7-5962-98B3-15F066D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03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C948-C5C9-A45B-6F6E-F0166F26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3DF10-7B2F-A502-5A7D-40626654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 Magnon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91543-9067-CD7E-5D72-567E635235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Based on the </a:t>
            </a:r>
            <a:r>
              <a:rPr lang="en-US" dirty="0" err="1"/>
              <a:t>Lamor</a:t>
            </a:r>
            <a:r>
              <a:rPr lang="en-US" dirty="0"/>
              <a:t>-frequency we can numerically integrate the a system of spins using the Landau Lifshitz gilbert equation.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this I wrote a little program. @ T=0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why do we not see magnons here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T=0. But we can also excite using the magnetic field.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Maybe discuss Temperature dependence here </a:t>
            </a:r>
          </a:p>
          <a:p>
            <a:pPr lvl="1"/>
            <a:r>
              <a:rPr lang="en-US" dirty="0"/>
              <a:t>Also mention damping and the lack of it in the quantum case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7147B5-61C5-7790-B1EB-113519B439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8C6E4-4E40-3B58-5844-27B41441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4FE07-AF2F-A4B7-679C-FAC93535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B647ED-357E-5F94-3F80-38EF560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90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8E49-60B3-E7EE-6BF1-014EB392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BF19F-D903-8C09-4863-71E69B5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4C4E5-F9D9-BADE-15D2-6A9160A6F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make use of a semiclassical picture we can plot this state as this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this is a magnon, a single spin excitation.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Looks like a wave,</a:t>
            </a:r>
          </a:p>
          <a:p>
            <a:pPr lvl="1"/>
            <a:r>
              <a:rPr lang="en-US" dirty="0"/>
              <a:t>But how does it behave, how do we treat multiple excitations?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that lets switch to a more profound method HP, but why?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FC2ED-8DB0-933D-F0A3-6849B1978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490A4-2EEB-921E-6B63-30AEE1A5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00847-4D99-334F-1CB9-1019E26F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B9A92-2D44-590F-4B09-368D7BB3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891E4-1290-1C06-16C7-204ED47B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99B91-D157-5DE5-F8BB-DC660DF2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99976-58EB-97BD-ED74-9D0FEA2B6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know/expect the magnons to behave like bosons, the problem is the spin operators do not </a:t>
            </a:r>
            <a:r>
              <a:rPr lang="en-US" dirty="0" err="1"/>
              <a:t>fullfill</a:t>
            </a:r>
            <a:r>
              <a:rPr lang="en-US" dirty="0"/>
              <a:t> the boson commutations relations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a spin-Boson Transformation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Needs to fulfill (</a:t>
            </a:r>
            <a:r>
              <a:rPr lang="en-US" dirty="0" err="1"/>
              <a:t>i</a:t>
            </a:r>
            <a:r>
              <a:rPr lang="en-US" dirty="0"/>
              <a:t>),(ii),(iii) [Enrico]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Alternative approach would be to solve the LLG (analytically or numerically)</a:t>
            </a:r>
          </a:p>
          <a:p>
            <a:pPr lvl="1"/>
            <a:r>
              <a:rPr lang="en-US" dirty="0"/>
              <a:t>Or Schwinger representation </a:t>
            </a:r>
          </a:p>
          <a:p>
            <a:pPr lvl="1"/>
            <a:r>
              <a:rPr lang="en-US" dirty="0"/>
              <a:t>Or Dyson–</a:t>
            </a:r>
            <a:r>
              <a:rPr lang="en-US" dirty="0" err="1"/>
              <a:t>Maleev</a:t>
            </a:r>
            <a:r>
              <a:rPr lang="en-US" dirty="0"/>
              <a:t> representation,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251B7-77BC-691F-2D2B-40B61158D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398A-C05D-AF98-68D8-CEAE28EE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1122A-6A2C-3568-B68E-22B7CE3F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73413C-C908-F248-57FB-68A59A8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5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945A5-74C4-8795-6DE1-109742C0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40578-B915-7D92-E7A4-7F9A6AF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98B85-F714-E1DE-B4D3-C74032E32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this we will look at an operator b that can form our one magnon state.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operator does not </a:t>
            </a:r>
            <a:r>
              <a:rPr lang="en-US" dirty="0" err="1"/>
              <a:t>fulffill</a:t>
            </a:r>
            <a:r>
              <a:rPr lang="en-US" dirty="0"/>
              <a:t> the Boson commutation relations, but is close for small 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means we can search for a correction of those terms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calculation chapter (</a:t>
            </a:r>
            <a:r>
              <a:rPr lang="en-GB" dirty="0"/>
              <a:t>15.2 Quantum Mechanical Treatment of Spin Waves p525)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B205B-D27F-43F2-1AE7-EA820DBCA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DD03-B226-83AA-28F2-3DB178C9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AFC3B-9C9F-D2E4-9BD0-A3F1EC88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5BC663-DB6B-1216-5EBD-3195D389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21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BF36-95E0-B724-2A73-5DDD77B10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BD774-6A2B-9581-1D3A-8709957E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Holstein-</a:t>
            </a:r>
            <a:r>
              <a:rPr lang="en-US" dirty="0" err="1"/>
              <a:t>Primakoff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B50DB-730D-100D-94DB-C68B2993C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HP framework we found a method that can calculate dispersions of ferromagnets and as you will see in the next year antiferromagnets (and </a:t>
            </a:r>
            <a:r>
              <a:rPr lang="en-US" dirty="0" err="1"/>
              <a:t>altermagnets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do it for a ferromagnetic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(Spin-Wave Theory Using the Holstein–</a:t>
            </a:r>
            <a:r>
              <a:rPr lang="en-US" dirty="0" err="1"/>
              <a:t>Primakoff</a:t>
            </a:r>
            <a:endParaRPr lang="en-US" dirty="0"/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Franz </a:t>
            </a:r>
            <a:r>
              <a:rPr lang="en-US" dirty="0" err="1"/>
              <a:t>Utermohlen</a:t>
            </a:r>
            <a:r>
              <a:rPr lang="en-US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21E44E-18F3-F624-C368-1CC8262301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8F8B-DB07-000A-9D1E-C0B6FDE2A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359EB-457D-A1BE-79A7-A235F672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D6FDCE-3B77-0F1F-97CA-AC460401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23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3BD7-CBAA-D5ED-EA22-49247169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D598E-66A7-1A77-E019-F0F4E4FD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ED634-A519-22C7-02BA-B4E79746FE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we can easily obtain highly interesting Dispersion relations.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why are magnons even so interesting 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for computing, without energy loss through </a:t>
            </a:r>
            <a:r>
              <a:rPr lang="en-US" dirty="0" err="1"/>
              <a:t>Joulesche</a:t>
            </a:r>
            <a:r>
              <a:rPr lang="en-US" dirty="0"/>
              <a:t> heating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ongoing research in</a:t>
            </a:r>
          </a:p>
          <a:p>
            <a:pPr lvl="1"/>
            <a:r>
              <a:rPr lang="en-US" dirty="0"/>
              <a:t>	spin wave diodes</a:t>
            </a:r>
          </a:p>
          <a:p>
            <a:pPr lvl="1"/>
            <a:r>
              <a:rPr lang="en-US" dirty="0"/>
              <a:t>	spin wave </a:t>
            </a:r>
            <a:r>
              <a:rPr lang="en-US" dirty="0" err="1"/>
              <a:t>transitors</a:t>
            </a:r>
            <a:endParaRPr lang="en-US" dirty="0"/>
          </a:p>
          <a:p>
            <a:pPr lvl="1"/>
            <a:r>
              <a:rPr lang="en-US" dirty="0"/>
              <a:t>	but excitation and detection and transport of spin </a:t>
            </a:r>
          </a:p>
          <a:p>
            <a:pPr lvl="1"/>
            <a:r>
              <a:rPr lang="en-US" dirty="0"/>
              <a:t>	waves is still a problem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08B25-1C91-3A4A-6944-4A32CA0192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A9593-A003-1448-8A95-7FAFFFDF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12FE39-96B8-C6DD-CF1C-6FA74FD6B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FBF67E-B7B1-0A40-53D0-7A94A23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44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7ECA-4B9D-FB4D-B855-F79DFE89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53AD-CCFC-C5DD-A424-4DE07F97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8B833-4764-DACE-2D19-F17EAC355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most modern research even includes </a:t>
            </a:r>
            <a:r>
              <a:rPr lang="en-US" dirty="0" err="1"/>
              <a:t>Altermagnets</a:t>
            </a:r>
            <a:r>
              <a:rPr lang="en-US" dirty="0"/>
              <a:t>, which have distinct symmetry enforced properties regarding the dispersion in different directions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460909-61D9-CC2C-E588-5A71BC0EF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C5EA5-951B-CC68-B86A-A1D916EB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89208-664B-BFA4-80C4-15132D4C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659F19-7D96-F22E-A197-604AA635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 err="1"/>
              <a:t>subheadline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First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75" y="339113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7159670" y="4019814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E9DA62-682B-0BAA-0CED-17B12682AD88}"/>
              </a:ext>
            </a:extLst>
          </p:cNvPr>
          <p:cNvSpPr/>
          <p:nvPr/>
        </p:nvSpPr>
        <p:spPr>
          <a:xfrm>
            <a:off x="5231904" y="2492896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B85257-C75C-B8A9-6101-73B3C159C832}"/>
              </a:ext>
            </a:extLst>
          </p:cNvPr>
          <p:cNvSpPr/>
          <p:nvPr/>
        </p:nvSpPr>
        <p:spPr>
          <a:xfrm>
            <a:off x="6156521" y="4232029"/>
            <a:ext cx="864096" cy="34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FF2463-E3E7-C142-8F1E-DBF063AB7737}"/>
              </a:ext>
            </a:extLst>
          </p:cNvPr>
          <p:cNvSpPr/>
          <p:nvPr/>
        </p:nvSpPr>
        <p:spPr>
          <a:xfrm rot="1825710">
            <a:off x="4109772" y="3925310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1CB7A40-7947-0215-2929-C58B2535687B}"/>
              </a:ext>
            </a:extLst>
          </p:cNvPr>
          <p:cNvSpPr/>
          <p:nvPr/>
        </p:nvSpPr>
        <p:spPr>
          <a:xfrm rot="5400000">
            <a:off x="3640924" y="2838676"/>
            <a:ext cx="864096" cy="4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783DD8-CA24-78DC-FE6D-3E7E34985EEC}"/>
              </a:ext>
            </a:extLst>
          </p:cNvPr>
          <p:cNvSpPr/>
          <p:nvPr/>
        </p:nvSpPr>
        <p:spPr>
          <a:xfrm rot="1980812">
            <a:off x="9207873" y="1681296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EB9250-6E9A-09DD-B9C9-C952A9EB7DCB}"/>
              </a:ext>
            </a:extLst>
          </p:cNvPr>
          <p:cNvSpPr/>
          <p:nvPr/>
        </p:nvSpPr>
        <p:spPr>
          <a:xfrm rot="1980812">
            <a:off x="9060547" y="1789073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5A8C50B-8C07-86EE-A461-46C6B2C2E2DE}"/>
              </a:ext>
            </a:extLst>
          </p:cNvPr>
          <p:cNvSpPr/>
          <p:nvPr/>
        </p:nvSpPr>
        <p:spPr>
          <a:xfrm rot="310727">
            <a:off x="9760832" y="1737833"/>
            <a:ext cx="1053727" cy="54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BC6282E-A662-2449-1FD4-8A3B91F01C6D}"/>
              </a:ext>
            </a:extLst>
          </p:cNvPr>
          <p:cNvSpPr/>
          <p:nvPr/>
        </p:nvSpPr>
        <p:spPr>
          <a:xfrm rot="1980812">
            <a:off x="10074044" y="2231778"/>
            <a:ext cx="457668" cy="1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5BECE35-B004-888C-0324-04ADF9923105}"/>
              </a:ext>
            </a:extLst>
          </p:cNvPr>
          <p:cNvSpPr/>
          <p:nvPr/>
        </p:nvSpPr>
        <p:spPr>
          <a:xfrm>
            <a:off x="10766391" y="2408637"/>
            <a:ext cx="375308" cy="1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ED5D184-855A-089A-F8E0-1BF46E146242}"/>
              </a:ext>
            </a:extLst>
          </p:cNvPr>
          <p:cNvSpPr/>
          <p:nvPr/>
        </p:nvSpPr>
        <p:spPr>
          <a:xfrm>
            <a:off x="11104409" y="2801364"/>
            <a:ext cx="655791" cy="226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87C15EF-B389-FF2C-7334-A716CAF3BD45}"/>
              </a:ext>
            </a:extLst>
          </p:cNvPr>
          <p:cNvSpPr/>
          <p:nvPr/>
        </p:nvSpPr>
        <p:spPr>
          <a:xfrm>
            <a:off x="9321516" y="3168626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D00CBE-5FC7-BC99-605A-DF39D8EE9714}"/>
              </a:ext>
            </a:extLst>
          </p:cNvPr>
          <p:cNvSpPr/>
          <p:nvPr/>
        </p:nvSpPr>
        <p:spPr>
          <a:xfrm rot="2678405">
            <a:off x="8709161" y="2448412"/>
            <a:ext cx="821019" cy="2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20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80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A98A3C04-C8A1-5BE9-06A6-140577FA95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9DFF0FC3-7DBA-D389-92E3-E9099D352310}"/>
              </a:ext>
            </a:extLst>
          </p:cNvPr>
          <p:cNvSpPr/>
          <p:nvPr/>
        </p:nvSpPr>
        <p:spPr>
          <a:xfrm>
            <a:off x="47328" y="4883792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T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AA9BE96-0917-C8B2-D9E2-F6FB03D66E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88088" y="726026"/>
            <a:ext cx="5116564" cy="46801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A6FBBAA-60B4-323C-F9D5-EEF52543F7F0}"/>
              </a:ext>
            </a:extLst>
          </p:cNvPr>
          <p:cNvSpPr/>
          <p:nvPr/>
        </p:nvSpPr>
        <p:spPr>
          <a:xfrm>
            <a:off x="-670318" y="4843498"/>
            <a:ext cx="672371" cy="88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entweder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9DE52A2-9E10-0472-452D-33CC13A273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664A9224-F908-67C9-1AC2-E51CC7D68DB7}"/>
              </a:ext>
            </a:extLst>
          </p:cNvPr>
          <p:cNvSpPr txBox="1"/>
          <p:nvPr/>
        </p:nvSpPr>
        <p:spPr>
          <a:xfrm>
            <a:off x="2855640" y="523393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Motivation/History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4524802" cy="4366611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endParaRPr lang="en-US" dirty="0"/>
          </a:p>
          <a:p>
            <a:pPr lvl="2"/>
            <a:r>
              <a:rPr lang="en-US" dirty="0"/>
              <a:t>Not the quantum mechanical deviation for a spin</a:t>
            </a:r>
          </a:p>
          <a:p>
            <a:pPr lvl="2"/>
            <a:r>
              <a:rPr lang="en-US" dirty="0"/>
              <a:t>Imagination of spin</a:t>
            </a:r>
          </a:p>
          <a:p>
            <a:pPr lvl="3"/>
            <a:r>
              <a:rPr lang="en-US" dirty="0"/>
              <a:t>Oersted or bar magnet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</a:t>
            </a:r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 err="1"/>
              <a:t>Diamagnetism</a:t>
            </a:r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</a:t>
            </a:r>
            <a:r>
              <a:rPr lang="de-DE" dirty="0" err="1"/>
              <a:t>Paramagnetism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Bound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</a:t>
            </a:r>
            <a:r>
              <a:rPr lang="de-DE" dirty="0" err="1"/>
              <a:t>free</a:t>
            </a:r>
            <a:r>
              <a:rPr lang="de-DE" dirty="0"/>
              <a:t>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</a:t>
            </a:r>
            <a:r>
              <a:rPr lang="de-DE" sz="1750" dirty="0" err="1"/>
              <a:t>Ferromagnetism</a:t>
            </a:r>
            <a:endParaRPr lang="de-DE" sz="175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Cooperative</a:t>
            </a:r>
            <a:r>
              <a:rPr lang="de-DE" dirty="0"/>
              <a:t> </a:t>
            </a:r>
            <a:r>
              <a:rPr lang="de-DE" dirty="0" err="1"/>
              <a:t>Magnetism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</a:t>
            </a:r>
          </a:p>
        </p:txBody>
      </p:sp>
    </p:spTree>
    <p:extLst>
      <p:ext uri="{BB962C8B-B14F-4D97-AF65-F5344CB8AC3E}">
        <p14:creationId xmlns:p14="http://schemas.microsoft.com/office/powerpoint/2010/main" val="160552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lvl="3"/>
            <a:r>
              <a:rPr lang="de-DE" dirty="0"/>
              <a:t>Semiklassische Näherung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534" y="5457811"/>
            <a:ext cx="5029618" cy="7462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206D37AA-AA73-57A8-061E-89D02E5EC71B}"/>
              </a:ext>
            </a:extLst>
          </p:cNvPr>
          <p:cNvSpPr/>
          <p:nvPr/>
        </p:nvSpPr>
        <p:spPr>
          <a:xfrm>
            <a:off x="2944095" y="5416740"/>
            <a:ext cx="2952328" cy="8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Zufälliges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A8DD0-9225-5191-4E9C-420E67D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D6E2B-5B4C-32D1-945C-F253E79EDF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Spin-operators</a:t>
            </a:r>
          </a:p>
          <a:p>
            <a:endParaRPr lang="en-US" dirty="0"/>
          </a:p>
          <a:p>
            <a:pPr lvl="1"/>
            <a:r>
              <a:rPr lang="en-US" dirty="0"/>
              <a:t>We repeat them here since they are quite important for this talk</a:t>
            </a:r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4B4EB-E629-B54F-359B-F99E4D5E2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AAC7-9990-0F05-98E8-454E83B2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CF1F3-A285-869B-9015-A630D1EEB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A1C7A-870D-0750-6F93-EC23A92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FB8FF-9552-DBD3-EE2E-34CD68AE6EDF}"/>
              </a:ext>
            </a:extLst>
          </p:cNvPr>
          <p:cNvSpPr txBox="1"/>
          <p:nvPr/>
        </p:nvSpPr>
        <p:spPr>
          <a:xfrm>
            <a:off x="5638800" y="29746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0037A4-DEE2-13A0-A115-9A81E6C0AE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3357627"/>
            <a:ext cx="4806295" cy="4560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788F85-CA4C-58D7-B1C2-DD52A073F0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040982"/>
            <a:ext cx="1612190" cy="74361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39B5F96-7E19-EF8E-25CE-16BC653C1B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" y="4954375"/>
            <a:ext cx="2117831" cy="45607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325D6AD-4D9B-896B-F740-1772456625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1" y="5470311"/>
            <a:ext cx="2043428" cy="4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1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Aufruhr?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252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Reichlova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6806" y="110181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41466" y="139290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(Zeitumkehrsymmetrie)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112D-DEF5-99B8-99F3-145752A5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AA66C-2064-FDA2-BDC4-E870F5D4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7CA09-E66A-BD7B-2843-3FF7405D5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this talk we will focus on the deviation of magnons for ferromagnets -&gt; positive J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Concepts can be applied to antiferromagnets(not part of this talk)</a:t>
            </a:r>
          </a:p>
          <a:p>
            <a:pPr lvl="1"/>
            <a:r>
              <a:rPr lang="en-US" dirty="0"/>
              <a:t> and </a:t>
            </a:r>
            <a:r>
              <a:rPr lang="en-US" dirty="0" err="1"/>
              <a:t>altermagnets</a:t>
            </a:r>
            <a:r>
              <a:rPr lang="en-US" dirty="0"/>
              <a:t> (at the end of this talk)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we remember the </a:t>
            </a:r>
            <a:r>
              <a:rPr lang="en-US" dirty="0" err="1"/>
              <a:t>groundstate</a:t>
            </a:r>
            <a:r>
              <a:rPr lang="en-US" dirty="0"/>
              <a:t> as being </a:t>
            </a:r>
          </a:p>
          <a:p>
            <a:pPr lvl="1"/>
            <a:r>
              <a:rPr lang="en-US" dirty="0"/>
              <a:t>|0&gt; = |S,S,S,…,S&gt;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EC34D-8295-5270-F62B-8A05146B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3501777"/>
            <a:ext cx="5568949" cy="4103687"/>
          </a:xfrm>
        </p:spPr>
        <p:txBody>
          <a:bodyPr/>
          <a:lstStyle/>
          <a:p>
            <a:r>
              <a:rPr lang="en-US" dirty="0"/>
              <a:t>Eigenvalues and maybe matrix 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BD7CA-358F-86E5-D343-D58E551E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361CA-3865-DDC7-3E8E-F75C603CC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EA1669-1374-F55E-F5CF-8BC0E3F6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8977E5D-57E2-A0B6-CD1C-EBC6A3B14F70}"/>
              </a:ext>
            </a:extLst>
          </p:cNvPr>
          <p:cNvSpPr txBox="1"/>
          <p:nvPr/>
        </p:nvSpPr>
        <p:spPr>
          <a:xfrm>
            <a:off x="6239672" y="3945830"/>
            <a:ext cx="4758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magnon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thier</a:t>
            </a:r>
            <a:endParaRPr lang="de-DE" dirty="0"/>
          </a:p>
          <a:p>
            <a:r>
              <a:rPr lang="de-DE" dirty="0"/>
              <a:t>Properties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321A836E-C698-28EF-B27D-40C99C5D71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6" y="1232883"/>
            <a:ext cx="2412195" cy="5855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FA0C992-1A8D-F0F6-37EE-94A34865F4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1" y="4869160"/>
            <a:ext cx="1734705" cy="20358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05E6297-324A-9F0D-3D12-7353926DB68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98" y="1182610"/>
            <a:ext cx="7421742" cy="146998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06F8F8D-46B4-4921-1F41-25551FB709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83" y="5083478"/>
            <a:ext cx="5635585" cy="11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27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r>
              <a:rPr lang="de-DE" dirty="0"/>
              <a:t>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Bandaufspaltung?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2B86-51D2-B9C2-E952-3538E3D9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E16A-0539-1630-EE28-B5F2AF30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EB0BB-39B9-A6D1-D3F7-DC651B336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Which we can quickly check is an eigenstate of H, with the eigenenergy E_0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now ask ourself the question how to excitations of this </a:t>
            </a:r>
            <a:r>
              <a:rPr lang="en-US" dirty="0" err="1"/>
              <a:t>groundstate</a:t>
            </a:r>
            <a:r>
              <a:rPr lang="en-US" dirty="0"/>
              <a:t> look like</a:t>
            </a:r>
          </a:p>
          <a:p>
            <a:pPr lvl="1"/>
            <a:r>
              <a:rPr lang="en-US" dirty="0"/>
              <a:t>-This is the same question Felix Block asked himself ~1930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-Maybe mention why the question is interesting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 found several low-lying excited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now obtain the same result as him, but we will use a more modern path.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01389-A83C-1292-9397-9DFD56BA2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22FD6-3EAF-F518-C363-9205CA81E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B0C2D-D3C9-D148-50FE-345689328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A292EF-6F60-74F5-97DC-B4EA1A1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954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2009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magnetischen Atomen der Untergitter</a:t>
            </a:r>
          </a:p>
          <a:p>
            <a:pPr marL="342900" indent="-342900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3"/>
            <a:r>
              <a:rPr lang="de-DE" dirty="0"/>
              <a:t>Robust zu externen Felder</a:t>
            </a:r>
          </a:p>
          <a:p>
            <a:pPr lvl="3"/>
            <a:r>
              <a:rPr lang="de-DE" dirty="0"/>
              <a:t>Keine Streufelder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3"/>
            <a:r>
              <a:rPr lang="de-DE" dirty="0"/>
              <a:t>Magnet-Transport-Effekte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675C80-3B22-1C9F-8810-555C0657F769}"/>
              </a:ext>
            </a:extLst>
          </p:cNvPr>
          <p:cNvSpPr/>
          <p:nvPr/>
        </p:nvSpPr>
        <p:spPr>
          <a:xfrm>
            <a:off x="765598" y="4683072"/>
            <a:ext cx="2858194" cy="295822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AD4E61-AA8A-5C93-1E06-8C78935E861F}"/>
              </a:ext>
            </a:extLst>
          </p:cNvPr>
          <p:cNvSpPr/>
          <p:nvPr/>
        </p:nvSpPr>
        <p:spPr>
          <a:xfrm>
            <a:off x="765598" y="4978894"/>
            <a:ext cx="2858194" cy="785990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2E431A0-3D8B-D5F1-3175-5B9FDEA9B94B}"/>
              </a:ext>
            </a:extLst>
          </p:cNvPr>
          <p:cNvSpPr/>
          <p:nvPr/>
        </p:nvSpPr>
        <p:spPr>
          <a:xfrm>
            <a:off x="4666902" y="4683071"/>
            <a:ext cx="3107697" cy="808585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B58188-23C7-13A6-AA09-0ED23D02CD39}"/>
              </a:ext>
            </a:extLst>
          </p:cNvPr>
          <p:cNvSpPr/>
          <p:nvPr/>
        </p:nvSpPr>
        <p:spPr>
          <a:xfrm>
            <a:off x="4661255" y="5491657"/>
            <a:ext cx="3118990" cy="273227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9570F2-0E60-F40E-8052-17C1566F994A}"/>
              </a:ext>
            </a:extLst>
          </p:cNvPr>
          <p:cNvSpPr/>
          <p:nvPr/>
        </p:nvSpPr>
        <p:spPr>
          <a:xfrm>
            <a:off x="8505238" y="4683072"/>
            <a:ext cx="3107697" cy="295822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777996D-9573-2F5B-8FCC-826D0940E71A}"/>
              </a:ext>
            </a:extLst>
          </p:cNvPr>
          <p:cNvSpPr/>
          <p:nvPr/>
        </p:nvSpPr>
        <p:spPr>
          <a:xfrm>
            <a:off x="8505238" y="5491657"/>
            <a:ext cx="3107697" cy="538338"/>
          </a:xfrm>
          <a:prstGeom prst="rect">
            <a:avLst/>
          </a:prstGeom>
          <a:solidFill>
            <a:srgbClr val="92D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C9269DB-E0DF-23EF-80ED-2FC65B6661E7}"/>
              </a:ext>
            </a:extLst>
          </p:cNvPr>
          <p:cNvSpPr/>
          <p:nvPr/>
        </p:nvSpPr>
        <p:spPr>
          <a:xfrm>
            <a:off x="8505238" y="4978894"/>
            <a:ext cx="3107697" cy="51276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86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DAEE62-5BA6-EA26-0F3C-C1B58D872DD5}"/>
              </a:ext>
            </a:extLst>
          </p:cNvPr>
          <p:cNvSpPr/>
          <p:nvPr/>
        </p:nvSpPr>
        <p:spPr>
          <a:xfrm>
            <a:off x="6799046" y="2204864"/>
            <a:ext cx="88885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Magnons in Ferromagnets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63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en-US" sz="900"/>
              <a:t>17.12.2024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8517266" y="5517232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76BE-A61C-3C47-C87F-E5614865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9E350-C774-4969-FE9A-EC2FA9DF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27B22-C0F8-7BEB-6BDE-9BE7B5F1B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His approach was to consider one flipped spin,</a:t>
            </a:r>
          </a:p>
          <a:p>
            <a:pPr lvl="1"/>
            <a:r>
              <a:rPr lang="en-US" dirty="0"/>
              <a:t> and the difference of the probabilities of the</a:t>
            </a:r>
          </a:p>
          <a:p>
            <a:pPr lvl="1"/>
            <a:r>
              <a:rPr lang="en-US" dirty="0"/>
              <a:t> configurations where the flipped spin changed</a:t>
            </a:r>
          </a:p>
          <a:p>
            <a:pPr lvl="1"/>
            <a:r>
              <a:rPr lang="en-US" dirty="0"/>
              <a:t> sites.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start with considering the state where </a:t>
            </a:r>
          </a:p>
          <a:p>
            <a:pPr lvl="1"/>
            <a:r>
              <a:rPr lang="en-US" dirty="0"/>
              <a:t>one spin is flipped/tilted first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39E5DB-79EA-5874-EDB6-ED927607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6729" y="372432"/>
            <a:ext cx="5568949" cy="4103687"/>
          </a:xfrm>
        </p:spPr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CF12D-2A34-9DA2-FFD5-7484587F3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C489-0044-830E-6897-7C9E90D5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DA2CE-3319-EDC8-5F2C-08673D4B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3C65BB7-08B9-7107-F8CB-B364C18CDA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4479768"/>
            <a:ext cx="3091223" cy="90667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3EA42EC-9F47-382A-76A8-866D4F64D3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09" y="1016171"/>
            <a:ext cx="7510521" cy="47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F24F-890D-5D4F-C403-7C5FEF93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49D-F820-FB9F-64A6-4E865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EA622-41FF-9024-C9D5-6D146A4238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is sadly not an eigenstate anymore, which we can quickly calculate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we can see that a linear combination of states where a different site is flipped for each will be an eigenstate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need to do calculation here to show the exponential weight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second quantization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54B5B-A659-3D45-0E55-FEAE47029E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D94B2-198B-4263-2D95-188E885C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0723-FC8B-7D71-8B1A-F806EA39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087BBA-DB41-FDC4-C182-C800A2D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5A2A8A1-4F5F-858C-1F0A-44BABC98F3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26" y="4856972"/>
            <a:ext cx="4284598" cy="9440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40471D8-61B1-1829-D529-B904ECE602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4" y="4064516"/>
            <a:ext cx="2641115" cy="3037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21835C-862A-9E59-29AA-E079BF6C63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74" y="2710637"/>
            <a:ext cx="2750476" cy="6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82888-FBE6-7F39-6EEB-838C498C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50D06-C7ED-8595-FA93-2CA6BF0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Heisenberg Hamiltonian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14935-CD50-D3C3-DC73-C155E72794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Ferromagnetic </a:t>
            </a:r>
            <a:r>
              <a:rPr lang="en-US" dirty="0" err="1"/>
              <a:t>groundstate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 this new state we can show that the total magnetization compared to before reduced itself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Aswell as an increase in energy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this Bloch was able to determine the Bloch T^3/2 law</a:t>
            </a:r>
          </a:p>
          <a:p>
            <a:pPr lvl="1"/>
            <a:r>
              <a:rPr lang="en-US" dirty="0"/>
              <a:t>	For this we need to understand why temperature </a:t>
            </a:r>
          </a:p>
          <a:p>
            <a:pPr lvl="1"/>
            <a:r>
              <a:rPr lang="en-US" dirty="0"/>
              <a:t>	excites magnons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 standard curve plot here. Can’t :/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we don’t know anything about magnons</a:t>
            </a:r>
          </a:p>
          <a:p>
            <a:pPr lvl="1"/>
            <a:r>
              <a:rPr lang="en-US" dirty="0"/>
              <a:t>So we try to understand this state a bit more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E71F41-7CC5-52BE-6EB2-5FC0A5BA5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923D3-D418-D28A-44CB-BAD0B062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Magnons in Ferromagnets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418F0-D2E3-4DDC-5A00-698103D3F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06DFD-BCFA-3A52-AFFB-0AB9BCF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17.12.2024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DA5AF01-E8D7-694E-BB03-C6D2170D03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57" y="2420888"/>
            <a:ext cx="3209140" cy="6332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54462E-CEA6-FEB5-794E-FFB13FE09A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6" y="3508746"/>
            <a:ext cx="4245598" cy="182311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5484154-A7AF-FE19-A003-5124DC58F2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5559754"/>
            <a:ext cx="1340952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3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2363,705"/>
  <p:tag name="OUTPUTTYPE" val="PNG"/>
  <p:tag name="IGUANATEXVERSION" val="161"/>
  <p:tag name="LATEXADDIN" val="\documentclass{article}&#10;\usepackage{amsmath}&#10;\pagestyle{empty}&#10;\begin{document}&#10;&#10;&#10;\begin{align*}&#10;\left[ \hat{S}_i^x,\hat{S}_j^y \right] = \text{i}\hat{S}_i^y  \delta_{i,j}  \qquad + \text{cyclic permutation}&#10;\end{align*}&#10;&#10;\end{document}"/>
  <p:tag name="IGUANATEXSIZE" val="20"/>
  <p:tag name="IGUANATEXCURSOR" val="207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1,211"/>
  <p:tag name="ORIGINALWIDTH" val="3687,289"/>
  <p:tag name="OUTPUTTYPE" val="PNG"/>
  <p:tag name="IGUANATEXVERSION" val="161"/>
  <p:tag name="LATEXADDIN" val="\documentclass{article}&#10;\usepackage{amsmath}&#10;\pagestyle{empty}&#10;\begin{document}&#10;&#10;&#10;\begin{align*}&#10;\mathcal{H}|m\rangle &amp;= \mathcal{H} S_m^-|0\rangle \\&#10;\mathcal{H}|m\rangle &amp;= - \sum_{i\neq j} J \cdot \left( \frac{1}{2} \left\{ \hat{S}_i^+ \hat{S}_j^-|m\rangle +\hat{S}_i^- \hat{S}_j^+|m\rangle\right\} + \hat{S}_i^z  \hat{S}_j^z |m\rangle\right)\\&#10;&amp;= -\sum_{i\neq j}  J \cdot \left( \frac{1}{2} \left\{ \delta_{i,m}\hat{S}_i^+ \hat{S}_j^-|m\rangle + \delta_{j,m}\hat{S}_i^- \hat{S}_j^+|m\rangle\right\} + &#10; \hat{S}_i^z  \hat{S}_j^z |m\rangle\right)\\&#10;&amp;= -  J \cdot \left( \frac{1}{2} \left\{ \sum_{ j}\hat{S}_m^+ \hat{S}_j^-|m\rangle + \sum_{i}\hat{S}_i^- \hat{S}_m^+|m\rangle\right\} + &#10;\sum_{i\neq j} \hat{S}_i^z  \hat{S}_j^z |m\rangle\right)\\&#10;&amp;= -  J \cdot \left( \frac{1}{2} \left\{ \sum_{ j}S|j\rangle + \sum_{i}S|i\rangle\right\} + &#10;\sum_{i\neq j} \hat{S}_i^z  \hat{S}_j^z |m\rangle\right)\\&#10;&amp;=\frac{1}{2}\left(E_0 + 2zJS\right)|m\rangle - JS\sum_n|n\rangle&#10;\end{align*}&#10;\end{document}"/>
  <p:tag name="IGUANATEXSIZE" val="20"/>
  <p:tag name="IGUANATEXCURSOR" val="798"/>
  <p:tag name="TRANSPARENCY" val="Wahr"/>
  <p:tag name="LATEXENGINEID" val="0"/>
  <p:tag name="TEMPFOLDER" val="c:\temp\"/>
  <p:tag name="LATEXFORMHEIGHT" val="405,6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2,6921"/>
  <p:tag name="ORIGINALWIDTH" val="2106,487"/>
  <p:tag name="OUTPUTTYPE" val="PNG"/>
  <p:tag name="IGUANATEXVERSION" val="161"/>
  <p:tag name="LATEXADDIN" val="\documentclass{article}&#10;\usepackage{amsmath}&#10;\pagestyle{empty}&#10;\begin{document}&#10;&#10;&#10;\begin{align*}&#10;\mathcal{H}|m\rangle &amp;= \mathcal{H} S_m^-|0\rangle \\&#10;&amp;=\left(E_0 + 2zJS\right)|m\rangle - 2JS\sum_n|n\rangle&#10;\end{align*}&#10;\end{document}"/>
  <p:tag name="IGUANATEXSIZE" val="20"/>
  <p:tag name="IGUANATEXCURSOR" val="178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1298,838"/>
  <p:tag name="OUTPUTTYPE" val="PNG"/>
  <p:tag name="IGUANATEXVERSION" val="161"/>
  <p:tag name="LATEXADDIN" val="\documentclass{article}&#10;\usepackage{amsmath}&#10;\pagestyle{empty}&#10;\begin{document}&#10;&#10;&#10;\begin{align*}&#10;\hat{S}^z_{\text{tot.}}|m\rangle &#10;&amp;=\left(NS -1\right)|m\rangle &#10;\end{align*}&#10;\end{document}"/>
  <p:tag name="IGUANATEXSIZE" val="20"/>
  <p:tag name="IGUANATEXCURSOR" val="153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,2111"/>
  <p:tag name="ORIGINALWIDTH" val="1353,581"/>
  <p:tag name="OUTPUTTYPE" val="PNG"/>
  <p:tag name="IGUANATEXVERSION" val="161"/>
  <p:tag name="LATEXADDIN" val="\documentclass{article}&#10;\usepackage{amsmath}&#10;\pagestyle{empty}&#10;\begin{document}&#10;&#10;\begin{align*}&#10;|\vec{k}\rangle = \frac{1}{\sqrt{N}} \sum_n \exp^{\text{i}\vec{k}\cdot\vec{r}_n} |n\rangle&#10;\end{align*}&#10;&#10;&#10;\end{document}"/>
  <p:tag name="IGUANATEXSIZE" val="20"/>
  <p:tag name="IGUANATEXCURSOR" val="186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,2111"/>
  <p:tag name="ORIGINALWIDTH" val="1578,553"/>
  <p:tag name="OUTPUTTYPE" val="PNG"/>
  <p:tag name="IGUANATEXVERSION" val="161"/>
  <p:tag name="LATEXADDIN" val="\documentclass{article}&#10;\usepackage{amsmath}&#10;\pagestyle{empty}&#10;\begin{document}&#10;&#10;\begin{align*}&#10;\mathcal{H}|\vec{k}\rangle = \frac{1}{\sqrt{N}} \sum_n \exp^{\text{i}\vec{k}\cdot\vec{r}_n} \mathcal{H} |n\rangle&#10;\end{align*}&#10;&#10;&#10;\end{document}"/>
  <p:tag name="IGUANATEXSIZE" val="20"/>
  <p:tag name="IGUANATEXCURSOR" val="20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5,3881"/>
  <p:tag name="ORIGINALWIDTH" val="2088,489"/>
  <p:tag name="OUTPUTTYPE" val="PNG"/>
  <p:tag name="IGUANATEXVERSION" val="161"/>
  <p:tag name="LATEXADDIN" val="\documentclass{article}&#10;\usepackage{amsmath}&#10;\pagestyle{empty}&#10;\begin{document}&#10;&#10;\begin{align*}&#10;\hat{S}_{\text{tot.}}^z|\vec{k}\rangle &amp;= \frac{1}{\sqrt{N}} \sum_n \exp^{\text{i}\vec{k}\cdot\vec{r}_n}\hat{S}_{\text{tot.}}^z |n\rangle\\&#10;&amp;= \frac{1}{\sqrt{N}} \sum_n \exp^{\text{i}\vec{k}\cdot\vec{r}_n}(NS-1)|n\rangle\\&#10;&amp;= (NS-1) |\vec{k}\rangle&#10;\end{align*}&#10;&#10;&#10;\end{document}"/>
  <p:tag name="IGUANATEXSIZE" val="20"/>
  <p:tag name="IGUANATEXCURSOR" val="344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,2032"/>
  <p:tag name="ORIGINALWIDTH" val="659,9175"/>
  <p:tag name="OUTPUTTYPE" val="PNG"/>
  <p:tag name="IGUANATEXVERSION" val="161"/>
  <p:tag name="LATEXADDIN" val="\documentclass{article}&#10;\usepackage{amsmath}&#10;\pagestyle{empty}&#10;\begin{document}&#10;&#10;\begin{align*}&#10;\langle \vec{k}|\hat{S}_{i}^x|\vec{k}\rangle &amp;= 0\\&#10;\langle \vec{k}|\hat{S}_{i}^y|\vec{k}\rangle &amp;= 0&#10;\end{align*}&#10;&#10;&#10;\end{document}"/>
  <p:tag name="IGUANATEXSIZE" val="20"/>
  <p:tag name="IGUANATEXCURSOR" val="177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7,24"/>
  <p:tag name="ORIGINALWIDTH" val="3556,805"/>
  <p:tag name="OUTPUTTYPE" val="PNG"/>
  <p:tag name="IGUANATEXVERSION" val="161"/>
  <p:tag name="LATEXADDIN" val="\documentclass{article}&#10;\usepackage{amsmath}&#10;\pagestyle{empty}&#10;\begin{document}&#10;&#10;\begin{align*}&#10;\mathcal{H}|\vec{k}\rangle &amp;= \frac{1}{\sqrt{N}} \sum_n \exp^{\text{i}\vec{k}\cdot\vec{r}_n} \mathcal{H} |n\rangle\\&#10; &amp;= \frac{1}{\sqrt{N}} \sum_n \exp^{\text{i}\vec{k}\cdot\vec{r}_n}\left( \left(E_0 + 2zJS\right)|n\rangle - 2JS\sum_j|j\rangle \right)\\&#10; &amp;= \frac{1}{\sqrt{N}}\left( \sum_n  \left(E_0 + 2zJS\right)\exp^{\text{i}\vec{k}\cdot\vec{r}_n} |n\rangle -  2JS\sum_{n,j} \exp^{\text{i}\vec{k}\cdot\vec{r}_n} |j\rangle \right)\\&#10; &amp;= \frac{1}{\sqrt{N}}\left( \sum_n  \left(E_0 + 2zJS\right)\exp^{\text{i}\vec{k}\cdot\vec{r}_n} |n\rangle -  2JS\sum_n \exp^{\text{i}\vec{k}\cdot\vec{r}_n} |n\rangle \right)\\&#10; &amp;= \frac{N}{\sqrt{N}}\left(  E_0 + 2zJS - 2JS\right) |\vec{k}\rangle&#10;\end{align*}&#10;&#10;&#10;\end{document}"/>
  <p:tag name="IGUANATEXSIZE" val="20"/>
  <p:tag name="IGUANATEXCURSOR" val="473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4,211"/>
  <p:tag name="ORIGINALWIDTH" val="4476,94"/>
  <p:tag name="OUTPUTTYPE" val="PNG"/>
  <p:tag name="IGUANATEXVERSION" val="161"/>
  <p:tag name="LATEXADDIN" val="\documentclass{article}&#10;\usepackage{amsmath}&#10;\pagestyle{empty}&#10;\begin{document}&#10;&#10;\begin{align*}&#10;\mathcal{H}|\vec{k}\rangle &amp;= \frac{1}{\sqrt{N}} \sum_n \exp^{\text{i}\vec{k}\cdot\vec{r}_n} \mathcal{H} |n\rangle\\&#10; &amp;= \frac{1}{\sqrt{N}} \sum_n \exp^{\text{i}\vec{k}\cdot\vec{r}_n}\left( \left(E_0 + 2zJS\right)|n\rangle - 2JS\sum_j|j\rangle \right)\\&#10; &amp;= \frac{1}{\sqrt{N}}\left( \sum_n  \left(E_0 + 2zJS\right)\exp^{\text{i}\vec{k}\cdot\vec{r}_n} |n\rangle -  2JS\sum_{n,j} \exp^{\text{i}\vec{k}\cdot\vec{r}_n} |j\rangle \right)\\&#10; &amp;= \frac{1}{\sqrt{N}}\left( \sum_n  \left(E_0 + 2zJS\right)\exp^{\text{i}\vec{k}\cdot\vec{r}_n} |n\rangle -  2JS\sum_{n,j} \exp^{\text{i}\vec{k}\cdot\vec{r}_n} \exp^{-\text{i}\vec{k}\cdot\vec{r}_j} \exp^{\text{i}\vec{k}\cdot\vec{r}_j} |j\rangle \right)\\&#10; &amp;= \frac{1}{\sqrt{N}}\left( \sum_n  \left(E_0 + 2zJS\right)\exp^{\text{i}\vec{k}\cdot\vec{r}_n} |n\rangle -  2JS\sum_{n,j} \exp^{\text{i}\vec{k}\cdot\vec{r}_n-\text{i}\vec{k}\cdot\vec{r}_j} \exp^{\text{i}\vec{k}\cdot\vec{r}_j} |j\rangle \right)\\&#10;\end{align*}&#10;&#10;&#10;\end{document}"/>
  <p:tag name="IGUANATEXSIZE" val="20"/>
  <p:tag name="IGUANATEXCURSOR" val="946"/>
  <p:tag name="TRANSPARENCY" val="Wahr"/>
  <p:tag name="LATEXENGINEID" val="0"/>
  <p:tag name="TEMPFOLDER" val="c:\temp\"/>
  <p:tag name="LATEXFORMHEIGHT" val="447"/>
  <p:tag name="LATEXFORMWIDTH" val="507,6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,9543"/>
  <p:tag name="ORIGINALWIDTH" val="793,4008"/>
  <p:tag name="OUTPUTTYPE" val="PNG"/>
  <p:tag name="IGUANATEXVERSION" val="161"/>
  <p:tag name="LATEXADDIN" val="\documentclass{article}&#10;\usepackage{amsmath}&#10;\pagestyle{empty}&#10;\begin{document}&#10;&#10;&#10;\begin{align*}&#10;\hat{S}_i^+ &amp;= \hat{S}_i^x + \text{i} \hat{S}_i^y \\&#10;\hat{S}_i^- &amp;= \hat{S}_i^x - \text{i} \hat{S}_i^y \\&#10;\end{align*}&#10;&#10;\end{document}"/>
  <p:tag name="IGUANATEXSIZE" val="20"/>
  <p:tag name="IGUANATEXCURSOR" val="178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041,62"/>
  <p:tag name="OUTPUTTYPE" val="PNG"/>
  <p:tag name="IGUANATEXVERSION" val="161"/>
  <p:tag name="LATEXADDIN" val="\documentclass{article}&#10;\usepackage{amsmath}&#10;\pagestyle{empty}&#10;\begin{document}&#10;&#10;\begin{align*}&#10;\left[ \hat{S}_i^z,\hat{S}_j^\pm \right] = \pm \hat{S}_i^\pm \delta_{i,j}&#10;\end{align*}&#10;&#10;&#10;\end{document}"/>
  <p:tag name="IGUANATEXSIZE" val="20"/>
  <p:tag name="IGUANATEXCURSOR" val="156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005,624"/>
  <p:tag name="OUTPUTTYPE" val="PNG"/>
  <p:tag name="IGUANATEXVERSION" val="161"/>
  <p:tag name="LATEXADDIN" val="\documentclass{article}&#10;\usepackage{amsmath}&#10;\pagestyle{empty}&#10;\begin{document}&#10;&#10;\begin{align*}&#10;\left[ \hat{S}_i^+,\hat{S}_j^- \right] = 2 \hat{S}_i^z \delta_{i,j}&#10;\end{align*}&#10;&#10;&#10;\end{document}"/>
  <p:tag name="IGUANATEXSIZE" val="20"/>
  <p:tag name="IGUANATEXCURSOR" val="15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,2141"/>
  <p:tag name="ORIGINALWIDTH" val="1186,352"/>
  <p:tag name="OUTPUTTYPE" val="PNG"/>
  <p:tag name="IGUANATEXVERSION" val="161"/>
  <p:tag name="LATEXADDIN" val="\documentclass{article}&#10;\usepackage{amsmath}&#10;\pagestyle{empty}&#10;\begin{document}&#10;&#10;\begin{align*}&#10;\mathcal{H} = - \sum_{i \neq j} J_{i,j} \cdot \hat{S}_i \cdot \hat{S}_j&#10;\end{align*}&#10;&#10;&#10;\end{document}"/>
  <p:tag name="IGUANATEXSIZE" val="20"/>
  <p:tag name="IGUANATEXCURSOR" val="125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67,117"/>
  <p:tag name="OUTPUTTYPE" val="PNG"/>
  <p:tag name="IGUANATEXVERSION" val="161"/>
  <p:tag name="LATEXADDIN" val="\documentclass{article}&#10;\usepackage{amsmath}&#10;\pagestyle{empty}&#10;\begin{document}&#10;&#10;\begin{align*}&#10;|0\rangle = |S,S,S,\ldots,S\rangle&#10;\end{align*}&#10;&#10;&#10;\end{document}"/>
  <p:tag name="IGUANATEXSIZE" val="16"/>
  <p:tag name="IGUANATEXCURSOR" val="130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1,4099"/>
  <p:tag name="ORIGINALWIDTH" val="3650,544"/>
  <p:tag name="OUTPUTTYPE" val="PNG"/>
  <p:tag name="IGUANATEXVERSION" val="161"/>
  <p:tag name="LATEXADDIN" val="\documentclass{article}&#10;\usepackage{amsmath}&#10;\pagestyle{empty}&#10;\begin{document}&#10;&#10;\begin{align*}&#10;\mathcal{H} = - \sum_{i\neq j} J_{i,j} \cdot \hat{S}_i \cdot \hat{S}_j &#10;&amp;= - \sum_{i\neq j} J_{i,j} \cdot \left( \hat{S}_i^x  \hat{S}_j^x + \hat{S}_i^y  \hat{S}_j^y + \hat{S}_i^z \hat{S}_j^z \right)\\&#10;&amp;= - \sum_{i\neq j} J_{i,j} \cdot \left( \frac{1}{2} \left\{ \hat{S}_i^+ \hat{S}_j^- +\hat{S}_i^- \hat{S}_j^+\right\} + \hat{S}_i^z  \hat{S}_j^z \right)&#10;\end{align*}&#10;&#10;&#10;\end{document}"/>
  <p:tag name="IGUANATEXSIZE" val="20"/>
  <p:tag name="IGUANATEXCURSOR" val="324"/>
  <p:tag name="TRANSPARENCY" val="Wahr"/>
  <p:tag name="LATEXENGINEID" val="0"/>
  <p:tag name="TEMPFOLDER" val="c:\temp\"/>
  <p:tag name="LATEXFORMHEIGHT" val="320"/>
  <p:tag name="LATEXFORMWIDTH" val="1077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,9313"/>
  <p:tag name="ORIGINALWIDTH" val="2772,404"/>
  <p:tag name="OUTPUTTYPE" val="PNG"/>
  <p:tag name="IGUANATEXVERSION" val="161"/>
  <p:tag name="LATEXADDIN" val="\documentclass{article}&#10;\usepackage{amsmath}&#10;\pagestyle{empty}&#10;\begin{document}&#10;&#10;\begin{align*}&#10;\mathcal{H}|0\rangle &amp;= - \sum_{i\neq j} J \cdot \left( \frac{1}{2} \left\{ \hat{S}_i^+ \hat{S}_j^- +\hat{S}_i^- \hat{S}_j^+\right\} + \hat{S}_i^z  \hat{S}_j^z \right)|0\rangle\\&#10;&amp;=0 -z J N \cdot S^2|0\rangle = E_0 |0\rangle&#10;\end{align*}&#10;&#10;&#10;\end{document}"/>
  <p:tag name="IGUANATEXSIZE" val="20"/>
  <p:tag name="IGUANATEXCURSOR" val="278"/>
  <p:tag name="TRANSPARENCY" val="Wahr"/>
  <p:tag name="LATEXENGINEID" val="0"/>
  <p:tag name="TEMPFOLDER" val="c:\temp\"/>
  <p:tag name="LATEXFORMHEIGHT" val="320"/>
  <p:tag name="LATEXFORMWIDTH" val="1024,8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,943"/>
  <p:tag name="ORIGINALWIDTH" val="1557,555"/>
  <p:tag name="OUTPUTTYPE" val="PNG"/>
  <p:tag name="IGUANATEXVERSION" val="161"/>
  <p:tag name="LATEXADDIN" val="\documentclass{article}&#10;\usepackage{amsmath}&#10;\pagestyle{empty}&#10;\begin{document}&#10;&#10;&#10;\begin{align*}&#10;|m\rangle &amp;= S_m^-|0\rangle \\&#10;&amp;= |S,S,\ldots,\underbrace{S-1}_{m},\ldots,S\rangle&#10;\end{align*}&#10;&#10;\end{document}"/>
  <p:tag name="IGUANATEXSIZE" val="16"/>
  <p:tag name="IGUANATEXCURSOR" val="162"/>
  <p:tag name="TRANSPARENCY" val="Wahr"/>
  <p:tag name="LATEXENGINEID" val="0"/>
  <p:tag name="TEMPFOLDER" val="c: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3914</Words>
  <Application>Microsoft Office PowerPoint</Application>
  <PresentationFormat>Breitbild</PresentationFormat>
  <Paragraphs>1497</Paragraphs>
  <Slides>63</Slides>
  <Notes>23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8" baseType="lpstr">
      <vt:lpstr>Amiri</vt:lpstr>
      <vt:lpstr>Arial</vt:lpstr>
      <vt:lpstr>Calibri</vt:lpstr>
      <vt:lpstr>Cambria Math</vt:lpstr>
      <vt:lpstr>PPT_UniKN</vt:lpstr>
      <vt:lpstr>PowerPoint-Präsentation</vt:lpstr>
      <vt:lpstr>Motivation/History</vt:lpstr>
      <vt:lpstr>Motivation/History</vt:lpstr>
      <vt:lpstr>Spin-operators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Heisenberg Hamiltonian</vt:lpstr>
      <vt:lpstr>Visualising a Magnon</vt:lpstr>
      <vt:lpstr>Magnons</vt:lpstr>
      <vt:lpstr>Motivation Holstein-Primakoff</vt:lpstr>
      <vt:lpstr>Holstein-Primakoff</vt:lpstr>
      <vt:lpstr>Holstein-Primakoff</vt:lpstr>
      <vt:lpstr>Outlook</vt:lpstr>
      <vt:lpstr>Outlook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Aufruhr?</vt:lpstr>
      <vt:lpstr>Woher kommt die Aufruhr?</vt:lpstr>
      <vt:lpstr>Woher kommt die Aufruhr?</vt:lpstr>
      <vt:lpstr>Woher kommt die Aufruhr?</vt:lpstr>
      <vt:lpstr>Woher kommt die Aufruhr?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Symmetrie Beschreibung der Phasen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105</cp:revision>
  <cp:lastPrinted>2024-12-03T20:13:17Z</cp:lastPrinted>
  <dcterms:created xsi:type="dcterms:W3CDTF">2022-11-02T07:03:49Z</dcterms:created>
  <dcterms:modified xsi:type="dcterms:W3CDTF">2024-12-05T16:29:08Z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