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8"/>
  </p:notesMasterIdLst>
  <p:sldIdLst>
    <p:sldId id="257" r:id="rId2"/>
    <p:sldId id="259" r:id="rId3"/>
    <p:sldId id="260" r:id="rId4"/>
    <p:sldId id="261" r:id="rId5"/>
    <p:sldId id="263" r:id="rId6"/>
    <p:sldId id="264" r:id="rId7"/>
    <p:sldId id="266" r:id="rId8"/>
    <p:sldId id="265" r:id="rId9"/>
    <p:sldId id="267" r:id="rId10"/>
    <p:sldId id="268" r:id="rId11"/>
    <p:sldId id="270" r:id="rId12"/>
    <p:sldId id="272" r:id="rId13"/>
    <p:sldId id="273" r:id="rId14"/>
    <p:sldId id="271" r:id="rId15"/>
    <p:sldId id="275" r:id="rId16"/>
    <p:sldId id="27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218"/>
  </p:normalViewPr>
  <p:slideViewPr>
    <p:cSldViewPr snapToGrid="0">
      <p:cViewPr varScale="1">
        <p:scale>
          <a:sx n="120" d="100"/>
          <a:sy n="120" d="100"/>
        </p:scale>
        <p:origin x="800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E30DE1-5F41-9B44-B060-2050BC7A91A1}" type="datetimeFigureOut">
              <a:rPr kumimoji="1" lang="ko-KR" altLang="en-US" smtClean="0"/>
              <a:t>2021. 8. 11.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DE771-7B49-934A-8C1C-4C3B3320E55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35910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EDE771-7B49-934A-8C1C-4C3B3320E55C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35294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EDE771-7B49-934A-8C1C-4C3B3320E55C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67661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EDE771-7B49-934A-8C1C-4C3B3320E55C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37924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EDE771-7B49-934A-8C1C-4C3B3320E55C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17207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EDE771-7B49-934A-8C1C-4C3B3320E55C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47905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F544-F31F-477B-B3B3-D51790F8BF21}" type="datetimeFigureOut">
              <a:rPr lang="ko-KR" altLang="en-US" smtClean="0"/>
              <a:t>2021. 8. 11.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E8B4-5833-4F77-B99E-90C5EE503C7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49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F544-F31F-477B-B3B3-D51790F8BF21}" type="datetimeFigureOut">
              <a:rPr lang="ko-KR" altLang="en-US" smtClean="0"/>
              <a:t>2021. 8. 11.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E8B4-5833-4F77-B99E-90C5EE503C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108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F544-F31F-477B-B3B3-D51790F8BF21}" type="datetimeFigureOut">
              <a:rPr lang="ko-KR" altLang="en-US" smtClean="0"/>
              <a:t>2021. 8. 11.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E8B4-5833-4F77-B99E-90C5EE503C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546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F544-F31F-477B-B3B3-D51790F8BF21}" type="datetimeFigureOut">
              <a:rPr lang="ko-KR" altLang="en-US" smtClean="0"/>
              <a:t>2021. 8. 11.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E8B4-5833-4F77-B99E-90C5EE503C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283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F544-F31F-477B-B3B3-D51790F8BF21}" type="datetimeFigureOut">
              <a:rPr lang="ko-KR" altLang="en-US" smtClean="0"/>
              <a:t>2021. 8. 11.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E8B4-5833-4F77-B99E-90C5EE503C7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99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F544-F31F-477B-B3B3-D51790F8BF21}" type="datetimeFigureOut">
              <a:rPr lang="ko-KR" altLang="en-US" smtClean="0"/>
              <a:t>2021. 8. 11.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E8B4-5833-4F77-B99E-90C5EE503C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364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F544-F31F-477B-B3B3-D51790F8BF21}" type="datetimeFigureOut">
              <a:rPr lang="ko-KR" altLang="en-US" smtClean="0"/>
              <a:t>2021. 8. 11.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E8B4-5833-4F77-B99E-90C5EE503C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602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F544-F31F-477B-B3B3-D51790F8BF21}" type="datetimeFigureOut">
              <a:rPr lang="ko-KR" altLang="en-US" smtClean="0"/>
              <a:t>2021. 8. 11.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E8B4-5833-4F77-B99E-90C5EE503C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270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F544-F31F-477B-B3B3-D51790F8BF21}" type="datetimeFigureOut">
              <a:rPr lang="ko-KR" altLang="en-US" smtClean="0"/>
              <a:t>2021. 8. 11.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E8B4-5833-4F77-B99E-90C5EE503C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480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660F544-F31F-477B-B3B3-D51790F8BF21}" type="datetimeFigureOut">
              <a:rPr lang="ko-KR" altLang="en-US" smtClean="0"/>
              <a:t>2021. 8. 11.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BAE8B4-5833-4F77-B99E-90C5EE503C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018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F544-F31F-477B-B3B3-D51790F8BF21}" type="datetimeFigureOut">
              <a:rPr lang="ko-KR" altLang="en-US" smtClean="0"/>
              <a:t>2021. 8. 11.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E8B4-5833-4F77-B99E-90C5EE503C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473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660F544-F31F-477B-B3B3-D51790F8BF21}" type="datetimeFigureOut">
              <a:rPr lang="ko-KR" altLang="en-US" smtClean="0"/>
              <a:t>2021. 8. 11.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5BAE8B4-5833-4F77-B99E-90C5EE503C7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266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43F9AF-F496-4F52-B425-94A4B9EE37E3}"/>
              </a:ext>
            </a:extLst>
          </p:cNvPr>
          <p:cNvSpPr txBox="1"/>
          <p:nvPr/>
        </p:nvSpPr>
        <p:spPr>
          <a:xfrm>
            <a:off x="1182315" y="723439"/>
            <a:ext cx="5471604" cy="4291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VGGnet</a:t>
            </a:r>
            <a:endParaRPr lang="en-US" altLang="ko-KR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3*3 Convolutional filter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Stride=2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2*2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MaxPooling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layer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마지막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FC layer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classifier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구성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Layer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개수를 증가시킬수록 성능 증가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단일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7*7 Conv layer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대신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3*3 Conv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layer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-&gt;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적은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parameter, non-linearity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증가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34F644A-A65A-4312-B22B-B9C6A73F6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672" y="313973"/>
            <a:ext cx="3318102" cy="3359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DC9D9AFD-7E34-423A-AD41-A0CCAFD78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8523" y="3804107"/>
            <a:ext cx="47244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855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43F9AF-F496-4F52-B425-94A4B9EE37E3}"/>
              </a:ext>
            </a:extLst>
          </p:cNvPr>
          <p:cNvSpPr txBox="1"/>
          <p:nvPr/>
        </p:nvSpPr>
        <p:spPr>
          <a:xfrm>
            <a:off x="1182314" y="723439"/>
            <a:ext cx="10587928" cy="4198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StructureFlow</a:t>
            </a:r>
            <a:r>
              <a:rPr kumimoji="1"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image inpainting via structure-aware appearance flow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Structure reconstruction, Texture generation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Bilinear sampling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대신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Gaussian sampling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사용해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sampling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작업의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receptive field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확장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올바른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영역이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sampling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되었는지 확인하기 위해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sampling correctness loss function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도입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Edge-preserved smooth image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사용한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structure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reconstructor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제안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Appearance flow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2806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43F9AF-F496-4F52-B425-94A4B9EE37E3}"/>
              </a:ext>
            </a:extLst>
          </p:cNvPr>
          <p:cNvSpPr txBox="1"/>
          <p:nvPr/>
        </p:nvSpPr>
        <p:spPr>
          <a:xfrm>
            <a:off x="1182314" y="723439"/>
            <a:ext cx="10084775" cy="467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Related Work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image inpainting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diffusion-based, patch-based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방식이 존재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Diffusion-based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인접 영역 정보를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hole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전파하여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texture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생성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-&gt;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작은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hole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만 처리 가능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Patch-based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원본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image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손상되지 않은 영역에서 유사한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image patch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검색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복사하여 대상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			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영역을 채움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-&gt;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상대적으로 큰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missing holed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대해 사실적인 질감 생성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적합한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image patch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찾기 위해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similarity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계산할 때 더 많은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Visual information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Visual artifact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절감을 위해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bidirectional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similartiy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제안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Patchmatch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8730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43F9AF-F496-4F52-B425-94A4B9EE37E3}"/>
              </a:ext>
            </a:extLst>
          </p:cNvPr>
          <p:cNvSpPr txBox="1"/>
          <p:nvPr/>
        </p:nvSpPr>
        <p:spPr>
          <a:xfrm>
            <a:off x="1182314" y="723439"/>
            <a:ext cx="10389576" cy="467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Related Work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Patch-based method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hole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있는 부분이 없는 부분과 유사한 내용을 가진다고 가정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-&gt;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반복적 구조를 가지는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image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에서는 잘 작동하지만 독특한 구조를 가진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image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에서는 합리적 결과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Context encoder : Encoder-Decode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구조를 사용해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featrue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추출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output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재구성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CNN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Long-term correlation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적합하지 않음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-&gt;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contextual attention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EdgeConnect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Edge map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복구한 후 세부적으로 채움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Edge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map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제한된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representation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abilty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				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-&gt; Object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경계에서 잘못된 정보 생성 가능</a:t>
            </a:r>
          </a:p>
        </p:txBody>
      </p:sp>
    </p:spTree>
    <p:extLst>
      <p:ext uri="{BB962C8B-B14F-4D97-AF65-F5344CB8AC3E}">
        <p14:creationId xmlns:p14="http://schemas.microsoft.com/office/powerpoint/2010/main" val="3469913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43F9AF-F496-4F52-B425-94A4B9EE37E3}"/>
              </a:ext>
            </a:extLst>
          </p:cNvPr>
          <p:cNvSpPr txBox="1"/>
          <p:nvPr/>
        </p:nvSpPr>
        <p:spPr>
          <a:xfrm>
            <a:off x="1182314" y="723439"/>
            <a:ext cx="10389576" cy="467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Related Work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Optical flow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정확하게 추정하기 위해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Deep NN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사용 가능하나 충분한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ground truth optical flow field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필요로 함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Unsupervised learning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사용하면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large motion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포착하기 어려움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-&gt;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저자는 이것이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bilinear sampling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limited receptive field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때문이라고 생각해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gaussian sampling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Appearance flow : source, target correlation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계산해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2D coordinate vector(appearance flow field)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예측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-&gt;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image inpainting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대해 적용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Source -&gt;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Hole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대한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appearance flow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적용</a:t>
            </a:r>
          </a:p>
        </p:txBody>
      </p:sp>
    </p:spTree>
    <p:extLst>
      <p:ext uri="{BB962C8B-B14F-4D97-AF65-F5344CB8AC3E}">
        <p14:creationId xmlns:p14="http://schemas.microsoft.com/office/powerpoint/2010/main" val="1451523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2A6B100-2A8D-014B-80BA-A3BF76C05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" y="1422400"/>
            <a:ext cx="109220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631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43F9AF-F496-4F52-B425-94A4B9EE37E3}"/>
              </a:ext>
            </a:extLst>
          </p:cNvPr>
          <p:cNvSpPr txBox="1"/>
          <p:nvPr/>
        </p:nvSpPr>
        <p:spPr>
          <a:xfrm>
            <a:off x="1182314" y="723439"/>
            <a:ext cx="10389576" cy="522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Structure </a:t>
            </a:r>
            <a:r>
              <a:rPr kumimoji="1" lang="en-US" altLang="ko-KR" sz="4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reconstructor</a:t>
            </a:r>
            <a:endParaRPr kumimoji="1" lang="en-US" altLang="ko-KR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Predict missing structure -&gt; global structure image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Generative adversarial framework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Reconstruction loss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예측한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structure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ground-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truch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structure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간의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L1-distance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Adversarial loss : Generative adversarial framework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4738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43F9AF-F496-4F52-B425-94A4B9EE37E3}"/>
              </a:ext>
            </a:extLst>
          </p:cNvPr>
          <p:cNvSpPr txBox="1"/>
          <p:nvPr/>
        </p:nvSpPr>
        <p:spPr>
          <a:xfrm>
            <a:off x="1182314" y="723439"/>
            <a:ext cx="10389576" cy="411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Texture generator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Draw details according to reconstructed structure -&gt; output image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Yield vivid texture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Appearance flow in Unsupervised manner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Gaussian sampling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Sampling correctness loss (calculate by pre-trained VGG19)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1127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43F9AF-F496-4F52-B425-94A4B9EE37E3}"/>
              </a:ext>
            </a:extLst>
          </p:cNvPr>
          <p:cNvSpPr txBox="1"/>
          <p:nvPr/>
        </p:nvSpPr>
        <p:spPr>
          <a:xfrm>
            <a:off x="1182315" y="723439"/>
            <a:ext cx="7926174" cy="3460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ResNet</a:t>
            </a:r>
            <a:endParaRPr lang="en-US" altLang="ko-KR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NN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깊어질수록 성능은 좋아지는가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? – Degradation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Problem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Residual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learning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framework – Vanishing gradient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문제 해결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Linear projection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dimension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조절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Bottleneck Design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연산량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감소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(VGG16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 ResNet-152)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DCA3BEE-F55E-4400-8BD7-A6546896C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5074" y="638545"/>
            <a:ext cx="3780522" cy="21645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63BB952-75D2-4D8A-874C-07419C65D4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8641" y="3757308"/>
            <a:ext cx="4842890" cy="191247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44F97A2-BF1D-4E57-8EDF-06C16F59BD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5935" y="2861992"/>
            <a:ext cx="3780522" cy="738208"/>
          </a:xfrm>
          <a:prstGeom prst="rect">
            <a:avLst/>
          </a:prstGeom>
        </p:spPr>
      </p:pic>
      <p:pic>
        <p:nvPicPr>
          <p:cNvPr id="11" name="그림 10" descr="테이블이(가) 표시된 사진&#10;&#10;자동 생성된 설명">
            <a:extLst>
              <a:ext uri="{FF2B5EF4-FFF2-40B4-BE49-F238E27FC236}">
                <a16:creationId xmlns:a16="http://schemas.microsoft.com/office/drawing/2014/main" id="{37165E9A-5DA9-4C02-9067-7B860083A4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3058" y="4012912"/>
            <a:ext cx="5485081" cy="196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613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43F9AF-F496-4F52-B425-94A4B9EE37E3}"/>
              </a:ext>
            </a:extLst>
          </p:cNvPr>
          <p:cNvSpPr txBox="1"/>
          <p:nvPr/>
        </p:nvSpPr>
        <p:spPr>
          <a:xfrm>
            <a:off x="1182314" y="723439"/>
            <a:ext cx="10084775" cy="4291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GAN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경쟁하는 과정을 통해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Generative model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추정하는 새로운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framework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개의 모델 학습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(Generative model, Discriminative model)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Generative model,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G : training data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분포를 묘사하여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구별하지 못하도록 함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Discriminative model,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D: Sample data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G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나온 데이터가 아니라 실제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training data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나왔을 확률을 계산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G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실수할 확률을 최대화 하려고 한다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-&gt;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Minimax two-player game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V(D,G)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최대화 시키려 하고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G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V(D,G)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최소화 시키려고 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-&gt;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균형을 잘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이뤄야함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3009B7-54D6-474D-95CC-5EAB15A21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07" y="5211598"/>
            <a:ext cx="9911903" cy="74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50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68E3FBA-66D1-134D-9532-D8A9115C55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1233214"/>
            <a:ext cx="11658600" cy="3759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0F1745-4A48-334B-8715-0F9753356837}"/>
              </a:ext>
            </a:extLst>
          </p:cNvPr>
          <p:cNvSpPr txBox="1"/>
          <p:nvPr/>
        </p:nvSpPr>
        <p:spPr>
          <a:xfrm>
            <a:off x="4049478" y="4992414"/>
            <a:ext cx="409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Blue : D | Green : G | Black : Training data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2034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43F9AF-F496-4F52-B425-94A4B9EE37E3}"/>
              </a:ext>
            </a:extLst>
          </p:cNvPr>
          <p:cNvSpPr txBox="1"/>
          <p:nvPr/>
        </p:nvSpPr>
        <p:spPr>
          <a:xfrm>
            <a:off x="1182314" y="723439"/>
            <a:ext cx="10084775" cy="3044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4000" dirty="0"/>
              <a:t>DCGAN(Deep Convolutional GAN)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GAN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불안정성을 크게 개선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GAN : FC layer -&gt; DCGAN : Convolution layer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D :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strided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convolutions,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LeakyReLU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G : fractional-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strided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convolutions,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ReLU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Tanh(output layer)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EB70C9B-2688-3542-B16C-1DACCB744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277" y="3823161"/>
            <a:ext cx="57023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146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43F9AF-F496-4F52-B425-94A4B9EE37E3}"/>
              </a:ext>
            </a:extLst>
          </p:cNvPr>
          <p:cNvSpPr txBox="1"/>
          <p:nvPr/>
        </p:nvSpPr>
        <p:spPr>
          <a:xfrm>
            <a:off x="1182314" y="723439"/>
            <a:ext cx="10084775" cy="467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U-Net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Encoder(Contracting path)-Decoder(Expanding path)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구조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Contracting path : Convolutional layer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Expanding path : Up-sampling(Transposed Convolution), Skip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connection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다양한 학습 방법 사용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Patch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선택 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Overlap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비율이 적어 속도 상승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Patch size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따른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context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추출과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Localization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간의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trade-off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개선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1123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F5EFB0D-A412-0E47-8D8D-1D745546A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831" y="299914"/>
            <a:ext cx="9230497" cy="588716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8290FA5-5D11-AA4B-AF21-9C40036DA97D}"/>
              </a:ext>
            </a:extLst>
          </p:cNvPr>
          <p:cNvSpPr/>
          <p:nvPr/>
        </p:nvSpPr>
        <p:spPr>
          <a:xfrm>
            <a:off x="683172" y="1397876"/>
            <a:ext cx="881659" cy="767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F724DE-FFB3-D648-9E51-C8F271705A58}"/>
              </a:ext>
            </a:extLst>
          </p:cNvPr>
          <p:cNvSpPr/>
          <p:nvPr/>
        </p:nvSpPr>
        <p:spPr>
          <a:xfrm>
            <a:off x="10627169" y="1397875"/>
            <a:ext cx="881659" cy="767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9F1867-0B00-5F4A-8FC2-CC423A174B89}"/>
              </a:ext>
            </a:extLst>
          </p:cNvPr>
          <p:cNvSpPr txBox="1"/>
          <p:nvPr/>
        </p:nvSpPr>
        <p:spPr>
          <a:xfrm>
            <a:off x="4887310" y="1135118"/>
            <a:ext cx="167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Skip connection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4848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43F9AF-F496-4F52-B425-94A4B9EE37E3}"/>
              </a:ext>
            </a:extLst>
          </p:cNvPr>
          <p:cNvSpPr txBox="1"/>
          <p:nvPr/>
        </p:nvSpPr>
        <p:spPr>
          <a:xfrm>
            <a:off x="1182314" y="723439"/>
            <a:ext cx="10084775" cy="4568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U-Net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Overlap-tile strategy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이미지 크기가 큰 경우 이미지를 잘라야 하고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Input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보다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Output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이미지 크기가 더 작으므로 겹치는 부분이 존재하도록 이미지를 잘라야 함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Mirroring Extrapolate : Padding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이미지 경계에 대해 좌우 반전한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Mirror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이미지로 사용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Weighted Loss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사전에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Ground-Truth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대한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Weight map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구해 학습에 반영함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Data Augmentation : Elastic deformation(Affine transform + probabilistic spin)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2268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BA61D0A-3CE9-DA49-AFBB-30F540B9F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600" y="667800"/>
            <a:ext cx="6442800" cy="27612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D2E870-7EEA-EB49-9DF9-C7C7F7254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477" y="3616687"/>
            <a:ext cx="9663046" cy="23364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80F3960-3C5F-154E-9C4A-82438A0F293C}"/>
              </a:ext>
            </a:extLst>
          </p:cNvPr>
          <p:cNvSpPr/>
          <p:nvPr/>
        </p:nvSpPr>
        <p:spPr>
          <a:xfrm>
            <a:off x="788277" y="1281145"/>
            <a:ext cx="2086324" cy="767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FBABB01-CF88-3E4C-8263-D5DAEA271F0A}"/>
              </a:ext>
            </a:extLst>
          </p:cNvPr>
          <p:cNvSpPr/>
          <p:nvPr/>
        </p:nvSpPr>
        <p:spPr>
          <a:xfrm>
            <a:off x="9317399" y="1412524"/>
            <a:ext cx="2086324" cy="767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C39DB8-F451-7142-A015-C6FBF174C4D8}"/>
              </a:ext>
            </a:extLst>
          </p:cNvPr>
          <p:cNvSpPr txBox="1"/>
          <p:nvPr/>
        </p:nvSpPr>
        <p:spPr>
          <a:xfrm>
            <a:off x="9165021" y="294699"/>
            <a:ext cx="2764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출처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" altLang="ko-KR" dirty="0"/>
              <a:t>https://</a:t>
            </a:r>
            <a:r>
              <a:rPr kumimoji="1" lang="en" altLang="ko-KR" dirty="0" err="1"/>
              <a:t>url.kr</a:t>
            </a:r>
            <a:r>
              <a:rPr kumimoji="1" lang="en" altLang="ko-KR" dirty="0"/>
              <a:t>/76jl8x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9916421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691</TotalTime>
  <Words>705</Words>
  <Application>Microsoft Macintosh PowerPoint</Application>
  <PresentationFormat>와이드스크린</PresentationFormat>
  <Paragraphs>90</Paragraphs>
  <Slides>16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나눔고딕</vt:lpstr>
      <vt:lpstr>맑은 고딕</vt:lpstr>
      <vt:lpstr>Arial</vt:lpstr>
      <vt:lpstr>Calibri</vt:lpstr>
      <vt:lpstr>Calibri Light</vt:lpstr>
      <vt:lpstr>추억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박채리[ 대학원석·박사통합과정재학 / 화학과 ]</dc:creator>
  <cp:lastModifiedBy>박 성수</cp:lastModifiedBy>
  <cp:revision>21</cp:revision>
  <dcterms:created xsi:type="dcterms:W3CDTF">2021-08-04T13:33:46Z</dcterms:created>
  <dcterms:modified xsi:type="dcterms:W3CDTF">2021-08-11T09:40:05Z</dcterms:modified>
</cp:coreProperties>
</file>