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D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1620" y="-552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FF80E-EB5D-466E-BE03-7E18DFA00E27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D52C5-DEEC-4E06-A07F-032742CF0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913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C747-30CB-4C7A-926B-2049F1476DC3}" type="datetime1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SHORT STRANGLE: Guia Rápido para Iniciantes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9A9A-1DEA-496E-BDF5-6BAE3D51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55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AE4E-092B-407C-BEB1-86E23317BAA6}" type="datetime1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SHORT STRANGLE: Guia Rápido para Iniciantes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9A9A-1DEA-496E-BDF5-6BAE3D51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09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3E1D-656A-4336-8E1B-67E63072E351}" type="datetime1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SHORT STRANGLE: Guia Rápido para Iniciantes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9A9A-1DEA-496E-BDF5-6BAE3D51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29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548D-E314-42D9-9F0B-CA523DB2DC7B}" type="datetime1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SHORT STRANGLE: Guia Rápido para Iniciantes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9A9A-1DEA-496E-BDF5-6BAE3D51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8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AA93-7761-42D5-B852-59025C3454EF}" type="datetime1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SHORT STRANGLE: Guia Rápido para Iniciantes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9A9A-1DEA-496E-BDF5-6BAE3D51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54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70A9-F676-4922-A573-52AB69DFD56C}" type="datetime1">
              <a:rPr lang="pt-BR" smtClean="0"/>
              <a:t>12/01/2025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SHORT STRANGLE: Guia Rápido para Iniciantes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9A9A-1DEA-496E-BDF5-6BAE3D51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57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4BF7-1540-454A-A5AE-AEAA8ACCF40B}" type="datetime1">
              <a:rPr lang="pt-BR" smtClean="0"/>
              <a:t>12/01/2025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SHORT STRANGLE: Guia Rápido para Iniciantes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9A9A-1DEA-496E-BDF5-6BAE3D51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25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5A3E-B715-4D74-B193-61F1F60388A8}" type="datetime1">
              <a:rPr lang="pt-BR" smtClean="0"/>
              <a:t>12/01/2025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SHORT STRANGLE: Guia Rápido para Iniciantes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9A9A-1DEA-496E-BDF5-6BAE3D51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34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B763-1B06-402B-B8EA-6855F93F4041}" type="datetime1">
              <a:rPr lang="pt-BR" smtClean="0"/>
              <a:t>12/01/2025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SHORT STRANGLE: Guia Rápido para Iniciantes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9A9A-1DEA-496E-BDF5-6BAE3D51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14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E4CE-C8A5-413B-8C58-0671DAF6C033}" type="datetime1">
              <a:rPr lang="pt-BR" smtClean="0"/>
              <a:t>12/01/2025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SHORT STRANGLE: Guia Rápido para Iniciantes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9A9A-1DEA-496E-BDF5-6BAE3D51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49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B84A-DBE5-4C05-986D-26AAE6FD9F73}" type="datetime1">
              <a:rPr lang="pt-BR" smtClean="0"/>
              <a:t>12/01/2025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SHORT STRANGLE: Guia Rápido para Iniciantes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9A9A-1DEA-496E-BDF5-6BAE3D51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91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EFC59-EC25-4665-8A60-7E399CFABA99}" type="datetime1">
              <a:rPr lang="pt-BR" smtClean="0"/>
              <a:t>12/01/2025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SHORT STRANGLE: Guia Rápido para Iniciantes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59A9A-1DEA-496E-BDF5-6BAE3D51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482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4121F7A7-48AB-EEC5-7973-2F784D7A0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0653"/>
            <a:ext cx="9601200" cy="8756923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0DD39D8B-9EFF-D110-F957-1A9A85F92C67}"/>
              </a:ext>
            </a:extLst>
          </p:cNvPr>
          <p:cNvSpPr/>
          <p:nvPr/>
        </p:nvSpPr>
        <p:spPr>
          <a:xfrm>
            <a:off x="1366455" y="647700"/>
            <a:ext cx="68682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STRANGLE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BF76496-FCE4-437A-42C2-ADCB71C657FE}"/>
              </a:ext>
            </a:extLst>
          </p:cNvPr>
          <p:cNvSpPr/>
          <p:nvPr/>
        </p:nvSpPr>
        <p:spPr>
          <a:xfrm>
            <a:off x="1366455" y="1634024"/>
            <a:ext cx="6868290" cy="1143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47E9BDC-F481-E781-7719-9DEC7539DE8A}"/>
              </a:ext>
            </a:extLst>
          </p:cNvPr>
          <p:cNvSpPr/>
          <p:nvPr/>
        </p:nvSpPr>
        <p:spPr>
          <a:xfrm>
            <a:off x="2159236" y="1848029"/>
            <a:ext cx="52827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Guia Rápido para Iniciantes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A0D43C2-9C34-6B10-08B7-256A4850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SHORT STRANGLE: Guia Rápido para Iniciantes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FF8663A-60B3-6189-77D7-4F2FC148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9A9A-1DEA-496E-BDF5-6BAE3D51F270}" type="slidenum">
              <a:rPr lang="pt-BR" smtClean="0"/>
              <a:t>1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C02E3E6-A18E-FFC5-F611-9AF4B9A94D1E}"/>
              </a:ext>
            </a:extLst>
          </p:cNvPr>
          <p:cNvSpPr/>
          <p:nvPr/>
        </p:nvSpPr>
        <p:spPr>
          <a:xfrm>
            <a:off x="1314644" y="10282284"/>
            <a:ext cx="692010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dirty="0"/>
              <a:t>Descubra como lucrar com o Short </a:t>
            </a:r>
            <a:r>
              <a:rPr lang="pt-BR" sz="2800" dirty="0" err="1"/>
              <a:t>Strangle</a:t>
            </a:r>
            <a:r>
              <a:rPr lang="pt-BR" sz="2800" dirty="0"/>
              <a:t> e </a:t>
            </a:r>
          </a:p>
          <a:p>
            <a:pPr algn="ctr"/>
            <a:r>
              <a:rPr lang="pt-BR" sz="2800" dirty="0"/>
              <a:t>maximize seus ganhos no mercado de opções!</a:t>
            </a:r>
            <a:endParaRPr lang="pt-B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5004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DD39D8B-9EFF-D110-F957-1A9A85F92C67}"/>
              </a:ext>
            </a:extLst>
          </p:cNvPr>
          <p:cNvSpPr/>
          <p:nvPr/>
        </p:nvSpPr>
        <p:spPr>
          <a:xfrm>
            <a:off x="1186312" y="644893"/>
            <a:ext cx="5759427" cy="646331"/>
          </a:xfrm>
          <a:prstGeom prst="rect">
            <a:avLst/>
          </a:prstGeom>
          <a:solidFill>
            <a:schemeClr val="accent1">
              <a:lumMod val="40000"/>
              <a:lumOff val="60000"/>
              <a:alpha val="10000"/>
            </a:schemeClr>
          </a:solidFill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  <a:scene3d>
            <a:camera prst="orthographicFront"/>
            <a:lightRig rig="threePt" dir="t"/>
          </a:scene3d>
          <a:sp3d>
            <a:bevelB w="254000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600" dirty="0"/>
              <a:t>Conclusão</a:t>
            </a:r>
            <a:endParaRPr lang="pt-B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F676DC1B-B722-379A-5665-D867AD31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SHORT STRANGLE: Guia Rápido para Iniciantes</a:t>
            </a:r>
          </a:p>
        </p:txBody>
      </p:sp>
      <p:sp>
        <p:nvSpPr>
          <p:cNvPr id="22" name="Espaço Reservado para Número de Slide 21">
            <a:extLst>
              <a:ext uri="{FF2B5EF4-FFF2-40B4-BE49-F238E27FC236}">
                <a16:creationId xmlns:a16="http://schemas.microsoft.com/office/drawing/2014/main" id="{4955719C-C017-B802-AB46-78240B53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9A9A-1DEA-496E-BDF5-6BAE3D51F270}" type="slidenum">
              <a:rPr lang="pt-BR" smtClean="0"/>
              <a:t>10</a:t>
            </a:fld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018BB28-201B-880B-E2D0-724AFDB428B4}"/>
              </a:ext>
            </a:extLst>
          </p:cNvPr>
          <p:cNvSpPr txBox="1"/>
          <p:nvPr/>
        </p:nvSpPr>
        <p:spPr>
          <a:xfrm>
            <a:off x="1109310" y="2011679"/>
            <a:ext cx="72285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short </a:t>
            </a:r>
            <a:r>
              <a:rPr lang="pt-BR" dirty="0" err="1"/>
              <a:t>strangle</a:t>
            </a:r>
            <a:r>
              <a:rPr lang="pt-BR" dirty="0"/>
              <a:t> é uma estratégia eficiente quando o mercado está calmo e você não espera grandes movimentos no preço do ativo. Com a abordagem correta, é possível obter lucros com a venda de opções. Contudo, é crucial monitorar o mercado e estar ciente dos riscos de grandes movimentos de preço.</a:t>
            </a:r>
          </a:p>
        </p:txBody>
      </p:sp>
    </p:spTree>
    <p:extLst>
      <p:ext uri="{BB962C8B-B14F-4D97-AF65-F5344CB8AC3E}">
        <p14:creationId xmlns:p14="http://schemas.microsoft.com/office/powerpoint/2010/main" val="426824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DD39D8B-9EFF-D110-F957-1A9A85F92C67}"/>
              </a:ext>
            </a:extLst>
          </p:cNvPr>
          <p:cNvSpPr/>
          <p:nvPr/>
        </p:nvSpPr>
        <p:spPr>
          <a:xfrm>
            <a:off x="1920886" y="2791326"/>
            <a:ext cx="5759427" cy="923330"/>
          </a:xfrm>
          <a:prstGeom prst="rect">
            <a:avLst/>
          </a:prstGeom>
          <a:solidFill>
            <a:schemeClr val="accent1">
              <a:lumMod val="40000"/>
              <a:lumOff val="60000"/>
              <a:alpha val="10000"/>
            </a:schemeClr>
          </a:solidFill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  <a:scene3d>
            <a:camera prst="orthographicFront"/>
            <a:lightRig rig="threePt" dir="t"/>
          </a:scene3d>
          <a:sp3d>
            <a:bevelB w="2540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AGRADECIMENTOS</a:t>
            </a:r>
            <a:endParaRPr lang="pt-BR" sz="7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F676DC1B-B722-379A-5665-D867AD31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SHORT STRANGLE: Guia Rápido para Iniciantes</a:t>
            </a:r>
          </a:p>
        </p:txBody>
      </p:sp>
      <p:sp>
        <p:nvSpPr>
          <p:cNvPr id="22" name="Espaço Reservado para Número de Slide 21">
            <a:extLst>
              <a:ext uri="{FF2B5EF4-FFF2-40B4-BE49-F238E27FC236}">
                <a16:creationId xmlns:a16="http://schemas.microsoft.com/office/drawing/2014/main" id="{4955719C-C017-B802-AB46-78240B53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9A9A-1DEA-496E-BDF5-6BAE3D51F270}" type="slidenum">
              <a:rPr lang="pt-BR" smtClean="0"/>
              <a:t>11</a:t>
            </a:fld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018BB28-201B-880B-E2D0-724AFDB428B4}"/>
              </a:ext>
            </a:extLst>
          </p:cNvPr>
          <p:cNvSpPr txBox="1"/>
          <p:nvPr/>
        </p:nvSpPr>
        <p:spPr>
          <a:xfrm>
            <a:off x="1186312" y="4995511"/>
            <a:ext cx="722857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	Gostaria de expressar gratidão ao ChatGPT, por fornecer insights valiosos e criar o conteúdo deste ebook de forma clara e objetiva. Sua ajuda foi essencial para transformar conceitos complexos em informações acessíveis para iniciantes.</a:t>
            </a:r>
          </a:p>
          <a:p>
            <a:endParaRPr lang="pt-BR" dirty="0"/>
          </a:p>
          <a:p>
            <a:r>
              <a:rPr lang="pt-BR" dirty="0"/>
              <a:t>	Agradecimento também ao Gemini, pela criação da imagem de capa que ilustra perfeitamente as ideias e torna este material ainda mais completo e visualmente atraente. O apoio de ambos foi fundamental para a realização deste projeto.</a:t>
            </a:r>
          </a:p>
          <a:p>
            <a:endParaRPr lang="pt-BR" dirty="0"/>
          </a:p>
          <a:p>
            <a:r>
              <a:rPr lang="pt-BR" dirty="0"/>
              <a:t>	Por fim, à DIO, pois este ebook foi criado como parte da atividade do </a:t>
            </a:r>
            <a:r>
              <a:rPr lang="pt-BR" b="1" dirty="0"/>
              <a:t>Boot </a:t>
            </a:r>
            <a:r>
              <a:rPr lang="pt-BR" b="1" dirty="0" err="1"/>
              <a:t>Camp</a:t>
            </a:r>
            <a:r>
              <a:rPr lang="pt-BR" dirty="0"/>
              <a:t>, com o objetivo de adquirir conhecimento sobre utilização de IA. A DIO desempenha um papel fundamental no desenvolvimento de novas habilidades e no aprimoramento de profissionais em diversas áreas.</a:t>
            </a:r>
          </a:p>
        </p:txBody>
      </p:sp>
    </p:spTree>
    <p:extLst>
      <p:ext uri="{BB962C8B-B14F-4D97-AF65-F5344CB8AC3E}">
        <p14:creationId xmlns:p14="http://schemas.microsoft.com/office/powerpoint/2010/main" val="335380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DD39D8B-9EFF-D110-F957-1A9A85F92C67}"/>
              </a:ext>
            </a:extLst>
          </p:cNvPr>
          <p:cNvSpPr/>
          <p:nvPr/>
        </p:nvSpPr>
        <p:spPr>
          <a:xfrm>
            <a:off x="1920886" y="2791326"/>
            <a:ext cx="5759427" cy="1200329"/>
          </a:xfrm>
          <a:prstGeom prst="rect">
            <a:avLst/>
          </a:prstGeom>
          <a:solidFill>
            <a:schemeClr val="accent1">
              <a:lumMod val="40000"/>
              <a:lumOff val="60000"/>
              <a:alpha val="10000"/>
            </a:schemeClr>
          </a:solidFill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  <a:scene3d>
            <a:camera prst="orthographicFront"/>
            <a:lightRig rig="threePt" dir="t"/>
          </a:scene3d>
          <a:sp3d>
            <a:bevelB w="2540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INTRODUÇÃO</a:t>
            </a:r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F676DC1B-B722-379A-5665-D867AD31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SHORT STRANGLE: Guia Rápido para Iniciantes</a:t>
            </a:r>
          </a:p>
        </p:txBody>
      </p:sp>
      <p:sp>
        <p:nvSpPr>
          <p:cNvPr id="22" name="Espaço Reservado para Número de Slide 21">
            <a:extLst>
              <a:ext uri="{FF2B5EF4-FFF2-40B4-BE49-F238E27FC236}">
                <a16:creationId xmlns:a16="http://schemas.microsoft.com/office/drawing/2014/main" id="{4955719C-C017-B802-AB46-78240B53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9A9A-1DEA-496E-BDF5-6BAE3D51F270}" type="slidenum">
              <a:rPr lang="pt-BR" smtClean="0"/>
              <a:t>2</a:t>
            </a:fld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018BB28-201B-880B-E2D0-724AFDB428B4}"/>
              </a:ext>
            </a:extLst>
          </p:cNvPr>
          <p:cNvSpPr txBox="1"/>
          <p:nvPr/>
        </p:nvSpPr>
        <p:spPr>
          <a:xfrm>
            <a:off x="1186312" y="4995511"/>
            <a:ext cx="722857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	Se você está começando no mundo das opções e quer explorar estratégias que podem gerar lucro em mercados estáveis, o </a:t>
            </a:r>
            <a:r>
              <a:rPr lang="pt-BR" b="1" dirty="0"/>
              <a:t>short </a:t>
            </a:r>
            <a:r>
              <a:rPr lang="pt-BR" b="1" dirty="0" err="1"/>
              <a:t>strangle</a:t>
            </a:r>
            <a:r>
              <a:rPr lang="pt-BR" dirty="0"/>
              <a:t> é uma excelente opção. Embora seja uma estratégia poderosa, ela pode parecer um pouco complexa à primeira vista. No entanto, neste guia, vamos simplificar o conceito e mostrar como você pode usá-la de maneira eficaz para obter resultados positivos.</a:t>
            </a:r>
          </a:p>
          <a:p>
            <a:endParaRPr lang="pt-BR" dirty="0"/>
          </a:p>
          <a:p>
            <a:r>
              <a:rPr lang="pt-BR" dirty="0"/>
              <a:t>	O </a:t>
            </a:r>
            <a:r>
              <a:rPr lang="pt-BR" i="1" dirty="0"/>
              <a:t>short </a:t>
            </a:r>
            <a:r>
              <a:rPr lang="pt-BR" i="1" dirty="0" err="1"/>
              <a:t>strangle</a:t>
            </a:r>
            <a:r>
              <a:rPr lang="pt-BR" dirty="0"/>
              <a:t> permite que você capitalize sobre a baixa volatilidade de um ativo, recebendo prêmios pela venda de opções de compra (</a:t>
            </a:r>
            <a:r>
              <a:rPr lang="pt-BR" dirty="0" err="1"/>
              <a:t>call</a:t>
            </a:r>
            <a:r>
              <a:rPr lang="pt-BR" dirty="0"/>
              <a:t>) e venda (</a:t>
            </a:r>
            <a:r>
              <a:rPr lang="pt-BR" dirty="0" err="1"/>
              <a:t>put</a:t>
            </a:r>
            <a:r>
              <a:rPr lang="pt-BR" dirty="0"/>
              <a:t>). O melhor de tudo? Você pode aprender a aplicá-la com exemplos claros, sem complicações.</a:t>
            </a:r>
          </a:p>
          <a:p>
            <a:endParaRPr lang="pt-BR" dirty="0"/>
          </a:p>
          <a:p>
            <a:r>
              <a:rPr lang="pt-BR" dirty="0"/>
              <a:t>	Este é um guia rápido para iniciantes, com foco em prática e lucros consistentes. Vamos descomplicar o processo e te mostrar como realizar operações lucrativas de forma simples e objetiva.</a:t>
            </a:r>
          </a:p>
        </p:txBody>
      </p:sp>
    </p:spTree>
    <p:extLst>
      <p:ext uri="{BB962C8B-B14F-4D97-AF65-F5344CB8AC3E}">
        <p14:creationId xmlns:p14="http://schemas.microsoft.com/office/powerpoint/2010/main" val="341661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DD39D8B-9EFF-D110-F957-1A9A85F92C67}"/>
              </a:ext>
            </a:extLst>
          </p:cNvPr>
          <p:cNvSpPr/>
          <p:nvPr/>
        </p:nvSpPr>
        <p:spPr>
          <a:xfrm>
            <a:off x="1186312" y="644893"/>
            <a:ext cx="5759427" cy="646331"/>
          </a:xfrm>
          <a:prstGeom prst="rect">
            <a:avLst/>
          </a:prstGeom>
          <a:solidFill>
            <a:schemeClr val="accent1">
              <a:lumMod val="40000"/>
              <a:lumOff val="60000"/>
              <a:alpha val="10000"/>
            </a:schemeClr>
          </a:solidFill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  <a:scene3d>
            <a:camera prst="orthographicFront"/>
            <a:lightRig rig="threePt" dir="t"/>
          </a:scene3d>
          <a:sp3d>
            <a:bevelB w="254000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que é Short </a:t>
            </a:r>
            <a:r>
              <a:rPr lang="pt-BR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Strangle</a:t>
            </a:r>
            <a:r>
              <a:rPr lang="pt-B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F676DC1B-B722-379A-5665-D867AD31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SHORT STRANGLE: Guia Rápido para Iniciantes</a:t>
            </a:r>
          </a:p>
        </p:txBody>
      </p:sp>
      <p:sp>
        <p:nvSpPr>
          <p:cNvPr id="22" name="Espaço Reservado para Número de Slide 21">
            <a:extLst>
              <a:ext uri="{FF2B5EF4-FFF2-40B4-BE49-F238E27FC236}">
                <a16:creationId xmlns:a16="http://schemas.microsoft.com/office/drawing/2014/main" id="{4955719C-C017-B802-AB46-78240B53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9A9A-1DEA-496E-BDF5-6BAE3D51F270}" type="slidenum">
              <a:rPr lang="pt-BR" smtClean="0"/>
              <a:t>3</a:t>
            </a:fld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018BB28-201B-880B-E2D0-724AFDB428B4}"/>
              </a:ext>
            </a:extLst>
          </p:cNvPr>
          <p:cNvSpPr txBox="1"/>
          <p:nvPr/>
        </p:nvSpPr>
        <p:spPr>
          <a:xfrm>
            <a:off x="1109310" y="2011679"/>
            <a:ext cx="722857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	O </a:t>
            </a:r>
            <a:r>
              <a:rPr lang="pt-BR" b="1" dirty="0"/>
              <a:t>short </a:t>
            </a:r>
            <a:r>
              <a:rPr lang="pt-BR" b="1" dirty="0" err="1"/>
              <a:t>strangle</a:t>
            </a:r>
            <a:r>
              <a:rPr lang="pt-BR" dirty="0"/>
              <a:t> é uma estratégia de opções que envolve vender uma opção de </a:t>
            </a:r>
            <a:r>
              <a:rPr lang="pt-BR" b="1" dirty="0" err="1"/>
              <a:t>call</a:t>
            </a:r>
            <a:r>
              <a:rPr lang="pt-BR" dirty="0"/>
              <a:t> e uma </a:t>
            </a:r>
            <a:r>
              <a:rPr lang="pt-BR" b="1" dirty="0" err="1"/>
              <a:t>put</a:t>
            </a:r>
            <a:r>
              <a:rPr lang="pt-BR" dirty="0"/>
              <a:t> com preços de exercício diferentes, mas com a mesma data de vencimento. O objetivo é lucrar com a estabilidade do preço do ativo subjacente, ou seja, você ganha se o ativo ficar dentro de uma faixa de preço.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Venda de </a:t>
            </a:r>
            <a:r>
              <a:rPr lang="pt-BR" b="1" dirty="0" err="1"/>
              <a:t>call</a:t>
            </a:r>
            <a:r>
              <a:rPr lang="pt-BR" dirty="0"/>
              <a:t>: Você vende o direito de alguém comprar a ação a um preço específico (strike).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Venda de </a:t>
            </a:r>
            <a:r>
              <a:rPr lang="pt-BR" b="1" dirty="0" err="1"/>
              <a:t>put</a:t>
            </a:r>
            <a:r>
              <a:rPr lang="pt-BR" dirty="0"/>
              <a:t>: Você vende o direito de alguém vender a ação a um preço específico (strike).</a:t>
            </a:r>
          </a:p>
        </p:txBody>
      </p:sp>
    </p:spTree>
    <p:extLst>
      <p:ext uri="{BB962C8B-B14F-4D97-AF65-F5344CB8AC3E}">
        <p14:creationId xmlns:p14="http://schemas.microsoft.com/office/powerpoint/2010/main" val="355912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DD39D8B-9EFF-D110-F957-1A9A85F92C67}"/>
              </a:ext>
            </a:extLst>
          </p:cNvPr>
          <p:cNvSpPr/>
          <p:nvPr/>
        </p:nvSpPr>
        <p:spPr>
          <a:xfrm>
            <a:off x="1186312" y="644893"/>
            <a:ext cx="5759427" cy="646331"/>
          </a:xfrm>
          <a:prstGeom prst="rect">
            <a:avLst/>
          </a:prstGeom>
          <a:solidFill>
            <a:schemeClr val="accent1">
              <a:lumMod val="40000"/>
              <a:lumOff val="60000"/>
              <a:alpha val="10000"/>
            </a:schemeClr>
          </a:solidFill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  <a:scene3d>
            <a:camera prst="orthographicFront"/>
            <a:lightRig rig="threePt" dir="t"/>
          </a:scene3d>
          <a:sp3d>
            <a:bevelB w="254000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Funciona?</a:t>
            </a:r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F676DC1B-B722-379A-5665-D867AD31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SHORT STRANGLE: Guia Rápido para Iniciantes</a:t>
            </a:r>
          </a:p>
        </p:txBody>
      </p:sp>
      <p:sp>
        <p:nvSpPr>
          <p:cNvPr id="22" name="Espaço Reservado para Número de Slide 21">
            <a:extLst>
              <a:ext uri="{FF2B5EF4-FFF2-40B4-BE49-F238E27FC236}">
                <a16:creationId xmlns:a16="http://schemas.microsoft.com/office/drawing/2014/main" id="{4955719C-C017-B802-AB46-78240B53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9A9A-1DEA-496E-BDF5-6BAE3D51F270}" type="slidenum">
              <a:rPr lang="pt-BR" smtClean="0"/>
              <a:t>4</a:t>
            </a:fld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018BB28-201B-880B-E2D0-724AFDB428B4}"/>
              </a:ext>
            </a:extLst>
          </p:cNvPr>
          <p:cNvSpPr txBox="1"/>
          <p:nvPr/>
        </p:nvSpPr>
        <p:spPr>
          <a:xfrm>
            <a:off x="1109310" y="2011679"/>
            <a:ext cx="72285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	Você recebe prêmios pelas opções vendidas. O lucro ocorre quando o preço do ativo subjacente fica dentro dos strikes das opções até o vencimento, ou quando a diferença entre o valor do ativo e o valor do strike é inferior ao valor recebido pela venda das opções.</a:t>
            </a:r>
          </a:p>
        </p:txBody>
      </p:sp>
    </p:spTree>
    <p:extLst>
      <p:ext uri="{BB962C8B-B14F-4D97-AF65-F5344CB8AC3E}">
        <p14:creationId xmlns:p14="http://schemas.microsoft.com/office/powerpoint/2010/main" val="206659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DD39D8B-9EFF-D110-F957-1A9A85F92C67}"/>
              </a:ext>
            </a:extLst>
          </p:cNvPr>
          <p:cNvSpPr/>
          <p:nvPr/>
        </p:nvSpPr>
        <p:spPr>
          <a:xfrm>
            <a:off x="1186312" y="644893"/>
            <a:ext cx="5759427" cy="646331"/>
          </a:xfrm>
          <a:prstGeom prst="rect">
            <a:avLst/>
          </a:prstGeom>
          <a:solidFill>
            <a:schemeClr val="accent1">
              <a:lumMod val="40000"/>
              <a:lumOff val="60000"/>
              <a:alpha val="10000"/>
            </a:schemeClr>
          </a:solidFill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  <a:scene3d>
            <a:camera prst="orthographicFront"/>
            <a:lightRig rig="threePt" dir="t"/>
          </a:scene3d>
          <a:sp3d>
            <a:bevelB w="254000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Exemplos de Operações</a:t>
            </a:r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F676DC1B-B722-379A-5665-D867AD31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SHORT STRANGLE: Guia Rápido para Iniciantes</a:t>
            </a:r>
          </a:p>
        </p:txBody>
      </p:sp>
      <p:sp>
        <p:nvSpPr>
          <p:cNvPr id="22" name="Espaço Reservado para Número de Slide 21">
            <a:extLst>
              <a:ext uri="{FF2B5EF4-FFF2-40B4-BE49-F238E27FC236}">
                <a16:creationId xmlns:a16="http://schemas.microsoft.com/office/drawing/2014/main" id="{4955719C-C017-B802-AB46-78240B53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9A9A-1DEA-496E-BDF5-6BAE3D51F270}" type="slidenum">
              <a:rPr lang="pt-BR" smtClean="0"/>
              <a:t>5</a:t>
            </a:fld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018BB28-201B-880B-E2D0-724AFDB428B4}"/>
              </a:ext>
            </a:extLst>
          </p:cNvPr>
          <p:cNvSpPr txBox="1"/>
          <p:nvPr/>
        </p:nvSpPr>
        <p:spPr>
          <a:xfrm>
            <a:off x="1109310" y="2011679"/>
            <a:ext cx="722857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Ativo subjacente</a:t>
            </a:r>
            <a:r>
              <a:rPr lang="pt-BR" dirty="0"/>
              <a:t>: Ação XYZ</a:t>
            </a:r>
            <a:br>
              <a:rPr lang="pt-BR" dirty="0"/>
            </a:br>
            <a:r>
              <a:rPr lang="pt-BR" b="1" dirty="0"/>
              <a:t>Preço atual da ação</a:t>
            </a:r>
            <a:r>
              <a:rPr lang="pt-BR" dirty="0"/>
              <a:t>: R$ 50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Venda de </a:t>
            </a:r>
            <a:r>
              <a:rPr lang="pt-BR" b="1" dirty="0" err="1"/>
              <a:t>call</a:t>
            </a:r>
            <a:r>
              <a:rPr lang="pt-BR" dirty="0"/>
              <a:t>: Strike R$ 55, prêmio de R$ 2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Venda de </a:t>
            </a:r>
            <a:r>
              <a:rPr lang="pt-BR" b="1" dirty="0" err="1"/>
              <a:t>put</a:t>
            </a:r>
            <a:r>
              <a:rPr lang="pt-BR" dirty="0"/>
              <a:t>: Strike R$ 45, prêmio de R$ 2</a:t>
            </a:r>
          </a:p>
          <a:p>
            <a:r>
              <a:rPr lang="pt-BR" b="1" dirty="0"/>
              <a:t>Total de prêmios recebidos</a:t>
            </a:r>
            <a:r>
              <a:rPr lang="pt-BR" dirty="0"/>
              <a:t>: R$ 4 (R$ 2 da </a:t>
            </a:r>
            <a:r>
              <a:rPr lang="pt-BR" dirty="0" err="1"/>
              <a:t>call</a:t>
            </a:r>
            <a:r>
              <a:rPr lang="pt-BR" dirty="0"/>
              <a:t> + R$ 2 da </a:t>
            </a:r>
            <a:r>
              <a:rPr lang="pt-BR" dirty="0" err="1"/>
              <a:t>put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Agora, o preço da ação pode se mover de várias maneiras: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Se a ação ficar entre R$ 45 e R$ 55</a:t>
            </a:r>
            <a:r>
              <a:rPr lang="pt-BR" dirty="0"/>
              <a:t>: Ambas as opções expiram sem valor, e você mantém os R$ 4 de prêmio como lucro.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Se a ação cair abaixo de R$ 45</a:t>
            </a:r>
            <a:r>
              <a:rPr lang="pt-BR" dirty="0"/>
              <a:t>: Você terá que comprar as ações a R$ 45, mas ainda terá o prêmio de R$ 4 para cobrir parte da perda.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Se a ação subir acima de R$ 55</a:t>
            </a:r>
            <a:r>
              <a:rPr lang="pt-BR" dirty="0"/>
              <a:t>: Você terá que vender as ações a R$ 55, mas o prêmio de R$ 4 ajudará a diminuir a perda.</a:t>
            </a:r>
          </a:p>
        </p:txBody>
      </p:sp>
    </p:spTree>
    <p:extLst>
      <p:ext uri="{BB962C8B-B14F-4D97-AF65-F5344CB8AC3E}">
        <p14:creationId xmlns:p14="http://schemas.microsoft.com/office/powerpoint/2010/main" val="260845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DD39D8B-9EFF-D110-F957-1A9A85F92C67}"/>
              </a:ext>
            </a:extLst>
          </p:cNvPr>
          <p:cNvSpPr/>
          <p:nvPr/>
        </p:nvSpPr>
        <p:spPr>
          <a:xfrm>
            <a:off x="1186312" y="644893"/>
            <a:ext cx="5759427" cy="584775"/>
          </a:xfrm>
          <a:prstGeom prst="rect">
            <a:avLst/>
          </a:prstGeom>
          <a:solidFill>
            <a:schemeClr val="accent1">
              <a:lumMod val="40000"/>
              <a:lumOff val="60000"/>
              <a:alpha val="10000"/>
            </a:schemeClr>
          </a:solidFill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  <a:scene3d>
            <a:camera prst="orthographicFront"/>
            <a:lightRig rig="threePt" dir="t"/>
          </a:scene3d>
          <a:sp3d>
            <a:bevelB w="254000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dirty="0"/>
              <a:t>Quando Utilizar o Short </a:t>
            </a:r>
            <a:r>
              <a:rPr lang="pt-BR" sz="3200" dirty="0" err="1"/>
              <a:t>Strangle</a:t>
            </a:r>
            <a:r>
              <a:rPr lang="pt-BR" sz="3200" dirty="0"/>
              <a:t>?</a:t>
            </a:r>
            <a:endParaRPr lang="pt-B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F676DC1B-B722-379A-5665-D867AD31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SHORT STRANGLE: Guia Rápido para Iniciantes</a:t>
            </a:r>
          </a:p>
        </p:txBody>
      </p:sp>
      <p:sp>
        <p:nvSpPr>
          <p:cNvPr id="22" name="Espaço Reservado para Número de Slide 21">
            <a:extLst>
              <a:ext uri="{FF2B5EF4-FFF2-40B4-BE49-F238E27FC236}">
                <a16:creationId xmlns:a16="http://schemas.microsoft.com/office/drawing/2014/main" id="{4955719C-C017-B802-AB46-78240B53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9A9A-1DEA-496E-BDF5-6BAE3D51F270}" type="slidenum">
              <a:rPr lang="pt-BR" smtClean="0"/>
              <a:t>6</a:t>
            </a:fld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018BB28-201B-880B-E2D0-724AFDB428B4}"/>
              </a:ext>
            </a:extLst>
          </p:cNvPr>
          <p:cNvSpPr txBox="1"/>
          <p:nvPr/>
        </p:nvSpPr>
        <p:spPr>
          <a:xfrm>
            <a:off x="1109310" y="2011679"/>
            <a:ext cx="72285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Essa estratégia é ideal quando você espera que o ativo se mova pouco ou fique dentro de uma faixa de preços. Pode ser usada, por exemplo, em:</a:t>
            </a:r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Mercados laterais</a:t>
            </a:r>
            <a:r>
              <a:rPr lang="pt-BR" dirty="0"/>
              <a:t>: Quando o ativo não tem tendência clara de alta ou baixa.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Baixa volatilidade</a:t>
            </a:r>
            <a:r>
              <a:rPr lang="pt-BR" dirty="0"/>
              <a:t>: Se você acredita que o preço do ativo não vai se mover de maneira significativa.</a:t>
            </a:r>
          </a:p>
        </p:txBody>
      </p:sp>
    </p:spTree>
    <p:extLst>
      <p:ext uri="{BB962C8B-B14F-4D97-AF65-F5344CB8AC3E}">
        <p14:creationId xmlns:p14="http://schemas.microsoft.com/office/powerpoint/2010/main" val="244679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DD39D8B-9EFF-D110-F957-1A9A85F92C67}"/>
              </a:ext>
            </a:extLst>
          </p:cNvPr>
          <p:cNvSpPr/>
          <p:nvPr/>
        </p:nvSpPr>
        <p:spPr>
          <a:xfrm>
            <a:off x="1186312" y="644893"/>
            <a:ext cx="5759427" cy="646331"/>
          </a:xfrm>
          <a:prstGeom prst="rect">
            <a:avLst/>
          </a:prstGeom>
          <a:solidFill>
            <a:schemeClr val="accent1">
              <a:lumMod val="40000"/>
              <a:lumOff val="60000"/>
              <a:alpha val="10000"/>
            </a:schemeClr>
          </a:solidFill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  <a:scene3d>
            <a:camera prst="orthographicFront"/>
            <a:lightRig rig="threePt" dir="t"/>
          </a:scene3d>
          <a:sp3d>
            <a:bevelB w="254000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600" dirty="0"/>
              <a:t>Vantagens do Short </a:t>
            </a:r>
            <a:r>
              <a:rPr lang="pt-BR" sz="3600" dirty="0" err="1"/>
              <a:t>Strangle</a:t>
            </a:r>
            <a:endParaRPr lang="pt-BR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F676DC1B-B722-379A-5665-D867AD31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SHORT STRANGLE: Guia Rápido para Iniciantes</a:t>
            </a:r>
          </a:p>
        </p:txBody>
      </p:sp>
      <p:sp>
        <p:nvSpPr>
          <p:cNvPr id="22" name="Espaço Reservado para Número de Slide 21">
            <a:extLst>
              <a:ext uri="{FF2B5EF4-FFF2-40B4-BE49-F238E27FC236}">
                <a16:creationId xmlns:a16="http://schemas.microsoft.com/office/drawing/2014/main" id="{4955719C-C017-B802-AB46-78240B53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9A9A-1DEA-496E-BDF5-6BAE3D51F270}" type="slidenum">
              <a:rPr lang="pt-BR" smtClean="0"/>
              <a:t>7</a:t>
            </a:fld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018BB28-201B-880B-E2D0-724AFDB428B4}"/>
              </a:ext>
            </a:extLst>
          </p:cNvPr>
          <p:cNvSpPr txBox="1"/>
          <p:nvPr/>
        </p:nvSpPr>
        <p:spPr>
          <a:xfrm>
            <a:off x="1109310" y="2011679"/>
            <a:ext cx="72285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Lucro com a estabilidade: Você lucra se o ativo não se mover muito.</a:t>
            </a:r>
          </a:p>
          <a:p>
            <a:r>
              <a:rPr lang="pt-BR" dirty="0"/>
              <a:t>Prêmios recebidos: Você recebe os prêmios pelas opções vendidas, o que pode ser uma boa fonte de renda passiva.</a:t>
            </a:r>
          </a:p>
        </p:txBody>
      </p:sp>
    </p:spTree>
    <p:extLst>
      <p:ext uri="{BB962C8B-B14F-4D97-AF65-F5344CB8AC3E}">
        <p14:creationId xmlns:p14="http://schemas.microsoft.com/office/powerpoint/2010/main" val="12012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DD39D8B-9EFF-D110-F957-1A9A85F92C67}"/>
              </a:ext>
            </a:extLst>
          </p:cNvPr>
          <p:cNvSpPr/>
          <p:nvPr/>
        </p:nvSpPr>
        <p:spPr>
          <a:xfrm>
            <a:off x="1186312" y="644893"/>
            <a:ext cx="5759427" cy="646331"/>
          </a:xfrm>
          <a:prstGeom prst="rect">
            <a:avLst/>
          </a:prstGeom>
          <a:solidFill>
            <a:schemeClr val="accent1">
              <a:lumMod val="40000"/>
              <a:lumOff val="60000"/>
              <a:alpha val="10000"/>
            </a:schemeClr>
          </a:solidFill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  <a:scene3d>
            <a:camera prst="orthographicFront"/>
            <a:lightRig rig="threePt" dir="t"/>
          </a:scene3d>
          <a:sp3d>
            <a:bevelB w="254000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600" dirty="0"/>
              <a:t>Desvantagens</a:t>
            </a:r>
            <a:endParaRPr lang="pt-B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F676DC1B-B722-379A-5665-D867AD31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SHORT STRANGLE: Guia Rápido para Iniciantes</a:t>
            </a:r>
          </a:p>
        </p:txBody>
      </p:sp>
      <p:sp>
        <p:nvSpPr>
          <p:cNvPr id="22" name="Espaço Reservado para Número de Slide 21">
            <a:extLst>
              <a:ext uri="{FF2B5EF4-FFF2-40B4-BE49-F238E27FC236}">
                <a16:creationId xmlns:a16="http://schemas.microsoft.com/office/drawing/2014/main" id="{4955719C-C017-B802-AB46-78240B53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9A9A-1DEA-496E-BDF5-6BAE3D51F270}" type="slidenum">
              <a:rPr lang="pt-BR" smtClean="0"/>
              <a:t>8</a:t>
            </a:fld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018BB28-201B-880B-E2D0-724AFDB428B4}"/>
              </a:ext>
            </a:extLst>
          </p:cNvPr>
          <p:cNvSpPr txBox="1"/>
          <p:nvPr/>
        </p:nvSpPr>
        <p:spPr>
          <a:xfrm>
            <a:off x="1109310" y="2011679"/>
            <a:ext cx="72285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Perda ilimitada: Se o preço do ativo se mover muito, você pode ter grandes perdas.</a:t>
            </a:r>
          </a:p>
          <a:p>
            <a:r>
              <a:rPr lang="pt-BR" dirty="0"/>
              <a:t>Exposição a grandes movimentos: Se o ativo se mover drasticamente em qualquer direção, você estará exposto a perdas consideráveis.</a:t>
            </a:r>
          </a:p>
        </p:txBody>
      </p:sp>
    </p:spTree>
    <p:extLst>
      <p:ext uri="{BB962C8B-B14F-4D97-AF65-F5344CB8AC3E}">
        <p14:creationId xmlns:p14="http://schemas.microsoft.com/office/powerpoint/2010/main" val="366867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DD39D8B-9EFF-D110-F957-1A9A85F92C67}"/>
              </a:ext>
            </a:extLst>
          </p:cNvPr>
          <p:cNvSpPr/>
          <p:nvPr/>
        </p:nvSpPr>
        <p:spPr>
          <a:xfrm>
            <a:off x="1186312" y="644893"/>
            <a:ext cx="5759427" cy="646331"/>
          </a:xfrm>
          <a:prstGeom prst="rect">
            <a:avLst/>
          </a:prstGeom>
          <a:solidFill>
            <a:schemeClr val="accent1">
              <a:lumMod val="40000"/>
              <a:lumOff val="60000"/>
              <a:alpha val="10000"/>
            </a:schemeClr>
          </a:solidFill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  <a:scene3d>
            <a:camera prst="orthographicFront"/>
            <a:lightRig rig="threePt" dir="t"/>
          </a:scene3d>
          <a:sp3d>
            <a:bevelB w="254000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600" dirty="0"/>
              <a:t>Exemplo de Lucro</a:t>
            </a:r>
            <a:endParaRPr lang="pt-B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F676DC1B-B722-379A-5665-D867AD31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SHORT STRANGLE: Guia Rápido para Iniciantes</a:t>
            </a:r>
          </a:p>
        </p:txBody>
      </p:sp>
      <p:sp>
        <p:nvSpPr>
          <p:cNvPr id="22" name="Espaço Reservado para Número de Slide 21">
            <a:extLst>
              <a:ext uri="{FF2B5EF4-FFF2-40B4-BE49-F238E27FC236}">
                <a16:creationId xmlns:a16="http://schemas.microsoft.com/office/drawing/2014/main" id="{4955719C-C017-B802-AB46-78240B53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9A9A-1DEA-496E-BDF5-6BAE3D51F270}" type="slidenum">
              <a:rPr lang="pt-BR" smtClean="0"/>
              <a:t>9</a:t>
            </a:fld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018BB28-201B-880B-E2D0-724AFDB428B4}"/>
              </a:ext>
            </a:extLst>
          </p:cNvPr>
          <p:cNvSpPr txBox="1"/>
          <p:nvPr/>
        </p:nvSpPr>
        <p:spPr>
          <a:xfrm>
            <a:off x="1109310" y="2011679"/>
            <a:ext cx="722857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Imagine que você fez a seguinte operação em uma ação da empresa ABC:</a:t>
            </a:r>
          </a:p>
          <a:p>
            <a:endParaRPr lang="pt-BR" dirty="0"/>
          </a:p>
          <a:p>
            <a:r>
              <a:rPr lang="pt-BR" dirty="0"/>
              <a:t>    Preço da ação: R$ 100</a:t>
            </a:r>
          </a:p>
          <a:p>
            <a:r>
              <a:rPr lang="pt-BR" dirty="0"/>
              <a:t>    Venda de </a:t>
            </a:r>
            <a:r>
              <a:rPr lang="pt-BR" dirty="0" err="1"/>
              <a:t>call</a:t>
            </a:r>
            <a:r>
              <a:rPr lang="pt-BR" dirty="0"/>
              <a:t>: Strike R$ 110, prêmio de R$ 3</a:t>
            </a:r>
          </a:p>
          <a:p>
            <a:r>
              <a:rPr lang="pt-BR" dirty="0"/>
              <a:t>    Venda de </a:t>
            </a:r>
            <a:r>
              <a:rPr lang="pt-BR" dirty="0" err="1"/>
              <a:t>put</a:t>
            </a:r>
            <a:r>
              <a:rPr lang="pt-BR" dirty="0"/>
              <a:t>: Strike R$ 90, prêmio de R$ 3</a:t>
            </a:r>
          </a:p>
          <a:p>
            <a:endParaRPr lang="pt-BR" dirty="0"/>
          </a:p>
          <a:p>
            <a:r>
              <a:rPr lang="pt-BR" dirty="0"/>
              <a:t>Total de prêmios recebidos: R$ 6</a:t>
            </a:r>
          </a:p>
          <a:p>
            <a:endParaRPr lang="pt-BR" dirty="0"/>
          </a:p>
          <a:p>
            <a:r>
              <a:rPr lang="pt-BR" dirty="0"/>
              <a:t>Se, ao final da expiração, a ação da empresa ABC estiver valendo R$95, você terá o lucro total de R$ 6, já que ambas as opções expirarão sem valor.</a:t>
            </a:r>
          </a:p>
        </p:txBody>
      </p:sp>
    </p:spTree>
    <p:extLst>
      <p:ext uri="{BB962C8B-B14F-4D97-AF65-F5344CB8AC3E}">
        <p14:creationId xmlns:p14="http://schemas.microsoft.com/office/powerpoint/2010/main" val="30764226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1046</Words>
  <Application>Microsoft Office PowerPoint</Application>
  <PresentationFormat>Papel A3 (297 x 420 mm)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Caixa Economica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Luis Holz</dc:creator>
  <cp:lastModifiedBy>Thiago Luis Holz</cp:lastModifiedBy>
  <cp:revision>1</cp:revision>
  <dcterms:created xsi:type="dcterms:W3CDTF">2025-01-12T00:05:36Z</dcterms:created>
  <dcterms:modified xsi:type="dcterms:W3CDTF">2025-01-12T12:49:30Z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e7aacd-7cc4-4c31-9e6f-7ef306428f09_Enabled">
    <vt:lpwstr>true</vt:lpwstr>
  </property>
  <property fmtid="{D5CDD505-2E9C-101B-9397-08002B2CF9AE}" pid="3" name="MSIP_Label_fde7aacd-7cc4-4c31-9e6f-7ef306428f09_SetDate">
    <vt:lpwstr>2025-01-12T12:49:30Z</vt:lpwstr>
  </property>
  <property fmtid="{D5CDD505-2E9C-101B-9397-08002B2CF9AE}" pid="4" name="MSIP_Label_fde7aacd-7cc4-4c31-9e6f-7ef306428f09_Method">
    <vt:lpwstr>Privileged</vt:lpwstr>
  </property>
  <property fmtid="{D5CDD505-2E9C-101B-9397-08002B2CF9AE}" pid="5" name="MSIP_Label_fde7aacd-7cc4-4c31-9e6f-7ef306428f09_Name">
    <vt:lpwstr>_PUBLICO</vt:lpwstr>
  </property>
  <property fmtid="{D5CDD505-2E9C-101B-9397-08002B2CF9AE}" pid="6" name="MSIP_Label_fde7aacd-7cc4-4c31-9e6f-7ef306428f09_SiteId">
    <vt:lpwstr>ab9bba98-684a-43fb-add8-9c2bebede229</vt:lpwstr>
  </property>
  <property fmtid="{D5CDD505-2E9C-101B-9397-08002B2CF9AE}" pid="7" name="MSIP_Label_fde7aacd-7cc4-4c31-9e6f-7ef306428f09_ActionId">
    <vt:lpwstr>d7ea39ef-5eaf-4847-bbe6-2207c553e3f0</vt:lpwstr>
  </property>
  <property fmtid="{D5CDD505-2E9C-101B-9397-08002B2CF9AE}" pid="8" name="MSIP_Label_fde7aacd-7cc4-4c31-9e6f-7ef306428f09_ContentBits">
    <vt:lpwstr>1</vt:lpwstr>
  </property>
</Properties>
</file>