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8" r:id="rId1"/>
  </p:sldMasterIdLst>
  <p:sldIdLst>
    <p:sldId id="256" r:id="rId2"/>
    <p:sldId id="259" r:id="rId3"/>
    <p:sldId id="536" r:id="rId4"/>
    <p:sldId id="540" r:id="rId5"/>
    <p:sldId id="537" r:id="rId6"/>
    <p:sldId id="538" r:id="rId7"/>
    <p:sldId id="539" r:id="rId8"/>
    <p:sldId id="541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har char="•"/>
      <a:defRPr kumimoji="1" sz="3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har char="•"/>
      <a:defRPr kumimoji="1" sz="3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har char="•"/>
      <a:defRPr kumimoji="1" sz="3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har char="•"/>
      <a:defRPr kumimoji="1" sz="3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har char="•"/>
      <a:defRPr kumimoji="1" sz="3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umimoji="1" sz="3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umimoji="1" sz="3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umimoji="1" sz="3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umimoji="1" sz="3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AutoShape 2">
            <a:extLst>
              <a:ext uri="{FF2B5EF4-FFF2-40B4-BE49-F238E27FC236}">
                <a16:creationId xmlns:a16="http://schemas.microsoft.com/office/drawing/2014/main" id="{9E7FC221-0FF3-0E87-6033-1D3347947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-2209800"/>
            <a:ext cx="9144000" cy="9067800"/>
          </a:xfrm>
          <a:prstGeom prst="diamond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71717" name="Rectangle 5">
            <a:extLst>
              <a:ext uri="{FF2B5EF4-FFF2-40B4-BE49-F238E27FC236}">
                <a16:creationId xmlns:a16="http://schemas.microsoft.com/office/drawing/2014/main" id="{47E4B488-9409-1FF2-90C0-8DA75CFC3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81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71718" name="Rectangle 6">
            <a:extLst>
              <a:ext uri="{FF2B5EF4-FFF2-40B4-BE49-F238E27FC236}">
                <a16:creationId xmlns:a16="http://schemas.microsoft.com/office/drawing/2014/main" id="{0116A275-87F1-863F-2142-6F6AE34D5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81000" cy="2286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71722" name="Rectangle 10">
            <a:extLst>
              <a:ext uri="{FF2B5EF4-FFF2-40B4-BE49-F238E27FC236}">
                <a16:creationId xmlns:a16="http://schemas.microsoft.com/office/drawing/2014/main" id="{7FA8355D-0152-AAB1-A5A2-BA6EFF1FEC6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71723" name="Rectangle 11">
            <a:extLst>
              <a:ext uri="{FF2B5EF4-FFF2-40B4-BE49-F238E27FC236}">
                <a16:creationId xmlns:a16="http://schemas.microsoft.com/office/drawing/2014/main" id="{B107367C-A3C6-B31C-BBF6-E1FC227C412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71724" name="Rectangle 12">
            <a:extLst>
              <a:ext uri="{FF2B5EF4-FFF2-40B4-BE49-F238E27FC236}">
                <a16:creationId xmlns:a16="http://schemas.microsoft.com/office/drawing/2014/main" id="{28814EB3-4230-3083-1970-CEA7A842AFA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1FD388F-E673-43E8-A953-8B8FA8460336}" type="slidenum">
              <a:rPr lang="en-US" altLang="en-US"/>
              <a:pPr/>
              <a:t>‹N°›</a:t>
            </a:fld>
            <a:endParaRPr lang="en-US" altLang="en-US"/>
          </a:p>
        </p:txBody>
      </p:sp>
      <p:sp>
        <p:nvSpPr>
          <p:cNvPr id="371731" name="Rectangle 19">
            <a:extLst>
              <a:ext uri="{FF2B5EF4-FFF2-40B4-BE49-F238E27FC236}">
                <a16:creationId xmlns:a16="http://schemas.microsoft.com/office/drawing/2014/main" id="{DF5E6EE3-27A8-5CC9-24CE-39BF6E77065A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524000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71732" name="Rectangle 20">
            <a:extLst>
              <a:ext uri="{FF2B5EF4-FFF2-40B4-BE49-F238E27FC236}">
                <a16:creationId xmlns:a16="http://schemas.microsoft.com/office/drawing/2014/main" id="{597C8FD6-A9FA-8D9A-7557-39F3BAE4734B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14400" y="3276600"/>
            <a:ext cx="6400800" cy="17526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DFBA1D-92C2-42BD-D9E2-AB615F5AE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1A707A7-346C-7271-1C27-A259DAD61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D72639-86F7-9A6E-0CA3-3075D1171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40AD08-0573-BEAD-71D3-43C94C796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65AE4C-3CB0-376B-9762-F7CFFD109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626C43-7FAC-431B-8BE8-0ABA0C214943}" type="slidenum">
              <a:rPr lang="en-US" altLang="en-US"/>
              <a:pPr/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1767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4727947-1AF1-55A8-9A4F-54C5E4ACD1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72250" y="609600"/>
            <a:ext cx="1885950" cy="53340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DD36186-C804-0C53-5E8E-0B8AB0765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5505450" cy="53340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381796-7286-4F6F-CE7A-09F8D0181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D95E06-B67C-EF46-FDDB-562B1750F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16BA97-DBDA-6C4D-C4EB-F2E56F7F2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B3CCFF-71E4-42BA-A68A-8CF7C97884F0}" type="slidenum">
              <a:rPr lang="en-US" altLang="en-US"/>
              <a:pPr/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7929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BECB7F-B026-8B74-79DB-33CDDAE7F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A56A30-9BD8-0F6D-310F-DD3BF6006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D05414-9795-FAA5-7347-74B759518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6AE7A0-891B-C039-9723-9FA5DF352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195BD0-35A3-3E83-55D3-11D7CFE79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5C5924-D4AF-4CF1-9A2F-44D57D0ABB1E}" type="slidenum">
              <a:rPr lang="en-US" altLang="en-US"/>
              <a:pPr/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6014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38E367-9199-57B6-2DA3-DF43754DE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0EA4CB-A7BC-A142-06F7-F52654B2C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0C925F-8E21-E4F8-7DE2-9EB305B81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8CEA3B-D7CA-040E-5588-8A9D44B6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A327CB-DF7C-32B6-8F2E-4D97E58C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C159F6-AF7D-4A1C-A004-163934F750AB}" type="slidenum">
              <a:rPr lang="en-US" altLang="en-US"/>
              <a:pPr/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3972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4E0DCA-61AD-B267-D650-61A52C47A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56BEFD-DC6D-1EB8-31B2-9E3F3BF055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286000"/>
            <a:ext cx="3695700" cy="36576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5FC2AC9-B70C-8995-4392-C9667DA7C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62500" y="2286000"/>
            <a:ext cx="3695700" cy="36576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F5E61E-0AE7-AB90-DF5D-18CA74472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FB2105C-B49C-7B8C-685A-020026544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6895F9E-11D9-736F-BDE9-FF7861A5C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80B328-1704-4AEE-8D3A-81DF628627A9}" type="slidenum">
              <a:rPr lang="en-US" altLang="en-US"/>
              <a:pPr/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199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A3421-2CAD-16DF-1520-92AB85A88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715729-2D36-9F7B-2783-236C9090F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57F3150-83C8-4AAF-2B37-941400B4E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E2C6637-DD24-5EEB-733A-100FDCAB7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623C4F0-ECCF-C178-FA33-440EBCEA22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83CA6AF-24E5-8F61-80CE-58D5A30F0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3EA1F9A-ECAA-7D8A-6D79-65DFE99B2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CF1B05-80CA-42F2-4726-14AE9AA18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D39B9F-E78F-4019-8E53-6161F47F17B3}" type="slidenum">
              <a:rPr lang="en-US" altLang="en-US"/>
              <a:pPr/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151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24D660-0CF6-8C67-F726-9E4B1D4C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1D6C483-5A0C-EEC2-C2BE-EBAD2548A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40C64A9-C531-FA46-0216-8A8702D7F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509FEB3-A758-7049-8E92-EAEF27AFB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D217DE-5F96-44ED-9263-93ADA4C3FF4A}" type="slidenum">
              <a:rPr lang="en-US" altLang="en-US"/>
              <a:pPr/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9929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86E06DD-2D54-E360-344B-ADBD396C1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1D2E159-F6C0-AE4D-2FDB-AC29ECA7D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B0FAB30-3C92-51BD-9A0B-EEC78F61C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80EA79-449B-467F-B1AE-44140499964E}" type="slidenum">
              <a:rPr lang="en-US" altLang="en-US"/>
              <a:pPr/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1627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0B8F63-1B90-27F6-7668-44BD62ED4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B12631-BE43-2D82-0543-2547410C6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1606278-29DB-E24F-5273-A5FC4D810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CC7024-D733-2242-132D-08BD850FD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C62C5A8-B118-54F5-B9AA-BB602428E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D76BFC-62A4-DCCD-3029-C2D67ED95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3A6AC2-D7DF-40A7-A3CE-D63DBC7A240F}" type="slidenum">
              <a:rPr lang="en-US" altLang="en-US"/>
              <a:pPr/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4155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F0408E-654D-7659-7C73-5792F4840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E8722C0-3C06-CA8C-CD4C-A12504C522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2823B3D-1801-A0D6-EAD8-22EF6CC80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AE26974-A84D-8A8A-6B4A-45CF9DA38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4731E70-544B-BF28-2DBD-F2A78899D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72BB9C0-F7CB-E66F-2CED-E2A5912DF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EE0214-2C9E-4A80-8C0E-34F18AB37DA5}" type="slidenum">
              <a:rPr lang="en-US" altLang="en-US"/>
              <a:pPr/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9805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hlink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AutoShape 2">
            <a:extLst>
              <a:ext uri="{FF2B5EF4-FFF2-40B4-BE49-F238E27FC236}">
                <a16:creationId xmlns:a16="http://schemas.microsoft.com/office/drawing/2014/main" id="{B7D79121-D159-D30A-DF65-7E481AEED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-2209800"/>
            <a:ext cx="9144000" cy="9067800"/>
          </a:xfrm>
          <a:prstGeom prst="diamond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70691" name="Rectangle 3">
            <a:extLst>
              <a:ext uri="{FF2B5EF4-FFF2-40B4-BE49-F238E27FC236}">
                <a16:creationId xmlns:a16="http://schemas.microsoft.com/office/drawing/2014/main" id="{EC3A63A9-EF07-E705-7CDB-01E0E3E284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315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70693" name="Rectangle 5">
            <a:extLst>
              <a:ext uri="{FF2B5EF4-FFF2-40B4-BE49-F238E27FC236}">
                <a16:creationId xmlns:a16="http://schemas.microsoft.com/office/drawing/2014/main" id="{634D038D-7008-4C5A-8B7D-9AB13F9890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286000"/>
            <a:ext cx="75438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 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  <a:p>
            <a:pPr lvl="3"/>
            <a:endParaRPr lang="en-US" altLang="en-US"/>
          </a:p>
        </p:txBody>
      </p:sp>
      <p:sp>
        <p:nvSpPr>
          <p:cNvPr id="370696" name="Rectangle 8">
            <a:extLst>
              <a:ext uri="{FF2B5EF4-FFF2-40B4-BE49-F238E27FC236}">
                <a16:creationId xmlns:a16="http://schemas.microsoft.com/office/drawing/2014/main" id="{56670A33-3ADC-B0C7-D2AC-629B3E97D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81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70697" name="Rectangle 9">
            <a:extLst>
              <a:ext uri="{FF2B5EF4-FFF2-40B4-BE49-F238E27FC236}">
                <a16:creationId xmlns:a16="http://schemas.microsoft.com/office/drawing/2014/main" id="{EB3A5AA2-D35F-8A5D-F028-CC82E9D83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81000" cy="2286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70698" name="Rectangle 10">
            <a:extLst>
              <a:ext uri="{FF2B5EF4-FFF2-40B4-BE49-F238E27FC236}">
                <a16:creationId xmlns:a16="http://schemas.microsoft.com/office/drawing/2014/main" id="{9E9D3B66-8677-E3B6-1EEC-6DE886E07BB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59436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Tx/>
              <a:buNone/>
              <a:defRPr kumimoji="0" sz="1400"/>
            </a:lvl1pPr>
          </a:lstStyle>
          <a:p>
            <a:endParaRPr lang="en-US" altLang="en-US"/>
          </a:p>
        </p:txBody>
      </p:sp>
      <p:sp>
        <p:nvSpPr>
          <p:cNvPr id="370699" name="Rectangle 11">
            <a:extLst>
              <a:ext uri="{FF2B5EF4-FFF2-40B4-BE49-F238E27FC236}">
                <a16:creationId xmlns:a16="http://schemas.microsoft.com/office/drawing/2014/main" id="{4494EE40-FF11-6E42-D8C8-5DBB7A952CC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Tx/>
              <a:buNone/>
              <a:defRPr kumimoji="0" sz="1400"/>
            </a:lvl1pPr>
          </a:lstStyle>
          <a:p>
            <a:endParaRPr lang="en-US" altLang="en-US"/>
          </a:p>
        </p:txBody>
      </p:sp>
      <p:sp>
        <p:nvSpPr>
          <p:cNvPr id="370700" name="Rectangle 12">
            <a:extLst>
              <a:ext uri="{FF2B5EF4-FFF2-40B4-BE49-F238E27FC236}">
                <a16:creationId xmlns:a16="http://schemas.microsoft.com/office/drawing/2014/main" id="{7BD9A7A5-9327-31D0-19EC-13970CA39C6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33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kumimoji="0" sz="1400"/>
            </a:lvl1pPr>
          </a:lstStyle>
          <a:p>
            <a:fld id="{FF6CA332-CBAB-4B6A-A982-9D9EB937B9A4}" type="slidenum">
              <a:rPr lang="en-US" altLang="en-US"/>
              <a:pPr/>
              <a:t>‹N°›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2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60000"/>
        </a:spcBef>
        <a:spcAft>
          <a:spcPct val="0"/>
        </a:spcAft>
        <a:buClr>
          <a:schemeClr val="tx1"/>
        </a:buClr>
        <a:buChar char="•"/>
        <a:defRPr kumimoji="1" sz="3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–"/>
        <a:defRPr kumimoji="1" sz="26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75000"/>
        </a:lnSpc>
        <a:spcBef>
          <a:spcPct val="3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75000"/>
        </a:lnSpc>
        <a:spcBef>
          <a:spcPct val="30000"/>
        </a:spcBef>
        <a:spcAft>
          <a:spcPct val="0"/>
        </a:spcAft>
        <a:buChar char="»"/>
        <a:defRPr kumimoji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00382C3-127A-37DE-94C0-86A893E3FC3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1143000"/>
            <a:ext cx="7772400" cy="1143000"/>
          </a:xfrm>
        </p:spPr>
        <p:txBody>
          <a:bodyPr/>
          <a:lstStyle/>
          <a:p>
            <a:r>
              <a:rPr lang="en-US" altLang="en-US"/>
              <a:t>Presenting a </a:t>
            </a:r>
            <a:br>
              <a:rPr lang="en-US" altLang="en-US"/>
            </a:br>
            <a:r>
              <a:rPr lang="en-US" altLang="en-US"/>
              <a:t>Technical Report</a:t>
            </a:r>
          </a:p>
        </p:txBody>
      </p:sp>
      <p:sp>
        <p:nvSpPr>
          <p:cNvPr id="2052" name="Text Box 4">
            <a:extLst>
              <a:ext uri="{FF2B5EF4-FFF2-40B4-BE49-F238E27FC236}">
                <a16:creationId xmlns:a16="http://schemas.microsoft.com/office/drawing/2014/main" id="{C0341374-5530-C1B1-78F5-9C65669A7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6527800"/>
            <a:ext cx="426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>
                <a:solidFill>
                  <a:srgbClr val="FFFFFF"/>
                </a:solidFill>
              </a:rPr>
              <a:t>Copyright, 1996 © Dale Carnegie &amp; Associates, Inc.</a:t>
            </a:r>
            <a:endParaRPr lang="en-US" alt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058" name="AutoShape 10">
            <a:extLst>
              <a:ext uri="{FF2B5EF4-FFF2-40B4-BE49-F238E27FC236}">
                <a16:creationId xmlns:a16="http://schemas.microsoft.com/office/drawing/2014/main" id="{AB6A231A-B01F-BF4E-F7D0-C21981627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563938"/>
            <a:ext cx="4114800" cy="4132262"/>
          </a:xfrm>
          <a:prstGeom prst="diamond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tIns="0"/>
          <a:lstStyle/>
          <a:p>
            <a:pPr algn="ctr">
              <a:buFontTx/>
              <a:buNone/>
            </a:pPr>
            <a:r>
              <a:rPr kumimoji="0" lang="en-US" altLang="en-US" sz="4800" u="sng">
                <a:solidFill>
                  <a:schemeClr val="accent2"/>
                </a:solidFill>
                <a:latin typeface="Palatino"/>
              </a:rPr>
              <a:t>   TIP   </a:t>
            </a:r>
            <a:endParaRPr kumimoji="0" lang="en-US" altLang="en-US" sz="1800">
              <a:solidFill>
                <a:schemeClr val="bg1"/>
              </a:solidFill>
              <a:latin typeface="Palatino"/>
            </a:endParaRPr>
          </a:p>
          <a:p>
            <a:pPr algn="ctr">
              <a:buFontTx/>
              <a:buNone/>
            </a:pPr>
            <a:r>
              <a:rPr kumimoji="0" lang="en-US" altLang="en-US" sz="1800">
                <a:solidFill>
                  <a:schemeClr val="bg1"/>
                </a:solidFill>
                <a:latin typeface="Palatino"/>
              </a:rPr>
              <a:t>For additional advice see</a:t>
            </a:r>
            <a:br>
              <a:rPr kumimoji="0" lang="en-US" altLang="en-US" sz="1800">
                <a:solidFill>
                  <a:schemeClr val="bg1"/>
                </a:solidFill>
                <a:latin typeface="Palatino"/>
              </a:rPr>
            </a:br>
            <a:r>
              <a:rPr kumimoji="0" lang="en-US" altLang="en-US" sz="1800">
                <a:solidFill>
                  <a:schemeClr val="bg1"/>
                </a:solidFill>
                <a:latin typeface="Palatino"/>
              </a:rPr>
              <a:t>Dale Carnegie Training® </a:t>
            </a:r>
            <a:br>
              <a:rPr kumimoji="0" lang="en-US" altLang="en-US" sz="1800">
                <a:solidFill>
                  <a:schemeClr val="bg1"/>
                </a:solidFill>
                <a:latin typeface="Palatino"/>
              </a:rPr>
            </a:br>
            <a:r>
              <a:rPr kumimoji="0" lang="en-US" altLang="en-US" sz="1800">
                <a:solidFill>
                  <a:schemeClr val="bg1"/>
                </a:solidFill>
                <a:latin typeface="Palatino"/>
              </a:rPr>
              <a:t>Presentation Guidelines</a:t>
            </a:r>
          </a:p>
        </p:txBody>
      </p:sp>
      <p:pic>
        <p:nvPicPr>
          <p:cNvPr id="2059" name="Picture 11">
            <a:extLst>
              <a:ext uri="{FF2B5EF4-FFF2-40B4-BE49-F238E27FC236}">
                <a16:creationId xmlns:a16="http://schemas.microsoft.com/office/drawing/2014/main" id="{10D8946B-8BA8-6C13-A893-050E93D8E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172200"/>
            <a:ext cx="10096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2" name="Rectangle 12">
            <a:extLst>
              <a:ext uri="{FF2B5EF4-FFF2-40B4-BE49-F238E27FC236}">
                <a16:creationId xmlns:a16="http://schemas.microsoft.com/office/drawing/2014/main" id="{38415B53-A5FD-FF90-108A-F175D5C4D0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</a:t>
            </a:r>
          </a:p>
        </p:txBody>
      </p:sp>
      <p:sp>
        <p:nvSpPr>
          <p:cNvPr id="5133" name="Rectangle 13">
            <a:extLst>
              <a:ext uri="{FF2B5EF4-FFF2-40B4-BE49-F238E27FC236}">
                <a16:creationId xmlns:a16="http://schemas.microsoft.com/office/drawing/2014/main" id="{6EE9B6C6-945D-F6AF-512F-BEBF016743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>
                <a:effectLst/>
              </a:rPr>
              <a:t>	Frequently, presenters face the challenge of delivering material of a technical nature to an audience unfamiliar with the topic or vocabulary.  </a:t>
            </a:r>
          </a:p>
          <a:p>
            <a:pPr>
              <a:buFontTx/>
              <a:buNone/>
            </a:pPr>
            <a:r>
              <a:rPr lang="en-US" altLang="en-US">
                <a:effectLst/>
              </a:rPr>
              <a:t>	The material may be complex or heavy with detail.  You can meet this challenge by utilizing the following guidelines.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20" name="Rectangle 4">
            <a:extLst>
              <a:ext uri="{FF2B5EF4-FFF2-40B4-BE49-F238E27FC236}">
                <a16:creationId xmlns:a16="http://schemas.microsoft.com/office/drawing/2014/main" id="{3720915D-BFB1-2ACC-DD92-DB04E0914A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Organize Your Presentation</a:t>
            </a:r>
          </a:p>
        </p:txBody>
      </p:sp>
      <p:sp>
        <p:nvSpPr>
          <p:cNvPr id="290821" name="Rectangle 5">
            <a:extLst>
              <a:ext uri="{FF2B5EF4-FFF2-40B4-BE49-F238E27FC236}">
                <a16:creationId xmlns:a16="http://schemas.microsoft.com/office/drawing/2014/main" id="{464566A2-BF29-745D-BB1D-207E1B864E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Follow a logical progression.</a:t>
            </a:r>
          </a:p>
          <a:p>
            <a:r>
              <a:rPr lang="en-US" altLang="en-US"/>
              <a:t>Divide your presentation into clear segments.</a:t>
            </a:r>
          </a:p>
          <a:p>
            <a:r>
              <a:rPr lang="en-US" altLang="en-US"/>
              <a:t>Maintain focus throughout.</a:t>
            </a:r>
          </a:p>
          <a:p>
            <a:r>
              <a:rPr lang="en-US" altLang="en-US"/>
              <a:t>Narrow the amount of material covered.</a:t>
            </a:r>
          </a:p>
          <a:p>
            <a:r>
              <a:rPr lang="en-US" altLang="en-US"/>
              <a:t>Have a logical conclusion.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6" name="Rectangle 1028">
            <a:extLst>
              <a:ext uri="{FF2B5EF4-FFF2-40B4-BE49-F238E27FC236}">
                <a16:creationId xmlns:a16="http://schemas.microsoft.com/office/drawing/2014/main" id="{B014A785-DD21-AB5F-A780-511EFDE38F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Maximize Your Effectiveness</a:t>
            </a:r>
          </a:p>
        </p:txBody>
      </p:sp>
      <p:sp>
        <p:nvSpPr>
          <p:cNvPr id="346117" name="Rectangle 1029">
            <a:extLst>
              <a:ext uri="{FF2B5EF4-FFF2-40B4-BE49-F238E27FC236}">
                <a16:creationId xmlns:a16="http://schemas.microsoft.com/office/drawing/2014/main" id="{5853A130-C153-6BB8-63B9-4BE2CC9B3E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Show concern for your audience.</a:t>
            </a:r>
          </a:p>
          <a:p>
            <a:r>
              <a:rPr lang="en-US" altLang="en-US"/>
              <a:t>Maintain the relevancy of data and information at all times.</a:t>
            </a:r>
          </a:p>
          <a:p>
            <a:r>
              <a:rPr lang="en-US" altLang="en-US"/>
              <a:t>The visuals should support and supplement your presentation.  They should not dominate.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8" name="Rectangle 4">
            <a:extLst>
              <a:ext uri="{FF2B5EF4-FFF2-40B4-BE49-F238E27FC236}">
                <a16:creationId xmlns:a16="http://schemas.microsoft.com/office/drawing/2014/main" id="{929A3C25-EEC3-0907-3C28-728F093596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Opening</a:t>
            </a:r>
          </a:p>
        </p:txBody>
      </p:sp>
      <p:sp>
        <p:nvSpPr>
          <p:cNvPr id="292869" name="Rectangle 5">
            <a:extLst>
              <a:ext uri="{FF2B5EF4-FFF2-40B4-BE49-F238E27FC236}">
                <a16:creationId xmlns:a16="http://schemas.microsoft.com/office/drawing/2014/main" id="{F7966A22-220B-90FA-E6CA-819DD4EE61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Establish relevancy of topic to audience.</a:t>
            </a:r>
          </a:p>
          <a:p>
            <a:r>
              <a:rPr lang="en-US" altLang="en-US"/>
              <a:t>Get audience involvement.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8" name="Rectangle 4">
            <a:extLst>
              <a:ext uri="{FF2B5EF4-FFF2-40B4-BE49-F238E27FC236}">
                <a16:creationId xmlns:a16="http://schemas.microsoft.com/office/drawing/2014/main" id="{02EC1173-0686-D4B1-F896-C73D687D3D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Point #1</a:t>
            </a:r>
          </a:p>
        </p:txBody>
      </p:sp>
      <p:sp>
        <p:nvSpPr>
          <p:cNvPr id="344069" name="Rectangle 5">
            <a:extLst>
              <a:ext uri="{FF2B5EF4-FFF2-40B4-BE49-F238E27FC236}">
                <a16:creationId xmlns:a16="http://schemas.microsoft.com/office/drawing/2014/main" id="{B126F0FA-A85C-689E-A7A3-83DADC52E7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Use clear language to state point.</a:t>
            </a:r>
          </a:p>
          <a:p>
            <a:r>
              <a:rPr lang="en-US" altLang="en-US"/>
              <a:t>Use evidence both verbal and visual to support your point.</a:t>
            </a:r>
          </a:p>
          <a:p>
            <a:r>
              <a:rPr lang="en-US" altLang="en-US"/>
              <a:t>Amplify your point with an incident or anecdote.</a:t>
            </a:r>
          </a:p>
          <a:p>
            <a:r>
              <a:rPr lang="en-US" altLang="en-US"/>
              <a:t>Develop a logical transition or bridge to your next point.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7" name="Rectangle 9">
            <a:extLst>
              <a:ext uri="{FF2B5EF4-FFF2-40B4-BE49-F238E27FC236}">
                <a16:creationId xmlns:a16="http://schemas.microsoft.com/office/drawing/2014/main" id="{C7F723CC-0925-D82A-34A6-A0E94740D7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Point #2 and Point #3</a:t>
            </a:r>
          </a:p>
        </p:txBody>
      </p:sp>
      <p:sp>
        <p:nvSpPr>
          <p:cNvPr id="345098" name="Rectangle 10">
            <a:extLst>
              <a:ext uri="{FF2B5EF4-FFF2-40B4-BE49-F238E27FC236}">
                <a16:creationId xmlns:a16="http://schemas.microsoft.com/office/drawing/2014/main" id="{CE678AD9-B2D1-BA9B-14BC-D931D24646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Repeat the four-step process under </a:t>
            </a:r>
            <a:br>
              <a:rPr lang="en-US" altLang="en-US"/>
            </a:br>
            <a:r>
              <a:rPr lang="en-US" altLang="en-US"/>
              <a:t>Point #1.</a:t>
            </a:r>
          </a:p>
          <a:p>
            <a:endParaRPr lang="en-US" altLang="en-US"/>
          </a:p>
        </p:txBody>
      </p:sp>
      <p:sp>
        <p:nvSpPr>
          <p:cNvPr id="345099" name="AutoShape 11">
            <a:extLst>
              <a:ext uri="{FF2B5EF4-FFF2-40B4-BE49-F238E27FC236}">
                <a16:creationId xmlns:a16="http://schemas.microsoft.com/office/drawing/2014/main" id="{A7D9C19C-6E7C-C63B-01F5-A30070577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563938"/>
            <a:ext cx="4114800" cy="4132262"/>
          </a:xfrm>
          <a:prstGeom prst="diamond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tIns="0"/>
          <a:lstStyle/>
          <a:p>
            <a:pPr algn="ctr">
              <a:buFontTx/>
              <a:buNone/>
            </a:pPr>
            <a:r>
              <a:rPr kumimoji="0" lang="en-US" altLang="en-US" sz="4800" u="sng">
                <a:solidFill>
                  <a:schemeClr val="accent2"/>
                </a:solidFill>
                <a:latin typeface="Palatino"/>
              </a:rPr>
              <a:t>   TIP   </a:t>
            </a:r>
            <a:endParaRPr kumimoji="0" lang="en-US" altLang="en-US" sz="1800">
              <a:solidFill>
                <a:schemeClr val="bg1"/>
              </a:solidFill>
              <a:latin typeface="Palatino"/>
            </a:endParaRPr>
          </a:p>
          <a:p>
            <a:pPr algn="ctr">
              <a:buFontTx/>
              <a:buNone/>
            </a:pPr>
            <a:r>
              <a:rPr kumimoji="0" lang="en-US" altLang="en-US" sz="1800">
                <a:solidFill>
                  <a:schemeClr val="bg1"/>
                </a:solidFill>
                <a:latin typeface="Palatino"/>
              </a:rPr>
              <a:t>As appropriate, supplement</a:t>
            </a:r>
            <a:br>
              <a:rPr kumimoji="0" lang="en-US" altLang="en-US" sz="1800">
                <a:solidFill>
                  <a:schemeClr val="bg1"/>
                </a:solidFill>
                <a:latin typeface="Palatino"/>
              </a:rPr>
            </a:br>
            <a:r>
              <a:rPr kumimoji="0" lang="en-US" altLang="en-US" sz="1800">
                <a:solidFill>
                  <a:schemeClr val="bg1"/>
                </a:solidFill>
                <a:latin typeface="Palatino"/>
              </a:rPr>
              <a:t>your presentation with technical</a:t>
            </a:r>
            <a:br>
              <a:rPr kumimoji="0" lang="en-US" altLang="en-US" sz="1800">
                <a:solidFill>
                  <a:schemeClr val="bg1"/>
                </a:solidFill>
                <a:latin typeface="Palatino"/>
              </a:rPr>
            </a:br>
            <a:r>
              <a:rPr kumimoji="0" lang="en-US" altLang="en-US" sz="1800">
                <a:solidFill>
                  <a:schemeClr val="bg1"/>
                </a:solidFill>
                <a:latin typeface="Palatino"/>
              </a:rPr>
              <a:t>support data in hard copy </a:t>
            </a:r>
            <a:br>
              <a:rPr kumimoji="0" lang="en-US" altLang="en-US" sz="1800">
                <a:solidFill>
                  <a:schemeClr val="bg1"/>
                </a:solidFill>
                <a:latin typeface="Palatino"/>
              </a:rPr>
            </a:br>
            <a:r>
              <a:rPr kumimoji="0" lang="en-US" altLang="en-US" sz="1800">
                <a:solidFill>
                  <a:schemeClr val="bg1"/>
                </a:solidFill>
                <a:latin typeface="Palatino"/>
              </a:rPr>
              <a:t>or on disc, e-mail, </a:t>
            </a:r>
            <a:br>
              <a:rPr kumimoji="0" lang="en-US" altLang="en-US" sz="1800">
                <a:solidFill>
                  <a:schemeClr val="bg1"/>
                </a:solidFill>
                <a:latin typeface="Palatino"/>
              </a:rPr>
            </a:br>
            <a:r>
              <a:rPr kumimoji="0" lang="en-US" altLang="en-US" sz="1800">
                <a:solidFill>
                  <a:schemeClr val="bg1"/>
                </a:solidFill>
                <a:latin typeface="Palatino"/>
              </a:rPr>
              <a:t>internet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40" name="Rectangle 4">
            <a:extLst>
              <a:ext uri="{FF2B5EF4-FFF2-40B4-BE49-F238E27FC236}">
                <a16:creationId xmlns:a16="http://schemas.microsoft.com/office/drawing/2014/main" id="{4BEB8056-71AF-2D36-F403-0FECCE869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Close</a:t>
            </a:r>
          </a:p>
        </p:txBody>
      </p:sp>
      <p:sp>
        <p:nvSpPr>
          <p:cNvPr id="347141" name="Rectangle 5">
            <a:extLst>
              <a:ext uri="{FF2B5EF4-FFF2-40B4-BE49-F238E27FC236}">
                <a16:creationId xmlns:a16="http://schemas.microsoft.com/office/drawing/2014/main" id="{DD9B3019-A86F-5F49-76E0-EB8A934C4B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Summarize your points.</a:t>
            </a:r>
          </a:p>
          <a:p>
            <a:r>
              <a:rPr lang="en-US" altLang="en-US"/>
              <a:t>State your conclusion. Make it relevant to your audience. </a:t>
            </a:r>
          </a:p>
          <a:p>
            <a:pPr>
              <a:buFontTx/>
              <a:buNone/>
            </a:pPr>
            <a:r>
              <a:rPr lang="en-US" altLang="en-US" i="1">
                <a:effectLst/>
              </a:rPr>
              <a:t>And, if applicable:</a:t>
            </a:r>
            <a:endParaRPr lang="en-US" altLang="en-US"/>
          </a:p>
          <a:p>
            <a:r>
              <a:rPr lang="en-US" altLang="en-US"/>
              <a:t>Describe options for future consideration.</a:t>
            </a:r>
          </a:p>
          <a:p>
            <a:r>
              <a:rPr lang="en-US" altLang="en-US"/>
              <a:t>Recommend a future strategy, plan and/or goal.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al Report (Standard)">
  <a:themeElements>
    <a:clrScheme name="Technical Report (Standard) 1">
      <a:dk1>
        <a:srgbClr val="4D4D4D"/>
      </a:dk1>
      <a:lt1>
        <a:srgbClr val="FFFFFF"/>
      </a:lt1>
      <a:dk2>
        <a:srgbClr val="006666"/>
      </a:dk2>
      <a:lt2>
        <a:srgbClr val="CC9900"/>
      </a:lt2>
      <a:accent1>
        <a:srgbClr val="CC9900"/>
      </a:accent1>
      <a:accent2>
        <a:srgbClr val="800000"/>
      </a:accent2>
      <a:accent3>
        <a:srgbClr val="AAB8B8"/>
      </a:accent3>
      <a:accent4>
        <a:srgbClr val="DADADA"/>
      </a:accent4>
      <a:accent5>
        <a:srgbClr val="E2CAAA"/>
      </a:accent5>
      <a:accent6>
        <a:srgbClr val="730000"/>
      </a:accent6>
      <a:hlink>
        <a:srgbClr val="C0C0C0"/>
      </a:hlink>
      <a:folHlink>
        <a:srgbClr val="969696"/>
      </a:folHlink>
    </a:clrScheme>
    <a:fontScheme name="Technical Report (Standard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1" lang="en-US" altLang="fr-FR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1" lang="en-US" altLang="fr-FR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echnical Report (Standard) 1">
        <a:dk1>
          <a:srgbClr val="4D4D4D"/>
        </a:dk1>
        <a:lt1>
          <a:srgbClr val="FFFFFF"/>
        </a:lt1>
        <a:dk2>
          <a:srgbClr val="006666"/>
        </a:dk2>
        <a:lt2>
          <a:srgbClr val="CC9900"/>
        </a:lt2>
        <a:accent1>
          <a:srgbClr val="CC9900"/>
        </a:accent1>
        <a:accent2>
          <a:srgbClr val="800000"/>
        </a:accent2>
        <a:accent3>
          <a:srgbClr val="AAB8B8"/>
        </a:accent3>
        <a:accent4>
          <a:srgbClr val="DADADA"/>
        </a:accent4>
        <a:accent5>
          <a:srgbClr val="E2CAAA"/>
        </a:accent5>
        <a:accent6>
          <a:srgbClr val="730000"/>
        </a:accent6>
        <a:hlink>
          <a:srgbClr val="C0C0C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chnical Report (Standard) 2">
        <a:dk1>
          <a:srgbClr val="010000"/>
        </a:dk1>
        <a:lt1>
          <a:srgbClr val="C0C0C0"/>
        </a:lt1>
        <a:dk2>
          <a:srgbClr val="010000"/>
        </a:dk2>
        <a:lt2>
          <a:srgbClr val="C0C0C0"/>
        </a:lt2>
        <a:accent1>
          <a:srgbClr val="969696"/>
        </a:accent1>
        <a:accent2>
          <a:srgbClr val="000000"/>
        </a:accent2>
        <a:accent3>
          <a:srgbClr val="DCDCDC"/>
        </a:accent3>
        <a:accent4>
          <a:srgbClr val="010000"/>
        </a:accent4>
        <a:accent5>
          <a:srgbClr val="C9C9C9"/>
        </a:accent5>
        <a:accent6>
          <a:srgbClr val="000000"/>
        </a:accent6>
        <a:hlink>
          <a:srgbClr val="FFFFF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chnical Report (Standard) 3">
        <a:dk1>
          <a:srgbClr val="4D4D4D"/>
        </a:dk1>
        <a:lt1>
          <a:srgbClr val="99CCFF"/>
        </a:lt1>
        <a:dk2>
          <a:srgbClr val="4D4D4D"/>
        </a:dk2>
        <a:lt2>
          <a:srgbClr val="000000"/>
        </a:lt2>
        <a:accent1>
          <a:srgbClr val="990099"/>
        </a:accent1>
        <a:accent2>
          <a:srgbClr val="FFCC00"/>
        </a:accent2>
        <a:accent3>
          <a:srgbClr val="CAE2FF"/>
        </a:accent3>
        <a:accent4>
          <a:srgbClr val="404040"/>
        </a:accent4>
        <a:accent5>
          <a:srgbClr val="CAAACA"/>
        </a:accent5>
        <a:accent6>
          <a:srgbClr val="E7B900"/>
        </a:accent6>
        <a:hlink>
          <a:srgbClr val="FFFFF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chnical Report (Standard) 4">
        <a:dk1>
          <a:srgbClr val="000000"/>
        </a:dk1>
        <a:lt1>
          <a:srgbClr val="FFFF00"/>
        </a:lt1>
        <a:dk2>
          <a:srgbClr val="000066"/>
        </a:dk2>
        <a:lt2>
          <a:srgbClr val="99CC00"/>
        </a:lt2>
        <a:accent1>
          <a:srgbClr val="99CC00"/>
        </a:accent1>
        <a:accent2>
          <a:srgbClr val="FFFF00"/>
        </a:accent2>
        <a:accent3>
          <a:srgbClr val="AAAAB8"/>
        </a:accent3>
        <a:accent4>
          <a:srgbClr val="DADA00"/>
        </a:accent4>
        <a:accent5>
          <a:srgbClr val="CAE2AA"/>
        </a:accent5>
        <a:accent6>
          <a:srgbClr val="E7E700"/>
        </a:accent6>
        <a:hlink>
          <a:srgbClr val="9999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chnical Report (Standard) 5">
        <a:dk1>
          <a:srgbClr val="969696"/>
        </a:dk1>
        <a:lt1>
          <a:srgbClr val="FFCC00"/>
        </a:lt1>
        <a:dk2>
          <a:srgbClr val="FF6600"/>
        </a:dk2>
        <a:lt2>
          <a:srgbClr val="009900"/>
        </a:lt2>
        <a:accent1>
          <a:srgbClr val="FFCC00"/>
        </a:accent1>
        <a:accent2>
          <a:srgbClr val="009900"/>
        </a:accent2>
        <a:accent3>
          <a:srgbClr val="FFB8AA"/>
        </a:accent3>
        <a:accent4>
          <a:srgbClr val="DAAE00"/>
        </a:accent4>
        <a:accent5>
          <a:srgbClr val="FFE2AA"/>
        </a:accent5>
        <a:accent6>
          <a:srgbClr val="008A00"/>
        </a:accent6>
        <a:hlink>
          <a:srgbClr val="FFFFFF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chnical Report (Standard) 6">
        <a:dk1>
          <a:srgbClr val="000000"/>
        </a:dk1>
        <a:lt1>
          <a:srgbClr val="FFCC00"/>
        </a:lt1>
        <a:dk2>
          <a:srgbClr val="336600"/>
        </a:dk2>
        <a:lt2>
          <a:srgbClr val="969696"/>
        </a:lt2>
        <a:accent1>
          <a:srgbClr val="336600"/>
        </a:accent1>
        <a:accent2>
          <a:srgbClr val="CCCC00"/>
        </a:accent2>
        <a:accent3>
          <a:srgbClr val="FFE2AA"/>
        </a:accent3>
        <a:accent4>
          <a:srgbClr val="000000"/>
        </a:accent4>
        <a:accent5>
          <a:srgbClr val="ADB8AA"/>
        </a:accent5>
        <a:accent6>
          <a:srgbClr val="B9B900"/>
        </a:accent6>
        <a:hlink>
          <a:srgbClr val="FFFFFF"/>
        </a:hlink>
        <a:folHlink>
          <a:srgbClr val="FFFFA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chnical Report (Standard) 7">
        <a:dk1>
          <a:srgbClr val="010000"/>
        </a:dk1>
        <a:lt1>
          <a:srgbClr val="99CCFF"/>
        </a:lt1>
        <a:dk2>
          <a:srgbClr val="666633"/>
        </a:dk2>
        <a:lt2>
          <a:srgbClr val="969696"/>
        </a:lt2>
        <a:accent1>
          <a:srgbClr val="666633"/>
        </a:accent1>
        <a:accent2>
          <a:srgbClr val="FFCC00"/>
        </a:accent2>
        <a:accent3>
          <a:srgbClr val="CAE2FF"/>
        </a:accent3>
        <a:accent4>
          <a:srgbClr val="010000"/>
        </a:accent4>
        <a:accent5>
          <a:srgbClr val="B8B8AD"/>
        </a:accent5>
        <a:accent6>
          <a:srgbClr val="E7B900"/>
        </a:accent6>
        <a:hlink>
          <a:srgbClr val="FFFFFF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chnical Report (Standard) 8">
        <a:dk1>
          <a:srgbClr val="9900CC"/>
        </a:dk1>
        <a:lt1>
          <a:srgbClr val="FFCC00"/>
        </a:lt1>
        <a:dk2>
          <a:srgbClr val="FF3300"/>
        </a:dk2>
        <a:lt2>
          <a:srgbClr val="969696"/>
        </a:lt2>
        <a:accent1>
          <a:srgbClr val="FF3300"/>
        </a:accent1>
        <a:accent2>
          <a:srgbClr val="FFCC00"/>
        </a:accent2>
        <a:accent3>
          <a:srgbClr val="FFE2AA"/>
        </a:accent3>
        <a:accent4>
          <a:srgbClr val="8200AE"/>
        </a:accent4>
        <a:accent5>
          <a:srgbClr val="FFADAA"/>
        </a:accent5>
        <a:accent6>
          <a:srgbClr val="E7B900"/>
        </a:accent6>
        <a:hlink>
          <a:srgbClr val="FFFFFF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Philippe IV:Users:philliplebel:Desktop:Technical Report (Standard)</Template>
  <TotalTime>0</TotalTime>
  <Words>276</Words>
  <Application>Microsoft Office PowerPoint</Application>
  <PresentationFormat>Affichage à l'écran (4:3)</PresentationFormat>
  <Paragraphs>35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Times New Roman</vt:lpstr>
      <vt:lpstr>Arial</vt:lpstr>
      <vt:lpstr>Palatino</vt:lpstr>
      <vt:lpstr>Times</vt:lpstr>
      <vt:lpstr>Technical Report (Standard)</vt:lpstr>
      <vt:lpstr>Presenting a  Technical Report</vt:lpstr>
      <vt:lpstr>Introduction</vt:lpstr>
      <vt:lpstr>Organize Your Presentation</vt:lpstr>
      <vt:lpstr>Maximize Your Effectiveness</vt:lpstr>
      <vt:lpstr>Opening</vt:lpstr>
      <vt:lpstr>Point #1</vt:lpstr>
      <vt:lpstr>Point #2 and Point #3</vt:lpstr>
      <vt:lpstr>Close</vt:lpstr>
    </vt:vector>
  </TitlesOfParts>
  <Company>Montclair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Presenting a  Technical Report</dc:title>
  <dc:creator>Philippe LeBel</dc:creator>
  <cp:lastModifiedBy>Salvoldi SOAHITA</cp:lastModifiedBy>
  <cp:revision>1</cp:revision>
  <dcterms:created xsi:type="dcterms:W3CDTF">2003-10-15T21:36:28Z</dcterms:created>
  <dcterms:modified xsi:type="dcterms:W3CDTF">2024-03-28T10:56:21Z</dcterms:modified>
</cp:coreProperties>
</file>