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57" r:id="rId3"/>
    <p:sldId id="270" r:id="rId4"/>
    <p:sldId id="271" r:id="rId5"/>
    <p:sldId id="274" r:id="rId6"/>
    <p:sldId id="267" r:id="rId7"/>
    <p:sldId id="273" r:id="rId8"/>
    <p:sldId id="272" r:id="rId9"/>
    <p:sldId id="258" r:id="rId10"/>
    <p:sldId id="260" r:id="rId11"/>
    <p:sldId id="261" r:id="rId12"/>
    <p:sldId id="262" r:id="rId13"/>
    <p:sldId id="263" r:id="rId14"/>
    <p:sldId id="266"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1" autoAdjust="0"/>
    <p:restoredTop sz="94421" autoAdjust="0"/>
  </p:normalViewPr>
  <p:slideViewPr>
    <p:cSldViewPr>
      <p:cViewPr varScale="1">
        <p:scale>
          <a:sx n="150" d="100"/>
          <a:sy n="150" d="100"/>
        </p:scale>
        <p:origin x="552" y="120"/>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6220034995625547E-2"/>
          <c:y val="0.12510428383952005"/>
          <c:w val="0.95155774278215222"/>
          <c:h val="0.70474479752530939"/>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922-4424-B2DD-C859DF438FDA}"/>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922-4424-B2DD-C859DF438FDA}"/>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922-4424-B2DD-C859DF438FDA}"/>
            </c:ext>
          </c:extLst>
        </c:ser>
        <c:dLbls>
          <c:showLegendKey val="0"/>
          <c:showVal val="0"/>
          <c:showCatName val="0"/>
          <c:showSerName val="0"/>
          <c:showPercent val="0"/>
          <c:showBubbleSize val="0"/>
        </c:dLbls>
        <c:gapWidth val="219"/>
        <c:overlap val="-27"/>
        <c:axId val="296055696"/>
        <c:axId val="296056088"/>
      </c:barChart>
      <c:catAx>
        <c:axId val="296055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6056088"/>
        <c:crosses val="autoZero"/>
        <c:auto val="1"/>
        <c:lblAlgn val="ctr"/>
        <c:lblOffset val="100"/>
        <c:noMultiLvlLbl val="0"/>
      </c:catAx>
      <c:valAx>
        <c:axId val="296056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6055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3.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a:extLst xmlns:a="http://schemas.openxmlformats.org/drawingml/2006/main">
            <a:ext uri="{FF2B5EF4-FFF2-40B4-BE49-F238E27FC236}">
              <a16:creationId xmlns:a16="http://schemas.microsoft.com/office/drawing/2014/main" id="{17DE171B-D0CF-A906-B339-F8952F3DCDD8}"/>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217612" y="-1905000"/>
          <a:ext cx="10058399" cy="464820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11/4/2023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average, over the course of a Summer Olympiad, there are over 200 countries that are being represented. Take into effect, for each event, about 30-40 participants per event and for 3 events like the Vault, Floor Exercises and Individual All Around we could have approx. 120-160 athletes competing for Gold. Only one Gold Medal per gender is awarded per event. From 1948-2012 there were 144 medal winners from their respective countries. But, who were the top five countries who had the most medal winners? </a:t>
            </a:r>
          </a:p>
        </p:txBody>
      </p:sp>
      <p:sp>
        <p:nvSpPr>
          <p:cNvPr id="4" name="Slide Number Placeholder 3"/>
          <p:cNvSpPr>
            <a:spLocks noGrp="1"/>
          </p:cNvSpPr>
          <p:nvPr>
            <p:ph type="sldNum" sz="quarter" idx="5"/>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8378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1950 until 1990 – the USSR was a powerhouse in the field of Gymnastics (specifically in the 3 events analyzed), as you can see from the data the US never won a medal in the 3 events until about 1976. And even then, the USSR surpassed the US by winning 6 medals compared the the US’s 1 medal during that same year. After the fall of the Soviet Union in 1991 we do not see a </a:t>
            </a:r>
            <a:r>
              <a:rPr lang="en-US" dirty="0" err="1"/>
              <a:t>Eurpoean</a:t>
            </a:r>
            <a:r>
              <a:rPr lang="en-US" dirty="0"/>
              <a:t> uptick again until the 1994 games when post USSR, Russia brings home the most medals that year. The Post USSR Countries that won medals in our dataset included Russia with 15 medals, Belarus with 1, Ukraine with 2 and Latvia with 2 medals. Even with the breakup of the Soviet Union it is clear to see that they remain a powerhouse in the sport up to 2012. </a:t>
            </a:r>
          </a:p>
        </p:txBody>
      </p:sp>
      <p:sp>
        <p:nvSpPr>
          <p:cNvPr id="4" name="Slide Number Placeholder 3"/>
          <p:cNvSpPr>
            <a:spLocks noGrp="1"/>
          </p:cNvSpPr>
          <p:nvPr>
            <p:ph type="sldNum" sz="quarter" idx="5"/>
          </p:nvPr>
        </p:nvSpPr>
        <p:spPr/>
        <p:txBody>
          <a:bodyPr/>
          <a:lstStyle/>
          <a:p>
            <a:fld id="{01F2A70B-78F2-4DCF-B53B-C990D2FAFB8A}" type="slidenum">
              <a:rPr lang="en-US" smtClean="0"/>
              <a:t>7</a:t>
            </a:fld>
            <a:endParaRPr lang="en-US"/>
          </a:p>
        </p:txBody>
      </p:sp>
    </p:spTree>
    <p:extLst>
      <p:ext uri="{BB962C8B-B14F-4D97-AF65-F5344CB8AC3E}">
        <p14:creationId xmlns:p14="http://schemas.microsoft.com/office/powerpoint/2010/main" val="573936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Menlo" panose="020B0609030804020204" pitchFamily="49" charset="0"/>
              </a:rPr>
              <a:t>From 1948 to 1991 the USSR- Soviet Russia was a powerhouse when it came to the sport of gymnastics especially in the co-ed events of the Vault, the Individual All Around and the Floor exercises. if we were to do a deeper dive, and include all events we would probably see an increase in those medals. I only wanted to look at events that both men and women competed in individually and removed all team events and single gender events. After the fall of the USSR the Soviet Union was broken into their own independent countries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wanted to see if those </a:t>
            </a:r>
            <a:r>
              <a:rPr lang="en-US" b="0" dirty="0" err="1">
                <a:solidFill>
                  <a:srgbClr val="CCCCCC"/>
                </a:solidFill>
                <a:effectLst/>
                <a:latin typeface="Menlo" panose="020B0609030804020204" pitchFamily="49" charset="0"/>
              </a:rPr>
              <a:t>coutries</a:t>
            </a:r>
            <a:r>
              <a:rPr lang="en-US" b="0" dirty="0">
                <a:solidFill>
                  <a:srgbClr val="CCCCCC"/>
                </a:solidFill>
                <a:effectLst/>
                <a:latin typeface="Menlo" panose="020B0609030804020204" pitchFamily="49" charset="0"/>
              </a:rPr>
              <a:t> would have still contributed to the USSR's success after post 1991. and Russia along with 3 other countries combined brought home an additional 20 medals after 1992. we can further see from the data that the United States did not become more competitive in the sport of gymnastics until after 1978. </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8</a:t>
            </a:fld>
            <a:endParaRPr lang="en-US"/>
          </a:p>
        </p:txBody>
      </p:sp>
    </p:spTree>
    <p:extLst>
      <p:ext uri="{BB962C8B-B14F-4D97-AF65-F5344CB8AC3E}">
        <p14:creationId xmlns:p14="http://schemas.microsoft.com/office/powerpoint/2010/main" val="1614982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11/4/2023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11/4/2023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11/4/2023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11/4/2023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11/4/2023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11/4/2023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11/4/2023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11/4/2023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11/4/2023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11/4/2023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11/4/2023</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Olympics – Project 1</a:t>
            </a:r>
          </a:p>
        </p:txBody>
      </p:sp>
      <p:sp>
        <p:nvSpPr>
          <p:cNvPr id="3" name="Subtitle 2"/>
          <p:cNvSpPr>
            <a:spLocks noGrp="1"/>
          </p:cNvSpPr>
          <p:nvPr>
            <p:ph type="subTitle" idx="1"/>
          </p:nvPr>
        </p:nvSpPr>
        <p:spPr>
          <a:xfrm>
            <a:off x="1524701" y="4953000"/>
            <a:ext cx="9143999" cy="1371600"/>
          </a:xfrm>
        </p:spPr>
        <p:txBody>
          <a:bodyPr>
            <a:normAutofit fontScale="92500" lnSpcReduction="20000"/>
          </a:bodyPr>
          <a:lstStyle/>
          <a:p>
            <a:r>
              <a:rPr lang="en-US" dirty="0"/>
              <a:t>Group 7 – </a:t>
            </a:r>
          </a:p>
          <a:p>
            <a:r>
              <a:rPr lang="en-US" dirty="0"/>
              <a:t>Benjamin </a:t>
            </a:r>
            <a:r>
              <a:rPr lang="en-US" dirty="0" err="1"/>
              <a:t>Bagby</a:t>
            </a:r>
            <a:endParaRPr lang="en-US" dirty="0"/>
          </a:p>
          <a:p>
            <a:r>
              <a:rPr lang="en-US" dirty="0"/>
              <a:t>Traci Ellis</a:t>
            </a:r>
          </a:p>
          <a:p>
            <a:r>
              <a:rPr lang="en-US" dirty="0"/>
              <a:t>Katrina Medina</a:t>
            </a:r>
          </a:p>
          <a:p>
            <a:r>
              <a:rPr lang="en-US" dirty="0"/>
              <a:t>Homar Ortiz </a:t>
            </a:r>
          </a:p>
          <a:p>
            <a:endParaRPr lang="en-US" dirty="0"/>
          </a:p>
          <a:p>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rmAutofit/>
          </a:bodyPr>
          <a:lstStyle/>
          <a:p>
            <a:r>
              <a:rPr lang="en-US" dirty="0"/>
              <a:t>The Top Performers</a:t>
            </a:r>
            <a:endParaRPr lang="en-US"/>
          </a:p>
        </p:txBody>
      </p:sp>
      <p:sp>
        <p:nvSpPr>
          <p:cNvPr id="5" name="Text Placeholder 4"/>
          <p:cNvSpPr>
            <a:spLocks noGrp="1"/>
          </p:cNvSpPr>
          <p:nvPr>
            <p:ph sz="half" idx="1"/>
          </p:nvPr>
        </p:nvSpPr>
        <p:spPr>
          <a:xfrm>
            <a:off x="1522413" y="1905000"/>
            <a:ext cx="4419599" cy="4267200"/>
          </a:xfrm>
        </p:spPr>
        <p:txBody>
          <a:bodyPr>
            <a:normAutofit/>
          </a:bodyPr>
          <a:lstStyle/>
          <a:p>
            <a:pPr marL="0" indent="0">
              <a:buNone/>
            </a:pPr>
            <a:r>
              <a:rPr lang="en-US" dirty="0"/>
              <a:t>Observations</a:t>
            </a:r>
          </a:p>
          <a:p>
            <a:r>
              <a:rPr lang="en-US" sz="1800" dirty="0"/>
              <a:t>The two post WWII superpowers (USSR and USA) were the most dominant</a:t>
            </a:r>
          </a:p>
          <a:p>
            <a:r>
              <a:rPr lang="en-US" sz="1800" dirty="0"/>
              <a:t>English speaking nations are amongst the elite tack and field </a:t>
            </a:r>
            <a:r>
              <a:rPr lang="en-US" sz="1800" dirty="0" err="1"/>
              <a:t>althetes</a:t>
            </a:r>
            <a:endParaRPr lang="en-US" sz="1800" dirty="0"/>
          </a:p>
          <a:p>
            <a:r>
              <a:rPr lang="en-US" sz="1800" dirty="0"/>
              <a:t>Outside of the top 2 performers, medal share seems to be evenly distributed</a:t>
            </a:r>
          </a:p>
        </p:txBody>
      </p:sp>
      <p:pic>
        <p:nvPicPr>
          <p:cNvPr id="10" name="Content Placeholder 9" descr="A graph with numbers and a number of countries/regions&#10;&#10;Description automatically generated with medium confidence">
            <a:extLst>
              <a:ext uri="{FF2B5EF4-FFF2-40B4-BE49-F238E27FC236}">
                <a16:creationId xmlns:a16="http://schemas.microsoft.com/office/drawing/2014/main" id="{019BFFAA-5793-0FAD-AB1F-A72C90DF2A2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p:blipFill>
        <p:spPr>
          <a:xfrm>
            <a:off x="6246814" y="1828800"/>
            <a:ext cx="4966718" cy="4267200"/>
          </a:xfrm>
          <a:noFill/>
        </p:spPr>
      </p:pic>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dirty="0"/>
              <a:t>GDP per Capita Comparison</a:t>
            </a:r>
          </a:p>
        </p:txBody>
      </p:sp>
      <p:sp>
        <p:nvSpPr>
          <p:cNvPr id="16" name="Text Placeholder 15">
            <a:extLst>
              <a:ext uri="{FF2B5EF4-FFF2-40B4-BE49-F238E27FC236}">
                <a16:creationId xmlns:a16="http://schemas.microsoft.com/office/drawing/2014/main" id="{64C818A7-9C64-5996-E281-9EF941F27295}"/>
              </a:ext>
            </a:extLst>
          </p:cNvPr>
          <p:cNvSpPr>
            <a:spLocks noGrp="1"/>
          </p:cNvSpPr>
          <p:nvPr>
            <p:ph type="body" sz="half" idx="2"/>
          </p:nvPr>
        </p:nvSpPr>
        <p:spPr>
          <a:xfrm>
            <a:off x="1446212" y="1600200"/>
            <a:ext cx="2743200" cy="3581400"/>
          </a:xfrm>
        </p:spPr>
        <p:txBody>
          <a:bodyPr>
            <a:normAutofit/>
          </a:bodyPr>
          <a:lstStyle/>
          <a:p>
            <a:r>
              <a:rPr lang="en-US" sz="2400" dirty="0"/>
              <a:t>Observations</a:t>
            </a:r>
          </a:p>
          <a:p>
            <a:pPr marL="342900" indent="-342900">
              <a:buFont typeface="Arial" panose="020B0604020202020204" pitchFamily="34" charset="0"/>
              <a:buChar char="•"/>
            </a:pPr>
            <a:r>
              <a:rPr lang="en-US" dirty="0"/>
              <a:t>There appears to be one statistical outlier (probably the USA)</a:t>
            </a:r>
          </a:p>
          <a:p>
            <a:pPr marL="342900" indent="-342900">
              <a:buFont typeface="Arial" panose="020B0604020202020204" pitchFamily="34" charset="0"/>
              <a:buChar char="•"/>
            </a:pPr>
            <a:r>
              <a:rPr lang="en-US" dirty="0"/>
              <a:t>With a r² value of .079, there seems to be little to no correlation between the two variables</a:t>
            </a:r>
          </a:p>
          <a:p>
            <a:pPr marL="342900" indent="-342900">
              <a:buFont typeface="Arial" panose="020B0604020202020204" pitchFamily="34" charset="0"/>
              <a:buChar char="•"/>
            </a:pPr>
            <a:r>
              <a:rPr lang="en-US" dirty="0"/>
              <a:t>There would be almost no relationship if the statistical outlier was taken away from the model</a:t>
            </a:r>
          </a:p>
        </p:txBody>
      </p:sp>
      <p:pic>
        <p:nvPicPr>
          <p:cNvPr id="18" name="Content Placeholder 17" descr="A graph with numbers and a red line&#10;&#10;Description automatically generated">
            <a:extLst>
              <a:ext uri="{FF2B5EF4-FFF2-40B4-BE49-F238E27FC236}">
                <a16:creationId xmlns:a16="http://schemas.microsoft.com/office/drawing/2014/main" id="{5412F32E-A846-ED8E-8786-492F8A5BA1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9295" y="1905000"/>
            <a:ext cx="5090597" cy="4038600"/>
          </a:xfr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4" name="Text Placeholder 3"/>
          <p:cNvSpPr>
            <a:spLocks noGrp="1"/>
          </p:cNvSpPr>
          <p:nvPr>
            <p:ph type="body" sz="half" idx="2"/>
          </p:nvPr>
        </p:nvSpPr>
        <p:spPr/>
        <p:txBody>
          <a:bodyPr>
            <a:normAutofit/>
          </a:bodyPr>
          <a:lstStyle/>
          <a:p>
            <a:endParaRPr lang="en-US" dirty="0"/>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6" name="Picture Placeholder 5" descr="An empty placeholder to add an image. Click on the placeholder and select the image that you wish to add."/>
          <p:cNvSpPr>
            <a:spLocks noGrp="1"/>
          </p:cNvSpPr>
          <p:nvPr>
            <p:ph type="pic" idx="1"/>
          </p:nvPr>
        </p:nvSpPr>
        <p:spPr/>
        <p:txBody>
          <a:bodyPr/>
          <a:lstStyle/>
          <a:p>
            <a:endParaRPr lang="en-US"/>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Olympics – Content</a:t>
            </a:r>
          </a:p>
        </p:txBody>
      </p:sp>
      <p:sp>
        <p:nvSpPr>
          <p:cNvPr id="14" name="Content Placeholder 13"/>
          <p:cNvSpPr>
            <a:spLocks noGrp="1"/>
          </p:cNvSpPr>
          <p:nvPr>
            <p:ph idx="1"/>
          </p:nvPr>
        </p:nvSpPr>
        <p:spPr/>
        <p:txBody>
          <a:bodyPr>
            <a:normAutofit/>
          </a:bodyPr>
          <a:lstStyle/>
          <a:p>
            <a:r>
              <a:rPr lang="en-US" dirty="0"/>
              <a:t>Which Olympic athletes have the most gold medals? Which  countries are they from, and how has the landscape of the sports changed over time?</a:t>
            </a:r>
          </a:p>
          <a:p>
            <a:r>
              <a:rPr lang="en-US" dirty="0"/>
              <a:t>More than 35,000 medals have been awarded during the Olympic games since 1896. During the first two Olympiads silver medals and an olive wreath were awarded to the winner, shortly thereafter, the IOC began awarding gold, silver and bronze medals to the top athletes based on their rankings.</a:t>
            </a:r>
          </a:p>
          <a:p>
            <a:r>
              <a:rPr lang="en-US" dirty="0"/>
              <a:t>This dataset includes a row for every Olympic athlete who has won a medal since 1896.</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Olympics – Purpose</a:t>
            </a:r>
          </a:p>
        </p:txBody>
      </p:sp>
      <p:sp>
        <p:nvSpPr>
          <p:cNvPr id="14" name="Content Placeholder 13"/>
          <p:cNvSpPr>
            <a:spLocks noGrp="1"/>
          </p:cNvSpPr>
          <p:nvPr>
            <p:ph idx="1"/>
          </p:nvPr>
        </p:nvSpPr>
        <p:spPr>
          <a:xfrm>
            <a:off x="1522414" y="1905000"/>
            <a:ext cx="9372598" cy="4267200"/>
          </a:xfrm>
        </p:spPr>
        <p:txBody>
          <a:bodyPr>
            <a:normAutofit/>
          </a:bodyPr>
          <a:lstStyle/>
          <a:p>
            <a:r>
              <a:rPr lang="en-US" dirty="0"/>
              <a:t>Purpose: After reviewing the dataset, we decided to analyze this dataset that presents the information of all the athletes that have won medals in both the summer and winter Olympics from 1896 until 2014. </a:t>
            </a:r>
          </a:p>
          <a:p>
            <a:r>
              <a:rPr lang="en-US" dirty="0"/>
              <a:t>However, for the purpose of this project, we will be focusing on the data related to both the summer and winter Olympic since their first  competition after WWII (1948-2014)</a:t>
            </a:r>
          </a:p>
          <a:p>
            <a:r>
              <a:rPr lang="en-US" dirty="0"/>
              <a:t>Each group member has posed a question regarding the data and have completed the analytics on their question as well as will be presenting their findings.</a:t>
            </a:r>
          </a:p>
        </p:txBody>
      </p:sp>
    </p:spTree>
    <p:extLst>
      <p:ext uri="{BB962C8B-B14F-4D97-AF65-F5344CB8AC3E}">
        <p14:creationId xmlns:p14="http://schemas.microsoft.com/office/powerpoint/2010/main" val="136468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Olympics – Questions</a:t>
            </a:r>
          </a:p>
        </p:txBody>
      </p:sp>
      <p:sp>
        <p:nvSpPr>
          <p:cNvPr id="14" name="Content Placeholder 13"/>
          <p:cNvSpPr>
            <a:spLocks noGrp="1"/>
          </p:cNvSpPr>
          <p:nvPr>
            <p:ph idx="1"/>
          </p:nvPr>
        </p:nvSpPr>
        <p:spPr>
          <a:xfrm>
            <a:off x="1522414" y="1676400"/>
            <a:ext cx="9372598" cy="4906962"/>
          </a:xfrm>
        </p:spPr>
        <p:txBody>
          <a:bodyPr>
            <a:normAutofit lnSpcReduction="10000"/>
          </a:bodyPr>
          <a:lstStyle/>
          <a:p>
            <a:r>
              <a:rPr lang="en-US" dirty="0"/>
              <a:t>Which Country has won the most medals, overall, in the Summer Olympics? We will be looking at 3 individual events of the sport of Gymnastics (Vault, Individual All Around, &amp; Floor Exercises) where men and women were equally represented. - Traci</a:t>
            </a:r>
          </a:p>
          <a:p>
            <a:r>
              <a:rPr lang="en-US" dirty="0"/>
              <a:t>One of the most popular Olympic event categories is Track &amp; Field. Which countries have had historical success in the events under the umbrella of the Track &amp; Field category? - Benjamin</a:t>
            </a:r>
          </a:p>
          <a:p>
            <a:r>
              <a:rPr lang="en-US" dirty="0"/>
              <a:t>For Speed Skating, how much of an effect does the population of a country correlate on whether that country would receive the most medals? – Katrina</a:t>
            </a:r>
          </a:p>
          <a:p>
            <a:r>
              <a:rPr lang="en-US" dirty="0"/>
              <a:t>Which are the top 3 countries with most medals won (per athlete, not event) per competition? How has this changed over time? How does it compare between the Summer/Winter Olympics? - Homar</a:t>
            </a:r>
          </a:p>
          <a:p>
            <a:endParaRPr lang="en-US" dirty="0"/>
          </a:p>
        </p:txBody>
      </p:sp>
    </p:spTree>
    <p:extLst>
      <p:ext uri="{BB962C8B-B14F-4D97-AF65-F5344CB8AC3E}">
        <p14:creationId xmlns:p14="http://schemas.microsoft.com/office/powerpoint/2010/main" val="65789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B43E-8F6D-7038-7B31-2E789AA4B412}"/>
              </a:ext>
            </a:extLst>
          </p:cNvPr>
          <p:cNvSpPr>
            <a:spLocks noGrp="1"/>
          </p:cNvSpPr>
          <p:nvPr>
            <p:ph type="title"/>
          </p:nvPr>
        </p:nvSpPr>
        <p:spPr/>
        <p:txBody>
          <a:bodyPr/>
          <a:lstStyle/>
          <a:p>
            <a:r>
              <a:rPr lang="en-US" dirty="0"/>
              <a:t>Question: 1- Traci</a:t>
            </a:r>
          </a:p>
        </p:txBody>
      </p:sp>
      <p:sp>
        <p:nvSpPr>
          <p:cNvPr id="3" name="Content Placeholder 2">
            <a:extLst>
              <a:ext uri="{FF2B5EF4-FFF2-40B4-BE49-F238E27FC236}">
                <a16:creationId xmlns:a16="http://schemas.microsoft.com/office/drawing/2014/main" id="{F2DFF4B7-4110-D2CA-E796-9BCEDA64C736}"/>
              </a:ext>
            </a:extLst>
          </p:cNvPr>
          <p:cNvSpPr>
            <a:spLocks noGrp="1"/>
          </p:cNvSpPr>
          <p:nvPr>
            <p:ph idx="1"/>
          </p:nvPr>
        </p:nvSpPr>
        <p:spPr>
          <a:xfrm>
            <a:off x="1522414" y="1905000"/>
            <a:ext cx="9144000" cy="4267200"/>
          </a:xfrm>
        </p:spPr>
        <p:txBody>
          <a:bodyPr/>
          <a:lstStyle/>
          <a:p>
            <a:pPr marL="0" indent="0" algn="ctr">
              <a:lnSpc>
                <a:spcPct val="250000"/>
              </a:lnSpc>
              <a:buNone/>
            </a:pPr>
            <a:r>
              <a:rPr lang="en-US" dirty="0"/>
              <a:t>Which Country has won the most medals, overall, in the Summer Olympics? We will be looking at 3 individual events of the sport of Gymnastics (Vault, Individual All Around, &amp; Floor Exercises) where men and women were equally represented. </a:t>
            </a:r>
          </a:p>
        </p:txBody>
      </p:sp>
    </p:spTree>
    <p:extLst>
      <p:ext uri="{BB962C8B-B14F-4D97-AF65-F5344CB8AC3E}">
        <p14:creationId xmlns:p14="http://schemas.microsoft.com/office/powerpoint/2010/main" val="428232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4412" y="284198"/>
            <a:ext cx="9143998" cy="1020762"/>
          </a:xfrm>
        </p:spPr>
        <p:txBody>
          <a:bodyPr/>
          <a:lstStyle/>
          <a:p>
            <a:r>
              <a:rPr lang="en-US" dirty="0"/>
              <a:t>Top 5 Countries with the Most Medals</a:t>
            </a:r>
          </a:p>
        </p:txBody>
      </p:sp>
      <p:sp>
        <p:nvSpPr>
          <p:cNvPr id="7" name="TextBox 6">
            <a:extLst>
              <a:ext uri="{FF2B5EF4-FFF2-40B4-BE49-F238E27FC236}">
                <a16:creationId xmlns:a16="http://schemas.microsoft.com/office/drawing/2014/main" id="{CE951068-3253-7D35-3663-5617B6C6042D}"/>
              </a:ext>
            </a:extLst>
          </p:cNvPr>
          <p:cNvSpPr txBox="1"/>
          <p:nvPr/>
        </p:nvSpPr>
        <p:spPr>
          <a:xfrm>
            <a:off x="0" y="3124200"/>
            <a:ext cx="2667000" cy="1338828"/>
          </a:xfrm>
          <a:prstGeom prst="rect">
            <a:avLst/>
          </a:prstGeom>
          <a:noFill/>
        </p:spPr>
        <p:txBody>
          <a:bodyPr wrap="square" rtlCol="0" anchor="ctr" anchorCtr="0">
            <a:spAutoFit/>
          </a:bodyPr>
          <a:lstStyle/>
          <a:p>
            <a:pPr>
              <a:lnSpc>
                <a:spcPct val="90000"/>
              </a:lnSpc>
            </a:pPr>
            <a:r>
              <a:rPr lang="en-US" dirty="0"/>
              <a:t>URS- USSR Prior to 1991</a:t>
            </a:r>
          </a:p>
          <a:p>
            <a:pPr>
              <a:lnSpc>
                <a:spcPct val="90000"/>
              </a:lnSpc>
            </a:pPr>
            <a:r>
              <a:rPr lang="en-US" dirty="0"/>
              <a:t>ROU- Romania</a:t>
            </a:r>
          </a:p>
          <a:p>
            <a:pPr>
              <a:lnSpc>
                <a:spcPct val="90000"/>
              </a:lnSpc>
            </a:pPr>
            <a:r>
              <a:rPr lang="en-US" dirty="0"/>
              <a:t>JPN- Japan</a:t>
            </a:r>
          </a:p>
          <a:p>
            <a:pPr>
              <a:lnSpc>
                <a:spcPct val="90000"/>
              </a:lnSpc>
            </a:pPr>
            <a:r>
              <a:rPr lang="en-US" dirty="0"/>
              <a:t>RUS- Russia Post 1991</a:t>
            </a:r>
          </a:p>
          <a:p>
            <a:pPr>
              <a:lnSpc>
                <a:spcPct val="90000"/>
              </a:lnSpc>
            </a:pPr>
            <a:r>
              <a:rPr lang="en-US" dirty="0"/>
              <a:t>USA- USA</a:t>
            </a:r>
          </a:p>
        </p:txBody>
      </p:sp>
      <p:pic>
        <p:nvPicPr>
          <p:cNvPr id="8" name="Picture 7">
            <a:extLst>
              <a:ext uri="{FF2B5EF4-FFF2-40B4-BE49-F238E27FC236}">
                <a16:creationId xmlns:a16="http://schemas.microsoft.com/office/drawing/2014/main" id="{03288CFE-6518-D837-0088-D779345145A7}"/>
              </a:ext>
            </a:extLst>
          </p:cNvPr>
          <p:cNvPicPr>
            <a:picLocks noChangeAspect="1"/>
          </p:cNvPicPr>
          <p:nvPr/>
        </p:nvPicPr>
        <p:blipFill>
          <a:blip r:embed="rId3"/>
          <a:stretch>
            <a:fillRect/>
          </a:stretch>
        </p:blipFill>
        <p:spPr>
          <a:xfrm>
            <a:off x="2513012" y="1752600"/>
            <a:ext cx="8056133" cy="4541170"/>
          </a:xfrm>
          <a:prstGeom prst="rect">
            <a:avLst/>
          </a:prstGeo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4412" y="304800"/>
            <a:ext cx="9143998" cy="1020762"/>
          </a:xfrm>
        </p:spPr>
        <p:txBody>
          <a:bodyPr/>
          <a:lstStyle/>
          <a:p>
            <a:r>
              <a:rPr lang="en-US" dirty="0"/>
              <a:t>USSR vs. USA a Timeline Analysis</a:t>
            </a:r>
          </a:p>
        </p:txBody>
      </p:sp>
      <p:graphicFrame>
        <p:nvGraphicFramePr>
          <p:cNvPr id="6" name="Content Placeholder 5" descr="Clustered column chart showing the values of 3 series for 4 categories"/>
          <p:cNvGraphicFramePr>
            <a:graphicFrameLocks noGrp="1"/>
          </p:cNvGraphicFramePr>
          <p:nvPr>
            <p:ph idx="1"/>
            <p:extLst>
              <p:ext uri="{D42A27DB-BD31-4B8C-83A1-F6EECF244321}">
                <p14:modId xmlns:p14="http://schemas.microsoft.com/office/powerpoint/2010/main" val="2903978169"/>
              </p:ext>
            </p:extLst>
          </p:nvPr>
        </p:nvGraphicFramePr>
        <p:xfrm>
          <a:off x="1217612" y="1905000"/>
          <a:ext cx="10058399" cy="4648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7770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9812" y="304800"/>
            <a:ext cx="5943598" cy="1020762"/>
          </a:xfrm>
        </p:spPr>
        <p:txBody>
          <a:bodyPr/>
          <a:lstStyle/>
          <a:p>
            <a:r>
              <a:rPr lang="en-US" dirty="0"/>
              <a:t>USSR % of Men vs. Women</a:t>
            </a:r>
          </a:p>
        </p:txBody>
      </p:sp>
      <p:pic>
        <p:nvPicPr>
          <p:cNvPr id="5" name="Picture 4">
            <a:extLst>
              <a:ext uri="{FF2B5EF4-FFF2-40B4-BE49-F238E27FC236}">
                <a16:creationId xmlns:a16="http://schemas.microsoft.com/office/drawing/2014/main" id="{50884FFE-409E-6957-8701-B189F249EBB2}"/>
              </a:ext>
            </a:extLst>
          </p:cNvPr>
          <p:cNvPicPr>
            <a:picLocks noChangeAspect="1"/>
          </p:cNvPicPr>
          <p:nvPr/>
        </p:nvPicPr>
        <p:blipFill>
          <a:blip r:embed="rId3"/>
          <a:stretch>
            <a:fillRect/>
          </a:stretch>
        </p:blipFill>
        <p:spPr>
          <a:xfrm>
            <a:off x="3122612" y="1653636"/>
            <a:ext cx="6540500" cy="5051964"/>
          </a:xfrm>
          <a:prstGeom prst="rect">
            <a:avLst/>
          </a:prstGeom>
        </p:spPr>
      </p:pic>
    </p:spTree>
    <p:extLst>
      <p:ext uri="{BB962C8B-B14F-4D97-AF65-F5344CB8AC3E}">
        <p14:creationId xmlns:p14="http://schemas.microsoft.com/office/powerpoint/2010/main" val="38068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4" y="76200"/>
            <a:ext cx="8853488" cy="1066800"/>
          </a:xfrm>
        </p:spPr>
        <p:txBody>
          <a:bodyPr/>
          <a:lstStyle/>
          <a:p>
            <a:r>
              <a:rPr lang="en-US" dirty="0"/>
              <a:t>Question #2 - Ben</a:t>
            </a:r>
          </a:p>
        </p:txBody>
      </p:sp>
      <p:sp>
        <p:nvSpPr>
          <p:cNvPr id="3" name="Text Placeholder 2"/>
          <p:cNvSpPr>
            <a:spLocks noGrp="1"/>
          </p:cNvSpPr>
          <p:nvPr>
            <p:ph type="body" idx="1"/>
          </p:nvPr>
        </p:nvSpPr>
        <p:spPr>
          <a:xfrm>
            <a:off x="1446212" y="1371600"/>
            <a:ext cx="9677400" cy="3278038"/>
          </a:xfrm>
        </p:spPr>
        <p:txBody>
          <a:bodyPr>
            <a:normAutofit fontScale="92500"/>
          </a:bodyPr>
          <a:lstStyle/>
          <a:p>
            <a:pPr algn="ctr"/>
            <a:r>
              <a:rPr lang="en-US" dirty="0"/>
              <a:t>Which countries have brought the most medals back home since the end of World War II?</a:t>
            </a:r>
          </a:p>
          <a:p>
            <a:pPr algn="ctr"/>
            <a:r>
              <a:rPr lang="en-US" dirty="0"/>
              <a:t>  </a:t>
            </a:r>
          </a:p>
          <a:p>
            <a:pPr algn="ctr"/>
            <a:endParaRPr lang="en-US" dirty="0"/>
          </a:p>
          <a:p>
            <a:pPr marL="342900" indent="-342900">
              <a:buFont typeface="Arial" panose="020B0604020202020204" pitchFamily="34" charset="0"/>
              <a:buChar char="•"/>
            </a:pPr>
            <a:r>
              <a:rPr lang="en-US" dirty="0"/>
              <a:t>In this analyzation, only individual events will be taken into consideration  </a:t>
            </a:r>
          </a:p>
          <a:p>
            <a:pPr algn="ctr"/>
            <a:endParaRPr lang="en-US" dirty="0"/>
          </a:p>
          <a:p>
            <a:pPr marL="342900" indent="-342900">
              <a:buFont typeface="Arial" panose="020B0604020202020204" pitchFamily="34" charset="0"/>
              <a:buChar char="•"/>
            </a:pPr>
            <a:r>
              <a:rPr lang="en-US" dirty="0"/>
              <a:t>Medal totals will be broken up into 4 categories (Gold, Silver, Bronze and Total)</a:t>
            </a:r>
          </a:p>
          <a:p>
            <a:pPr algn="ctr"/>
            <a:r>
              <a:rPr lang="en-US" dirty="0"/>
              <a:t> </a:t>
            </a:r>
          </a:p>
          <a:p>
            <a:pPr marL="342900" indent="-342900">
              <a:buFont typeface="Arial" panose="020B0604020202020204" pitchFamily="34" charset="0"/>
              <a:buChar char="•"/>
            </a:pPr>
            <a:r>
              <a:rPr lang="en-US" dirty="0"/>
              <a:t>The top countries will be compared against GDP per capita to see if there is any correlation</a:t>
            </a:r>
          </a:p>
          <a:p>
            <a:endParaRPr lang="en-US" dirty="0"/>
          </a:p>
          <a:p>
            <a:endParaRPr lang="en-US" dirty="0"/>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16x9</Template>
  <TotalTime>101</TotalTime>
  <Words>1056</Words>
  <Application>Microsoft Office PowerPoint</Application>
  <PresentationFormat>Custom</PresentationFormat>
  <Paragraphs>57</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Consolas</vt:lpstr>
      <vt:lpstr>Corbel</vt:lpstr>
      <vt:lpstr>Menlo</vt:lpstr>
      <vt:lpstr>Chalkboard 16x9</vt:lpstr>
      <vt:lpstr>Olympics – Project 1</vt:lpstr>
      <vt:lpstr>Olympics – Content</vt:lpstr>
      <vt:lpstr>Olympics – Purpose</vt:lpstr>
      <vt:lpstr>Olympics – Questions</vt:lpstr>
      <vt:lpstr>Question: 1- Traci</vt:lpstr>
      <vt:lpstr>Top 5 Countries with the Most Medals</vt:lpstr>
      <vt:lpstr>USSR vs. USA a Timeline Analysis</vt:lpstr>
      <vt:lpstr>USSR % of Men vs. Women</vt:lpstr>
      <vt:lpstr>Question #2 - Ben</vt:lpstr>
      <vt:lpstr>The Top Performers</vt:lpstr>
      <vt:lpstr>GDP per Capita Comparison</vt:lpstr>
      <vt:lpstr>PowerPoint Presentation</vt:lpstr>
      <vt:lpstr>Add a Slide Title - 4</vt:lpstr>
      <vt:lpstr>Add a Slide Title - 5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Olympics – Project 1</dc:title>
  <dc:creator>Traci Ellis</dc:creator>
  <cp:lastModifiedBy>Benjamin Bagby</cp:lastModifiedBy>
  <cp:revision>2</cp:revision>
  <dcterms:created xsi:type="dcterms:W3CDTF">2023-11-01T00:25:04Z</dcterms:created>
  <dcterms:modified xsi:type="dcterms:W3CDTF">2023-11-04T18:47:48Z</dcterms:modified>
</cp:coreProperties>
</file>