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57" r:id="rId3"/>
    <p:sldId id="270" r:id="rId4"/>
    <p:sldId id="281" r:id="rId5"/>
    <p:sldId id="282" r:id="rId6"/>
    <p:sldId id="271" r:id="rId7"/>
    <p:sldId id="274" r:id="rId8"/>
    <p:sldId id="267" r:id="rId9"/>
    <p:sldId id="273" r:id="rId10"/>
    <p:sldId id="272" r:id="rId11"/>
    <p:sldId id="275" r:id="rId12"/>
    <p:sldId id="276" r:id="rId13"/>
    <p:sldId id="277" r:id="rId14"/>
    <p:sldId id="279" r:id="rId15"/>
    <p:sldId id="280" r:id="rId16"/>
    <p:sldId id="278" r:id="rId17"/>
    <p:sldId id="261" r:id="rId18"/>
    <p:sldId id="260" r:id="rId19"/>
    <p:sldId id="283" r:id="rId20"/>
    <p:sldId id="284" r:id="rId21"/>
    <p:sldId id="285" r:id="rId22"/>
    <p:sldId id="286" r:id="rId23"/>
    <p:sldId id="287" r:id="rId24"/>
    <p:sldId id="288"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1" autoAdjust="0"/>
    <p:restoredTop sz="94421" autoAdjust="0"/>
  </p:normalViewPr>
  <p:slideViewPr>
    <p:cSldViewPr>
      <p:cViewPr varScale="1">
        <p:scale>
          <a:sx n="77" d="100"/>
          <a:sy n="77" d="100"/>
        </p:scale>
        <p:origin x="1176" y="17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6220034995625547E-2"/>
          <c:y val="0.12510428383952005"/>
          <c:w val="0.95155774278215222"/>
          <c:h val="0.70474479752530939"/>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922-4424-B2DD-C859DF438FD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922-4424-B2DD-C859DF438FDA}"/>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922-4424-B2DD-C859DF438FDA}"/>
            </c:ext>
          </c:extLst>
        </c:ser>
        <c:dLbls>
          <c:showLegendKey val="0"/>
          <c:showVal val="0"/>
          <c:showCatName val="0"/>
          <c:showSerName val="0"/>
          <c:showPercent val="0"/>
          <c:showBubbleSize val="0"/>
        </c:dLbls>
        <c:gapWidth val="219"/>
        <c:overlap val="-27"/>
        <c:axId val="296055696"/>
        <c:axId val="296056088"/>
      </c:barChart>
      <c:catAx>
        <c:axId val="29605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6088"/>
        <c:crosses val="autoZero"/>
        <c:auto val="1"/>
        <c:lblAlgn val="ctr"/>
        <c:lblOffset val="100"/>
        <c:noMultiLvlLbl val="0"/>
      </c:catAx>
      <c:valAx>
        <c:axId val="296056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5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17DE171B-D0CF-A906-B339-F8952F3DCDD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217612" y="-1905000"/>
          <a:ext cx="10058399" cy="46482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11/5/23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11/2/23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average, over the course of a Summer Olympiad, there are over 200 countries that are being represented. Take into effect, for each event, about 30-40 participants per event and for 3 events like the Vault, Floor Exercises and Individual All Around we could have approx. 120-160 athletes competing for Gold. Only one Gold Medal per gender is awarded per event. From 1948-2012 there were 144 medal winners from their respective countries. But, who were the top five countries who had the most medal winners? </a:t>
            </a:r>
          </a:p>
        </p:txBody>
      </p:sp>
      <p:sp>
        <p:nvSpPr>
          <p:cNvPr id="4" name="Slide Number Placeholder 3"/>
          <p:cNvSpPr>
            <a:spLocks noGrp="1"/>
          </p:cNvSpPr>
          <p:nvPr>
            <p:ph type="sldNum" sz="quarter" idx="5"/>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18378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1950 until 1990 – the USSR was a powerhouse in the field of Gymnastics (specifically in the 3 events analyzed), as you can see from the data the US never won a medal in the 3 events until about 1976. And even then, the USSR surpassed the US by winning 6 medals compared the the US’s 1 medal during that same year. After the fall of the Soviet Union in 1991 we do not see a </a:t>
            </a:r>
            <a:r>
              <a:rPr lang="en-US" dirty="0" err="1"/>
              <a:t>Eurpoean</a:t>
            </a:r>
            <a:r>
              <a:rPr lang="en-US" dirty="0"/>
              <a:t> uptick again until the 1994 games when post USSR, Russia brings home the most medals that year. The Post USSR Countries that won medals in our dataset included Russia with 15 medals, Belarus with 1, Ukraine with 2 and Latvia with 2 medals. Even with the breakup of the Soviet Union it is clear to see that they remain a powerhouse in the sport up to 2012. </a:t>
            </a:r>
          </a:p>
        </p:txBody>
      </p:sp>
      <p:sp>
        <p:nvSpPr>
          <p:cNvPr id="4" name="Slide Number Placeholder 3"/>
          <p:cNvSpPr>
            <a:spLocks noGrp="1"/>
          </p:cNvSpPr>
          <p:nvPr>
            <p:ph type="sldNum" sz="quarter" idx="5"/>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57393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Menlo" panose="020B0609030804020204" pitchFamily="49" charset="0"/>
              </a:rPr>
              <a:t>From 1948 to 1991 the USSR- Soviet Russia was a powerhouse when it came to the sport of gymnastics especially in the co-ed events of the Vault, the Individual All Around and the Floor exercises. if we were to do a deeper dive, and include all events we would probably see an increase in those medals. I only wanted to look at events that both men and women competed in individually and removed all team events and single gender events. After the fall of the USSR the Soviet Union was broken into their own independent countries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wanted to see if those </a:t>
            </a:r>
            <a:r>
              <a:rPr lang="en-US" b="0" dirty="0" err="1">
                <a:solidFill>
                  <a:srgbClr val="CCCCCC"/>
                </a:solidFill>
                <a:effectLst/>
                <a:latin typeface="Menlo" panose="020B0609030804020204" pitchFamily="49" charset="0"/>
              </a:rPr>
              <a:t>coutries</a:t>
            </a:r>
            <a:r>
              <a:rPr lang="en-US" b="0" dirty="0">
                <a:solidFill>
                  <a:srgbClr val="CCCCCC"/>
                </a:solidFill>
                <a:effectLst/>
                <a:latin typeface="Menlo" panose="020B0609030804020204" pitchFamily="49" charset="0"/>
              </a:rPr>
              <a:t> would have still contributed to the USSR's success after post 1991. and Russia along with 3 other countries combined brought home an additional 20 medals after 1992. we can further see from the data that the United States did not become more competitive in the sport of gymnastics until after 1978. </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161498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latin typeface="Helvetica Neue" panose="02000503000000020004" pitchFamily="2" charset="0"/>
              </a:rPr>
              <a:t>In 1948 it was the first year back for the Olympics return due to the devastation of the Second World War. Due to WWII  it created a split all over the world, once the war had ended both Summer and  Winter Olympics mad their comeback after a 12 year standstill. The topic I chose to discuss was concerning the results of speed skating and whether or not population had an effect on the success rate of taking home a medal. </a:t>
            </a:r>
          </a:p>
          <a:p>
            <a:pPr algn="l"/>
            <a:br>
              <a:rPr lang="en-US" b="0" i="0" u="none" strike="noStrike" dirty="0">
                <a:solidFill>
                  <a:srgbClr val="000000"/>
                </a:solidFill>
                <a:effectLst/>
                <a:latin typeface="Helvetica Neue" panose="02000503000000020004" pitchFamily="2" charset="0"/>
              </a:rPr>
            </a:br>
            <a:endParaRPr lang="en-US" b="0" i="0" u="none" strike="noStrike" dirty="0">
              <a:solidFill>
                <a:srgbClr val="000000"/>
              </a:solidFill>
              <a:effectLst/>
              <a:latin typeface="Helvetica Neue" panose="02000503000000020004" pitchFamily="2" charset="0"/>
            </a:endParaRPr>
          </a:p>
          <a:p>
            <a:pPr algn="l"/>
            <a:r>
              <a:rPr lang="en-US" b="0" i="0" u="none" strike="noStrike" dirty="0">
                <a:solidFill>
                  <a:srgbClr val="000000"/>
                </a:solidFill>
                <a:effectLst/>
                <a:latin typeface="Helvetica Neue" panose="02000503000000020004" pitchFamily="2" charset="0"/>
              </a:rPr>
              <a:t>What I first discovered were the amount of medals won for speed skating during the years 1948-2012.</a:t>
            </a:r>
          </a:p>
          <a:p>
            <a:pPr algn="l"/>
            <a:r>
              <a:rPr lang="en-US" b="0" i="0" u="none" strike="noStrike" dirty="0">
                <a:solidFill>
                  <a:srgbClr val="000000"/>
                </a:solidFill>
                <a:effectLst/>
                <a:latin typeface="Helvetica Neue" panose="02000503000000020004" pitchFamily="2" charset="0"/>
              </a:rPr>
              <a:t>After retrieving this data from the CSV I limited it to the top 10 countries during that timeframe and created this graph depicting how many medals were won by country and I also separated it by men and female medals. </a:t>
            </a:r>
          </a:p>
          <a:p>
            <a:br>
              <a:rPr lang="en-US" dirty="0"/>
            </a:b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15</a:t>
            </a:fld>
            <a:endParaRPr lang="en-US"/>
          </a:p>
        </p:txBody>
      </p:sp>
    </p:spTree>
    <p:extLst>
      <p:ext uri="{BB962C8B-B14F-4D97-AF65-F5344CB8AC3E}">
        <p14:creationId xmlns:p14="http://schemas.microsoft.com/office/powerpoint/2010/main" val="3532713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Helvetica Neue" panose="02000503000000020004" pitchFamily="2" charset="0"/>
              </a:rPr>
              <a:t>Once I had this information, I had to gather the population of each country from the dictionary CSV. I didn’t have all the necessary findings due to the splitting of certain countries (East Germany &amp; USSR) so I found my  data online and added it to the dictionary CSV. I took the population of the country the year before they were disbanded.</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16</a:t>
            </a:fld>
            <a:endParaRPr lang="en-US"/>
          </a:p>
        </p:txBody>
      </p:sp>
    </p:spTree>
    <p:extLst>
      <p:ext uri="{BB962C8B-B14F-4D97-AF65-F5344CB8AC3E}">
        <p14:creationId xmlns:p14="http://schemas.microsoft.com/office/powerpoint/2010/main" val="3035805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Helvetica Neue" panose="02000503000000020004" pitchFamily="2" charset="0"/>
              </a:rPr>
              <a:t>I created another graph showing the top 10 countries with medals and their population. From our first graph you can see the top 3 winners are Netherlands, USA, and USSR. The outcome makes perfect sense for USA and USSR. For Netherlands results you can see they have the 3rd smallest population on the list but with the most medals won. With these results you can see population isn’t necessarily a determining factor of the success rate of Olympic Medals</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17</a:t>
            </a:fld>
            <a:endParaRPr lang="en-US"/>
          </a:p>
        </p:txBody>
      </p:sp>
    </p:spTree>
    <p:extLst>
      <p:ext uri="{BB962C8B-B14F-4D97-AF65-F5344CB8AC3E}">
        <p14:creationId xmlns:p14="http://schemas.microsoft.com/office/powerpoint/2010/main" val="140020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11/2/23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11/2/23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11/2/23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11/2/23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11/2/23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Olympics – Project 1</a:t>
            </a:r>
          </a:p>
        </p:txBody>
      </p:sp>
      <p:sp>
        <p:nvSpPr>
          <p:cNvPr id="3" name="Subtitle 2"/>
          <p:cNvSpPr>
            <a:spLocks noGrp="1"/>
          </p:cNvSpPr>
          <p:nvPr>
            <p:ph type="subTitle" idx="1"/>
          </p:nvPr>
        </p:nvSpPr>
        <p:spPr>
          <a:xfrm>
            <a:off x="1524701" y="4953000"/>
            <a:ext cx="9143999" cy="1371600"/>
          </a:xfrm>
        </p:spPr>
        <p:txBody>
          <a:bodyPr>
            <a:normAutofit fontScale="92500" lnSpcReduction="20000"/>
          </a:bodyPr>
          <a:lstStyle/>
          <a:p>
            <a:r>
              <a:rPr lang="en-US" dirty="0"/>
              <a:t>Group 7 – </a:t>
            </a:r>
          </a:p>
          <a:p>
            <a:r>
              <a:rPr lang="en-US" dirty="0"/>
              <a:t>Benjamin </a:t>
            </a:r>
            <a:r>
              <a:rPr lang="en-US" dirty="0" err="1"/>
              <a:t>Bagby</a:t>
            </a:r>
            <a:endParaRPr lang="en-US" dirty="0"/>
          </a:p>
          <a:p>
            <a:r>
              <a:rPr lang="en-US" dirty="0"/>
              <a:t>Traci Ellis</a:t>
            </a:r>
          </a:p>
          <a:p>
            <a:r>
              <a:rPr lang="en-US" dirty="0"/>
              <a:t>Katrina Medina</a:t>
            </a:r>
          </a:p>
          <a:p>
            <a:r>
              <a:rPr lang="en-US" dirty="0"/>
              <a:t>Homar Ortiz </a:t>
            </a:r>
          </a:p>
          <a:p>
            <a:endParaRPr lang="en-US" dirty="0"/>
          </a:p>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9812" y="304800"/>
            <a:ext cx="5943598" cy="1020762"/>
          </a:xfrm>
        </p:spPr>
        <p:txBody>
          <a:bodyPr/>
          <a:lstStyle/>
          <a:p>
            <a:r>
              <a:rPr lang="en-US" dirty="0"/>
              <a:t>USSR % of Men vs. Women</a:t>
            </a:r>
          </a:p>
        </p:txBody>
      </p:sp>
      <p:pic>
        <p:nvPicPr>
          <p:cNvPr id="5" name="Picture 4">
            <a:extLst>
              <a:ext uri="{FF2B5EF4-FFF2-40B4-BE49-F238E27FC236}">
                <a16:creationId xmlns:a16="http://schemas.microsoft.com/office/drawing/2014/main" id="{50884FFE-409E-6957-8701-B189F249EBB2}"/>
              </a:ext>
            </a:extLst>
          </p:cNvPr>
          <p:cNvPicPr>
            <a:picLocks noChangeAspect="1"/>
          </p:cNvPicPr>
          <p:nvPr/>
        </p:nvPicPr>
        <p:blipFill>
          <a:blip r:embed="rId3"/>
          <a:stretch>
            <a:fillRect/>
          </a:stretch>
        </p:blipFill>
        <p:spPr>
          <a:xfrm>
            <a:off x="3122612" y="1653636"/>
            <a:ext cx="6540500" cy="5051964"/>
          </a:xfrm>
          <a:prstGeom prst="rect">
            <a:avLst/>
          </a:prstGeom>
        </p:spPr>
      </p:pic>
    </p:spTree>
    <p:extLst>
      <p:ext uri="{BB962C8B-B14F-4D97-AF65-F5344CB8AC3E}">
        <p14:creationId xmlns:p14="http://schemas.microsoft.com/office/powerpoint/2010/main" val="38068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4" y="76200"/>
            <a:ext cx="8853488" cy="1066800"/>
          </a:xfrm>
        </p:spPr>
        <p:txBody>
          <a:bodyPr/>
          <a:lstStyle/>
          <a:p>
            <a:r>
              <a:rPr lang="en-US" dirty="0"/>
              <a:t>Question #2 - Ben</a:t>
            </a:r>
          </a:p>
        </p:txBody>
      </p:sp>
      <p:sp>
        <p:nvSpPr>
          <p:cNvPr id="3" name="Text Placeholder 2"/>
          <p:cNvSpPr>
            <a:spLocks noGrp="1"/>
          </p:cNvSpPr>
          <p:nvPr>
            <p:ph type="body" idx="1"/>
          </p:nvPr>
        </p:nvSpPr>
        <p:spPr>
          <a:xfrm>
            <a:off x="1446212" y="1371600"/>
            <a:ext cx="9677400" cy="3278038"/>
          </a:xfrm>
        </p:spPr>
        <p:txBody>
          <a:bodyPr>
            <a:normAutofit fontScale="92500"/>
          </a:bodyPr>
          <a:lstStyle/>
          <a:p>
            <a:pPr algn="ctr"/>
            <a:r>
              <a:rPr lang="en-US" dirty="0"/>
              <a:t>Which countries have brought the most medals back home since the end of World War II?</a:t>
            </a:r>
          </a:p>
          <a:p>
            <a:pPr algn="ctr"/>
            <a:r>
              <a:rPr lang="en-US" dirty="0"/>
              <a:t>  </a:t>
            </a:r>
          </a:p>
          <a:p>
            <a:pPr algn="ctr"/>
            <a:endParaRPr lang="en-US" dirty="0"/>
          </a:p>
          <a:p>
            <a:pPr marL="342900" indent="-342900">
              <a:buFont typeface="Arial" panose="020B0604020202020204" pitchFamily="34" charset="0"/>
              <a:buChar char="•"/>
            </a:pPr>
            <a:r>
              <a:rPr lang="en-US" dirty="0"/>
              <a:t>In this analyzation, only individual events will be taken into consideration  </a:t>
            </a:r>
          </a:p>
          <a:p>
            <a:pPr algn="ctr"/>
            <a:endParaRPr lang="en-US" dirty="0"/>
          </a:p>
          <a:p>
            <a:pPr marL="342900" indent="-342900">
              <a:buFont typeface="Arial" panose="020B0604020202020204" pitchFamily="34" charset="0"/>
              <a:buChar char="•"/>
            </a:pPr>
            <a:r>
              <a:rPr lang="en-US" dirty="0"/>
              <a:t>Medal totals will be broken up into 4 categories (Gold, Silver, Bronze and Total)</a:t>
            </a:r>
          </a:p>
          <a:p>
            <a:pPr algn="ctr"/>
            <a:r>
              <a:rPr lang="en-US" dirty="0"/>
              <a:t> </a:t>
            </a:r>
          </a:p>
          <a:p>
            <a:pPr marL="342900" indent="-342900">
              <a:buFont typeface="Arial" panose="020B0604020202020204" pitchFamily="34" charset="0"/>
              <a:buChar char="•"/>
            </a:pPr>
            <a:r>
              <a:rPr lang="en-US" dirty="0"/>
              <a:t>The top countries will be compared against GDP per capita to see if there is any correlation</a:t>
            </a:r>
          </a:p>
          <a:p>
            <a:endParaRPr lang="en-US" dirty="0"/>
          </a:p>
          <a:p>
            <a:endParaRPr lang="en-US" dirty="0"/>
          </a:p>
        </p:txBody>
      </p:sp>
    </p:spTree>
    <p:extLst>
      <p:ext uri="{BB962C8B-B14F-4D97-AF65-F5344CB8AC3E}">
        <p14:creationId xmlns:p14="http://schemas.microsoft.com/office/powerpoint/2010/main" val="102061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The Top Performers</a:t>
            </a:r>
            <a:endParaRPr lang="en-US"/>
          </a:p>
        </p:txBody>
      </p:sp>
      <p:sp>
        <p:nvSpPr>
          <p:cNvPr id="5" name="Text Placeholder 4"/>
          <p:cNvSpPr>
            <a:spLocks noGrp="1"/>
          </p:cNvSpPr>
          <p:nvPr>
            <p:ph sz="half" idx="1"/>
          </p:nvPr>
        </p:nvSpPr>
        <p:spPr>
          <a:xfrm>
            <a:off x="1537593" y="1892968"/>
            <a:ext cx="4419599" cy="4267200"/>
          </a:xfrm>
        </p:spPr>
        <p:txBody>
          <a:bodyPr>
            <a:normAutofit/>
          </a:bodyPr>
          <a:lstStyle/>
          <a:p>
            <a:pPr marL="0" indent="0">
              <a:buNone/>
            </a:pPr>
            <a:r>
              <a:rPr lang="en-US" dirty="0"/>
              <a:t>Observations</a:t>
            </a:r>
          </a:p>
          <a:p>
            <a:r>
              <a:rPr lang="en-US" sz="1800" dirty="0"/>
              <a:t>The two post WWII superpowers (USSR and USA) were the most dominant</a:t>
            </a:r>
          </a:p>
          <a:p>
            <a:r>
              <a:rPr lang="en-US" sz="1800" dirty="0"/>
              <a:t>English speaking nations are amongst the elite track and field athletes</a:t>
            </a:r>
          </a:p>
          <a:p>
            <a:r>
              <a:rPr lang="en-US" sz="1800" dirty="0"/>
              <a:t>Outside of the top 2 performers, medal share seems to be evenly distributed</a:t>
            </a:r>
          </a:p>
        </p:txBody>
      </p:sp>
      <p:pic>
        <p:nvPicPr>
          <p:cNvPr id="10" name="Content Placeholder 9" descr="A graph with numbers and a number of countries/regions&#10;&#10;Description automatically generated with medium confidence">
            <a:extLst>
              <a:ext uri="{FF2B5EF4-FFF2-40B4-BE49-F238E27FC236}">
                <a16:creationId xmlns:a16="http://schemas.microsoft.com/office/drawing/2014/main" id="{019BFFAA-5793-0FAD-AB1F-A72C90DF2A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6551612" y="1752600"/>
            <a:ext cx="4434361" cy="3809821"/>
          </a:xfrm>
          <a:noFill/>
        </p:spPr>
      </p:pic>
    </p:spTree>
    <p:extLst>
      <p:ext uri="{BB962C8B-B14F-4D97-AF65-F5344CB8AC3E}">
        <p14:creationId xmlns:p14="http://schemas.microsoft.com/office/powerpoint/2010/main" val="323388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GDP per Capita Comparison</a:t>
            </a:r>
          </a:p>
        </p:txBody>
      </p:sp>
      <p:sp>
        <p:nvSpPr>
          <p:cNvPr id="16" name="Text Placeholder 15">
            <a:extLst>
              <a:ext uri="{FF2B5EF4-FFF2-40B4-BE49-F238E27FC236}">
                <a16:creationId xmlns:a16="http://schemas.microsoft.com/office/drawing/2014/main" id="{64C818A7-9C64-5996-E281-9EF941F27295}"/>
              </a:ext>
            </a:extLst>
          </p:cNvPr>
          <p:cNvSpPr>
            <a:spLocks noGrp="1"/>
          </p:cNvSpPr>
          <p:nvPr>
            <p:ph type="body" sz="half" idx="2"/>
          </p:nvPr>
        </p:nvSpPr>
        <p:spPr>
          <a:xfrm>
            <a:off x="1446212" y="1600200"/>
            <a:ext cx="2743200" cy="3581400"/>
          </a:xfrm>
        </p:spPr>
        <p:txBody>
          <a:bodyPr>
            <a:normAutofit/>
          </a:bodyPr>
          <a:lstStyle/>
          <a:p>
            <a:r>
              <a:rPr lang="en-US" sz="2400" dirty="0"/>
              <a:t>Observations</a:t>
            </a:r>
          </a:p>
          <a:p>
            <a:pPr marL="342900" indent="-342900">
              <a:buFont typeface="Arial" panose="020B0604020202020204" pitchFamily="34" charset="0"/>
              <a:buChar char="•"/>
            </a:pPr>
            <a:r>
              <a:rPr lang="en-US" dirty="0"/>
              <a:t>There appears to be one statistical outlier (probably the USA)</a:t>
            </a:r>
          </a:p>
          <a:p>
            <a:pPr marL="342900" indent="-342900">
              <a:buFont typeface="Arial" panose="020B0604020202020204" pitchFamily="34" charset="0"/>
              <a:buChar char="•"/>
            </a:pPr>
            <a:r>
              <a:rPr lang="en-US" dirty="0"/>
              <a:t>With a r² value of .079, there seems to be little to no correlation between the two variables</a:t>
            </a:r>
          </a:p>
          <a:p>
            <a:pPr marL="342900" indent="-342900">
              <a:buFont typeface="Arial" panose="020B0604020202020204" pitchFamily="34" charset="0"/>
              <a:buChar char="•"/>
            </a:pPr>
            <a:r>
              <a:rPr lang="en-US" dirty="0"/>
              <a:t>There would be almost no relationship if the statistical outlier was taken away from the model</a:t>
            </a:r>
          </a:p>
        </p:txBody>
      </p:sp>
      <p:pic>
        <p:nvPicPr>
          <p:cNvPr id="18" name="Content Placeholder 17" descr="A graph with numbers and a red line&#10;&#10;Description automatically generated">
            <a:extLst>
              <a:ext uri="{FF2B5EF4-FFF2-40B4-BE49-F238E27FC236}">
                <a16:creationId xmlns:a16="http://schemas.microsoft.com/office/drawing/2014/main" id="{5412F32E-A846-ED8E-8786-492F8A5BA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9295" y="1905000"/>
            <a:ext cx="5090597" cy="4038600"/>
          </a:xfrm>
        </p:spPr>
      </p:pic>
    </p:spTree>
    <p:extLst>
      <p:ext uri="{BB962C8B-B14F-4D97-AF65-F5344CB8AC3E}">
        <p14:creationId xmlns:p14="http://schemas.microsoft.com/office/powerpoint/2010/main" val="3676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B43E-8F6D-7038-7B31-2E789AA4B412}"/>
              </a:ext>
            </a:extLst>
          </p:cNvPr>
          <p:cNvSpPr>
            <a:spLocks noGrp="1"/>
          </p:cNvSpPr>
          <p:nvPr>
            <p:ph type="title"/>
          </p:nvPr>
        </p:nvSpPr>
        <p:spPr/>
        <p:txBody>
          <a:bodyPr/>
          <a:lstStyle/>
          <a:p>
            <a:r>
              <a:rPr lang="en-US" dirty="0"/>
              <a:t>Question: 3- Katrina</a:t>
            </a:r>
          </a:p>
        </p:txBody>
      </p:sp>
      <p:sp>
        <p:nvSpPr>
          <p:cNvPr id="3" name="Content Placeholder 2">
            <a:extLst>
              <a:ext uri="{FF2B5EF4-FFF2-40B4-BE49-F238E27FC236}">
                <a16:creationId xmlns:a16="http://schemas.microsoft.com/office/drawing/2014/main" id="{F2DFF4B7-4110-D2CA-E796-9BCEDA64C736}"/>
              </a:ext>
            </a:extLst>
          </p:cNvPr>
          <p:cNvSpPr>
            <a:spLocks noGrp="1"/>
          </p:cNvSpPr>
          <p:nvPr>
            <p:ph idx="1"/>
          </p:nvPr>
        </p:nvSpPr>
        <p:spPr>
          <a:xfrm>
            <a:off x="1522414" y="2209800"/>
            <a:ext cx="9144000" cy="4267200"/>
          </a:xfrm>
        </p:spPr>
        <p:txBody>
          <a:bodyPr/>
          <a:lstStyle/>
          <a:p>
            <a:pPr marL="0" indent="0" algn="ctr">
              <a:lnSpc>
                <a:spcPct val="250000"/>
              </a:lnSpc>
              <a:buNone/>
            </a:pPr>
            <a:r>
              <a:rPr lang="en-US" dirty="0"/>
              <a:t>For Speed Skating, how much of an effect does the population of a country correlate on whether that country would receive the most medals? – Katrina</a:t>
            </a:r>
          </a:p>
          <a:p>
            <a:pPr marL="0" indent="0" algn="ctr">
              <a:lnSpc>
                <a:spcPct val="250000"/>
              </a:lnSpc>
              <a:buNone/>
            </a:pPr>
            <a:r>
              <a:rPr lang="en-US" dirty="0"/>
              <a:t>. </a:t>
            </a:r>
          </a:p>
        </p:txBody>
      </p:sp>
    </p:spTree>
    <p:extLst>
      <p:ext uri="{BB962C8B-B14F-4D97-AF65-F5344CB8AC3E}">
        <p14:creationId xmlns:p14="http://schemas.microsoft.com/office/powerpoint/2010/main" val="968749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C186-49DE-D748-C1DD-E23E77AAB17C}"/>
              </a:ext>
            </a:extLst>
          </p:cNvPr>
          <p:cNvSpPr>
            <a:spLocks noGrp="1"/>
          </p:cNvSpPr>
          <p:nvPr>
            <p:ph type="title"/>
          </p:nvPr>
        </p:nvSpPr>
        <p:spPr/>
        <p:txBody>
          <a:bodyPr/>
          <a:lstStyle/>
          <a:p>
            <a:r>
              <a:rPr lang="en-US" dirty="0"/>
              <a:t>Speed Skating &amp; Population</a:t>
            </a:r>
          </a:p>
        </p:txBody>
      </p:sp>
      <p:sp>
        <p:nvSpPr>
          <p:cNvPr id="3" name="Content Placeholder 2">
            <a:extLst>
              <a:ext uri="{FF2B5EF4-FFF2-40B4-BE49-F238E27FC236}">
                <a16:creationId xmlns:a16="http://schemas.microsoft.com/office/drawing/2014/main" id="{AACF620E-2853-E880-37BB-4BFC18DA6C8A}"/>
              </a:ext>
            </a:extLst>
          </p:cNvPr>
          <p:cNvSpPr>
            <a:spLocks noGrp="1"/>
          </p:cNvSpPr>
          <p:nvPr>
            <p:ph idx="1"/>
          </p:nvPr>
        </p:nvSpPr>
        <p:spPr/>
        <p:txBody>
          <a:bodyPr/>
          <a:lstStyle/>
          <a:p>
            <a:r>
              <a:rPr lang="en-US" dirty="0"/>
              <a:t>1948 was the first year back for the Olympics after the toll and devastation of the second World War.</a:t>
            </a:r>
          </a:p>
          <a:p>
            <a:r>
              <a:rPr lang="en-US" dirty="0"/>
              <a:t>WWII created a spilt all over the world.</a:t>
            </a:r>
          </a:p>
          <a:p>
            <a:r>
              <a:rPr lang="en-US" dirty="0"/>
              <a:t>To reunite after the devastation, the Olympic committee decided to bring back both the summer and winter Olympics in the same year, after a 12-year standstill.</a:t>
            </a:r>
          </a:p>
          <a:p>
            <a:r>
              <a:rPr lang="en-US" dirty="0"/>
              <a:t>I wanted to see if the results of speed skating and the overpopulation of a specific country would have an affect on the success rate of bringing home the most medals.</a:t>
            </a:r>
          </a:p>
          <a:p>
            <a:endParaRPr lang="en-US" dirty="0"/>
          </a:p>
        </p:txBody>
      </p:sp>
    </p:spTree>
    <p:extLst>
      <p:ext uri="{BB962C8B-B14F-4D97-AF65-F5344CB8AC3E}">
        <p14:creationId xmlns:p14="http://schemas.microsoft.com/office/powerpoint/2010/main" val="11215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274638"/>
            <a:ext cx="9753600" cy="1020762"/>
          </a:xfrm>
        </p:spPr>
        <p:txBody>
          <a:bodyPr/>
          <a:lstStyle/>
          <a:p>
            <a:r>
              <a:rPr lang="en-US" dirty="0"/>
              <a:t>    Top 10 Countries with the Most Medals</a:t>
            </a:r>
          </a:p>
        </p:txBody>
      </p:sp>
      <p:pic>
        <p:nvPicPr>
          <p:cNvPr id="4" name="Picture 3">
            <a:extLst>
              <a:ext uri="{FF2B5EF4-FFF2-40B4-BE49-F238E27FC236}">
                <a16:creationId xmlns:a16="http://schemas.microsoft.com/office/drawing/2014/main" id="{E32C2EA2-3FDE-EEA6-6D58-6C9ED61B4F8A}"/>
              </a:ext>
            </a:extLst>
          </p:cNvPr>
          <p:cNvPicPr>
            <a:picLocks noChangeAspect="1"/>
          </p:cNvPicPr>
          <p:nvPr/>
        </p:nvPicPr>
        <p:blipFill>
          <a:blip r:embed="rId3"/>
          <a:stretch>
            <a:fillRect/>
          </a:stretch>
        </p:blipFill>
        <p:spPr>
          <a:xfrm>
            <a:off x="2208212" y="1676400"/>
            <a:ext cx="7772400" cy="4906962"/>
          </a:xfrm>
          <a:prstGeom prst="rect">
            <a:avLst/>
          </a:prstGeom>
        </p:spPr>
      </p:pic>
    </p:spTree>
    <p:extLst>
      <p:ext uri="{BB962C8B-B14F-4D97-AF65-F5344CB8AC3E}">
        <p14:creationId xmlns:p14="http://schemas.microsoft.com/office/powerpoint/2010/main" val="3555242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Top 10 Countries with Population</a:t>
            </a:r>
          </a:p>
        </p:txBody>
      </p:sp>
      <p:pic>
        <p:nvPicPr>
          <p:cNvPr id="6" name="Picture 5">
            <a:extLst>
              <a:ext uri="{FF2B5EF4-FFF2-40B4-BE49-F238E27FC236}">
                <a16:creationId xmlns:a16="http://schemas.microsoft.com/office/drawing/2014/main" id="{447FFB4D-E68C-593E-2E58-28FEE4BB3652}"/>
              </a:ext>
            </a:extLst>
          </p:cNvPr>
          <p:cNvPicPr>
            <a:picLocks noChangeAspect="1"/>
          </p:cNvPicPr>
          <p:nvPr/>
        </p:nvPicPr>
        <p:blipFill>
          <a:blip r:embed="rId3"/>
          <a:stretch>
            <a:fillRect/>
          </a:stretch>
        </p:blipFill>
        <p:spPr>
          <a:xfrm>
            <a:off x="2341562" y="1752599"/>
            <a:ext cx="7334250" cy="4785519"/>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4 - Homar</a:t>
            </a:r>
          </a:p>
        </p:txBody>
      </p:sp>
      <p:sp>
        <p:nvSpPr>
          <p:cNvPr id="3" name="Text Placeholder 2"/>
          <p:cNvSpPr>
            <a:spLocks noGrp="1"/>
          </p:cNvSpPr>
          <p:nvPr>
            <p:ph type="body" idx="1"/>
          </p:nvPr>
        </p:nvSpPr>
        <p:spPr>
          <a:xfrm>
            <a:off x="1530351" y="1524000"/>
            <a:ext cx="9753599" cy="1477328"/>
          </a:xfrm>
        </p:spPr>
        <p:txBody>
          <a:bodyPr>
            <a:normAutofit/>
          </a:bodyPr>
          <a:lstStyle/>
          <a:p>
            <a:r>
              <a:rPr lang="en-US" dirty="0"/>
              <a:t>Question:</a:t>
            </a:r>
            <a:br>
              <a:rPr lang="en-US" dirty="0"/>
            </a:br>
            <a:r>
              <a:rPr lang="en-US" dirty="0"/>
              <a:t>How has the top 3 countries with most medals per athlete changed over time? How does it compare between the Summer and Winter Olympics?</a:t>
            </a:r>
          </a:p>
        </p:txBody>
      </p:sp>
      <p:sp>
        <p:nvSpPr>
          <p:cNvPr id="7" name="TextBox 6">
            <a:extLst>
              <a:ext uri="{FF2B5EF4-FFF2-40B4-BE49-F238E27FC236}">
                <a16:creationId xmlns:a16="http://schemas.microsoft.com/office/drawing/2014/main" id="{3FBBAAB9-1BDA-4EB0-07EF-20A3EDCE0CB5}"/>
              </a:ext>
            </a:extLst>
          </p:cNvPr>
          <p:cNvSpPr txBox="1"/>
          <p:nvPr/>
        </p:nvSpPr>
        <p:spPr>
          <a:xfrm>
            <a:off x="1674812" y="3429000"/>
            <a:ext cx="9677400" cy="1477328"/>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000" dirty="0"/>
              <a:t>To answer this question, I decided to analyze both Summer and Winter Olympics results at intervals of every 8 competitions.</a:t>
            </a:r>
          </a:p>
          <a:p>
            <a:pPr marL="342900" indent="-342900">
              <a:lnSpc>
                <a:spcPct val="90000"/>
              </a:lnSpc>
              <a:buFont typeface="Arial" panose="020B0604020202020204" pitchFamily="34" charset="0"/>
              <a:buChar char="•"/>
            </a:pPr>
            <a:endParaRPr lang="en-US" sz="2000" dirty="0"/>
          </a:p>
          <a:p>
            <a:pPr marL="342900" indent="-342900">
              <a:lnSpc>
                <a:spcPct val="90000"/>
              </a:lnSpc>
              <a:buFont typeface="Arial" panose="020B0604020202020204" pitchFamily="34" charset="0"/>
              <a:buChar char="•"/>
            </a:pPr>
            <a:r>
              <a:rPr lang="en-US" sz="2000" dirty="0"/>
              <a:t>This means we will be looking at the results of the 1948, 1980, and 2012 Summer Olympics. And the results of the 1948, 1980, and 2010 Winter Olympics.</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Data - Homar</a:t>
            </a:r>
          </a:p>
        </p:txBody>
      </p:sp>
      <p:sp>
        <p:nvSpPr>
          <p:cNvPr id="5" name="TextBox 4">
            <a:extLst>
              <a:ext uri="{FF2B5EF4-FFF2-40B4-BE49-F238E27FC236}">
                <a16:creationId xmlns:a16="http://schemas.microsoft.com/office/drawing/2014/main" id="{43B1A3B9-A748-F532-6B2E-7410B721A68E}"/>
              </a:ext>
            </a:extLst>
          </p:cNvPr>
          <p:cNvSpPr txBox="1"/>
          <p:nvPr/>
        </p:nvSpPr>
        <p:spPr>
          <a:xfrm>
            <a:off x="1446212" y="1752600"/>
            <a:ext cx="2514600" cy="341632"/>
          </a:xfrm>
          <a:prstGeom prst="rect">
            <a:avLst/>
          </a:prstGeom>
          <a:noFill/>
        </p:spPr>
        <p:txBody>
          <a:bodyPr wrap="square" rtlCol="0">
            <a:spAutoFit/>
          </a:bodyPr>
          <a:lstStyle/>
          <a:p>
            <a:pPr>
              <a:lnSpc>
                <a:spcPct val="90000"/>
              </a:lnSpc>
            </a:pPr>
            <a:r>
              <a:rPr lang="en-US" dirty="0"/>
              <a:t>Data Frame for Analysis</a:t>
            </a:r>
          </a:p>
        </p:txBody>
      </p:sp>
      <p:pic>
        <p:nvPicPr>
          <p:cNvPr id="7" name="Picture 6" descr="A computer screen shot of a code&#10;&#10;Description automatically generated">
            <a:extLst>
              <a:ext uri="{FF2B5EF4-FFF2-40B4-BE49-F238E27FC236}">
                <a16:creationId xmlns:a16="http://schemas.microsoft.com/office/drawing/2014/main" id="{45C01FD0-29A1-A23F-027F-8B3A7F281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613" y="2196382"/>
            <a:ext cx="5029199" cy="4114800"/>
          </a:xfrm>
          <a:prstGeom prst="rect">
            <a:avLst/>
          </a:prstGeom>
        </p:spPr>
      </p:pic>
      <p:sp>
        <p:nvSpPr>
          <p:cNvPr id="8" name="TextBox 7">
            <a:extLst>
              <a:ext uri="{FF2B5EF4-FFF2-40B4-BE49-F238E27FC236}">
                <a16:creationId xmlns:a16="http://schemas.microsoft.com/office/drawing/2014/main" id="{A2F036EC-0726-CF7D-80EB-E0573728CB30}"/>
              </a:ext>
            </a:extLst>
          </p:cNvPr>
          <p:cNvSpPr txBox="1"/>
          <p:nvPr/>
        </p:nvSpPr>
        <p:spPr>
          <a:xfrm>
            <a:off x="4265613" y="1752600"/>
            <a:ext cx="4114799" cy="369332"/>
          </a:xfrm>
          <a:prstGeom prst="rect">
            <a:avLst/>
          </a:prstGeom>
          <a:noFill/>
        </p:spPr>
        <p:txBody>
          <a:bodyPr wrap="square" rtlCol="0">
            <a:spAutoFit/>
          </a:bodyPr>
          <a:lstStyle/>
          <a:p>
            <a:pPr>
              <a:lnSpc>
                <a:spcPct val="90000"/>
              </a:lnSpc>
            </a:pPr>
            <a:r>
              <a:rPr lang="en-US" sz="2000" dirty="0"/>
              <a:t>For Loop – Creating New DF</a:t>
            </a:r>
          </a:p>
        </p:txBody>
      </p:sp>
      <p:pic>
        <p:nvPicPr>
          <p:cNvPr id="12" name="Picture 11" descr="A screenshot of a black screen&#10;&#10;Description automatically generated">
            <a:extLst>
              <a:ext uri="{FF2B5EF4-FFF2-40B4-BE49-F238E27FC236}">
                <a16:creationId xmlns:a16="http://schemas.microsoft.com/office/drawing/2014/main" id="{DE31880E-2648-D2B8-5BD4-B19A43FE7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3" y="2228850"/>
            <a:ext cx="2250671" cy="3257550"/>
          </a:xfrm>
          <a:prstGeom prst="rect">
            <a:avLst/>
          </a:prstGeom>
        </p:spPr>
      </p:pic>
      <p:pic>
        <p:nvPicPr>
          <p:cNvPr id="14" name="Picture 13" descr="A black and white screen with white text&#10;&#10;Description automatically generated">
            <a:extLst>
              <a:ext uri="{FF2B5EF4-FFF2-40B4-BE49-F238E27FC236}">
                <a16:creationId xmlns:a16="http://schemas.microsoft.com/office/drawing/2014/main" id="{6E216F46-11F0-945D-98D8-CAC90792AF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3750" y="2205907"/>
            <a:ext cx="2505075" cy="1104900"/>
          </a:xfrm>
          <a:prstGeom prst="rect">
            <a:avLst/>
          </a:prstGeom>
        </p:spPr>
      </p:pic>
      <p:sp>
        <p:nvSpPr>
          <p:cNvPr id="15" name="TextBox 14">
            <a:extLst>
              <a:ext uri="{FF2B5EF4-FFF2-40B4-BE49-F238E27FC236}">
                <a16:creationId xmlns:a16="http://schemas.microsoft.com/office/drawing/2014/main" id="{2F110CA8-0B4A-48A4-644F-FB072BE7C4BB}"/>
              </a:ext>
            </a:extLst>
          </p:cNvPr>
          <p:cNvSpPr txBox="1"/>
          <p:nvPr/>
        </p:nvSpPr>
        <p:spPr>
          <a:xfrm>
            <a:off x="9636124" y="1771016"/>
            <a:ext cx="2401887" cy="369332"/>
          </a:xfrm>
          <a:prstGeom prst="rect">
            <a:avLst/>
          </a:prstGeom>
          <a:noFill/>
        </p:spPr>
        <p:txBody>
          <a:bodyPr wrap="square" rtlCol="0">
            <a:spAutoFit/>
          </a:bodyPr>
          <a:lstStyle/>
          <a:p>
            <a:pPr>
              <a:lnSpc>
                <a:spcPct val="90000"/>
              </a:lnSpc>
            </a:pPr>
            <a:r>
              <a:rPr lang="en-US" sz="2000" dirty="0"/>
              <a:t>DF for Plotting</a:t>
            </a:r>
          </a:p>
        </p:txBody>
      </p:sp>
    </p:spTree>
    <p:extLst>
      <p:ext uri="{BB962C8B-B14F-4D97-AF65-F5344CB8AC3E}">
        <p14:creationId xmlns:p14="http://schemas.microsoft.com/office/powerpoint/2010/main" val="382243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Olympics – Content</a:t>
            </a:r>
          </a:p>
        </p:txBody>
      </p:sp>
      <p:sp>
        <p:nvSpPr>
          <p:cNvPr id="14" name="Content Placeholder 13"/>
          <p:cNvSpPr>
            <a:spLocks noGrp="1"/>
          </p:cNvSpPr>
          <p:nvPr>
            <p:ph idx="1"/>
          </p:nvPr>
        </p:nvSpPr>
        <p:spPr/>
        <p:txBody>
          <a:bodyPr>
            <a:normAutofit/>
          </a:bodyPr>
          <a:lstStyle/>
          <a:p>
            <a:r>
              <a:rPr lang="en-US" dirty="0"/>
              <a:t>Which Olympic athletes have the most gold medals? Which  countries are they from, and how has the landscape of the sports changed over time?</a:t>
            </a:r>
          </a:p>
          <a:p>
            <a:r>
              <a:rPr lang="en-US" dirty="0"/>
              <a:t>More than 35,000 medals have been awarded during the Olympic games since 1896. During the first two Olympiads silver medals and an olive wreath were awarded to the winner, shortly thereafter, the IOC began awarding gold, silver and bronze medals to the top athletes based on their rankings.</a:t>
            </a:r>
          </a:p>
          <a:p>
            <a:r>
              <a:rPr lang="en-US" dirty="0"/>
              <a:t>This dataset includes a row for every Olympic athlete who has won a medal since 1896.</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Summer Olympics </a:t>
            </a:r>
          </a:p>
        </p:txBody>
      </p:sp>
      <p:pic>
        <p:nvPicPr>
          <p:cNvPr id="4" name="Picture 3" descr="A graph of different colors and numbers&#10;&#10;Description automatically generated">
            <a:extLst>
              <a:ext uri="{FF2B5EF4-FFF2-40B4-BE49-F238E27FC236}">
                <a16:creationId xmlns:a16="http://schemas.microsoft.com/office/drawing/2014/main" id="{B4E747C1-691B-01CE-5D68-0E8D16FBC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 y="2514600"/>
            <a:ext cx="3943350" cy="3237740"/>
          </a:xfrm>
          <a:prstGeom prst="rect">
            <a:avLst/>
          </a:prstGeom>
        </p:spPr>
      </p:pic>
      <p:pic>
        <p:nvPicPr>
          <p:cNvPr id="9" name="Picture 8" descr="A graph of different colors and numbers&#10;&#10;Description automatically generated">
            <a:extLst>
              <a:ext uri="{FF2B5EF4-FFF2-40B4-BE49-F238E27FC236}">
                <a16:creationId xmlns:a16="http://schemas.microsoft.com/office/drawing/2014/main" id="{CFFF16A7-678E-8704-15B9-1D0F80025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456" y="2495170"/>
            <a:ext cx="3942558" cy="3237740"/>
          </a:xfrm>
          <a:prstGeom prst="rect">
            <a:avLst/>
          </a:prstGeom>
        </p:spPr>
      </p:pic>
      <p:pic>
        <p:nvPicPr>
          <p:cNvPr id="11" name="Picture 10" descr="A graph of different colors and sizes&#10;&#10;Description automatically generated">
            <a:extLst>
              <a:ext uri="{FF2B5EF4-FFF2-40B4-BE49-F238E27FC236}">
                <a16:creationId xmlns:a16="http://schemas.microsoft.com/office/drawing/2014/main" id="{DFE3264A-9228-2C4D-D9A2-4E29B8799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6612" y="2495170"/>
            <a:ext cx="3732213" cy="3237740"/>
          </a:xfrm>
          <a:prstGeom prst="rect">
            <a:avLst/>
          </a:prstGeom>
        </p:spPr>
      </p:pic>
    </p:spTree>
    <p:extLst>
      <p:ext uri="{BB962C8B-B14F-4D97-AF65-F5344CB8AC3E}">
        <p14:creationId xmlns:p14="http://schemas.microsoft.com/office/powerpoint/2010/main" val="232346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Winter Olympics</a:t>
            </a:r>
          </a:p>
        </p:txBody>
      </p:sp>
      <p:pic>
        <p:nvPicPr>
          <p:cNvPr id="5" name="Picture 4">
            <a:extLst>
              <a:ext uri="{FF2B5EF4-FFF2-40B4-BE49-F238E27FC236}">
                <a16:creationId xmlns:a16="http://schemas.microsoft.com/office/drawing/2014/main" id="{30588B56-BF58-ED24-926A-49FB6A7B42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937" y="2453419"/>
            <a:ext cx="3939809" cy="3261579"/>
          </a:xfrm>
          <a:prstGeom prst="rect">
            <a:avLst/>
          </a:prstGeom>
        </p:spPr>
      </p:pic>
      <p:pic>
        <p:nvPicPr>
          <p:cNvPr id="7" name="Picture 6">
            <a:extLst>
              <a:ext uri="{FF2B5EF4-FFF2-40B4-BE49-F238E27FC236}">
                <a16:creationId xmlns:a16="http://schemas.microsoft.com/office/drawing/2014/main" id="{D341A8AD-7F86-4B1D-D9A1-A93F6344936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04214" y="2453420"/>
            <a:ext cx="3854302" cy="3261578"/>
          </a:xfrm>
          <a:prstGeom prst="rect">
            <a:avLst/>
          </a:prstGeom>
        </p:spPr>
      </p:pic>
      <p:pic>
        <p:nvPicPr>
          <p:cNvPr id="10" name="Picture 9">
            <a:extLst>
              <a:ext uri="{FF2B5EF4-FFF2-40B4-BE49-F238E27FC236}">
                <a16:creationId xmlns:a16="http://schemas.microsoft.com/office/drawing/2014/main" id="{5731FBDE-AEAC-D30F-E5B1-2D98CDF274B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285186" y="2453419"/>
            <a:ext cx="3895702" cy="3261578"/>
          </a:xfrm>
          <a:prstGeom prst="rect">
            <a:avLst/>
          </a:prstGeom>
        </p:spPr>
      </p:pic>
    </p:spTree>
    <p:extLst>
      <p:ext uri="{BB962C8B-B14F-4D97-AF65-F5344CB8AC3E}">
        <p14:creationId xmlns:p14="http://schemas.microsoft.com/office/powerpoint/2010/main" val="174604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Summer vs Winter Olympics</a:t>
            </a:r>
          </a:p>
        </p:txBody>
      </p:sp>
      <p:pic>
        <p:nvPicPr>
          <p:cNvPr id="5" name="Picture 4">
            <a:extLst>
              <a:ext uri="{FF2B5EF4-FFF2-40B4-BE49-F238E27FC236}">
                <a16:creationId xmlns:a16="http://schemas.microsoft.com/office/drawing/2014/main" id="{30588B56-BF58-ED24-926A-49FB6A7B42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89" y="4325458"/>
            <a:ext cx="3065267" cy="2532542"/>
          </a:xfrm>
          <a:prstGeom prst="rect">
            <a:avLst/>
          </a:prstGeom>
        </p:spPr>
      </p:pic>
      <p:pic>
        <p:nvPicPr>
          <p:cNvPr id="7" name="Picture 6">
            <a:extLst>
              <a:ext uri="{FF2B5EF4-FFF2-40B4-BE49-F238E27FC236}">
                <a16:creationId xmlns:a16="http://schemas.microsoft.com/office/drawing/2014/main" id="{D341A8AD-7F86-4B1D-D9A1-A93F6344936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414" y="4325458"/>
            <a:ext cx="3352800" cy="2504976"/>
          </a:xfrm>
          <a:prstGeom prst="rect">
            <a:avLst/>
          </a:prstGeom>
        </p:spPr>
      </p:pic>
      <p:pic>
        <p:nvPicPr>
          <p:cNvPr id="10" name="Picture 9">
            <a:extLst>
              <a:ext uri="{FF2B5EF4-FFF2-40B4-BE49-F238E27FC236}">
                <a16:creationId xmlns:a16="http://schemas.microsoft.com/office/drawing/2014/main" id="{5731FBDE-AEAC-D30F-E5B1-2D98CDF274B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761412" y="4325458"/>
            <a:ext cx="3427412" cy="2532542"/>
          </a:xfrm>
          <a:prstGeom prst="rect">
            <a:avLst/>
          </a:prstGeom>
        </p:spPr>
      </p:pic>
      <p:pic>
        <p:nvPicPr>
          <p:cNvPr id="3" name="Picture 2" descr="A graph of different colors and numbers&#10;&#10;Description automatically generated">
            <a:extLst>
              <a:ext uri="{FF2B5EF4-FFF2-40B4-BE49-F238E27FC236}">
                <a16:creationId xmlns:a16="http://schemas.microsoft.com/office/drawing/2014/main" id="{772CF074-C4B2-E2E3-CC8D-3437A7A9D8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7" y="1600200"/>
            <a:ext cx="3065267" cy="2518583"/>
          </a:xfrm>
          <a:prstGeom prst="rect">
            <a:avLst/>
          </a:prstGeom>
        </p:spPr>
      </p:pic>
      <p:pic>
        <p:nvPicPr>
          <p:cNvPr id="4" name="Picture 3" descr="A graph of different colors and numbers&#10;&#10;Description automatically generated">
            <a:extLst>
              <a:ext uri="{FF2B5EF4-FFF2-40B4-BE49-F238E27FC236}">
                <a16:creationId xmlns:a16="http://schemas.microsoft.com/office/drawing/2014/main" id="{8ACD8DED-7CDD-1B30-75E4-B7D58DD2A1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3415" y="1593629"/>
            <a:ext cx="3352800" cy="2525154"/>
          </a:xfrm>
          <a:prstGeom prst="rect">
            <a:avLst/>
          </a:prstGeom>
        </p:spPr>
      </p:pic>
      <p:pic>
        <p:nvPicPr>
          <p:cNvPr id="6" name="Picture 5" descr="A graph of different colors and sizes&#10;&#10;Description automatically generated">
            <a:extLst>
              <a:ext uri="{FF2B5EF4-FFF2-40B4-BE49-F238E27FC236}">
                <a16:creationId xmlns:a16="http://schemas.microsoft.com/office/drawing/2014/main" id="{648AC9A7-D2C0-83FE-81FD-97CA4AFDE2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61412" y="1593629"/>
            <a:ext cx="3444875" cy="2525154"/>
          </a:xfrm>
          <a:prstGeom prst="rect">
            <a:avLst/>
          </a:prstGeom>
        </p:spPr>
      </p:pic>
    </p:spTree>
    <p:extLst>
      <p:ext uri="{BB962C8B-B14F-4D97-AF65-F5344CB8AC3E}">
        <p14:creationId xmlns:p14="http://schemas.microsoft.com/office/powerpoint/2010/main" val="145221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FBFE-0FAC-DA9E-9762-24882E4CA33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D4B0ACC-D546-2C7A-3FFE-4EDE1E44AE8A}"/>
              </a:ext>
            </a:extLst>
          </p:cNvPr>
          <p:cNvSpPr>
            <a:spLocks noGrp="1"/>
          </p:cNvSpPr>
          <p:nvPr>
            <p:ph idx="1"/>
          </p:nvPr>
        </p:nvSpPr>
        <p:spPr/>
        <p:txBody>
          <a:bodyPr/>
          <a:lstStyle/>
          <a:p>
            <a:r>
              <a:rPr lang="en-US" dirty="0"/>
              <a:t>We learned that to apply great data we need clean data. </a:t>
            </a:r>
          </a:p>
          <a:p>
            <a:r>
              <a:rPr lang="en-US" dirty="0"/>
              <a:t>We worked together to code and clean the data to apply the missing blanks to find the answers to our current questions.</a:t>
            </a:r>
          </a:p>
          <a:p>
            <a:r>
              <a:rPr lang="en-US" dirty="0"/>
              <a:t>Further exploration and cleaning of data would be needed if we wanted to further expand on our hypotheses. </a:t>
            </a:r>
          </a:p>
          <a:p>
            <a:r>
              <a:rPr lang="en-US" dirty="0"/>
              <a:t>NEXT STEPS –</a:t>
            </a:r>
          </a:p>
          <a:p>
            <a:pPr lvl="1"/>
            <a:r>
              <a:rPr lang="en-US" dirty="0"/>
              <a:t>The possibility of forecasting to determine which countries have the greatest chance to win medals.</a:t>
            </a:r>
          </a:p>
          <a:p>
            <a:pPr lvl="1"/>
            <a:r>
              <a:rPr lang="en-US" dirty="0"/>
              <a:t>Cleaning up the data to include current countries, added competitions that were not present in our current data.</a:t>
            </a:r>
          </a:p>
        </p:txBody>
      </p:sp>
    </p:spTree>
    <p:extLst>
      <p:ext uri="{BB962C8B-B14F-4D97-AF65-F5344CB8AC3E}">
        <p14:creationId xmlns:p14="http://schemas.microsoft.com/office/powerpoint/2010/main" val="243091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92FBB9-8DA3-C1B5-EF31-F22A8A347DFE}"/>
              </a:ext>
            </a:extLst>
          </p:cNvPr>
          <p:cNvSpPr/>
          <p:nvPr/>
        </p:nvSpPr>
        <p:spPr>
          <a:xfrm>
            <a:off x="3668011" y="2967335"/>
            <a:ext cx="485280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Any Questions?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8047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Olympics – Purpose</a:t>
            </a:r>
          </a:p>
        </p:txBody>
      </p:sp>
      <p:sp>
        <p:nvSpPr>
          <p:cNvPr id="14" name="Content Placeholder 13"/>
          <p:cNvSpPr>
            <a:spLocks noGrp="1"/>
          </p:cNvSpPr>
          <p:nvPr>
            <p:ph idx="1"/>
          </p:nvPr>
        </p:nvSpPr>
        <p:spPr>
          <a:xfrm>
            <a:off x="1522414" y="1905000"/>
            <a:ext cx="9372598" cy="4267200"/>
          </a:xfrm>
        </p:spPr>
        <p:txBody>
          <a:bodyPr>
            <a:normAutofit/>
          </a:bodyPr>
          <a:lstStyle/>
          <a:p>
            <a:r>
              <a:rPr lang="en-US" dirty="0"/>
              <a:t>Purpose: After reviewing the dataset, we decided to analyze this dataset that presents the information of all the athletes that have won medals in both the summer and winter Olympics from 1896 until 2014. </a:t>
            </a:r>
          </a:p>
          <a:p>
            <a:r>
              <a:rPr lang="en-US" dirty="0"/>
              <a:t>However, for the purpose of this project, we will be focusing on the data related to both the summer and winter Olympic since their first  competition after WWII (1948-2014)</a:t>
            </a:r>
          </a:p>
          <a:p>
            <a:r>
              <a:rPr lang="en-US" dirty="0"/>
              <a:t>Each group member has posed a question regarding the data and have completed the analytics on their question as well as will be presenting their findings.</a:t>
            </a:r>
          </a:p>
        </p:txBody>
      </p:sp>
    </p:spTree>
    <p:extLst>
      <p:ext uri="{BB962C8B-B14F-4D97-AF65-F5344CB8AC3E}">
        <p14:creationId xmlns:p14="http://schemas.microsoft.com/office/powerpoint/2010/main" val="136468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CSVs Provided</a:t>
            </a:r>
          </a:p>
        </p:txBody>
      </p:sp>
      <p:sp>
        <p:nvSpPr>
          <p:cNvPr id="6" name="TextBox 5">
            <a:extLst>
              <a:ext uri="{FF2B5EF4-FFF2-40B4-BE49-F238E27FC236}">
                <a16:creationId xmlns:a16="http://schemas.microsoft.com/office/drawing/2014/main" id="{B6656DFC-D87E-90BD-0B0E-D16B1246B93B}"/>
              </a:ext>
            </a:extLst>
          </p:cNvPr>
          <p:cNvSpPr txBox="1"/>
          <p:nvPr/>
        </p:nvSpPr>
        <p:spPr>
          <a:xfrm>
            <a:off x="1561783" y="1654037"/>
            <a:ext cx="4543425" cy="424732"/>
          </a:xfrm>
          <a:prstGeom prst="rect">
            <a:avLst/>
          </a:prstGeom>
          <a:noFill/>
        </p:spPr>
        <p:txBody>
          <a:bodyPr wrap="square" rtlCol="0">
            <a:spAutoFit/>
          </a:bodyPr>
          <a:lstStyle/>
          <a:p>
            <a:pPr>
              <a:lnSpc>
                <a:spcPct val="90000"/>
              </a:lnSpc>
            </a:pPr>
            <a:r>
              <a:rPr lang="en-US" sz="2400" dirty="0"/>
              <a:t>Dictionary CSV</a:t>
            </a:r>
          </a:p>
        </p:txBody>
      </p:sp>
      <p:pic>
        <p:nvPicPr>
          <p:cNvPr id="10" name="Picture 9" descr="A screenshot of a black screen&#10;&#10;Description automatically generated">
            <a:extLst>
              <a:ext uri="{FF2B5EF4-FFF2-40B4-BE49-F238E27FC236}">
                <a16:creationId xmlns:a16="http://schemas.microsoft.com/office/drawing/2014/main" id="{684C751A-87BF-3087-5BCD-845F937A2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783" y="2078769"/>
            <a:ext cx="4400550" cy="819150"/>
          </a:xfrm>
          <a:prstGeom prst="rect">
            <a:avLst/>
          </a:prstGeom>
        </p:spPr>
      </p:pic>
      <p:pic>
        <p:nvPicPr>
          <p:cNvPr id="12" name="Picture 11">
            <a:extLst>
              <a:ext uri="{FF2B5EF4-FFF2-40B4-BE49-F238E27FC236}">
                <a16:creationId xmlns:a16="http://schemas.microsoft.com/office/drawing/2014/main" id="{2177F4CA-6B28-7B68-4C81-FE4E6BDE9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783" y="3540982"/>
            <a:ext cx="7762874" cy="838200"/>
          </a:xfrm>
          <a:prstGeom prst="rect">
            <a:avLst/>
          </a:prstGeom>
        </p:spPr>
      </p:pic>
      <p:pic>
        <p:nvPicPr>
          <p:cNvPr id="14" name="Picture 13">
            <a:extLst>
              <a:ext uri="{FF2B5EF4-FFF2-40B4-BE49-F238E27FC236}">
                <a16:creationId xmlns:a16="http://schemas.microsoft.com/office/drawing/2014/main" id="{52BD60B6-3740-F9D0-695C-6EF25DD1E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783" y="5168181"/>
            <a:ext cx="7762875" cy="809625"/>
          </a:xfrm>
          <a:prstGeom prst="rect">
            <a:avLst/>
          </a:prstGeom>
        </p:spPr>
      </p:pic>
      <p:sp>
        <p:nvSpPr>
          <p:cNvPr id="15" name="TextBox 14">
            <a:extLst>
              <a:ext uri="{FF2B5EF4-FFF2-40B4-BE49-F238E27FC236}">
                <a16:creationId xmlns:a16="http://schemas.microsoft.com/office/drawing/2014/main" id="{95913812-93A6-AFD8-85B7-A7F468E1F1F1}"/>
              </a:ext>
            </a:extLst>
          </p:cNvPr>
          <p:cNvSpPr txBox="1"/>
          <p:nvPr/>
        </p:nvSpPr>
        <p:spPr>
          <a:xfrm>
            <a:off x="1561783" y="3116250"/>
            <a:ext cx="4685029" cy="424732"/>
          </a:xfrm>
          <a:prstGeom prst="rect">
            <a:avLst/>
          </a:prstGeom>
          <a:noFill/>
        </p:spPr>
        <p:txBody>
          <a:bodyPr wrap="square" rtlCol="0">
            <a:spAutoFit/>
          </a:bodyPr>
          <a:lstStyle/>
          <a:p>
            <a:pPr>
              <a:lnSpc>
                <a:spcPct val="90000"/>
              </a:lnSpc>
            </a:pPr>
            <a:r>
              <a:rPr lang="en-US" sz="2400" dirty="0"/>
              <a:t>Summer Olympics CSV</a:t>
            </a:r>
          </a:p>
        </p:txBody>
      </p:sp>
      <p:sp>
        <p:nvSpPr>
          <p:cNvPr id="16" name="TextBox 15">
            <a:extLst>
              <a:ext uri="{FF2B5EF4-FFF2-40B4-BE49-F238E27FC236}">
                <a16:creationId xmlns:a16="http://schemas.microsoft.com/office/drawing/2014/main" id="{989DBD0F-6E50-5E7A-A2EB-2E465A20CA62}"/>
              </a:ext>
            </a:extLst>
          </p:cNvPr>
          <p:cNvSpPr txBox="1"/>
          <p:nvPr/>
        </p:nvSpPr>
        <p:spPr>
          <a:xfrm>
            <a:off x="1561783" y="4692762"/>
            <a:ext cx="3161029" cy="424732"/>
          </a:xfrm>
          <a:prstGeom prst="rect">
            <a:avLst/>
          </a:prstGeom>
          <a:noFill/>
        </p:spPr>
        <p:txBody>
          <a:bodyPr wrap="square" rtlCol="0">
            <a:spAutoFit/>
          </a:bodyPr>
          <a:lstStyle/>
          <a:p>
            <a:pPr>
              <a:lnSpc>
                <a:spcPct val="90000"/>
              </a:lnSpc>
            </a:pPr>
            <a:r>
              <a:rPr lang="en-US" sz="2400" dirty="0"/>
              <a:t>Winter Olympics CSV</a:t>
            </a:r>
          </a:p>
        </p:txBody>
      </p:sp>
    </p:spTree>
    <p:extLst>
      <p:ext uri="{BB962C8B-B14F-4D97-AF65-F5344CB8AC3E}">
        <p14:creationId xmlns:p14="http://schemas.microsoft.com/office/powerpoint/2010/main" val="333230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Up The Data - Group</a:t>
            </a:r>
          </a:p>
        </p:txBody>
      </p:sp>
      <p:pic>
        <p:nvPicPr>
          <p:cNvPr id="9" name="Picture 8" descr="A computer screen shot of a computer program&#10;&#10;Description automatically generated">
            <a:extLst>
              <a:ext uri="{FF2B5EF4-FFF2-40B4-BE49-F238E27FC236}">
                <a16:creationId xmlns:a16="http://schemas.microsoft.com/office/drawing/2014/main" id="{015717C3-D400-D7F4-C8A8-C0E59E7A8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087" y="2057400"/>
            <a:ext cx="9010650" cy="2562225"/>
          </a:xfrm>
          <a:prstGeom prst="rect">
            <a:avLst/>
          </a:prstGeom>
        </p:spPr>
      </p:pic>
      <p:sp>
        <p:nvSpPr>
          <p:cNvPr id="11" name="TextBox 10">
            <a:extLst>
              <a:ext uri="{FF2B5EF4-FFF2-40B4-BE49-F238E27FC236}">
                <a16:creationId xmlns:a16="http://schemas.microsoft.com/office/drawing/2014/main" id="{64C1A2AA-7E1F-5185-B7CA-781346CB1D5A}"/>
              </a:ext>
            </a:extLst>
          </p:cNvPr>
          <p:cNvSpPr txBox="1"/>
          <p:nvPr/>
        </p:nvSpPr>
        <p:spPr>
          <a:xfrm>
            <a:off x="1577974" y="1631591"/>
            <a:ext cx="4495800" cy="424732"/>
          </a:xfrm>
          <a:prstGeom prst="rect">
            <a:avLst/>
          </a:prstGeom>
          <a:noFill/>
        </p:spPr>
        <p:txBody>
          <a:bodyPr wrap="square" rtlCol="0">
            <a:spAutoFit/>
          </a:bodyPr>
          <a:lstStyle/>
          <a:p>
            <a:pPr>
              <a:lnSpc>
                <a:spcPct val="90000"/>
              </a:lnSpc>
            </a:pPr>
            <a:r>
              <a:rPr lang="en-US" sz="2400" dirty="0"/>
              <a:t>Country Mapping</a:t>
            </a:r>
          </a:p>
        </p:txBody>
      </p:sp>
      <p:pic>
        <p:nvPicPr>
          <p:cNvPr id="17" name="Picture 16">
            <a:extLst>
              <a:ext uri="{FF2B5EF4-FFF2-40B4-BE49-F238E27FC236}">
                <a16:creationId xmlns:a16="http://schemas.microsoft.com/office/drawing/2014/main" id="{A2D09B5E-8CD6-4057-560D-BEA232022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087" y="5381625"/>
            <a:ext cx="7172326" cy="885825"/>
          </a:xfrm>
          <a:prstGeom prst="rect">
            <a:avLst/>
          </a:prstGeom>
        </p:spPr>
      </p:pic>
      <p:sp>
        <p:nvSpPr>
          <p:cNvPr id="18" name="TextBox 17">
            <a:extLst>
              <a:ext uri="{FF2B5EF4-FFF2-40B4-BE49-F238E27FC236}">
                <a16:creationId xmlns:a16="http://schemas.microsoft.com/office/drawing/2014/main" id="{75490A66-18D6-5A84-945A-6C04A94F63A7}"/>
              </a:ext>
            </a:extLst>
          </p:cNvPr>
          <p:cNvSpPr txBox="1"/>
          <p:nvPr/>
        </p:nvSpPr>
        <p:spPr>
          <a:xfrm>
            <a:off x="1577974" y="4916639"/>
            <a:ext cx="5724525" cy="424732"/>
          </a:xfrm>
          <a:prstGeom prst="rect">
            <a:avLst/>
          </a:prstGeom>
          <a:noFill/>
        </p:spPr>
        <p:txBody>
          <a:bodyPr wrap="square" rtlCol="0">
            <a:spAutoFit/>
          </a:bodyPr>
          <a:lstStyle/>
          <a:p>
            <a:pPr>
              <a:lnSpc>
                <a:spcPct val="90000"/>
              </a:lnSpc>
            </a:pPr>
            <a:r>
              <a:rPr lang="en-US" sz="2400" dirty="0"/>
              <a:t>Updated Data Frame</a:t>
            </a:r>
          </a:p>
        </p:txBody>
      </p:sp>
    </p:spTree>
    <p:extLst>
      <p:ext uri="{BB962C8B-B14F-4D97-AF65-F5344CB8AC3E}">
        <p14:creationId xmlns:p14="http://schemas.microsoft.com/office/powerpoint/2010/main" val="194863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Olympics – Questions</a:t>
            </a:r>
          </a:p>
        </p:txBody>
      </p:sp>
      <p:sp>
        <p:nvSpPr>
          <p:cNvPr id="14" name="Content Placeholder 13"/>
          <p:cNvSpPr>
            <a:spLocks noGrp="1"/>
          </p:cNvSpPr>
          <p:nvPr>
            <p:ph idx="1"/>
          </p:nvPr>
        </p:nvSpPr>
        <p:spPr>
          <a:xfrm>
            <a:off x="1522414" y="1676400"/>
            <a:ext cx="9372598" cy="4906962"/>
          </a:xfrm>
        </p:spPr>
        <p:txBody>
          <a:bodyPr>
            <a:normAutofit lnSpcReduction="10000"/>
          </a:bodyPr>
          <a:lstStyle/>
          <a:p>
            <a:r>
              <a:rPr lang="en-US" dirty="0"/>
              <a:t>Which Country has won the most medals, overall, in the Summer Olympics? We will be looking at 3 individual events of the sport of Gymnastics (Vault, Individual All Around, &amp; Floor Exercises) where men and women were equally represented. - Traci</a:t>
            </a:r>
          </a:p>
          <a:p>
            <a:r>
              <a:rPr lang="en-US" dirty="0"/>
              <a:t>One of the most popular Olympic event categories is Track &amp; Field. Which countries have had historical success in the events under the umbrella of the Track &amp; Field category? - Benjamin</a:t>
            </a:r>
          </a:p>
          <a:p>
            <a:r>
              <a:rPr lang="en-US" dirty="0"/>
              <a:t>For Speed Skating, how much of an effect does the population of a country correlate on whether that country would receive the most medals? – Katrina</a:t>
            </a:r>
          </a:p>
          <a:p>
            <a:r>
              <a:rPr lang="en-US" dirty="0"/>
              <a:t>Which are the top 3 countries with most medals won (per athlete, not event) per competition? How has this changed over time? How does it compare between the Summer/Winter Olympics? - Homar</a:t>
            </a:r>
          </a:p>
          <a:p>
            <a:endParaRPr lang="en-US" dirty="0"/>
          </a:p>
        </p:txBody>
      </p:sp>
    </p:spTree>
    <p:extLst>
      <p:ext uri="{BB962C8B-B14F-4D97-AF65-F5344CB8AC3E}">
        <p14:creationId xmlns:p14="http://schemas.microsoft.com/office/powerpoint/2010/main" val="65789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B43E-8F6D-7038-7B31-2E789AA4B412}"/>
              </a:ext>
            </a:extLst>
          </p:cNvPr>
          <p:cNvSpPr>
            <a:spLocks noGrp="1"/>
          </p:cNvSpPr>
          <p:nvPr>
            <p:ph type="title"/>
          </p:nvPr>
        </p:nvSpPr>
        <p:spPr/>
        <p:txBody>
          <a:bodyPr/>
          <a:lstStyle/>
          <a:p>
            <a:r>
              <a:rPr lang="en-US" dirty="0"/>
              <a:t>Question: 1- Traci</a:t>
            </a:r>
          </a:p>
        </p:txBody>
      </p:sp>
      <p:sp>
        <p:nvSpPr>
          <p:cNvPr id="3" name="Content Placeholder 2">
            <a:extLst>
              <a:ext uri="{FF2B5EF4-FFF2-40B4-BE49-F238E27FC236}">
                <a16:creationId xmlns:a16="http://schemas.microsoft.com/office/drawing/2014/main" id="{F2DFF4B7-4110-D2CA-E796-9BCEDA64C736}"/>
              </a:ext>
            </a:extLst>
          </p:cNvPr>
          <p:cNvSpPr>
            <a:spLocks noGrp="1"/>
          </p:cNvSpPr>
          <p:nvPr>
            <p:ph idx="1"/>
          </p:nvPr>
        </p:nvSpPr>
        <p:spPr>
          <a:xfrm>
            <a:off x="1522414" y="1905000"/>
            <a:ext cx="9144000" cy="4267200"/>
          </a:xfrm>
        </p:spPr>
        <p:txBody>
          <a:bodyPr/>
          <a:lstStyle/>
          <a:p>
            <a:pPr marL="0" indent="0" algn="ctr">
              <a:lnSpc>
                <a:spcPct val="250000"/>
              </a:lnSpc>
              <a:buNone/>
            </a:pPr>
            <a:r>
              <a:rPr lang="en-US" dirty="0"/>
              <a:t>Which Country has won the most medals, overall, in the Summer Olympics? We will be looking at 3 individual events of the sport of Gymnastics (Vault, Individual All Around, &amp; Floor Exercises) where men and women were equally represented. </a:t>
            </a:r>
          </a:p>
        </p:txBody>
      </p:sp>
    </p:spTree>
    <p:extLst>
      <p:ext uri="{BB962C8B-B14F-4D97-AF65-F5344CB8AC3E}">
        <p14:creationId xmlns:p14="http://schemas.microsoft.com/office/powerpoint/2010/main" val="428232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2" y="284198"/>
            <a:ext cx="9143998" cy="1020762"/>
          </a:xfrm>
        </p:spPr>
        <p:txBody>
          <a:bodyPr/>
          <a:lstStyle/>
          <a:p>
            <a:r>
              <a:rPr lang="en-US" dirty="0"/>
              <a:t>Top 5 Countries with the Most Medals</a:t>
            </a:r>
          </a:p>
        </p:txBody>
      </p:sp>
      <p:sp>
        <p:nvSpPr>
          <p:cNvPr id="7" name="TextBox 6">
            <a:extLst>
              <a:ext uri="{FF2B5EF4-FFF2-40B4-BE49-F238E27FC236}">
                <a16:creationId xmlns:a16="http://schemas.microsoft.com/office/drawing/2014/main" id="{CE951068-3253-7D35-3663-5617B6C6042D}"/>
              </a:ext>
            </a:extLst>
          </p:cNvPr>
          <p:cNvSpPr txBox="1"/>
          <p:nvPr/>
        </p:nvSpPr>
        <p:spPr>
          <a:xfrm>
            <a:off x="0" y="3124200"/>
            <a:ext cx="2667000" cy="1338828"/>
          </a:xfrm>
          <a:prstGeom prst="rect">
            <a:avLst/>
          </a:prstGeom>
          <a:noFill/>
        </p:spPr>
        <p:txBody>
          <a:bodyPr wrap="square" rtlCol="0" anchor="ctr" anchorCtr="0">
            <a:spAutoFit/>
          </a:bodyPr>
          <a:lstStyle/>
          <a:p>
            <a:pPr>
              <a:lnSpc>
                <a:spcPct val="90000"/>
              </a:lnSpc>
            </a:pPr>
            <a:r>
              <a:rPr lang="en-US" dirty="0"/>
              <a:t>URS- USSR Prior to 1991</a:t>
            </a:r>
          </a:p>
          <a:p>
            <a:pPr>
              <a:lnSpc>
                <a:spcPct val="90000"/>
              </a:lnSpc>
            </a:pPr>
            <a:r>
              <a:rPr lang="en-US" dirty="0"/>
              <a:t>ROU- Romania</a:t>
            </a:r>
          </a:p>
          <a:p>
            <a:pPr>
              <a:lnSpc>
                <a:spcPct val="90000"/>
              </a:lnSpc>
            </a:pPr>
            <a:r>
              <a:rPr lang="en-US" dirty="0"/>
              <a:t>JPN- Japan</a:t>
            </a:r>
          </a:p>
          <a:p>
            <a:pPr>
              <a:lnSpc>
                <a:spcPct val="90000"/>
              </a:lnSpc>
            </a:pPr>
            <a:r>
              <a:rPr lang="en-US" dirty="0"/>
              <a:t>RUS- Russia Post 1991</a:t>
            </a:r>
          </a:p>
          <a:p>
            <a:pPr>
              <a:lnSpc>
                <a:spcPct val="90000"/>
              </a:lnSpc>
            </a:pPr>
            <a:r>
              <a:rPr lang="en-US" dirty="0"/>
              <a:t>USA- USA</a:t>
            </a:r>
          </a:p>
        </p:txBody>
      </p:sp>
      <p:pic>
        <p:nvPicPr>
          <p:cNvPr id="8" name="Picture 7">
            <a:extLst>
              <a:ext uri="{FF2B5EF4-FFF2-40B4-BE49-F238E27FC236}">
                <a16:creationId xmlns:a16="http://schemas.microsoft.com/office/drawing/2014/main" id="{03288CFE-6518-D837-0088-D779345145A7}"/>
              </a:ext>
            </a:extLst>
          </p:cNvPr>
          <p:cNvPicPr>
            <a:picLocks noChangeAspect="1"/>
          </p:cNvPicPr>
          <p:nvPr/>
        </p:nvPicPr>
        <p:blipFill>
          <a:blip r:embed="rId3"/>
          <a:stretch>
            <a:fillRect/>
          </a:stretch>
        </p:blipFill>
        <p:spPr>
          <a:xfrm>
            <a:off x="2513012" y="1752600"/>
            <a:ext cx="8056133" cy="4541170"/>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2" y="304800"/>
            <a:ext cx="9143998" cy="1020762"/>
          </a:xfrm>
        </p:spPr>
        <p:txBody>
          <a:bodyPr/>
          <a:lstStyle/>
          <a:p>
            <a:r>
              <a:rPr lang="en-US" dirty="0"/>
              <a:t>USSR vs. USA a Timeline Analysis</a:t>
            </a:r>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2903978169"/>
              </p:ext>
            </p:extLst>
          </p:nvPr>
        </p:nvGraphicFramePr>
        <p:xfrm>
          <a:off x="1217612" y="1905000"/>
          <a:ext cx="10058399" cy="4648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770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16x9</Template>
  <TotalTime>4248</TotalTime>
  <Words>1725</Words>
  <Application>Microsoft Macintosh PowerPoint</Application>
  <PresentationFormat>Custom</PresentationFormat>
  <Paragraphs>102</Paragraphs>
  <Slides>24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Consolas</vt:lpstr>
      <vt:lpstr>Corbel</vt:lpstr>
      <vt:lpstr>Helvetica Neue</vt:lpstr>
      <vt:lpstr>Menlo</vt:lpstr>
      <vt:lpstr>Chalkboard 16x9</vt:lpstr>
      <vt:lpstr>Olympics – Project 1</vt:lpstr>
      <vt:lpstr>Olympics – Content</vt:lpstr>
      <vt:lpstr>Olympics – Purpose</vt:lpstr>
      <vt:lpstr>CSVs Provided</vt:lpstr>
      <vt:lpstr>Cleaning Up The Data - Group</vt:lpstr>
      <vt:lpstr>Olympics – Questions</vt:lpstr>
      <vt:lpstr>Question: 1- Traci</vt:lpstr>
      <vt:lpstr>Top 5 Countries with the Most Medals</vt:lpstr>
      <vt:lpstr>USSR vs. USA a Timeline Analysis</vt:lpstr>
      <vt:lpstr>USSR % of Men vs. Women</vt:lpstr>
      <vt:lpstr>Question #2 - Ben</vt:lpstr>
      <vt:lpstr>The Top Performers</vt:lpstr>
      <vt:lpstr>GDP per Capita Comparison</vt:lpstr>
      <vt:lpstr>Question: 3- Katrina</vt:lpstr>
      <vt:lpstr>Speed Skating &amp; Population</vt:lpstr>
      <vt:lpstr>    Top 10 Countries with the Most Medals</vt:lpstr>
      <vt:lpstr>    Top 10 Countries with Population</vt:lpstr>
      <vt:lpstr>Question 4 - Homar</vt:lpstr>
      <vt:lpstr>Analyzing the Data - Homar</vt:lpstr>
      <vt:lpstr>Results – Summer Olympics </vt:lpstr>
      <vt:lpstr>Results – Winter Olympics</vt:lpstr>
      <vt:lpstr>Results – Summer vs Winter Olympics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Olympics – Project 1</dc:title>
  <dc:creator>Traci Ellis</dc:creator>
  <cp:lastModifiedBy>Traci Ellis</cp:lastModifiedBy>
  <cp:revision>4</cp:revision>
  <dcterms:created xsi:type="dcterms:W3CDTF">2023-11-01T00:25:04Z</dcterms:created>
  <dcterms:modified xsi:type="dcterms:W3CDTF">2023-11-05T22:46:45Z</dcterms:modified>
</cp:coreProperties>
</file>