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572" r:id="rId2"/>
    <p:sldId id="573" r:id="rId3"/>
    <p:sldId id="575" r:id="rId4"/>
    <p:sldId id="57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 userDrawn="1">
          <p15:clr>
            <a:srgbClr val="A4A3A4"/>
          </p15:clr>
        </p15:guide>
        <p15:guide id="2" pos="19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1CF"/>
    <a:srgbClr val="7787A0"/>
    <a:srgbClr val="A0B0BF"/>
    <a:srgbClr val="C9D2E1"/>
    <a:srgbClr val="CACEC8"/>
    <a:srgbClr val="E7E9E6"/>
    <a:srgbClr val="E8CDC8"/>
    <a:srgbClr val="F7E9E0"/>
    <a:srgbClr val="FFFFFF"/>
    <a:srgbClr val="EFB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3992" autoAdjust="0"/>
  </p:normalViewPr>
  <p:slideViewPr>
    <p:cSldViewPr snapToGrid="0" showGuides="1">
      <p:cViewPr>
        <p:scale>
          <a:sx n="150" d="100"/>
          <a:sy n="150" d="100"/>
        </p:scale>
        <p:origin x="108" y="432"/>
      </p:cViewPr>
      <p:guideLst>
        <p:guide orient="horz" pos="3185"/>
        <p:guide pos="19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DFCB8-7EF4-48C1-8984-7222E239D7EE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BA41-6BA2-47AC-9C1D-5ECEA0A6E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CEC7B23B-B44A-4D4E-A644-28D31D5D46BB}"/>
              </a:ext>
            </a:extLst>
          </p:cNvPr>
          <p:cNvSpPr/>
          <p:nvPr userDrawn="1"/>
        </p:nvSpPr>
        <p:spPr>
          <a:xfrm>
            <a:off x="8304710" y="-357181"/>
            <a:ext cx="1678580" cy="1678580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293F68-4482-4AE8-8897-B0B37B77D924}"/>
              </a:ext>
            </a:extLst>
          </p:cNvPr>
          <p:cNvSpPr/>
          <p:nvPr userDrawn="1"/>
        </p:nvSpPr>
        <p:spPr>
          <a:xfrm>
            <a:off x="7912656" y="4169092"/>
            <a:ext cx="1493964" cy="14939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F7673C-FB86-43AA-81E0-D949F3958232}"/>
              </a:ext>
            </a:extLst>
          </p:cNvPr>
          <p:cNvSpPr/>
          <p:nvPr userDrawn="1"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9C0F4F-B302-472B-B5DE-CCDCE34EBC56}"/>
              </a:ext>
            </a:extLst>
          </p:cNvPr>
          <p:cNvSpPr/>
          <p:nvPr userDrawn="1"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AF156A-C79C-43C7-9BD7-206D9A6343F8}"/>
              </a:ext>
            </a:extLst>
          </p:cNvPr>
          <p:cNvSpPr/>
          <p:nvPr userDrawn="1"/>
        </p:nvSpPr>
        <p:spPr>
          <a:xfrm>
            <a:off x="7447494" y="4482353"/>
            <a:ext cx="271986" cy="2719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82C517-038D-44CE-BFA8-87E38C853F9C}"/>
              </a:ext>
            </a:extLst>
          </p:cNvPr>
          <p:cNvSpPr/>
          <p:nvPr userDrawn="1"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CEC7B23B-B44A-4D4E-A644-28D31D5D46BB}"/>
              </a:ext>
            </a:extLst>
          </p:cNvPr>
          <p:cNvSpPr/>
          <p:nvPr userDrawn="1"/>
        </p:nvSpPr>
        <p:spPr>
          <a:xfrm>
            <a:off x="8304710" y="-357181"/>
            <a:ext cx="1678580" cy="1678580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293F68-4482-4AE8-8897-B0B37B77D924}"/>
              </a:ext>
            </a:extLst>
          </p:cNvPr>
          <p:cNvSpPr/>
          <p:nvPr userDrawn="1"/>
        </p:nvSpPr>
        <p:spPr>
          <a:xfrm>
            <a:off x="7912656" y="4169092"/>
            <a:ext cx="1493964" cy="14939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F7673C-FB86-43AA-81E0-D949F3958232}"/>
              </a:ext>
            </a:extLst>
          </p:cNvPr>
          <p:cNvSpPr/>
          <p:nvPr userDrawn="1"/>
        </p:nvSpPr>
        <p:spPr>
          <a:xfrm>
            <a:off x="393996" y="-243597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9C0F4F-B302-472B-B5DE-CCDCE34EBC56}"/>
              </a:ext>
            </a:extLst>
          </p:cNvPr>
          <p:cNvSpPr/>
          <p:nvPr userDrawn="1"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AF156A-C79C-43C7-9BD7-206D9A6343F8}"/>
              </a:ext>
            </a:extLst>
          </p:cNvPr>
          <p:cNvSpPr/>
          <p:nvPr userDrawn="1"/>
        </p:nvSpPr>
        <p:spPr>
          <a:xfrm>
            <a:off x="7465500" y="4500359"/>
            <a:ext cx="253980" cy="253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82C517-038D-44CE-BFA8-87E38C853F9C}"/>
              </a:ext>
            </a:extLst>
          </p:cNvPr>
          <p:cNvSpPr/>
          <p:nvPr userDrawn="1"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2E1F09-DABE-4D83-A100-A552D52222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9863" y="1344453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DF8F646-4157-4404-9E5E-AAF2295AC7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31630" y="3106775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AC950B8-B3C5-402C-9B9D-328BF4B8E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56657" y="1344453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9A555D14-229C-4EC0-83EA-5BBD96CFB1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75165" y="3106774"/>
            <a:ext cx="1678581" cy="1678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00925B-250B-4449-8AAE-AE537938FEE4}"/>
              </a:ext>
            </a:extLst>
          </p:cNvPr>
          <p:cNvSpPr/>
          <p:nvPr userDrawn="1"/>
        </p:nvSpPr>
        <p:spPr>
          <a:xfrm>
            <a:off x="1009863" y="3107235"/>
            <a:ext cx="1678581" cy="168505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EA9DE3-263F-42E6-BD0D-E6374BB73CC2}"/>
              </a:ext>
            </a:extLst>
          </p:cNvPr>
          <p:cNvSpPr/>
          <p:nvPr userDrawn="1"/>
        </p:nvSpPr>
        <p:spPr>
          <a:xfrm>
            <a:off x="2833260" y="1341448"/>
            <a:ext cx="1678581" cy="1685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F38442-FC4F-4801-8EFE-5E720C8CA490}"/>
              </a:ext>
            </a:extLst>
          </p:cNvPr>
          <p:cNvSpPr/>
          <p:nvPr userDrawn="1"/>
        </p:nvSpPr>
        <p:spPr>
          <a:xfrm>
            <a:off x="4653397" y="3107235"/>
            <a:ext cx="1678581" cy="16850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81858B-517F-4AEB-AFA4-A1366039FAB1}"/>
              </a:ext>
            </a:extLst>
          </p:cNvPr>
          <p:cNvSpPr/>
          <p:nvPr userDrawn="1"/>
        </p:nvSpPr>
        <p:spPr>
          <a:xfrm>
            <a:off x="6480055" y="1337983"/>
            <a:ext cx="1678581" cy="16850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4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033456" y="47746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2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669989D-4831-4E99-B76E-9A53CB0F3A88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4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505C267-49E1-4600-867F-CF8DBCE4F79D}"/>
              </a:ext>
            </a:extLst>
          </p:cNvPr>
          <p:cNvSpPr/>
          <p:nvPr/>
        </p:nvSpPr>
        <p:spPr>
          <a:xfrm>
            <a:off x="-807511" y="563665"/>
            <a:ext cx="477014" cy="477014"/>
          </a:xfrm>
          <a:prstGeom prst="ellipse">
            <a:avLst/>
          </a:prstGeom>
          <a:solidFill>
            <a:srgbClr val="F7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D28B02D-442A-4DD1-A4DA-B971F843735F}"/>
              </a:ext>
            </a:extLst>
          </p:cNvPr>
          <p:cNvSpPr/>
          <p:nvPr/>
        </p:nvSpPr>
        <p:spPr>
          <a:xfrm>
            <a:off x="-807511" y="1455830"/>
            <a:ext cx="477014" cy="477014"/>
          </a:xfrm>
          <a:prstGeom prst="ellipse">
            <a:avLst/>
          </a:prstGeom>
          <a:solidFill>
            <a:srgbClr val="F4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A8CAFB-1BE9-4C16-9406-510FAF3CFA5D}"/>
              </a:ext>
            </a:extLst>
          </p:cNvPr>
          <p:cNvSpPr/>
          <p:nvPr/>
        </p:nvSpPr>
        <p:spPr>
          <a:xfrm>
            <a:off x="-807511" y="2347995"/>
            <a:ext cx="477014" cy="477014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5B20BE-6CA9-46D9-B5B9-F8C091566F2B}"/>
              </a:ext>
            </a:extLst>
          </p:cNvPr>
          <p:cNvSpPr/>
          <p:nvPr/>
        </p:nvSpPr>
        <p:spPr>
          <a:xfrm>
            <a:off x="-807511" y="3240159"/>
            <a:ext cx="477014" cy="477014"/>
          </a:xfrm>
          <a:prstGeom prst="ellipse">
            <a:avLst/>
          </a:prstGeom>
          <a:solidFill>
            <a:srgbClr val="A0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4E3E248-4603-4FA6-BBD2-1B1ACE327CCC}"/>
              </a:ext>
            </a:extLst>
          </p:cNvPr>
          <p:cNvSpPr/>
          <p:nvPr/>
        </p:nvSpPr>
        <p:spPr>
          <a:xfrm>
            <a:off x="-807511" y="4132323"/>
            <a:ext cx="477014" cy="477014"/>
          </a:xfrm>
          <a:prstGeom prst="ellipse">
            <a:avLst/>
          </a:prstGeom>
          <a:solidFill>
            <a:srgbClr val="C9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EB41CC-BAEE-4D2E-881A-C9EF384A7367}"/>
              </a:ext>
            </a:extLst>
          </p:cNvPr>
          <p:cNvSpPr/>
          <p:nvPr/>
        </p:nvSpPr>
        <p:spPr>
          <a:xfrm>
            <a:off x="7787944" y="-502928"/>
            <a:ext cx="2197265" cy="2197265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5B2908-F800-489F-B118-0B2139456F5E}"/>
              </a:ext>
            </a:extLst>
          </p:cNvPr>
          <p:cNvSpPr/>
          <p:nvPr/>
        </p:nvSpPr>
        <p:spPr>
          <a:xfrm>
            <a:off x="6890637" y="4032905"/>
            <a:ext cx="2038210" cy="2038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A37A06-D5EC-401A-94ED-3A762E0FF759}"/>
              </a:ext>
            </a:extLst>
          </p:cNvPr>
          <p:cNvSpPr/>
          <p:nvPr/>
        </p:nvSpPr>
        <p:spPr>
          <a:xfrm>
            <a:off x="7934460" y="2249512"/>
            <a:ext cx="673979" cy="6739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3A9C07-9FD6-4C30-BD7A-750C8BE6C844}"/>
              </a:ext>
            </a:extLst>
          </p:cNvPr>
          <p:cNvSpPr/>
          <p:nvPr/>
        </p:nvSpPr>
        <p:spPr>
          <a:xfrm>
            <a:off x="156692" y="-318866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D8641DC-6DB0-4D27-8CA0-D18322683142}"/>
              </a:ext>
            </a:extLst>
          </p:cNvPr>
          <p:cNvSpPr/>
          <p:nvPr/>
        </p:nvSpPr>
        <p:spPr>
          <a:xfrm>
            <a:off x="-190611" y="4331467"/>
            <a:ext cx="1169214" cy="1169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0808BD-90C2-4C3B-A3BA-3C4A631D65DE}"/>
              </a:ext>
            </a:extLst>
          </p:cNvPr>
          <p:cNvSpPr/>
          <p:nvPr/>
        </p:nvSpPr>
        <p:spPr>
          <a:xfrm>
            <a:off x="614925" y="4099653"/>
            <a:ext cx="769442" cy="769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PA_矩形 7">
            <a:extLst>
              <a:ext uri="{FF2B5EF4-FFF2-40B4-BE49-F238E27FC236}">
                <a16:creationId xmlns:a16="http://schemas.microsoft.com/office/drawing/2014/main" id="{541FEF50-7606-4F9E-B334-82F431569C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3524" y="1803667"/>
            <a:ext cx="55767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3200" kern="0" dirty="0">
                <a:solidFill>
                  <a:schemeClr val="accent3"/>
                </a:solidFill>
                <a:ea typeface="方正细谭黑简体" panose="02000000000000000000" pitchFamily="2" charset="-122"/>
                <a:cs typeface="+mn-ea"/>
              </a:rPr>
              <a:t>运用</a:t>
            </a:r>
            <a:r>
              <a:rPr lang="en-US" altLang="zh-CN" sz="3200" kern="0" dirty="0">
                <a:solidFill>
                  <a:schemeClr val="accent3"/>
                </a:solidFill>
                <a:ea typeface="方正细谭黑简体" panose="02000000000000000000" pitchFamily="2" charset="-122"/>
                <a:cs typeface="+mn-ea"/>
              </a:rPr>
              <a:t>SNA</a:t>
            </a:r>
            <a:r>
              <a:rPr lang="zh-CN" altLang="en-US" sz="3200" kern="0" dirty="0">
                <a:solidFill>
                  <a:schemeClr val="accent3"/>
                </a:solidFill>
                <a:ea typeface="方正细谭黑简体" panose="02000000000000000000" pitchFamily="2" charset="-122"/>
                <a:cs typeface="+mn-ea"/>
              </a:rPr>
              <a:t>分析交际圈</a:t>
            </a:r>
            <a:endParaRPr lang="en-US" altLang="zh-CN" sz="3200" kern="0" dirty="0">
              <a:solidFill>
                <a:schemeClr val="accent3"/>
              </a:solidFill>
              <a:ea typeface="方正细谭黑简体" panose="02000000000000000000" pitchFamily="2" charset="-122"/>
              <a:cs typeface="+mn-ea"/>
            </a:endParaRPr>
          </a:p>
          <a:p>
            <a:pPr defTabSz="685800">
              <a:defRPr/>
            </a:pPr>
            <a:r>
              <a:rPr lang="zh-CN" altLang="en-US" sz="3200" kern="0" dirty="0">
                <a:solidFill>
                  <a:schemeClr val="accent3"/>
                </a:solidFill>
                <a:ea typeface="方正细谭黑简体" panose="02000000000000000000" pitchFamily="2" charset="-122"/>
                <a:cs typeface="+mn-ea"/>
              </a:rPr>
              <a:t>中的中心人物与枢纽人物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433373-A347-478D-8CB7-5F177445ED74}"/>
              </a:ext>
            </a:extLst>
          </p:cNvPr>
          <p:cNvSpPr/>
          <p:nvPr/>
        </p:nvSpPr>
        <p:spPr>
          <a:xfrm>
            <a:off x="215153" y="274405"/>
            <a:ext cx="8713694" cy="45946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70E2A-9048-43B0-A5D5-382D8E58D3C8}"/>
              </a:ext>
            </a:extLst>
          </p:cNvPr>
          <p:cNvSpPr txBox="1"/>
          <p:nvPr/>
        </p:nvSpPr>
        <p:spPr>
          <a:xfrm>
            <a:off x="5092065" y="1636030"/>
            <a:ext cx="2584450" cy="11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江苏省扬州中学 徐一鸣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江苏省扬州中学 曹鼎言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江苏省扬州中学 黄炳赫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4160BE-6F51-4011-881B-222193C03F54}"/>
              </a:ext>
            </a:extLst>
          </p:cNvPr>
          <p:cNvSpPr txBox="1"/>
          <p:nvPr/>
        </p:nvSpPr>
        <p:spPr>
          <a:xfrm>
            <a:off x="5110480" y="2943162"/>
            <a:ext cx="442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指导老师 什么都没做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孔令辉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他也配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研究主题及背景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749300" y="1104900"/>
            <a:ext cx="7245350" cy="30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随着社会的高速发展，人们的交际圈也在发生着变化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朋友圈、动漫圈、游戏圈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每个人都在社群中占据着一定的地位：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社群中的核心（中心人物）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社群间的桥梁（枢纽人物）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“小透明”（边缘人物）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8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306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研究主题及背景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749300" y="1104900"/>
            <a:ext cx="7245350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虚拟主播的圈子成为了当下的热门，深受广大青年的欢迎。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虚拟主播圈时常发生变动。我们通常会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根据印象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攀比当下各个主播的现状和趋势。但这些印象常常具有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局限性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于是我们设想：利用数学建模，在一定范围内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运用数据，定量分析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虚拟主播们的情况。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345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67F4-9B5C-49B6-93DE-AFA16503E766}"/>
              </a:ext>
            </a:extLst>
          </p:cNvPr>
          <p:cNvSpPr txBox="1"/>
          <p:nvPr/>
        </p:nvSpPr>
        <p:spPr>
          <a:xfrm>
            <a:off x="342900" y="330200"/>
            <a:ext cx="263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|&gt; </a:t>
            </a:r>
            <a:r>
              <a:rPr lang="zh-CN" altLang="en-US" sz="2400" dirty="0"/>
              <a:t>研究方法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95E92-C82B-46B1-97E7-01980E96AE9E}"/>
              </a:ext>
            </a:extLst>
          </p:cNvPr>
          <p:cNvSpPr txBox="1"/>
          <p:nvPr/>
        </p:nvSpPr>
        <p:spPr>
          <a:xfrm>
            <a:off x="527050" y="1149350"/>
            <a:ext cx="7245350" cy="133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SNA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Social Network Analysis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）社会网络分析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通过使用网络和图论来研究社会结构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根据节点（一个虚拟主播）以及连接它们的纽带来描述网络。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452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">
  <a:themeElements>
    <a:clrScheme name="12舒服配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F7E9E0"/>
      </a:accent1>
      <a:accent2>
        <a:srgbClr val="F4D1CF"/>
      </a:accent2>
      <a:accent3>
        <a:srgbClr val="7787A0"/>
      </a:accent3>
      <a:accent4>
        <a:srgbClr val="A0B0BF"/>
      </a:accent4>
      <a:accent5>
        <a:srgbClr val="C9D2E1"/>
      </a:accent5>
      <a:accent6>
        <a:srgbClr val="70AD47"/>
      </a:accent6>
      <a:hlink>
        <a:srgbClr val="000000"/>
      </a:hlink>
      <a:folHlink>
        <a:srgbClr val="954F72"/>
      </a:folHlink>
    </a:clrScheme>
    <a:fontScheme name="dmo5hql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1897</TotalTime>
  <Words>217</Words>
  <Application>Microsoft Office PowerPoint</Application>
  <PresentationFormat>全屏显示(16:9)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方正细谭黑简体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淡雅蓝粉</dc:title>
  <dc:creator>第一PPT</dc:creator>
  <cp:keywords>www.1ppt.com</cp:keywords>
  <dc:description>www.1ppt.com</dc:description>
  <cp:lastModifiedBy>yzzx</cp:lastModifiedBy>
  <cp:revision>848</cp:revision>
  <dcterms:created xsi:type="dcterms:W3CDTF">2019-06-21T02:16:19Z</dcterms:created>
  <dcterms:modified xsi:type="dcterms:W3CDTF">2022-05-31T12:59:25Z</dcterms:modified>
</cp:coreProperties>
</file>