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572" r:id="rId2"/>
    <p:sldId id="573" r:id="rId3"/>
    <p:sldId id="575" r:id="rId4"/>
    <p:sldId id="574" r:id="rId5"/>
    <p:sldId id="576" r:id="rId6"/>
    <p:sldId id="581" r:id="rId7"/>
    <p:sldId id="582" r:id="rId8"/>
    <p:sldId id="583" r:id="rId9"/>
    <p:sldId id="584" r:id="rId10"/>
    <p:sldId id="585" r:id="rId11"/>
    <p:sldId id="586" r:id="rId12"/>
    <p:sldId id="588" r:id="rId13"/>
    <p:sldId id="580" r:id="rId14"/>
    <p:sldId id="589" r:id="rId15"/>
    <p:sldId id="590" r:id="rId16"/>
    <p:sldId id="591" r:id="rId17"/>
    <p:sldId id="592" r:id="rId18"/>
    <p:sldId id="577" r:id="rId19"/>
    <p:sldId id="578" r:id="rId20"/>
    <p:sldId id="579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5" userDrawn="1">
          <p15:clr>
            <a:srgbClr val="A4A3A4"/>
          </p15:clr>
        </p15:guide>
        <p15:guide id="2" pos="19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D1CF"/>
    <a:srgbClr val="7787A0"/>
    <a:srgbClr val="A0B0BF"/>
    <a:srgbClr val="C9D2E1"/>
    <a:srgbClr val="CACEC8"/>
    <a:srgbClr val="E7E9E6"/>
    <a:srgbClr val="E8CDC8"/>
    <a:srgbClr val="F7E9E0"/>
    <a:srgbClr val="FFFFFF"/>
    <a:srgbClr val="EFB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2" autoAdjust="0"/>
    <p:restoredTop sz="93992" autoAdjust="0"/>
  </p:normalViewPr>
  <p:slideViewPr>
    <p:cSldViewPr snapToGrid="0" showGuides="1">
      <p:cViewPr varScale="1">
        <p:scale>
          <a:sx n="158" d="100"/>
          <a:sy n="158" d="100"/>
        </p:scale>
        <p:origin x="144" y="246"/>
      </p:cViewPr>
      <p:guideLst>
        <p:guide orient="horz" pos="3185"/>
        <p:guide pos="19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DFCB8-7EF4-48C1-8984-7222E239D7EE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3BA41-6BA2-47AC-9C1D-5ECEA0A6E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22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66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>
            <a:extLst>
              <a:ext uri="{FF2B5EF4-FFF2-40B4-BE49-F238E27FC236}">
                <a16:creationId xmlns:a16="http://schemas.microsoft.com/office/drawing/2014/main" id="{CEC7B23B-B44A-4D4E-A644-28D31D5D46BB}"/>
              </a:ext>
            </a:extLst>
          </p:cNvPr>
          <p:cNvSpPr/>
          <p:nvPr userDrawn="1"/>
        </p:nvSpPr>
        <p:spPr>
          <a:xfrm>
            <a:off x="8304710" y="-357181"/>
            <a:ext cx="1678580" cy="1678580"/>
          </a:xfrm>
          <a:prstGeom prst="ellipse">
            <a:avLst/>
          </a:prstGeom>
          <a:solidFill>
            <a:srgbClr val="77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E293F68-4482-4AE8-8897-B0B37B77D924}"/>
              </a:ext>
            </a:extLst>
          </p:cNvPr>
          <p:cNvSpPr/>
          <p:nvPr userDrawn="1"/>
        </p:nvSpPr>
        <p:spPr>
          <a:xfrm>
            <a:off x="7912656" y="4169092"/>
            <a:ext cx="1493964" cy="14939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EF7673C-FB86-43AA-81E0-D949F3958232}"/>
              </a:ext>
            </a:extLst>
          </p:cNvPr>
          <p:cNvSpPr/>
          <p:nvPr userDrawn="1"/>
        </p:nvSpPr>
        <p:spPr>
          <a:xfrm>
            <a:off x="393996" y="-243597"/>
            <a:ext cx="916465" cy="9164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D9C0F4F-B302-472B-B5DE-CCDCE34EBC56}"/>
              </a:ext>
            </a:extLst>
          </p:cNvPr>
          <p:cNvSpPr/>
          <p:nvPr userDrawn="1"/>
        </p:nvSpPr>
        <p:spPr>
          <a:xfrm>
            <a:off x="-190611" y="4331467"/>
            <a:ext cx="1169214" cy="11692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6AF156A-C79C-43C7-9BD7-206D9A6343F8}"/>
              </a:ext>
            </a:extLst>
          </p:cNvPr>
          <p:cNvSpPr/>
          <p:nvPr userDrawn="1"/>
        </p:nvSpPr>
        <p:spPr>
          <a:xfrm>
            <a:off x="7447494" y="4482353"/>
            <a:ext cx="271986" cy="2719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982C517-038D-44CE-BFA8-87E38C853F9C}"/>
              </a:ext>
            </a:extLst>
          </p:cNvPr>
          <p:cNvSpPr/>
          <p:nvPr userDrawn="1"/>
        </p:nvSpPr>
        <p:spPr>
          <a:xfrm>
            <a:off x="215153" y="274405"/>
            <a:ext cx="8713694" cy="459469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17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>
            <a:extLst>
              <a:ext uri="{FF2B5EF4-FFF2-40B4-BE49-F238E27FC236}">
                <a16:creationId xmlns:a16="http://schemas.microsoft.com/office/drawing/2014/main" id="{CEC7B23B-B44A-4D4E-A644-28D31D5D46BB}"/>
              </a:ext>
            </a:extLst>
          </p:cNvPr>
          <p:cNvSpPr/>
          <p:nvPr userDrawn="1"/>
        </p:nvSpPr>
        <p:spPr>
          <a:xfrm>
            <a:off x="8304710" y="-357181"/>
            <a:ext cx="1678580" cy="1678580"/>
          </a:xfrm>
          <a:prstGeom prst="ellipse">
            <a:avLst/>
          </a:prstGeom>
          <a:solidFill>
            <a:srgbClr val="77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E293F68-4482-4AE8-8897-B0B37B77D924}"/>
              </a:ext>
            </a:extLst>
          </p:cNvPr>
          <p:cNvSpPr/>
          <p:nvPr userDrawn="1"/>
        </p:nvSpPr>
        <p:spPr>
          <a:xfrm>
            <a:off x="7912656" y="4169092"/>
            <a:ext cx="1493964" cy="14939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EF7673C-FB86-43AA-81E0-D949F3958232}"/>
              </a:ext>
            </a:extLst>
          </p:cNvPr>
          <p:cNvSpPr/>
          <p:nvPr userDrawn="1"/>
        </p:nvSpPr>
        <p:spPr>
          <a:xfrm>
            <a:off x="393996" y="-243597"/>
            <a:ext cx="916465" cy="9164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D9C0F4F-B302-472B-B5DE-CCDCE34EBC56}"/>
              </a:ext>
            </a:extLst>
          </p:cNvPr>
          <p:cNvSpPr/>
          <p:nvPr userDrawn="1"/>
        </p:nvSpPr>
        <p:spPr>
          <a:xfrm>
            <a:off x="-190611" y="4331467"/>
            <a:ext cx="1169214" cy="11692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6AF156A-C79C-43C7-9BD7-206D9A6343F8}"/>
              </a:ext>
            </a:extLst>
          </p:cNvPr>
          <p:cNvSpPr/>
          <p:nvPr userDrawn="1"/>
        </p:nvSpPr>
        <p:spPr>
          <a:xfrm>
            <a:off x="7465500" y="4500359"/>
            <a:ext cx="253980" cy="2539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982C517-038D-44CE-BFA8-87E38C853F9C}"/>
              </a:ext>
            </a:extLst>
          </p:cNvPr>
          <p:cNvSpPr/>
          <p:nvPr userDrawn="1"/>
        </p:nvSpPr>
        <p:spPr>
          <a:xfrm>
            <a:off x="215153" y="274405"/>
            <a:ext cx="8713694" cy="459469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62E1F09-DABE-4D83-A100-A552D52222A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9863" y="1344453"/>
            <a:ext cx="1678581" cy="1678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4DF8F646-4157-4404-9E5E-AAF2295AC7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31630" y="3106775"/>
            <a:ext cx="1678581" cy="1678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CAC950B8-B3C5-402C-9B9D-328BF4B8E8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56657" y="1344453"/>
            <a:ext cx="1678581" cy="1678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9A555D14-229C-4EC0-83EA-5BBD96CFB1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475165" y="3106774"/>
            <a:ext cx="1678581" cy="1678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00925B-250B-4449-8AAE-AE537938FEE4}"/>
              </a:ext>
            </a:extLst>
          </p:cNvPr>
          <p:cNvSpPr/>
          <p:nvPr userDrawn="1"/>
        </p:nvSpPr>
        <p:spPr>
          <a:xfrm>
            <a:off x="1009863" y="3107235"/>
            <a:ext cx="1678581" cy="1685051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7EA9DE3-263F-42E6-BD0D-E6374BB73CC2}"/>
              </a:ext>
            </a:extLst>
          </p:cNvPr>
          <p:cNvSpPr/>
          <p:nvPr userDrawn="1"/>
        </p:nvSpPr>
        <p:spPr>
          <a:xfrm>
            <a:off x="2833260" y="1341448"/>
            <a:ext cx="1678581" cy="16850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0F38442-FC4F-4801-8EFE-5E720C8CA490}"/>
              </a:ext>
            </a:extLst>
          </p:cNvPr>
          <p:cNvSpPr/>
          <p:nvPr userDrawn="1"/>
        </p:nvSpPr>
        <p:spPr>
          <a:xfrm>
            <a:off x="4653397" y="3107235"/>
            <a:ext cx="1678581" cy="16850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A81858B-517F-4AEB-AFA4-A1366039FAB1}"/>
              </a:ext>
            </a:extLst>
          </p:cNvPr>
          <p:cNvSpPr/>
          <p:nvPr userDrawn="1"/>
        </p:nvSpPr>
        <p:spPr>
          <a:xfrm>
            <a:off x="6480055" y="1337983"/>
            <a:ext cx="1678581" cy="16850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43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041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669989D-4831-4E99-B76E-9A53CB0F3A88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64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669989D-4831-4E99-B76E-9A53CB0F3A88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033456" y="477468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125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669989D-4831-4E99-B76E-9A53CB0F3A88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53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669989D-4831-4E99-B76E-9A53CB0F3A88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67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669989D-4831-4E99-B76E-9A53CB0F3A88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93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20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94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live.bilibili.com/" TargetMode="External"/><Relationship Id="rId2" Type="http://schemas.openxmlformats.org/officeDocument/2006/relationships/hyperlink" Target="https://vtbs.moe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1505C267-49E1-4600-867F-CF8DBCE4F79D}"/>
              </a:ext>
            </a:extLst>
          </p:cNvPr>
          <p:cNvSpPr/>
          <p:nvPr/>
        </p:nvSpPr>
        <p:spPr>
          <a:xfrm>
            <a:off x="-807511" y="563665"/>
            <a:ext cx="477014" cy="477014"/>
          </a:xfrm>
          <a:prstGeom prst="ellipse">
            <a:avLst/>
          </a:prstGeom>
          <a:solidFill>
            <a:srgbClr val="F7E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D28B02D-442A-4DD1-A4DA-B971F843735F}"/>
              </a:ext>
            </a:extLst>
          </p:cNvPr>
          <p:cNvSpPr/>
          <p:nvPr/>
        </p:nvSpPr>
        <p:spPr>
          <a:xfrm>
            <a:off x="-807511" y="1455830"/>
            <a:ext cx="477014" cy="477014"/>
          </a:xfrm>
          <a:prstGeom prst="ellipse">
            <a:avLst/>
          </a:prstGeom>
          <a:solidFill>
            <a:srgbClr val="F4D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6A8CAFB-1BE9-4C16-9406-510FAF3CFA5D}"/>
              </a:ext>
            </a:extLst>
          </p:cNvPr>
          <p:cNvSpPr/>
          <p:nvPr/>
        </p:nvSpPr>
        <p:spPr>
          <a:xfrm>
            <a:off x="-807511" y="2347995"/>
            <a:ext cx="477014" cy="477014"/>
          </a:xfrm>
          <a:prstGeom prst="ellipse">
            <a:avLst/>
          </a:prstGeom>
          <a:solidFill>
            <a:srgbClr val="77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A5B20BE-6CA9-46D9-B5B9-F8C091566F2B}"/>
              </a:ext>
            </a:extLst>
          </p:cNvPr>
          <p:cNvSpPr/>
          <p:nvPr/>
        </p:nvSpPr>
        <p:spPr>
          <a:xfrm>
            <a:off x="-807511" y="3240159"/>
            <a:ext cx="477014" cy="477014"/>
          </a:xfrm>
          <a:prstGeom prst="ellipse">
            <a:avLst/>
          </a:prstGeom>
          <a:solidFill>
            <a:srgbClr val="A0B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4E3E248-4603-4FA6-BBD2-1B1ACE327CCC}"/>
              </a:ext>
            </a:extLst>
          </p:cNvPr>
          <p:cNvSpPr/>
          <p:nvPr/>
        </p:nvSpPr>
        <p:spPr>
          <a:xfrm>
            <a:off x="-807511" y="4132323"/>
            <a:ext cx="477014" cy="477014"/>
          </a:xfrm>
          <a:prstGeom prst="ellipse">
            <a:avLst/>
          </a:prstGeom>
          <a:solidFill>
            <a:srgbClr val="C9D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3EB41CC-BAEE-4D2E-881A-C9EF384A7367}"/>
              </a:ext>
            </a:extLst>
          </p:cNvPr>
          <p:cNvSpPr/>
          <p:nvPr/>
        </p:nvSpPr>
        <p:spPr>
          <a:xfrm>
            <a:off x="7787944" y="-502928"/>
            <a:ext cx="2197265" cy="2197265"/>
          </a:xfrm>
          <a:prstGeom prst="ellipse">
            <a:avLst/>
          </a:prstGeom>
          <a:solidFill>
            <a:srgbClr val="77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25B2908-F800-489F-B118-0B2139456F5E}"/>
              </a:ext>
            </a:extLst>
          </p:cNvPr>
          <p:cNvSpPr/>
          <p:nvPr/>
        </p:nvSpPr>
        <p:spPr>
          <a:xfrm>
            <a:off x="6890637" y="4032905"/>
            <a:ext cx="2038210" cy="20382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BA37A06-D5EC-401A-94ED-3A762E0FF759}"/>
              </a:ext>
            </a:extLst>
          </p:cNvPr>
          <p:cNvSpPr/>
          <p:nvPr/>
        </p:nvSpPr>
        <p:spPr>
          <a:xfrm>
            <a:off x="7934460" y="2249512"/>
            <a:ext cx="673979" cy="6739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933A9C07-9FD6-4C30-BD7A-750C8BE6C844}"/>
              </a:ext>
            </a:extLst>
          </p:cNvPr>
          <p:cNvSpPr/>
          <p:nvPr/>
        </p:nvSpPr>
        <p:spPr>
          <a:xfrm>
            <a:off x="156692" y="-318866"/>
            <a:ext cx="916465" cy="9164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D8641DC-6DB0-4D27-8CA0-D18322683142}"/>
              </a:ext>
            </a:extLst>
          </p:cNvPr>
          <p:cNvSpPr/>
          <p:nvPr/>
        </p:nvSpPr>
        <p:spPr>
          <a:xfrm>
            <a:off x="-190611" y="4331467"/>
            <a:ext cx="1169214" cy="11692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10808BD-90C2-4C3B-A3BA-3C4A631D65DE}"/>
              </a:ext>
            </a:extLst>
          </p:cNvPr>
          <p:cNvSpPr/>
          <p:nvPr/>
        </p:nvSpPr>
        <p:spPr>
          <a:xfrm>
            <a:off x="614925" y="4099653"/>
            <a:ext cx="769442" cy="7694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PA_矩形 7">
            <a:extLst>
              <a:ext uri="{FF2B5EF4-FFF2-40B4-BE49-F238E27FC236}">
                <a16:creationId xmlns:a16="http://schemas.microsoft.com/office/drawing/2014/main" id="{541FEF50-7606-4F9E-B334-82F431569CC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03524" y="1803667"/>
            <a:ext cx="557674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zh-CN" altLang="en-US" sz="3200" kern="0" dirty="0">
                <a:solidFill>
                  <a:schemeClr val="accent3"/>
                </a:solidFill>
                <a:ea typeface="方正细谭黑简体" panose="02000000000000000000" pitchFamily="2" charset="-122"/>
                <a:cs typeface="+mn-ea"/>
              </a:rPr>
              <a:t>运用</a:t>
            </a:r>
            <a:r>
              <a:rPr lang="en-US" altLang="zh-CN" sz="3200" kern="0" dirty="0">
                <a:solidFill>
                  <a:schemeClr val="accent3"/>
                </a:solidFill>
                <a:ea typeface="方正细谭黑简体" panose="02000000000000000000" pitchFamily="2" charset="-122"/>
                <a:cs typeface="+mn-ea"/>
              </a:rPr>
              <a:t>SNA</a:t>
            </a:r>
            <a:r>
              <a:rPr lang="zh-CN" altLang="en-US" sz="3200" kern="0" dirty="0">
                <a:solidFill>
                  <a:schemeClr val="accent3"/>
                </a:solidFill>
                <a:ea typeface="方正细谭黑简体" panose="02000000000000000000" pitchFamily="2" charset="-122"/>
                <a:cs typeface="+mn-ea"/>
              </a:rPr>
              <a:t>分析交际圈</a:t>
            </a:r>
            <a:endParaRPr lang="en-US" altLang="zh-CN" sz="3200" kern="0" dirty="0">
              <a:solidFill>
                <a:schemeClr val="accent3"/>
              </a:solidFill>
              <a:ea typeface="方正细谭黑简体" panose="02000000000000000000" pitchFamily="2" charset="-122"/>
              <a:cs typeface="+mn-ea"/>
            </a:endParaRPr>
          </a:p>
          <a:p>
            <a:pPr defTabSz="685800">
              <a:defRPr/>
            </a:pPr>
            <a:r>
              <a:rPr lang="zh-CN" altLang="en-US" sz="3200" kern="0" dirty="0">
                <a:solidFill>
                  <a:schemeClr val="accent3"/>
                </a:solidFill>
                <a:ea typeface="方正细谭黑简体" panose="02000000000000000000" pitchFamily="2" charset="-122"/>
                <a:cs typeface="+mn-ea"/>
              </a:rPr>
              <a:t>中的中心人物与枢纽人物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4433373-A347-478D-8CB7-5F177445ED74}"/>
              </a:ext>
            </a:extLst>
          </p:cNvPr>
          <p:cNvSpPr/>
          <p:nvPr/>
        </p:nvSpPr>
        <p:spPr>
          <a:xfrm>
            <a:off x="215153" y="274405"/>
            <a:ext cx="8713694" cy="459469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4970E2A-9048-43B0-A5D5-382D8E58D3C8}"/>
              </a:ext>
            </a:extLst>
          </p:cNvPr>
          <p:cNvSpPr txBox="1"/>
          <p:nvPr/>
        </p:nvSpPr>
        <p:spPr>
          <a:xfrm>
            <a:off x="5092065" y="1636030"/>
            <a:ext cx="2584450" cy="1197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江苏省扬州中学 徐一鸣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江苏省扬州中学 曹鼎言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江苏省扬州中学 黄炳赫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4160BE-6F51-4011-881B-222193C03F54}"/>
              </a:ext>
            </a:extLst>
          </p:cNvPr>
          <p:cNvSpPr txBox="1"/>
          <p:nvPr/>
        </p:nvSpPr>
        <p:spPr>
          <a:xfrm>
            <a:off x="5110480" y="2943162"/>
            <a:ext cx="3497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指导老师 令辉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什么都没做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他也配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孔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661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9567F4-9B5C-49B6-93DE-AFA16503E766}"/>
              </a:ext>
            </a:extLst>
          </p:cNvPr>
          <p:cNvSpPr txBox="1"/>
          <p:nvPr/>
        </p:nvSpPr>
        <p:spPr>
          <a:xfrm>
            <a:off x="342898" y="330200"/>
            <a:ext cx="7245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|&gt; </a:t>
            </a:r>
            <a:r>
              <a:rPr lang="zh-CN" altLang="en-US" sz="2400" dirty="0"/>
              <a:t>模型建立</a:t>
            </a:r>
            <a:r>
              <a:rPr lang="en-US" altLang="zh-CN" sz="2400" dirty="0"/>
              <a:t> </a:t>
            </a:r>
            <a:r>
              <a:rPr lang="zh-CN" altLang="en-US" sz="2400" dirty="0"/>
              <a:t>（</a:t>
            </a:r>
            <a:r>
              <a:rPr lang="en-US" altLang="zh-CN" sz="2400" dirty="0">
                <a:latin typeface="+mn-ea"/>
              </a:rPr>
              <a:t> SNA</a:t>
            </a:r>
            <a:r>
              <a:rPr lang="zh-CN" altLang="en-US" sz="2400" dirty="0"/>
              <a:t>算法的理论实现）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3E8CB16-D391-4549-BFC1-F46F92775CB9}"/>
              </a:ext>
            </a:extLst>
          </p:cNvPr>
          <p:cNvGrpSpPr/>
          <p:nvPr/>
        </p:nvGrpSpPr>
        <p:grpSpPr>
          <a:xfrm>
            <a:off x="342898" y="1393111"/>
            <a:ext cx="8465560" cy="2330638"/>
            <a:chOff x="342898" y="1393111"/>
            <a:chExt cx="8465560" cy="233063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2B795E92-C82B-46B1-97E7-01980E96AE9E}"/>
                    </a:ext>
                  </a:extLst>
                </p:cNvPr>
                <p:cNvSpPr txBox="1"/>
                <p:nvPr/>
              </p:nvSpPr>
              <p:spPr>
                <a:xfrm>
                  <a:off x="342898" y="1393111"/>
                  <a:ext cx="8465560" cy="23306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zh-CN" altLang="en-US" dirty="0"/>
                    <a:t>显然，一个节点对于其他节点的影响力与上述变量均为</a:t>
                  </a:r>
                  <a:r>
                    <a:rPr lang="zh-CN" altLang="en-US" b="1" dirty="0"/>
                    <a:t>正相关</a:t>
                  </a:r>
                  <a:r>
                    <a:rPr lang="zh-CN" altLang="en-US" dirty="0"/>
                    <a:t>。即</a:t>
                  </a:r>
                  <a:endParaRPr lang="en-US" altLang="zh-CN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altLang="zh-CN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altLang="zh-CN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altLang="zh-CN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altLang="zh-CN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zh-CN" altLang="en-US" dirty="0"/>
                    <a:t>我们的目的是筛选出影响力</a:t>
                  </a:r>
                  <a:r>
                    <a:rPr lang="zh-CN" altLang="en-US" b="1" dirty="0"/>
                    <a:t>相对</a:t>
                  </a:r>
                  <a:r>
                    <a:rPr lang="zh-CN" altLang="en-US" dirty="0"/>
                    <a:t>较大的节点，而不是绝对较大的节点。因此我们不关心 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zh-CN" altLang="en-US" dirty="0"/>
                    <a:t>具体的函数值，而只关心其</a:t>
                  </a:r>
                  <a:r>
                    <a:rPr lang="zh-CN" altLang="en-US" b="1" dirty="0"/>
                    <a:t>相对大小</a:t>
                  </a:r>
                  <a:r>
                    <a:rPr lang="zh-CN" altLang="en-US" dirty="0"/>
                    <a:t>。从而，我们仅需要设计出一个</a:t>
                  </a:r>
                  <a:r>
                    <a:rPr lang="zh-CN" altLang="en-US" b="1" dirty="0"/>
                    <a:t>正相关的函数</a:t>
                  </a:r>
                  <a:r>
                    <a:rPr lang="zh-CN" altLang="en-US" dirty="0"/>
                    <a:t>就可以正确筛选出所需的数据。</a:t>
                  </a:r>
                  <a:endParaRPr lang="en-US" altLang="zh-CN" dirty="0"/>
                </a:p>
              </p:txBody>
            </p:sp>
          </mc:Choice>
          <mc:Fallback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2B795E92-C82B-46B1-97E7-01980E96A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898" y="1393111"/>
                  <a:ext cx="8465560" cy="2330638"/>
                </a:xfrm>
                <a:prstGeom prst="rect">
                  <a:avLst/>
                </a:prstGeom>
                <a:blipFill>
                  <a:blip r:embed="rId2"/>
                  <a:stretch>
                    <a:fillRect l="-432" t="-1571" b="-34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6B0340C4-1894-4CAF-BC35-440DEDA47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336" y="1865450"/>
              <a:ext cx="3019425" cy="285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664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9567F4-9B5C-49B6-93DE-AFA16503E766}"/>
              </a:ext>
            </a:extLst>
          </p:cNvPr>
          <p:cNvSpPr txBox="1"/>
          <p:nvPr/>
        </p:nvSpPr>
        <p:spPr>
          <a:xfrm>
            <a:off x="342898" y="330200"/>
            <a:ext cx="7245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|&gt; </a:t>
            </a:r>
            <a:r>
              <a:rPr lang="zh-CN" altLang="en-US" sz="2400" dirty="0"/>
              <a:t>模型建立</a:t>
            </a:r>
            <a:r>
              <a:rPr lang="en-US" altLang="zh-CN" sz="2400" dirty="0"/>
              <a:t> </a:t>
            </a:r>
            <a:r>
              <a:rPr lang="zh-CN" altLang="en-US" sz="2400" dirty="0"/>
              <a:t>（</a:t>
            </a:r>
            <a:r>
              <a:rPr lang="en-US" altLang="zh-CN" sz="2400" dirty="0">
                <a:latin typeface="+mn-ea"/>
              </a:rPr>
              <a:t> SNA</a:t>
            </a:r>
            <a:r>
              <a:rPr lang="zh-CN" altLang="en-US" sz="2400" dirty="0"/>
              <a:t>算法的理论实现）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096703A-6354-4372-B728-9007F32966A4}"/>
                  </a:ext>
                </a:extLst>
              </p:cNvPr>
              <p:cNvSpPr txBox="1"/>
              <p:nvPr/>
            </p:nvSpPr>
            <p:spPr>
              <a:xfrm>
                <a:off x="450353" y="1218018"/>
                <a:ext cx="846556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我们不妨假设函数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具有万有引力定律的形式，即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096703A-6354-4372-B728-9007F3296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53" y="1218018"/>
                <a:ext cx="8465560" cy="391646"/>
              </a:xfrm>
              <a:prstGeom prst="rect">
                <a:avLst/>
              </a:prstGeom>
              <a:blipFill>
                <a:blip r:embed="rId2"/>
                <a:stretch>
                  <a:fillRect l="-648" t="-9375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71FAF345-8BD5-4583-B5C0-2084CDE31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391" y="1575991"/>
            <a:ext cx="2558629" cy="57488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8C2C294-1436-42EB-8CE9-A3A9F5F9352A}"/>
              </a:ext>
            </a:extLst>
          </p:cNvPr>
          <p:cNvSpPr txBox="1"/>
          <p:nvPr/>
        </p:nvSpPr>
        <p:spPr>
          <a:xfrm>
            <a:off x="513287" y="2084752"/>
            <a:ext cx="846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不妨取 </a:t>
            </a:r>
            <a:r>
              <a:rPr lang="en-US" altLang="zh-CN" dirty="0"/>
              <a:t>G=1</a:t>
            </a:r>
            <a:r>
              <a:rPr lang="zh-CN" altLang="en-US" dirty="0"/>
              <a:t>，则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760BF4-10FE-4F15-B9CF-789F5ED11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2954" y="2481445"/>
            <a:ext cx="1778778" cy="51946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03A2E78-BFE9-4EB4-90FD-4107F3008945}"/>
              </a:ext>
            </a:extLst>
          </p:cNvPr>
          <p:cNvSpPr txBox="1"/>
          <p:nvPr/>
        </p:nvSpPr>
        <p:spPr>
          <a:xfrm>
            <a:off x="513287" y="2938990"/>
            <a:ext cx="846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其中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495D592-B256-4385-AB7D-C6A1A76ED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8293" y="3302902"/>
            <a:ext cx="1376425" cy="37473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14CC55C-F7AB-4ECB-A537-A5674D045E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4718" y="3308322"/>
            <a:ext cx="1376425" cy="38671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690B49D-FD75-4A09-A5BC-F02CFD24F6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2306" y="4024880"/>
            <a:ext cx="1322412" cy="53219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26DD063-3CD4-4FE1-AE86-8EFDC5E82414}"/>
              </a:ext>
            </a:extLst>
          </p:cNvPr>
          <p:cNvSpPr txBox="1"/>
          <p:nvPr/>
        </p:nvSpPr>
        <p:spPr>
          <a:xfrm>
            <a:off x="513287" y="3655870"/>
            <a:ext cx="846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 </a:t>
            </a:r>
            <a:r>
              <a:rPr lang="zh-CN" altLang="en-US" dirty="0"/>
              <a:t>的方向满足</a:t>
            </a:r>
          </a:p>
        </p:txBody>
      </p:sp>
    </p:spTree>
    <p:extLst>
      <p:ext uri="{BB962C8B-B14F-4D97-AF65-F5344CB8AC3E}">
        <p14:creationId xmlns:p14="http://schemas.microsoft.com/office/powerpoint/2010/main" val="3007965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9567F4-9B5C-49B6-93DE-AFA16503E766}"/>
              </a:ext>
            </a:extLst>
          </p:cNvPr>
          <p:cNvSpPr txBox="1"/>
          <p:nvPr/>
        </p:nvSpPr>
        <p:spPr>
          <a:xfrm>
            <a:off x="342898" y="330200"/>
            <a:ext cx="7245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|&gt; </a:t>
            </a:r>
            <a:r>
              <a:rPr lang="zh-CN" altLang="en-US" sz="2400" dirty="0"/>
              <a:t>模型建立</a:t>
            </a:r>
            <a:r>
              <a:rPr lang="en-US" altLang="zh-CN" sz="2400" dirty="0"/>
              <a:t> </a:t>
            </a:r>
            <a:r>
              <a:rPr lang="zh-CN" altLang="en-US" sz="2400" dirty="0"/>
              <a:t>（</a:t>
            </a:r>
            <a:r>
              <a:rPr lang="en-US" altLang="zh-CN" sz="2400" dirty="0">
                <a:latin typeface="+mn-ea"/>
              </a:rPr>
              <a:t> SNA</a:t>
            </a:r>
            <a:r>
              <a:rPr lang="zh-CN" altLang="en-US" sz="2400" dirty="0"/>
              <a:t>算法的理论实现）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96703A-6354-4372-B728-9007F32966A4}"/>
              </a:ext>
            </a:extLst>
          </p:cNvPr>
          <p:cNvSpPr txBox="1"/>
          <p:nvPr/>
        </p:nvSpPr>
        <p:spPr>
          <a:xfrm>
            <a:off x="427676" y="1148922"/>
            <a:ext cx="84655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当满足以下任意一种情形，我们给节点 </a:t>
            </a:r>
            <a:r>
              <a:rPr lang="en-US" altLang="zh-CN" dirty="0" err="1"/>
              <a:t>i</a:t>
            </a:r>
            <a:r>
              <a:rPr lang="en-US" altLang="zh-CN" dirty="0"/>
              <a:t> </a:t>
            </a:r>
            <a:r>
              <a:rPr lang="zh-CN" altLang="en-US" dirty="0"/>
              <a:t>、</a:t>
            </a:r>
            <a:r>
              <a:rPr lang="en-US" altLang="zh-CN" dirty="0"/>
              <a:t>j </a:t>
            </a:r>
            <a:r>
              <a:rPr lang="zh-CN" altLang="en-US" dirty="0"/>
              <a:t>之间建立有向边：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b="1" dirty="0"/>
              <a:t>情形一：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情形二：</a:t>
            </a:r>
            <a:endParaRPr lang="en-US" altLang="zh-CN" b="1" dirty="0"/>
          </a:p>
          <a:p>
            <a:endParaRPr lang="zh-CN" altLang="en-US" b="1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上述操作完成后，我们便获得了</a:t>
            </a:r>
            <a:r>
              <a:rPr lang="en-US" altLang="zh-CN" dirty="0"/>
              <a:t>500</a:t>
            </a:r>
            <a:r>
              <a:rPr lang="zh-CN" altLang="en-US" dirty="0"/>
              <a:t>个点之间的</a:t>
            </a:r>
            <a:r>
              <a:rPr lang="zh-CN" altLang="en-US" b="1" dirty="0"/>
              <a:t>有向图</a:t>
            </a:r>
            <a:r>
              <a:rPr lang="zh-CN" altLang="en-US" dirty="0"/>
              <a:t>。在有向图的基础上进行</a:t>
            </a:r>
            <a:r>
              <a:rPr lang="en-US" altLang="zh-CN" dirty="0"/>
              <a:t>SNA</a:t>
            </a:r>
            <a:r>
              <a:rPr lang="zh-CN" altLang="en-US" dirty="0"/>
              <a:t>社会网络分析便可以得到我们所需要的中心人物、枢纽人物和边缘人物。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FB5096-922A-48F5-9448-5DE89C223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589" y="3175195"/>
            <a:ext cx="6695025" cy="3310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E49349D-5962-4E01-9420-65E3A1D87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589" y="2215591"/>
            <a:ext cx="3531162" cy="40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99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9567F4-9B5C-49B6-93DE-AFA16503E766}"/>
              </a:ext>
            </a:extLst>
          </p:cNvPr>
          <p:cNvSpPr txBox="1"/>
          <p:nvPr/>
        </p:nvSpPr>
        <p:spPr>
          <a:xfrm>
            <a:off x="342900" y="330200"/>
            <a:ext cx="4295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|&gt; </a:t>
            </a:r>
            <a:r>
              <a:rPr lang="zh-CN" altLang="en-US" sz="2400" dirty="0"/>
              <a:t>研究过程 （数据获取）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B1A6B78-1BD1-462B-89E6-07FD02142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571750"/>
            <a:ext cx="3896040" cy="215075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D6F6608-80FA-4AF3-80CA-F28FC7CAB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763" y="2767440"/>
            <a:ext cx="4262392" cy="22604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369064F-8131-4385-91CD-F28DDA28D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015" y="791865"/>
            <a:ext cx="3665618" cy="197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90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9567F4-9B5C-49B6-93DE-AFA16503E766}"/>
              </a:ext>
            </a:extLst>
          </p:cNvPr>
          <p:cNvSpPr txBox="1"/>
          <p:nvPr/>
        </p:nvSpPr>
        <p:spPr>
          <a:xfrm>
            <a:off x="342900" y="330200"/>
            <a:ext cx="7518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|&gt; </a:t>
            </a:r>
            <a:r>
              <a:rPr lang="zh-CN" altLang="en-US" sz="2400" dirty="0"/>
              <a:t>研究过程 （数据处理，构建有向图）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AB25EEA-23B9-4BF3-97B1-26E508F55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54" y="846031"/>
            <a:ext cx="7518190" cy="403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54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9567F4-9B5C-49B6-93DE-AFA16503E766}"/>
              </a:ext>
            </a:extLst>
          </p:cNvPr>
          <p:cNvSpPr txBox="1"/>
          <p:nvPr/>
        </p:nvSpPr>
        <p:spPr>
          <a:xfrm>
            <a:off x="342900" y="330200"/>
            <a:ext cx="4295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|&gt; </a:t>
            </a:r>
            <a:r>
              <a:rPr lang="zh-CN" altLang="en-US" sz="2400" dirty="0"/>
              <a:t>研究过程 （社群划分）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C2B5D5-B85A-4FC2-8044-53337A0121BF}"/>
              </a:ext>
            </a:extLst>
          </p:cNvPr>
          <p:cNvSpPr/>
          <p:nvPr/>
        </p:nvSpPr>
        <p:spPr>
          <a:xfrm>
            <a:off x="635841" y="1211125"/>
            <a:ext cx="73394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在运用</a:t>
            </a:r>
            <a:r>
              <a:rPr lang="en-US" altLang="zh-CN" dirty="0"/>
              <a:t>GN</a:t>
            </a:r>
            <a:r>
              <a:rPr lang="zh-CN" altLang="en-US" dirty="0"/>
              <a:t>算法时，时间复杂度高达 </a:t>
            </a:r>
            <a:r>
              <a:rPr lang="en-US" altLang="zh-CN" dirty="0"/>
              <a:t>O(m^2, n)</a:t>
            </a:r>
            <a:r>
              <a:rPr lang="zh-CN" altLang="en-US" dirty="0"/>
              <a:t>，这大大加剧了小组分析的难度（难以在短时间内获得我们想要的数据，且容易将极为重要的节点提前孤立出去，导致孤立节点数量偏多）。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为此，我们创新性地提出</a:t>
            </a:r>
            <a:r>
              <a:rPr lang="zh-CN" altLang="en-US" b="1" dirty="0"/>
              <a:t>优化方法</a:t>
            </a:r>
            <a:r>
              <a:rPr lang="en-US" altLang="zh-CN" b="1" dirty="0"/>
              <a:t>——GN</a:t>
            </a:r>
            <a:r>
              <a:rPr lang="zh-CN" altLang="en-US" b="1" dirty="0"/>
              <a:t>加速保护算法</a:t>
            </a: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加速：</a:t>
            </a:r>
            <a:r>
              <a:rPr lang="zh-CN" altLang="en-US" dirty="0"/>
              <a:t>在</a:t>
            </a:r>
            <a:r>
              <a:rPr lang="en-US" altLang="zh-CN" dirty="0"/>
              <a:t>GN</a:t>
            </a:r>
            <a:r>
              <a:rPr lang="zh-CN" altLang="en-US" dirty="0"/>
              <a:t>算法的基础上，我们不采取每次只删一条边的方法，而改为每删</a:t>
            </a:r>
            <a:r>
              <a:rPr lang="en-US" altLang="zh-CN" dirty="0"/>
              <a:t>x</a:t>
            </a:r>
            <a:r>
              <a:rPr lang="zh-CN" altLang="en-US" dirty="0"/>
              <a:t>条边，计算一次边介数。例如，当</a:t>
            </a:r>
            <a:r>
              <a:rPr lang="en-US" altLang="zh-CN" dirty="0"/>
              <a:t>x=10</a:t>
            </a:r>
            <a:r>
              <a:rPr lang="zh-CN" altLang="en-US" dirty="0"/>
              <a:t>时，我们每删</a:t>
            </a:r>
            <a:r>
              <a:rPr lang="en-US" altLang="zh-CN" dirty="0"/>
              <a:t>10</a:t>
            </a:r>
            <a:r>
              <a:rPr lang="zh-CN" altLang="en-US" dirty="0"/>
              <a:t>条边计算一次边介数，这样速度可以提升约</a:t>
            </a:r>
            <a:r>
              <a:rPr lang="en-US" altLang="zh-CN" dirty="0"/>
              <a:t>10</a:t>
            </a:r>
            <a:r>
              <a:rPr lang="zh-CN" altLang="en-US" dirty="0"/>
              <a:t>倍。相应地，会造成精度下降，但我们可以获得模块度最大时的模糊边界，只要在边界附近重新精确删边便可以获得较为精确的划分（见表</a:t>
            </a:r>
            <a:r>
              <a:rPr lang="en-US" altLang="zh-CN" dirty="0"/>
              <a:t>2</a:t>
            </a:r>
            <a:r>
              <a:rPr lang="zh-CN" altLang="en-US" dirty="0"/>
              <a:t>）。同时，因为模块度变化的大致趋势应该相同，我们可以利用这种方法来进行数据的检验。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保护：</a:t>
            </a:r>
            <a:r>
              <a:rPr lang="zh-CN" altLang="en-US" dirty="0"/>
              <a:t>为了防止孤立节点出现，我们加入限制条件，限制每个节点至少保留一条边。即使一个节点最后的边边介数足够大，我们也不删这条边。这样不仅可以有效防止过多的孤立社群的出现，还避免了重要节点被提前孤立。</a:t>
            </a:r>
          </a:p>
        </p:txBody>
      </p:sp>
    </p:spTree>
    <p:extLst>
      <p:ext uri="{BB962C8B-B14F-4D97-AF65-F5344CB8AC3E}">
        <p14:creationId xmlns:p14="http://schemas.microsoft.com/office/powerpoint/2010/main" val="1503501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9567F4-9B5C-49B6-93DE-AFA16503E766}"/>
              </a:ext>
            </a:extLst>
          </p:cNvPr>
          <p:cNvSpPr txBox="1"/>
          <p:nvPr/>
        </p:nvSpPr>
        <p:spPr>
          <a:xfrm>
            <a:off x="342900" y="330200"/>
            <a:ext cx="4295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|&gt; </a:t>
            </a:r>
            <a:r>
              <a:rPr lang="zh-CN" altLang="en-US" sz="2400" dirty="0"/>
              <a:t>研究过程 （数据获取）</a:t>
            </a:r>
          </a:p>
        </p:txBody>
      </p:sp>
    </p:spTree>
    <p:extLst>
      <p:ext uri="{BB962C8B-B14F-4D97-AF65-F5344CB8AC3E}">
        <p14:creationId xmlns:p14="http://schemas.microsoft.com/office/powerpoint/2010/main" val="1871484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9567F4-9B5C-49B6-93DE-AFA16503E766}"/>
              </a:ext>
            </a:extLst>
          </p:cNvPr>
          <p:cNvSpPr txBox="1"/>
          <p:nvPr/>
        </p:nvSpPr>
        <p:spPr>
          <a:xfrm>
            <a:off x="342900" y="330200"/>
            <a:ext cx="4295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|&gt; </a:t>
            </a:r>
            <a:r>
              <a:rPr lang="zh-CN" altLang="en-US" sz="2400" dirty="0"/>
              <a:t>研究过程 （数据获取）</a:t>
            </a:r>
          </a:p>
        </p:txBody>
      </p:sp>
    </p:spTree>
    <p:extLst>
      <p:ext uri="{BB962C8B-B14F-4D97-AF65-F5344CB8AC3E}">
        <p14:creationId xmlns:p14="http://schemas.microsoft.com/office/powerpoint/2010/main" val="2462318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9567F4-9B5C-49B6-93DE-AFA16503E766}"/>
              </a:ext>
            </a:extLst>
          </p:cNvPr>
          <p:cNvSpPr txBox="1"/>
          <p:nvPr/>
        </p:nvSpPr>
        <p:spPr>
          <a:xfrm>
            <a:off x="342900" y="330200"/>
            <a:ext cx="2635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|&gt; </a:t>
            </a:r>
            <a:r>
              <a:rPr lang="zh-CN" altLang="en-US" sz="2400" dirty="0"/>
              <a:t>研究成果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795E92-C82B-46B1-97E7-01980E96AE9E}"/>
              </a:ext>
            </a:extLst>
          </p:cNvPr>
          <p:cNvSpPr txBox="1"/>
          <p:nvPr/>
        </p:nvSpPr>
        <p:spPr>
          <a:xfrm>
            <a:off x="527050" y="1149350"/>
            <a:ext cx="724535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Something here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。。。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2710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9567F4-9B5C-49B6-93DE-AFA16503E766}"/>
              </a:ext>
            </a:extLst>
          </p:cNvPr>
          <p:cNvSpPr txBox="1"/>
          <p:nvPr/>
        </p:nvSpPr>
        <p:spPr>
          <a:xfrm>
            <a:off x="342899" y="330200"/>
            <a:ext cx="320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|&gt; </a:t>
            </a:r>
            <a:r>
              <a:rPr lang="zh-CN" altLang="en-US" sz="2400" dirty="0"/>
              <a:t>研究感受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795E92-C82B-46B1-97E7-01980E96AE9E}"/>
              </a:ext>
            </a:extLst>
          </p:cNvPr>
          <p:cNvSpPr txBox="1"/>
          <p:nvPr/>
        </p:nvSpPr>
        <p:spPr>
          <a:xfrm>
            <a:off x="527050" y="1149350"/>
            <a:ext cx="724535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Something here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。。。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4462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9567F4-9B5C-49B6-93DE-AFA16503E766}"/>
              </a:ext>
            </a:extLst>
          </p:cNvPr>
          <p:cNvSpPr txBox="1"/>
          <p:nvPr/>
        </p:nvSpPr>
        <p:spPr>
          <a:xfrm>
            <a:off x="342900" y="330200"/>
            <a:ext cx="306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|&gt; </a:t>
            </a:r>
            <a:r>
              <a:rPr lang="zh-CN" altLang="en-US" sz="2400" dirty="0"/>
              <a:t>研究主题及背景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795E92-C82B-46B1-97E7-01980E96AE9E}"/>
              </a:ext>
            </a:extLst>
          </p:cNvPr>
          <p:cNvSpPr txBox="1"/>
          <p:nvPr/>
        </p:nvSpPr>
        <p:spPr>
          <a:xfrm>
            <a:off x="749300" y="1104900"/>
            <a:ext cx="7245350" cy="3090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随着社会的高速发展，人们的交际圈也在发生着变化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朋友圈、动漫圈、游戏圈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……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每个人都在社群中占据着一定的地位：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社群中的核心（中心人物）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社群间的桥梁（枢纽人物）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“小透明”（边缘人物）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0803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9567F4-9B5C-49B6-93DE-AFA16503E766}"/>
              </a:ext>
            </a:extLst>
          </p:cNvPr>
          <p:cNvSpPr txBox="1"/>
          <p:nvPr/>
        </p:nvSpPr>
        <p:spPr>
          <a:xfrm>
            <a:off x="342900" y="330200"/>
            <a:ext cx="2635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|&gt; </a:t>
            </a:r>
            <a:r>
              <a:rPr lang="zh-CN" altLang="en-US" sz="2400" dirty="0"/>
              <a:t>研究过程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795E92-C82B-46B1-97E7-01980E96AE9E}"/>
              </a:ext>
            </a:extLst>
          </p:cNvPr>
          <p:cNvSpPr txBox="1"/>
          <p:nvPr/>
        </p:nvSpPr>
        <p:spPr>
          <a:xfrm>
            <a:off x="527050" y="1149350"/>
            <a:ext cx="724535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Something here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。。。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7277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9567F4-9B5C-49B6-93DE-AFA16503E766}"/>
              </a:ext>
            </a:extLst>
          </p:cNvPr>
          <p:cNvSpPr txBox="1"/>
          <p:nvPr/>
        </p:nvSpPr>
        <p:spPr>
          <a:xfrm>
            <a:off x="342900" y="330200"/>
            <a:ext cx="306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|&gt; </a:t>
            </a:r>
            <a:r>
              <a:rPr lang="zh-CN" altLang="en-US" sz="2400" dirty="0"/>
              <a:t>研究主题及背景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795E92-C82B-46B1-97E7-01980E96AE9E}"/>
              </a:ext>
            </a:extLst>
          </p:cNvPr>
          <p:cNvSpPr txBox="1"/>
          <p:nvPr/>
        </p:nvSpPr>
        <p:spPr>
          <a:xfrm>
            <a:off x="749300" y="1104900"/>
            <a:ext cx="7245350" cy="3269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虚拟主播的圈子成为了当下的热门，深受广大青年的欢迎。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虚拟主播圈时常发生变动。我们通常会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根据印象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攀比当下各个主播的现状和趋势。但这些印象常常具有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局限性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于是我们设想：利用数学建模，在一定范围内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运用数据，定量分析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虚拟主播们的情况。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3458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9567F4-9B5C-49B6-93DE-AFA16503E766}"/>
              </a:ext>
            </a:extLst>
          </p:cNvPr>
          <p:cNvSpPr txBox="1"/>
          <p:nvPr/>
        </p:nvSpPr>
        <p:spPr>
          <a:xfrm>
            <a:off x="342900" y="330200"/>
            <a:ext cx="2635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|&gt; </a:t>
            </a:r>
            <a:r>
              <a:rPr lang="zh-CN" altLang="en-US" sz="2400" dirty="0"/>
              <a:t>研究方法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795E92-C82B-46B1-97E7-01980E96AE9E}"/>
              </a:ext>
            </a:extLst>
          </p:cNvPr>
          <p:cNvSpPr txBox="1"/>
          <p:nvPr/>
        </p:nvSpPr>
        <p:spPr>
          <a:xfrm>
            <a:off x="527050" y="1149350"/>
            <a:ext cx="7245350" cy="133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SNA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Social Network Analysis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）社会网络分析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通过使用网络和图论来研究社会结构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根据节点（一个虚拟主播）以及连接它们的纽带来描述网络。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4523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9567F4-9B5C-49B6-93DE-AFA16503E766}"/>
              </a:ext>
            </a:extLst>
          </p:cNvPr>
          <p:cNvSpPr txBox="1"/>
          <p:nvPr/>
        </p:nvSpPr>
        <p:spPr>
          <a:xfrm>
            <a:off x="342900" y="330200"/>
            <a:ext cx="3847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|&gt; </a:t>
            </a:r>
            <a:r>
              <a:rPr lang="zh-CN" altLang="en-US" sz="2400" dirty="0"/>
              <a:t>模型建立 （因素分析）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795E92-C82B-46B1-97E7-01980E96AE9E}"/>
              </a:ext>
            </a:extLst>
          </p:cNvPr>
          <p:cNvSpPr txBox="1"/>
          <p:nvPr/>
        </p:nvSpPr>
        <p:spPr>
          <a:xfrm>
            <a:off x="399882" y="1022182"/>
            <a:ext cx="7245350" cy="362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我们假设，一个虚拟主播在交际圈中的影响力与以下因素有关：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sz="700" dirty="0"/>
          </a:p>
          <a:p>
            <a:pPr marL="400050" indent="-400050">
              <a:buAutoNum type="romanLcParenBoth"/>
            </a:pPr>
            <a:r>
              <a:rPr lang="zh-CN" altLang="en-US" b="1" dirty="0"/>
              <a:t>内因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外貌因素（颜值）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虚拟主播的形象是</a:t>
            </a:r>
            <a:r>
              <a:rPr lang="zh-CN" altLang="en-US" b="1" dirty="0"/>
              <a:t>人为设计</a:t>
            </a:r>
            <a:r>
              <a:rPr lang="zh-CN" altLang="en-US" dirty="0"/>
              <a:t>的。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样本范围中，不妨认为虚拟主播的颜值为</a:t>
            </a:r>
            <a:r>
              <a:rPr lang="zh-CN" altLang="en-US" sz="1600" b="1" dirty="0"/>
              <a:t>同一水平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绝对能力值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影响力和能力正相关。</a:t>
            </a: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视频平均播放量</a:t>
            </a:r>
            <a:r>
              <a:rPr lang="zh-CN" altLang="en-US" sz="1600" dirty="0"/>
              <a:t>反应绝对能力值。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相对能力值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粉丝数量</a:t>
            </a:r>
            <a:r>
              <a:rPr lang="zh-CN" altLang="en-US" sz="1600" dirty="0"/>
              <a:t>反应能力。</a:t>
            </a: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粉丝数量之比</a:t>
            </a:r>
            <a:r>
              <a:rPr lang="zh-CN" altLang="en-US" sz="1600" dirty="0"/>
              <a:t>（粉丝数量</a:t>
            </a:r>
            <a:r>
              <a:rPr lang="en-US" altLang="zh-CN" sz="1600" dirty="0"/>
              <a:t>/</a:t>
            </a:r>
            <a:r>
              <a:rPr lang="zh-CN" altLang="en-US" sz="1600" dirty="0"/>
              <a:t>最高粉丝数量）更具有研究价值，以此代表相对能力值。</a:t>
            </a:r>
          </a:p>
        </p:txBody>
      </p:sp>
    </p:spTree>
    <p:extLst>
      <p:ext uri="{BB962C8B-B14F-4D97-AF65-F5344CB8AC3E}">
        <p14:creationId xmlns:p14="http://schemas.microsoft.com/office/powerpoint/2010/main" val="161205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9567F4-9B5C-49B6-93DE-AFA16503E766}"/>
              </a:ext>
            </a:extLst>
          </p:cNvPr>
          <p:cNvSpPr txBox="1"/>
          <p:nvPr/>
        </p:nvSpPr>
        <p:spPr>
          <a:xfrm>
            <a:off x="342899" y="330200"/>
            <a:ext cx="388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|&gt; </a:t>
            </a:r>
            <a:r>
              <a:rPr lang="zh-CN" altLang="en-US" sz="2400" dirty="0"/>
              <a:t>模型建立</a:t>
            </a:r>
            <a:r>
              <a:rPr lang="en-US" altLang="zh-CN" sz="2400" dirty="0"/>
              <a:t> </a:t>
            </a:r>
            <a:r>
              <a:rPr lang="zh-CN" altLang="en-US" sz="2400" dirty="0"/>
              <a:t>（因素分析）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795E92-C82B-46B1-97E7-01980E96AE9E}"/>
              </a:ext>
            </a:extLst>
          </p:cNvPr>
          <p:cNvSpPr txBox="1"/>
          <p:nvPr/>
        </p:nvSpPr>
        <p:spPr>
          <a:xfrm>
            <a:off x="411993" y="1143295"/>
            <a:ext cx="72453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(ii) </a:t>
            </a:r>
            <a:r>
              <a:rPr lang="zh-CN" altLang="en-US" b="1" dirty="0"/>
              <a:t>外因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共同爱好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虚拟主播圈较普遍的交际圈有</a:t>
            </a:r>
            <a:r>
              <a:rPr lang="zh-CN" altLang="en-US" sz="1600" b="1" dirty="0"/>
              <a:t>特殊性</a:t>
            </a:r>
            <a:r>
              <a:rPr lang="zh-CN" altLang="en-US" sz="1600" dirty="0"/>
              <a:t>，因此这一点可以忽略不计。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共同朋友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朋友的交叉程度</a:t>
            </a:r>
            <a:r>
              <a:rPr lang="zh-CN" altLang="en-US" sz="1600" dirty="0"/>
              <a:t>可以体现出两者之间联系。</a:t>
            </a: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粉丝数量庞大，我们难以获取粉丝重合度的数据。</a:t>
            </a: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舰长重合度</a:t>
            </a:r>
            <a:r>
              <a:rPr lang="zh-CN" altLang="en-US" sz="1600" dirty="0"/>
              <a:t>同样很好地反应粉丝数量。因此，我们假设粉丝重合度等于舰长重合度。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地缘关系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互联网中，地缘关系与线下环境不尽相同。</a:t>
            </a: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我们假设，虚拟主播的地缘关系与</a:t>
            </a:r>
            <a:r>
              <a:rPr lang="zh-CN" altLang="en-US" sz="1600" b="1" dirty="0"/>
              <a:t>平台</a:t>
            </a:r>
            <a:r>
              <a:rPr lang="zh-CN" altLang="en-US" sz="1600" dirty="0"/>
              <a:t>和其所属</a:t>
            </a:r>
            <a:r>
              <a:rPr lang="zh-CN" altLang="en-US" sz="1600" b="1" dirty="0"/>
              <a:t>公司的企划</a:t>
            </a:r>
            <a:r>
              <a:rPr lang="zh-CN" altLang="en-US" sz="1600" dirty="0"/>
              <a:t>有关。</a:t>
            </a: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在样本范围中交际圈范围，我们将地缘关系假设为虚拟主播所属</a:t>
            </a:r>
            <a:r>
              <a:rPr lang="zh-CN" altLang="en-US" dirty="0"/>
              <a:t>公司的企划</a:t>
            </a:r>
            <a:r>
              <a:rPr lang="zh-CN" altLang="en-US" sz="1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00252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9567F4-9B5C-49B6-93DE-AFA16503E766}"/>
              </a:ext>
            </a:extLst>
          </p:cNvPr>
          <p:cNvSpPr txBox="1"/>
          <p:nvPr/>
        </p:nvSpPr>
        <p:spPr>
          <a:xfrm>
            <a:off x="342899" y="330200"/>
            <a:ext cx="336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|&gt; </a:t>
            </a:r>
            <a:r>
              <a:rPr lang="zh-CN" altLang="en-US" sz="2400" dirty="0"/>
              <a:t>模型建立（定义）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5A7DB2-E9EE-4CDF-A156-A9C11BE77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" y="939975"/>
            <a:ext cx="7455109" cy="387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54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9567F4-9B5C-49B6-93DE-AFA16503E766}"/>
              </a:ext>
            </a:extLst>
          </p:cNvPr>
          <p:cNvSpPr txBox="1"/>
          <p:nvPr/>
        </p:nvSpPr>
        <p:spPr>
          <a:xfrm>
            <a:off x="342898" y="330200"/>
            <a:ext cx="7245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|&gt; </a:t>
            </a:r>
            <a:r>
              <a:rPr lang="zh-CN" altLang="en-US" sz="2400" dirty="0"/>
              <a:t>模型建立</a:t>
            </a:r>
            <a:r>
              <a:rPr lang="en-US" altLang="zh-CN" sz="2400" dirty="0"/>
              <a:t> </a:t>
            </a:r>
            <a:r>
              <a:rPr lang="zh-CN" altLang="en-US" sz="2400" dirty="0"/>
              <a:t>（样本和数据来源）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795E92-C82B-46B1-97E7-01980E96AE9E}"/>
              </a:ext>
            </a:extLst>
          </p:cNvPr>
          <p:cNvSpPr txBox="1"/>
          <p:nvPr/>
        </p:nvSpPr>
        <p:spPr>
          <a:xfrm>
            <a:off x="411993" y="1143295"/>
            <a:ext cx="8465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样本：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dirty="0"/>
              <a:t>哔哩哔哩（</a:t>
            </a:r>
            <a:r>
              <a:rPr lang="en-US" altLang="zh-CN" dirty="0"/>
              <a:t>bilibili.com</a:t>
            </a:r>
            <a:r>
              <a:rPr lang="zh-CN" altLang="en-US" dirty="0"/>
              <a:t>）</a:t>
            </a:r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7</a:t>
            </a:r>
            <a:r>
              <a:rPr lang="zh-CN" altLang="en-US" dirty="0"/>
              <a:t>日</a:t>
            </a:r>
            <a:r>
              <a:rPr lang="en-US" altLang="zh-CN" dirty="0"/>
              <a:t>6</a:t>
            </a:r>
            <a:r>
              <a:rPr lang="zh-CN" altLang="en-US" dirty="0"/>
              <a:t>时</a:t>
            </a:r>
            <a:r>
              <a:rPr lang="en-US" altLang="zh-CN" dirty="0"/>
              <a:t>18</a:t>
            </a:r>
            <a:r>
              <a:rPr lang="zh-CN" altLang="en-US" dirty="0"/>
              <a:t>分时刻粉丝数</a:t>
            </a:r>
            <a:r>
              <a:rPr lang="en-US" altLang="zh-CN" dirty="0"/>
              <a:t>Top500</a:t>
            </a:r>
            <a:r>
              <a:rPr lang="zh-CN" altLang="en-US" dirty="0"/>
              <a:t>的直播势虚拟主播（通过 </a:t>
            </a:r>
            <a:r>
              <a:rPr lang="en-US" altLang="zh-CN" dirty="0">
                <a:hlinkClick r:id="rId2"/>
              </a:rPr>
              <a:t>https://vtbs.moe/</a:t>
            </a:r>
            <a:r>
              <a:rPr lang="en-US" altLang="zh-CN" dirty="0"/>
              <a:t> </a:t>
            </a:r>
            <a:r>
              <a:rPr lang="zh-CN" altLang="en-US" dirty="0"/>
              <a:t>实时数据获取）。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b="1" dirty="0"/>
              <a:t>舰长、视频播放量、视频数量等：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dirty="0"/>
              <a:t>小组成员使用脚本，通过</a:t>
            </a:r>
            <a:r>
              <a:rPr lang="en-US" altLang="zh-CN" dirty="0"/>
              <a:t>B</a:t>
            </a:r>
            <a:r>
              <a:rPr lang="zh-CN" altLang="en-US" dirty="0"/>
              <a:t>站官方</a:t>
            </a:r>
            <a:r>
              <a:rPr lang="en-US" altLang="zh-CN" dirty="0"/>
              <a:t>API</a:t>
            </a:r>
            <a:r>
              <a:rPr lang="zh-CN" altLang="en-US" dirty="0"/>
              <a:t>接口（ </a:t>
            </a:r>
            <a:r>
              <a:rPr lang="en-US" altLang="zh-CN" dirty="0">
                <a:hlinkClick r:id="rId3"/>
              </a:rPr>
              <a:t>https://api.live.bilibili.com/</a:t>
            </a:r>
            <a:r>
              <a:rPr lang="en-US" altLang="zh-CN" dirty="0"/>
              <a:t> </a:t>
            </a:r>
            <a:r>
              <a:rPr lang="zh-CN" altLang="en-US" dirty="0"/>
              <a:t>）爬取，最终数据获取时间为</a:t>
            </a:r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7</a:t>
            </a:r>
            <a:r>
              <a:rPr lang="zh-CN" altLang="en-US" dirty="0"/>
              <a:t>日</a:t>
            </a:r>
            <a:r>
              <a:rPr lang="en-US" altLang="zh-CN" dirty="0"/>
              <a:t>10</a:t>
            </a:r>
            <a:r>
              <a:rPr lang="zh-CN" altLang="en-US" dirty="0"/>
              <a:t>时。</a:t>
            </a:r>
          </a:p>
        </p:txBody>
      </p:sp>
    </p:spTree>
    <p:extLst>
      <p:ext uri="{BB962C8B-B14F-4D97-AF65-F5344CB8AC3E}">
        <p14:creationId xmlns:p14="http://schemas.microsoft.com/office/powerpoint/2010/main" val="2278186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9567F4-9B5C-49B6-93DE-AFA16503E766}"/>
              </a:ext>
            </a:extLst>
          </p:cNvPr>
          <p:cNvSpPr txBox="1"/>
          <p:nvPr/>
        </p:nvSpPr>
        <p:spPr>
          <a:xfrm>
            <a:off x="342898" y="330200"/>
            <a:ext cx="7245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|&gt; </a:t>
            </a:r>
            <a:r>
              <a:rPr lang="zh-CN" altLang="en-US" sz="2400" dirty="0"/>
              <a:t>模型建立</a:t>
            </a:r>
            <a:r>
              <a:rPr lang="en-US" altLang="zh-CN" sz="2400" dirty="0"/>
              <a:t> </a:t>
            </a:r>
            <a:r>
              <a:rPr lang="zh-CN" altLang="en-US" sz="2400" dirty="0"/>
              <a:t>（</a:t>
            </a:r>
            <a:r>
              <a:rPr lang="en-US" altLang="zh-CN" sz="2400" dirty="0">
                <a:latin typeface="+mn-ea"/>
              </a:rPr>
              <a:t> SNA</a:t>
            </a:r>
            <a:r>
              <a:rPr lang="zh-CN" altLang="en-US" sz="2400" dirty="0"/>
              <a:t>算法的理论实现）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795E92-C82B-46B1-97E7-01980E96AE9E}"/>
              </a:ext>
            </a:extLst>
          </p:cNvPr>
          <p:cNvSpPr txBox="1"/>
          <p:nvPr/>
        </p:nvSpPr>
        <p:spPr>
          <a:xfrm>
            <a:off x="448327" y="1022183"/>
            <a:ext cx="846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在模型假设中，我们已经知道了相关的变量，这里用字母表示：</a:t>
            </a:r>
            <a:endParaRPr lang="zh-CN" altLang="en-US" dirty="0">
              <a:latin typeface="+mn-ea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1EC3123-070B-4BCC-87DD-21779AE1D0AD}"/>
              </a:ext>
            </a:extLst>
          </p:cNvPr>
          <p:cNvGrpSpPr/>
          <p:nvPr/>
        </p:nvGrpSpPr>
        <p:grpSpPr>
          <a:xfrm>
            <a:off x="448327" y="1674257"/>
            <a:ext cx="6772275" cy="2447060"/>
            <a:chOff x="525798" y="1391515"/>
            <a:chExt cx="6772275" cy="244706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FFDF4CD9-6C0E-4F31-8D6C-CDBB41353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798" y="1391515"/>
              <a:ext cx="6772275" cy="1409700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34AAB3E-C5CF-4891-B1B3-5E484E359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798" y="2571750"/>
              <a:ext cx="6715125" cy="1266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7711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第一PPT，www.1ppt.com">
  <a:themeElements>
    <a:clrScheme name="12舒服配色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F7E9E0"/>
      </a:accent1>
      <a:accent2>
        <a:srgbClr val="F4D1CF"/>
      </a:accent2>
      <a:accent3>
        <a:srgbClr val="7787A0"/>
      </a:accent3>
      <a:accent4>
        <a:srgbClr val="A0B0BF"/>
      </a:accent4>
      <a:accent5>
        <a:srgbClr val="C9D2E1"/>
      </a:accent5>
      <a:accent6>
        <a:srgbClr val="70AD47"/>
      </a:accent6>
      <a:hlink>
        <a:srgbClr val="000000"/>
      </a:hlink>
      <a:folHlink>
        <a:srgbClr val="954F72"/>
      </a:folHlink>
    </a:clrScheme>
    <a:fontScheme name="dmo5hqlq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2037</TotalTime>
  <Words>1121</Words>
  <Application>Microsoft Office PowerPoint</Application>
  <PresentationFormat>全屏显示(16:9)</PresentationFormat>
  <Paragraphs>98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方正细谭黑简体</vt:lpstr>
      <vt:lpstr>宋体</vt:lpstr>
      <vt:lpstr>微软雅黑</vt:lpstr>
      <vt:lpstr>Arial</vt:lpstr>
      <vt:lpstr>Calibri</vt:lpstr>
      <vt:lpstr>Cambria Math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第一PPT，www.1ppt.com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淡雅蓝粉</dc:title>
  <dc:creator>第一PPT</dc:creator>
  <cp:keywords>www.1ppt.com</cp:keywords>
  <dc:description>www.1ppt.com</dc:description>
  <cp:lastModifiedBy>yzzx</cp:lastModifiedBy>
  <cp:revision>880</cp:revision>
  <dcterms:created xsi:type="dcterms:W3CDTF">2019-06-21T02:16:19Z</dcterms:created>
  <dcterms:modified xsi:type="dcterms:W3CDTF">2022-06-01T12:59:48Z</dcterms:modified>
</cp:coreProperties>
</file>