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56" r:id="rId4"/>
    <p:sldId id="261" r:id="rId5"/>
    <p:sldId id="263" r:id="rId6"/>
    <p:sldId id="264" r:id="rId7"/>
    <p:sldId id="265" r:id="rId8"/>
    <p:sldId id="266" r:id="rId9"/>
    <p:sldId id="257" r:id="rId10"/>
    <p:sldId id="268" r:id="rId11"/>
    <p:sldId id="262" r:id="rId12"/>
    <p:sldId id="269" r:id="rId13"/>
    <p:sldId id="267" r:id="rId14"/>
    <p:sldId id="274" r:id="rId15"/>
    <p:sldId id="273" r:id="rId16"/>
    <p:sldId id="270" r:id="rId17"/>
    <p:sldId id="272" r:id="rId18"/>
    <p:sldId id="271" r:id="rId19"/>
    <p:sldId id="26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34747-C823-4732-A0BB-60B8EE780034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7276-DBBA-4EA3-8497-9D72DB62E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37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449AB-DC23-443A-BE6C-1E7FBDDB7478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449AB-DC23-443A-BE6C-1E7FBDDB7478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C73064-6094-4EE8-8508-FBE88F2C773A}" type="slidenum">
              <a:t>19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nos" pitchFamily="18"/>
              <a:ea typeface="DejaVu Sans Condensed" pitchFamily="2"/>
              <a:cs typeface="DejaVu Sans Condensed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5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7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19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4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7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5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D95-6E26-4B63-A72C-208993560D4C}" type="datetimeFigureOut">
              <a:rPr lang="pt-BR" smtClean="0"/>
              <a:t>10/08/2017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31C-C2F3-467E-A9FB-6F5C8E7A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9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ziggurat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ufrj@yahoo.com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chain.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ethere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467544" y="620689"/>
            <a:ext cx="8136904" cy="1440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dirty="0">
                <a:solidFill>
                  <a:schemeClr val="bg1"/>
                </a:solidFill>
              </a:rPr>
              <a:t>Desenvolvimento de </a:t>
            </a:r>
            <a:r>
              <a:rPr lang="pt-BR" sz="4000" dirty="0" err="1">
                <a:solidFill>
                  <a:schemeClr val="bg1"/>
                </a:solidFill>
              </a:rPr>
              <a:t>Smart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</a:rPr>
              <a:t>Contract</a:t>
            </a:r>
            <a:r>
              <a:rPr lang="pt-BR" sz="4000" dirty="0" smtClean="0">
                <a:solidFill>
                  <a:schemeClr val="bg1"/>
                </a:solidFill>
              </a:rPr>
              <a:t> </a:t>
            </a:r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 smtClean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 smtClean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 smtClean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4800" dirty="0" smtClean="0"/>
          </a:p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dirty="0" smtClean="0">
                <a:solidFill>
                  <a:schemeClr val="bg1"/>
                </a:solidFill>
                <a:latin typeface="+mj-lt"/>
              </a:rPr>
              <a:t>Um </a:t>
            </a:r>
            <a:r>
              <a:rPr lang="pt-BR" sz="3200" dirty="0">
                <a:solidFill>
                  <a:schemeClr val="bg1"/>
                </a:solidFill>
                <a:latin typeface="+mj-lt"/>
              </a:rPr>
              <a:t>novo universo que </a:t>
            </a:r>
            <a:r>
              <a:rPr lang="pt-BR" sz="3200" dirty="0" smtClean="0">
                <a:solidFill>
                  <a:schemeClr val="bg1"/>
                </a:solidFill>
                <a:latin typeface="+mj-lt"/>
              </a:rPr>
              <a:t>surge</a:t>
            </a:r>
            <a:endParaRPr lang="pt-BR" sz="3200" b="0" i="0" u="none" strike="noStrike" kern="0" cap="none" spc="0" baseline="0" dirty="0">
              <a:solidFill>
                <a:schemeClr val="bg1"/>
              </a:solidFill>
              <a:uFillTx/>
              <a:latin typeface="+mj-lt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120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0" cap="none" spc="0" baseline="0" dirty="0">
              <a:solidFill>
                <a:srgbClr val="FFD966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0" i="0" u="none" strike="noStrike" kern="1200" cap="none" spc="0" baseline="0" dirty="0">
              <a:solidFill>
                <a:srgbClr val="FFFFFF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894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Carteira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99592" y="5517233"/>
            <a:ext cx="734225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/>
              <a:t>Mesmo utilizando a </a:t>
            </a:r>
            <a:r>
              <a:rPr lang="pt-BR" sz="1800" dirty="0" smtClean="0">
                <a:solidFill>
                  <a:srgbClr val="FF0000"/>
                </a:solidFill>
              </a:rPr>
              <a:t>TEST-NET</a:t>
            </a:r>
            <a:r>
              <a:rPr lang="pt-BR" sz="1800" dirty="0" smtClean="0"/>
              <a:t>, é necessário minerar a moeda para começar a usar, além de sempre estar atualizando a </a:t>
            </a:r>
            <a:r>
              <a:rPr lang="pt-BR" sz="1800" dirty="0" err="1" smtClean="0"/>
              <a:t>Blockchain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658951" cy="392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5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IDE On-line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8023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259632" y="586798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</a:t>
            </a:r>
            <a:r>
              <a:rPr lang="pt-BR" dirty="0"/>
              <a:t>://ethereum.github.io/browser-solidity/#version=soljson-latest.js</a:t>
            </a:r>
          </a:p>
        </p:txBody>
      </p:sp>
    </p:spTree>
    <p:extLst>
      <p:ext uri="{BB962C8B-B14F-4D97-AF65-F5344CB8AC3E}">
        <p14:creationId xmlns:p14="http://schemas.microsoft.com/office/powerpoint/2010/main" val="54801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IDE On-line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59632" y="586798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http</a:t>
            </a:r>
            <a:r>
              <a:rPr lang="pt-BR" dirty="0"/>
              <a:t>://ethereum.github.io/browser-solidity/#version=soljson-latest.js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12776"/>
            <a:ext cx="2808312" cy="396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95936" y="1412776"/>
            <a:ext cx="439248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/>
              <a:t>É possível conectar com a rede </a:t>
            </a:r>
            <a:r>
              <a:rPr lang="pt-BR" sz="2000" dirty="0" err="1" smtClean="0"/>
              <a:t>Ethereum</a:t>
            </a:r>
            <a:r>
              <a:rPr lang="pt-BR" sz="2000" dirty="0" smtClean="0"/>
              <a:t> utilizando Web3 </a:t>
            </a:r>
            <a:r>
              <a:rPr lang="pt-BR" sz="2000" dirty="0" err="1" smtClean="0"/>
              <a:t>Provider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Após o contrato ser desenvolvido é necessário Publicar (</a:t>
            </a:r>
            <a:r>
              <a:rPr lang="pt-BR" sz="2000" dirty="0" err="1" smtClean="0"/>
              <a:t>Publish</a:t>
            </a:r>
            <a:r>
              <a:rPr lang="pt-BR" sz="2000" dirty="0" smtClean="0"/>
              <a:t>) e Compilar (</a:t>
            </a:r>
            <a:r>
              <a:rPr lang="pt-BR" sz="2000" dirty="0" err="1" smtClean="0"/>
              <a:t>Create</a:t>
            </a:r>
            <a:r>
              <a:rPr lang="pt-B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É possível ver detalhes como a estimativa de gasto em </a:t>
            </a:r>
            <a:r>
              <a:rPr lang="pt-BR" sz="2000" dirty="0" err="1" smtClean="0"/>
              <a:t>Gas</a:t>
            </a:r>
            <a:r>
              <a:rPr lang="pt-BR" sz="2000" dirty="0" smtClean="0"/>
              <a:t>, o </a:t>
            </a:r>
            <a:r>
              <a:rPr lang="pt-BR" sz="2000" dirty="0" err="1" smtClean="0"/>
              <a:t>bytecode</a:t>
            </a:r>
            <a:r>
              <a:rPr lang="pt-BR" sz="2000" dirty="0" smtClean="0"/>
              <a:t> gerado, </a:t>
            </a:r>
            <a:r>
              <a:rPr lang="pt-BR" sz="2000" dirty="0" err="1" smtClean="0"/>
              <a:t>Metadados</a:t>
            </a:r>
            <a:r>
              <a:rPr lang="pt-BR" sz="2000" dirty="0" smtClean="0"/>
              <a:t> </a:t>
            </a:r>
            <a:r>
              <a:rPr lang="pt-BR" sz="2000" dirty="0" err="1" smtClean="0"/>
              <a:t>etc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33061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/>
              <a:t>Solidity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1700808"/>
            <a:ext cx="763284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dirty="0" smtClean="0"/>
              <a:t>Paradigma da Orientação ao Objeto onde a estrutura </a:t>
            </a:r>
            <a:r>
              <a:rPr lang="pt-BR" sz="2000" i="1" dirty="0" err="1" smtClean="0"/>
              <a:t>Contract</a:t>
            </a:r>
            <a:r>
              <a:rPr lang="pt-BR" sz="2000" dirty="0" smtClean="0"/>
              <a:t> equivale a classe.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Variáveis e funções especiais: </a:t>
            </a:r>
            <a:r>
              <a:rPr lang="pt-BR" sz="2000" b="1" dirty="0" err="1" smtClean="0"/>
              <a:t>block</a:t>
            </a:r>
            <a:r>
              <a:rPr lang="pt-BR" sz="2000" dirty="0" smtClean="0"/>
              <a:t>, </a:t>
            </a:r>
            <a:r>
              <a:rPr lang="pt-BR" sz="2000" b="1" dirty="0" err="1" smtClean="0"/>
              <a:t>msg</a:t>
            </a:r>
            <a:r>
              <a:rPr lang="pt-BR" sz="2000" dirty="0" smtClean="0"/>
              <a:t>, </a:t>
            </a:r>
            <a:r>
              <a:rPr lang="pt-BR" sz="2000" b="1" dirty="0" err="1" smtClean="0"/>
              <a:t>now</a:t>
            </a:r>
            <a:r>
              <a:rPr lang="pt-BR" sz="2000" dirty="0" smtClean="0"/>
              <a:t>, </a:t>
            </a:r>
            <a:r>
              <a:rPr lang="pt-BR" sz="2000" b="1" dirty="0" err="1" smtClean="0"/>
              <a:t>tx</a:t>
            </a:r>
            <a:endParaRPr lang="pt-BR" sz="2000" b="1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Tipos mais importantes: </a:t>
            </a:r>
            <a:r>
              <a:rPr lang="pt-BR" sz="2000" b="1" dirty="0" err="1" smtClean="0"/>
              <a:t>bool</a:t>
            </a:r>
            <a:r>
              <a:rPr lang="pt-BR" sz="2000" dirty="0" smtClean="0"/>
              <a:t>, </a:t>
            </a:r>
            <a:r>
              <a:rPr lang="pt-BR" sz="2000" b="1" dirty="0" err="1" smtClean="0"/>
              <a:t>uint</a:t>
            </a:r>
            <a:r>
              <a:rPr lang="pt-BR" sz="2000" dirty="0" smtClean="0"/>
              <a:t>, </a:t>
            </a:r>
            <a:r>
              <a:rPr lang="pt-BR" sz="2000" b="1" dirty="0" err="1" smtClean="0"/>
              <a:t>address</a:t>
            </a:r>
            <a:r>
              <a:rPr lang="pt-BR" sz="2000" dirty="0" smtClean="0"/>
              <a:t>, </a:t>
            </a:r>
            <a:r>
              <a:rPr lang="pt-BR" sz="2000" b="1" dirty="0" err="1" smtClean="0"/>
              <a:t>mapping</a:t>
            </a:r>
            <a:endParaRPr lang="pt-BR" sz="2000" b="1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Semelhante ao Java/Scala, mas é construída com </a:t>
            </a:r>
            <a:r>
              <a:rPr lang="pt-BR" sz="2000" dirty="0" err="1" smtClean="0"/>
              <a:t>Javascript</a:t>
            </a:r>
            <a:endParaRPr lang="pt-BR" sz="20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2339752" y="5867980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http://solidity.readthedocs.io/en/develop/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12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/>
              <a:t>Solidity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39752" y="5867980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http://solidity.readthedocs.io/en/develop/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08" y="2132856"/>
            <a:ext cx="5644584" cy="281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99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75656" y="586798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https://theethereum.wiki/w/index.php/ERC20_Token_Standard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ERC20 Token Standard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1700808"/>
            <a:ext cx="763284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Padroniza a criação de métodos em um contrato para que possa haver a interação entre diferentes contratos.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86447"/>
            <a:ext cx="8473601" cy="238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19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com LLL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2204864"/>
            <a:ext cx="7632848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err="1" smtClean="0"/>
              <a:t>Lisp-like</a:t>
            </a:r>
            <a:r>
              <a:rPr lang="pt-BR" sz="2000" dirty="0" smtClean="0"/>
              <a:t> </a:t>
            </a:r>
            <a:r>
              <a:rPr lang="pt-BR" sz="2000" dirty="0" err="1" smtClean="0"/>
              <a:t>Low-level</a:t>
            </a:r>
            <a:r>
              <a:rPr lang="pt-BR" sz="2000" dirty="0" smtClean="0"/>
              <a:t> </a:t>
            </a:r>
            <a:r>
              <a:rPr lang="pt-BR" sz="2000" dirty="0" err="1" smtClean="0"/>
              <a:t>Language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Manipulação de memória pode trazer economia ao realizar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na </a:t>
            </a:r>
            <a:r>
              <a:rPr lang="pt-BR" sz="2000" dirty="0" err="1" smtClean="0"/>
              <a:t>Blockchain</a:t>
            </a:r>
            <a:r>
              <a:rPr lang="pt-BR" sz="2000" dirty="0" smtClean="0"/>
              <a:t>, custando menos </a:t>
            </a:r>
            <a:r>
              <a:rPr lang="pt-BR" sz="2000" dirty="0" err="1" smtClean="0"/>
              <a:t>Gas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Uma alternativa para o </a:t>
            </a:r>
            <a:r>
              <a:rPr lang="pt-BR" sz="2000" dirty="0" err="1" smtClean="0"/>
              <a:t>Solidity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Não possui paradigma de Orientação ao Objeto</a:t>
            </a:r>
          </a:p>
        </p:txBody>
      </p:sp>
    </p:spTree>
    <p:extLst>
      <p:ext uri="{BB962C8B-B14F-4D97-AF65-F5344CB8AC3E}">
        <p14:creationId xmlns:p14="http://schemas.microsoft.com/office/powerpoint/2010/main" val="99418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com LLL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27584" y="1268760"/>
            <a:ext cx="763284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 smtClean="0"/>
              <a:t>Comparação entre LLL e </a:t>
            </a:r>
            <a:r>
              <a:rPr lang="pt-BR" sz="2000" dirty="0" err="1" smtClean="0"/>
              <a:t>Solidity</a:t>
            </a:r>
            <a:endParaRPr lang="pt-BR" sz="2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 smtClean="0"/>
              <a:t>- Função de validação da carteira proprietária -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50" y="2536825"/>
            <a:ext cx="5020138" cy="1756271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97152"/>
            <a:ext cx="6201417" cy="151216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098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55776" y="5867980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https://github.com/zigguratt</a:t>
            </a:r>
            <a:r>
              <a:rPr lang="pt-BR" dirty="0"/>
              <a:t> - </a:t>
            </a:r>
            <a:r>
              <a:rPr lang="pt-BR" b="1" dirty="0"/>
              <a:t>Daniel </a:t>
            </a:r>
            <a:r>
              <a:rPr lang="pt-BR" b="1" dirty="0" smtClean="0"/>
              <a:t>Ellison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Contracts</a:t>
            </a:r>
            <a:r>
              <a:rPr lang="pt-BR" dirty="0" smtClean="0"/>
              <a:t> com LLL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88" y="1628800"/>
            <a:ext cx="5643031" cy="38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1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 txBox="1">
            <a:spLocks noGrp="1"/>
          </p:cNvSpPr>
          <p:nvPr>
            <p:ph type="body" idx="4294967295"/>
          </p:nvPr>
        </p:nvSpPr>
        <p:spPr>
          <a:xfrm>
            <a:off x="40607" y="1340768"/>
            <a:ext cx="9076637" cy="3672408"/>
          </a:xfrm>
        </p:spPr>
        <p:txBody>
          <a:bodyPr anchorCtr="1">
            <a:normAutofit fontScale="92500" lnSpcReduction="10000"/>
          </a:bodyPr>
          <a:lstStyle/>
          <a:p>
            <a:pPr lvl="0" algn="ctr">
              <a:buNone/>
            </a:pPr>
            <a:r>
              <a:rPr lang="pt-BR" sz="8800" dirty="0"/>
              <a:t>Obrigado!</a:t>
            </a:r>
          </a:p>
          <a:p>
            <a:pPr lvl="0" algn="ctr">
              <a:buNone/>
            </a:pPr>
            <a:r>
              <a:rPr lang="pt-BR" sz="8800" dirty="0"/>
              <a:t>Dúvidas</a:t>
            </a:r>
            <a:r>
              <a:rPr lang="pt-BR" sz="8800" dirty="0" smtClean="0"/>
              <a:t>?</a:t>
            </a:r>
          </a:p>
          <a:p>
            <a:pPr lvl="0" algn="ctr">
              <a:buNone/>
            </a:pPr>
            <a:endParaRPr lang="pt-BR" sz="2400" dirty="0" smtClean="0"/>
          </a:p>
          <a:p>
            <a:pPr lvl="0" algn="ctr">
              <a:buNone/>
            </a:pPr>
            <a:r>
              <a:rPr lang="pt-BR" sz="2400" dirty="0" smtClean="0"/>
              <a:t>https</a:t>
            </a:r>
            <a:r>
              <a:rPr lang="pt-BR" sz="2400" dirty="0"/>
              <a:t>://</a:t>
            </a:r>
            <a:r>
              <a:rPr lang="pt-BR" sz="2400" dirty="0" smtClean="0"/>
              <a:t>github.com/rafaelcalixto/</a:t>
            </a:r>
          </a:p>
          <a:p>
            <a:pPr lvl="0" algn="ctr">
              <a:buNone/>
            </a:pPr>
            <a:r>
              <a:rPr lang="pt-BR" sz="2400" dirty="0" smtClean="0"/>
              <a:t>rafaelufrj@yahoo.com.br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11771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61"/>
          <p:cNvSpPr/>
          <p:nvPr/>
        </p:nvSpPr>
        <p:spPr>
          <a:xfrm>
            <a:off x="2915816" y="808494"/>
            <a:ext cx="3312368" cy="5917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dirty="0">
                <a:solidFill>
                  <a:schemeClr val="bg1"/>
                </a:solidFill>
              </a:rPr>
              <a:t>Quem eu sou?</a:t>
            </a:r>
          </a:p>
        </p:txBody>
      </p:sp>
      <p:sp>
        <p:nvSpPr>
          <p:cNvPr id="5" name="TextBox 66"/>
          <p:cNvSpPr txBox="1"/>
          <p:nvPr/>
        </p:nvSpPr>
        <p:spPr>
          <a:xfrm>
            <a:off x="413538" y="2060848"/>
            <a:ext cx="8262918" cy="414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  </a:t>
            </a:r>
            <a:r>
              <a:rPr lang="pt-BR" sz="2000" b="1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Rafael Calixto Ferreira de Araújo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MBA Ciência de Dados - IGTI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Análise e Desenvolvimento de Sistemas – UEZO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Licenciatura em Música – UFRJ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Everything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Else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– </a:t>
            </a:r>
            <a:r>
              <a:rPr lang="pt-BR" sz="1600" b="0" i="0" u="none" strike="noStrike" kern="0" cap="none" spc="0" baseline="0" dirty="0" err="1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YouTube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</a:t>
            </a:r>
            <a:r>
              <a:rPr lang="pt-BR" sz="1600" b="0" i="0" u="none" strike="noStrike" kern="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&amp; </a:t>
            </a: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Livros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0" i="0" u="none" strike="noStrike" kern="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Analista de </a:t>
            </a:r>
            <a:r>
              <a:rPr lang="pt-BR" sz="1600" b="0" i="0" u="none" strike="noStrike" kern="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Big Data – Propus Science</a:t>
            </a:r>
            <a:endParaRPr lang="pt-BR" sz="16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</a:rPr>
              <a:t>                                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rebuchet MS" pitchFamily="34"/>
                <a:ea typeface="DejaVu Sans Condensed" pitchFamily="2"/>
                <a:cs typeface="DejaVu Sans Condensed" pitchFamily="2"/>
                <a:hlinkClick r:id="rId3"/>
              </a:rPr>
              <a:t>rafaelufrj@yahoo.com.br</a:t>
            </a:r>
            <a:endParaRPr lang="pt-BR" sz="2000" b="0" i="0" u="none" strike="noStrike" kern="1200" cap="none" spc="0" baseline="0" dirty="0" smtClean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000" b="0" i="0" u="none" strike="noStrike" kern="1200" cap="none" spc="0" baseline="0" dirty="0">
              <a:solidFill>
                <a:srgbClr val="000000"/>
              </a:solidFill>
              <a:uFillTx/>
              <a:latin typeface="Trebuchet MS" pitchFamily="34"/>
              <a:ea typeface="DejaVu Sans Condensed" pitchFamily="2"/>
              <a:cs typeface="DejaVu Sans Condensed" pitchFamily="2"/>
            </a:endParaRPr>
          </a:p>
        </p:txBody>
      </p:sp>
      <p:pic>
        <p:nvPicPr>
          <p:cNvPr id="1026" name="Picture 2" descr="C:\Users\user\Desktop\Who-am-i--meme-3217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7000"/>
                    </a14:imgEffect>
                    <a14:imgEffect>
                      <a14:brightnessContrast bright="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6" y="4365104"/>
            <a:ext cx="2286254" cy="1800553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ser\Desktop\LOGOS-PROPUS-DS_recortad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08" y="4509120"/>
            <a:ext cx="1866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477681" y="404664"/>
            <a:ext cx="1584176" cy="31683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187624" y="404664"/>
            <a:ext cx="1584176" cy="31683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9792" y="404664"/>
            <a:ext cx="3816424" cy="316835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l"/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pt-BR" dirty="0" err="1" smtClean="0">
                <a:solidFill>
                  <a:schemeClr val="bg1"/>
                </a:solidFill>
              </a:rPr>
              <a:t>Cryptocurrency</a:t>
            </a:r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pt-BR" dirty="0" err="1" smtClean="0">
                <a:solidFill>
                  <a:schemeClr val="bg1"/>
                </a:solidFill>
              </a:rPr>
              <a:t>Blockchain</a:t>
            </a:r>
            <a:endParaRPr lang="pt-BR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pt-BR" dirty="0" err="1" smtClean="0">
                <a:solidFill>
                  <a:schemeClr val="bg1"/>
                </a:solidFill>
              </a:rPr>
              <a:t>Smart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Contract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Rafael\Palestras\OLX - Smart Contract\Etherum-and-Smart-Contr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81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 flipV="1">
            <a:off x="1221097" y="3527297"/>
            <a:ext cx="68407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flipV="1">
            <a:off x="1184412" y="404664"/>
            <a:ext cx="68407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7"/>
            <a:ext cx="8284500" cy="1080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O economista Milton Friedman já previa o surgimento das </a:t>
            </a:r>
            <a:r>
              <a:rPr lang="pt-BR" sz="2800" dirty="0" err="1" smtClean="0"/>
              <a:t>cripto</a:t>
            </a:r>
            <a:r>
              <a:rPr lang="pt-BR" sz="2800" dirty="0" smtClean="0"/>
              <a:t> moedas em uma entrevista em 1999.</a:t>
            </a:r>
          </a:p>
        </p:txBody>
      </p:sp>
      <p:pic>
        <p:nvPicPr>
          <p:cNvPr id="2050" name="Picture 2" descr="C:\Users\user\Desktop\Rafael\Palestras\OLX - Smart Contract\milton-friedma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26752"/>
            <a:ext cx="3659435" cy="20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26900" y="3048780"/>
            <a:ext cx="3610744" cy="187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“Uma coisa que foi esquecida, mas que logo será desenvolvida, é uma moeda digital, que pela internet você poderá transferir fundos de A para B, sem A conhecer B, nem B conhecer A...” </a:t>
            </a:r>
            <a:endParaRPr lang="pt-BR" sz="18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560" y="5805264"/>
            <a:ext cx="5112568" cy="38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https://www.youtube.com/watch?v=BC4KuzXneGI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Cryptocurrency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3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7"/>
            <a:ext cx="8284500" cy="1080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Rede P2P de computadores conectados responsável por processar e validar as transações.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483283" y="6038071"/>
            <a:ext cx="2556284" cy="38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https://blockchain.info/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Blockchain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Rafael\Palestras\OLX - Smart Contract\blockch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65" y="2564904"/>
            <a:ext cx="5137919" cy="308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3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1560" y="1700808"/>
            <a:ext cx="820891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/>
              <a:t>Livro Razão / Livro Contábil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Auditável</a:t>
            </a:r>
            <a:r>
              <a:rPr lang="pt-BR" sz="2000" dirty="0" smtClean="0"/>
              <a:t> por qualquer pessoa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Não possui vulnerabilidade conhecida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 conceito surgiu com o </a:t>
            </a:r>
            <a:r>
              <a:rPr lang="pt-BR" sz="2000" dirty="0" err="1" smtClean="0"/>
              <a:t>Bitcoin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Pode ser usado em diversos sistemas além das </a:t>
            </a:r>
            <a:r>
              <a:rPr lang="pt-BR" sz="2000" dirty="0" err="1" smtClean="0"/>
              <a:t>cryptomoedas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Site sugerido para mais informações: </a:t>
            </a:r>
            <a:r>
              <a:rPr lang="pt-BR" sz="2000" dirty="0" smtClean="0">
                <a:hlinkClick r:id="rId2"/>
              </a:rPr>
              <a:t>https</a:t>
            </a:r>
            <a:r>
              <a:rPr lang="pt-BR" sz="2000" dirty="0">
                <a:hlinkClick r:id="rId2"/>
              </a:rPr>
              <a:t>://blockchain.info</a:t>
            </a:r>
            <a:r>
              <a:rPr lang="pt-BR" sz="2000" dirty="0" smtClean="0">
                <a:hlinkClick r:id="rId2"/>
              </a:rPr>
              <a:t>/</a:t>
            </a:r>
            <a:r>
              <a:rPr lang="pt-BR" sz="2000" dirty="0" smtClean="0"/>
              <a:t> </a:t>
            </a:r>
            <a:endParaRPr lang="pt-BR" sz="1800" dirty="0" smtClean="0"/>
          </a:p>
          <a:p>
            <a:endParaRPr lang="pt-BR" sz="18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Blockchain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1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7"/>
            <a:ext cx="8284500" cy="1080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 smtClean="0"/>
              <a:t>Aplicações que executam exatamente o que foi programado, sem </a:t>
            </a:r>
            <a:r>
              <a:rPr lang="pt-BR" sz="2800" dirty="0" err="1" smtClean="0"/>
              <a:t>downtime</a:t>
            </a:r>
            <a:r>
              <a:rPr lang="pt-BR" sz="2800" dirty="0" smtClean="0"/>
              <a:t>, censura, fraude ou interferência externa.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Smart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Contract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331640" y="2780928"/>
            <a:ext cx="6480720" cy="3392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/>
              <a:t>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dos contratos é realizado na </a:t>
            </a:r>
            <a:r>
              <a:rPr lang="pt-BR" sz="2000" dirty="0" err="1" smtClean="0"/>
              <a:t>Blockchain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Você paga por cada </a:t>
            </a:r>
            <a:r>
              <a:rPr lang="pt-BR" sz="2000" dirty="0" err="1" smtClean="0"/>
              <a:t>deploy</a:t>
            </a:r>
            <a:r>
              <a:rPr lang="pt-BR" sz="20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 carteira virtual do </a:t>
            </a:r>
            <a:r>
              <a:rPr lang="pt-BR" sz="2000" dirty="0" err="1" smtClean="0"/>
              <a:t>Ethereum</a:t>
            </a:r>
            <a:r>
              <a:rPr lang="pt-BR" sz="2000" dirty="0" smtClean="0"/>
              <a:t> possui uma interface para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na </a:t>
            </a:r>
            <a:r>
              <a:rPr lang="pt-BR" sz="2000" dirty="0" err="1" smtClean="0"/>
              <a:t>Blockchain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A linguagem sugerida pela </a:t>
            </a:r>
            <a:r>
              <a:rPr lang="pt-BR" sz="2000" dirty="0" err="1" smtClean="0"/>
              <a:t>Ethereum</a:t>
            </a:r>
            <a:r>
              <a:rPr lang="pt-BR" sz="2000" dirty="0" smtClean="0"/>
              <a:t> para desenvolvimento dos </a:t>
            </a:r>
            <a:r>
              <a:rPr lang="pt-BR" sz="2000" dirty="0" err="1" smtClean="0"/>
              <a:t>Smart</a:t>
            </a:r>
            <a:r>
              <a:rPr lang="pt-BR" sz="2000" dirty="0" smtClean="0"/>
              <a:t> </a:t>
            </a:r>
            <a:r>
              <a:rPr lang="pt-BR" sz="2000" dirty="0" err="1" smtClean="0"/>
              <a:t>Contracts</a:t>
            </a:r>
            <a:r>
              <a:rPr lang="pt-BR" sz="2000" dirty="0" smtClean="0"/>
              <a:t> é a </a:t>
            </a:r>
            <a:r>
              <a:rPr lang="pt-BR" sz="2000" dirty="0" err="1" smtClean="0"/>
              <a:t>Solidity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4574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Smart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Contract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5576" y="1700808"/>
            <a:ext cx="763284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/>
              <a:t>A ideia tem muito potencial, mas ainda está </a:t>
            </a:r>
            <a:r>
              <a:rPr lang="pt-BR" sz="2000" dirty="0"/>
              <a:t>em desenvolvimento (https://www.youtube.com/watch?v=shCwXidG7Kw</a:t>
            </a:r>
            <a:r>
              <a:rPr lang="pt-BR" sz="2000" dirty="0" smtClean="0"/>
              <a:t>) *treta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Ethereum</a:t>
            </a:r>
            <a:r>
              <a:rPr lang="pt-BR" sz="2000" dirty="0" smtClean="0"/>
              <a:t> é a primeira </a:t>
            </a:r>
            <a:r>
              <a:rPr lang="pt-BR" sz="2000" dirty="0" err="1" smtClean="0"/>
              <a:t>cryptomoeda</a:t>
            </a:r>
            <a:r>
              <a:rPr lang="pt-BR" sz="2000" dirty="0" smtClean="0"/>
              <a:t> a focar nos </a:t>
            </a:r>
            <a:r>
              <a:rPr lang="pt-BR" sz="2000" dirty="0" err="1" smtClean="0"/>
              <a:t>smarts</a:t>
            </a:r>
            <a:r>
              <a:rPr lang="pt-BR" sz="2000" dirty="0" smtClean="0"/>
              <a:t> </a:t>
            </a:r>
            <a:r>
              <a:rPr lang="pt-BR" sz="2000" dirty="0" err="1" smtClean="0"/>
              <a:t>contracts</a:t>
            </a:r>
            <a:r>
              <a:rPr lang="pt-BR" sz="2000" dirty="0" smtClean="0"/>
              <a:t>, mas muitas outras moedas estão “correndo atrás do prejuízo!”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Os </a:t>
            </a:r>
            <a:r>
              <a:rPr lang="pt-BR" sz="2000" dirty="0" err="1" smtClean="0"/>
              <a:t>Smart</a:t>
            </a:r>
            <a:r>
              <a:rPr lang="pt-BR" sz="2000" dirty="0" smtClean="0"/>
              <a:t> </a:t>
            </a:r>
            <a:r>
              <a:rPr lang="pt-BR" sz="2000" dirty="0" err="1" smtClean="0"/>
              <a:t>Contracts</a:t>
            </a:r>
            <a:r>
              <a:rPr lang="pt-BR" sz="2000" dirty="0" smtClean="0"/>
              <a:t> podem produzir uma interessante interação entre programação e leis</a:t>
            </a:r>
          </a:p>
        </p:txBody>
      </p:sp>
    </p:spTree>
    <p:extLst>
      <p:ext uri="{BB962C8B-B14F-4D97-AF65-F5344CB8AC3E}">
        <p14:creationId xmlns:p14="http://schemas.microsoft.com/office/powerpoint/2010/main" val="156048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Carteira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859" y="1484785"/>
            <a:ext cx="4892229" cy="165618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Para baixar a carteira do </a:t>
            </a:r>
            <a:r>
              <a:rPr lang="pt-BR" sz="2000" dirty="0" err="1" smtClean="0"/>
              <a:t>Ethereum</a:t>
            </a:r>
            <a:r>
              <a:rPr lang="pt-BR" sz="2000" dirty="0" smtClean="0"/>
              <a:t> é “simples”, basta acessar </a:t>
            </a:r>
            <a:r>
              <a:rPr lang="pt-BR" sz="2000" dirty="0" smtClean="0">
                <a:hlinkClick r:id="rId2"/>
              </a:rPr>
              <a:t>www.ethereum.org</a:t>
            </a:r>
            <a:r>
              <a:rPr lang="pt-BR" sz="2000" dirty="0" smtClean="0"/>
              <a:t> e clicar no link</a:t>
            </a:r>
          </a:p>
          <a:p>
            <a:r>
              <a:rPr lang="pt-BR" sz="2000" dirty="0" smtClean="0"/>
              <a:t>É necessário instalar o </a:t>
            </a:r>
            <a:r>
              <a:rPr lang="pt-BR" sz="2000" dirty="0" err="1" smtClean="0"/>
              <a:t>Geth</a:t>
            </a:r>
            <a:r>
              <a:rPr lang="pt-BR" sz="2000" dirty="0" smtClean="0"/>
              <a:t> também</a:t>
            </a:r>
          </a:p>
          <a:p>
            <a:endParaRPr lang="pt-BR" sz="2400" dirty="0"/>
          </a:p>
        </p:txBody>
      </p:sp>
      <p:pic>
        <p:nvPicPr>
          <p:cNvPr id="1026" name="Picture 2" descr="C:\Users\user\Desktop\Rafael\Palestras\Sand 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4428"/>
            <a:ext cx="3885874" cy="31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788023" y="4869160"/>
            <a:ext cx="3741859" cy="170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É possível criar uma </a:t>
            </a:r>
            <a:r>
              <a:rPr lang="pt-BR" sz="1800" dirty="0" err="1" smtClean="0"/>
              <a:t>sandbox</a:t>
            </a:r>
            <a:r>
              <a:rPr lang="pt-BR" sz="1800" dirty="0" smtClean="0"/>
              <a:t> para treino e testes</a:t>
            </a:r>
          </a:p>
          <a:p>
            <a:r>
              <a:rPr lang="pt-BR" sz="1800" dirty="0" smtClean="0"/>
              <a:t>É necessário baixar a </a:t>
            </a:r>
            <a:r>
              <a:rPr lang="pt-BR" sz="1800" dirty="0" err="1" smtClean="0"/>
              <a:t>blockchain</a:t>
            </a:r>
            <a:r>
              <a:rPr lang="pt-BR" sz="1800" dirty="0" smtClean="0"/>
              <a:t> do </a:t>
            </a:r>
            <a:r>
              <a:rPr lang="pt-BR" sz="1800" dirty="0" err="1" smtClean="0"/>
              <a:t>Ethereum</a:t>
            </a:r>
            <a:r>
              <a:rPr lang="pt-BR" sz="1800" dirty="0" smtClean="0"/>
              <a:t> durante a instalação, isso demora “um pouco”</a:t>
            </a:r>
            <a:endParaRPr lang="pt-BR" sz="1800" dirty="0"/>
          </a:p>
        </p:txBody>
      </p:sp>
      <p:pic>
        <p:nvPicPr>
          <p:cNvPr id="1028" name="Picture 4" descr="C:\Users\user\Desktop\Rafael\Palestras\OLX - Smart Contract\download wa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08" y="1556792"/>
            <a:ext cx="2592288" cy="29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15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575</Words>
  <Application>Microsoft Office PowerPoint</Application>
  <PresentationFormat>Apresentação na tela (4:3)</PresentationFormat>
  <Paragraphs>102</Paragraphs>
  <Slides>19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Cryptocurrency</vt:lpstr>
      <vt:lpstr>Blockchain</vt:lpstr>
      <vt:lpstr>Blockchain</vt:lpstr>
      <vt:lpstr>Smart Contract</vt:lpstr>
      <vt:lpstr>Smart Contract</vt:lpstr>
      <vt:lpstr>Carteira Ethereum</vt:lpstr>
      <vt:lpstr>Carteira Ethereum</vt:lpstr>
      <vt:lpstr>IDE On-line</vt:lpstr>
      <vt:lpstr>IDE On-line</vt:lpstr>
      <vt:lpstr>Solidity</vt:lpstr>
      <vt:lpstr>Solidity</vt:lpstr>
      <vt:lpstr>ERC20 Token Standard</vt:lpstr>
      <vt:lpstr>Smart Contracts com LLL</vt:lpstr>
      <vt:lpstr>Smart Contracts com LLL</vt:lpstr>
      <vt:lpstr>Smart Contracts com LLL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35</cp:revision>
  <dcterms:created xsi:type="dcterms:W3CDTF">2017-07-29T18:02:14Z</dcterms:created>
  <dcterms:modified xsi:type="dcterms:W3CDTF">2017-08-10T04:52:27Z</dcterms:modified>
</cp:coreProperties>
</file>