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60" r:id="rId5"/>
    <p:sldId id="259" r:id="rId6"/>
    <p:sldId id="271" r:id="rId7"/>
    <p:sldId id="269" r:id="rId8"/>
    <p:sldId id="272" r:id="rId9"/>
    <p:sldId id="261" r:id="rId10"/>
    <p:sldId id="262" r:id="rId11"/>
    <p:sldId id="263" r:id="rId12"/>
    <p:sldId id="270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82" d="100"/>
          <a:sy n="82" d="100"/>
        </p:scale>
        <p:origin x="14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829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53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2004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26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311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696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558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9031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702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647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962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466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972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303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302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87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211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5372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5400" dirty="0"/>
              <a:t>ระบบพยากรณ์ฝนตกเฉพาะที่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Local rain forecast system (</a:t>
            </a:r>
            <a:r>
              <a:rPr lang="en-US" sz="2400" dirty="0" err="1"/>
              <a:t>IoT</a:t>
            </a:r>
            <a:r>
              <a:rPr lang="en-US" sz="2400" dirty="0"/>
              <a:t>)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93221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ขอบเขตของโครงการ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369629" cy="35993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h-TH" sz="3200" dirty="0">
                <a:solidFill>
                  <a:schemeClr val="bg1"/>
                </a:solidFill>
              </a:rPr>
              <a:t>ระบบพยากรณ์ฝนตกเฉพาะที่ ประกอบไปด้วย 3 ส่วนหลัก ได้แก่</a:t>
            </a:r>
          </a:p>
          <a:p>
            <a:pPr lvl="1">
              <a:lnSpc>
                <a:spcPct val="150000"/>
              </a:lnSpc>
            </a:pPr>
            <a:r>
              <a:rPr lang="th-TH" sz="2800" dirty="0">
                <a:solidFill>
                  <a:schemeClr val="bg1"/>
                </a:solidFill>
              </a:rPr>
              <a:t>อุปกรณ์วัดสภาวะอากาศ</a:t>
            </a:r>
          </a:p>
          <a:p>
            <a:pPr lvl="1">
              <a:lnSpc>
                <a:spcPct val="150000"/>
              </a:lnSpc>
            </a:pPr>
            <a:r>
              <a:rPr lang="th-TH" sz="2800" dirty="0">
                <a:solidFill>
                  <a:schemeClr val="bg1"/>
                </a:solidFill>
              </a:rPr>
              <a:t>สมาร์ทโฟน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th-TH" sz="2800" dirty="0">
                <a:solidFill>
                  <a:schemeClr val="bg1"/>
                </a:solidFill>
              </a:rPr>
              <a:t>แอพพลิเคชั่น</a:t>
            </a:r>
          </a:p>
          <a:p>
            <a:pPr lvl="1">
              <a:lnSpc>
                <a:spcPct val="150000"/>
              </a:lnSpc>
            </a:pPr>
            <a:r>
              <a:rPr lang="th-TH" sz="2800" dirty="0">
                <a:solidFill>
                  <a:schemeClr val="bg1"/>
                </a:solidFill>
              </a:rPr>
              <a:t>เครื่องให้บริการ </a:t>
            </a:r>
            <a:r>
              <a:rPr lang="en-US" sz="2800" dirty="0">
                <a:solidFill>
                  <a:schemeClr val="bg1"/>
                </a:solidFill>
              </a:rPr>
              <a:t>(Server) </a:t>
            </a:r>
            <a:endParaRPr lang="th-T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8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ขอบเขตโครงการ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17368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solidFill>
                  <a:schemeClr val="bg1"/>
                </a:solidFill>
              </a:rPr>
              <a:t>ลักษณะการทำงานของระบบประกอบไปด้วย 4 ส่วนหลัก ได้แก่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>
                <a:solidFill>
                  <a:schemeClr val="bg1"/>
                </a:solidFill>
              </a:rPr>
              <a:t>การเก็บรวบรวมข้อมูลสภาวะอากาศเฉพาะที่ 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อุณหภูมิ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ความชื้นสัมพัทธ์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ความเร็วลม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ทิศทางลม </a:t>
            </a:r>
          </a:p>
        </p:txBody>
      </p:sp>
    </p:spTree>
    <p:extLst>
      <p:ext uri="{BB962C8B-B14F-4D97-AF65-F5344CB8AC3E}">
        <p14:creationId xmlns:p14="http://schemas.microsoft.com/office/powerpoint/2010/main" val="68761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ขอบเขตโครงการ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4"/>
          <a:stretch/>
        </p:blipFill>
        <p:spPr>
          <a:xfrm>
            <a:off x="729560" y="2843074"/>
            <a:ext cx="7785790" cy="2530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6231" y="6176963"/>
            <a:ext cx="530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ข้อมูลจาก 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http://www.tmd.go.th/info/info.php?FileID=2</a:t>
            </a:r>
            <a:endParaRPr lang="th-TH" sz="2400" dirty="0"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2148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ขอบเขตโครงการ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593563" cy="378400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th-TH" sz="3200" dirty="0">
                <a:solidFill>
                  <a:schemeClr val="bg1"/>
                </a:solidFill>
              </a:rPr>
              <a:t>ลักษณะการทำงานของระบบประกอบไปด้วย 4 ส่วนหลักได้แก่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2"/>
            </a:pPr>
            <a:r>
              <a:rPr lang="th-TH" sz="3200" dirty="0">
                <a:solidFill>
                  <a:schemeClr val="bg1"/>
                </a:solidFill>
              </a:rPr>
              <a:t>การวิเคราะห์ข้อมูล</a:t>
            </a:r>
          </a:p>
          <a:p>
            <a:pPr lvl="1">
              <a:lnSpc>
                <a:spcPct val="110000"/>
              </a:lnSpc>
            </a:pPr>
            <a:r>
              <a:rPr lang="th-TH" sz="3200" dirty="0">
                <a:solidFill>
                  <a:schemeClr val="bg1"/>
                </a:solidFill>
              </a:rPr>
              <a:t>โดยใช้เทคนิคการจำแนกประเภท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th-TH" sz="3200" dirty="0">
                <a:solidFill>
                  <a:schemeClr val="bg1"/>
                </a:solidFill>
              </a:rPr>
              <a:t>เป็น 2 ประเภท</a:t>
            </a:r>
          </a:p>
          <a:p>
            <a:pPr marL="1028700" lvl="2" indent="-342900">
              <a:lnSpc>
                <a:spcPct val="110000"/>
              </a:lnSpc>
              <a:buFont typeface="+mj-lt"/>
              <a:buAutoNum type="arabicPeriod"/>
            </a:pPr>
            <a:r>
              <a:rPr lang="th-TH" sz="3200" dirty="0">
                <a:solidFill>
                  <a:schemeClr val="bg1"/>
                </a:solidFill>
              </a:rPr>
              <a:t>ฝนตก</a:t>
            </a:r>
          </a:p>
          <a:p>
            <a:pPr marL="1028700" lvl="2" indent="-342900">
              <a:lnSpc>
                <a:spcPct val="110000"/>
              </a:lnSpc>
              <a:buFont typeface="+mj-lt"/>
              <a:buAutoNum type="arabicPeriod"/>
            </a:pPr>
            <a:r>
              <a:rPr lang="th-TH" sz="3200" dirty="0">
                <a:solidFill>
                  <a:schemeClr val="bg1"/>
                </a:solidFill>
              </a:rPr>
              <a:t>ฝนไม่ตก</a:t>
            </a:r>
          </a:p>
        </p:txBody>
      </p:sp>
    </p:spTree>
    <p:extLst>
      <p:ext uri="{BB962C8B-B14F-4D97-AF65-F5344CB8AC3E}">
        <p14:creationId xmlns:p14="http://schemas.microsoft.com/office/powerpoint/2010/main" val="105461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ขอบเขตโครงการ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509588" cy="3599316"/>
          </a:xfrm>
        </p:spPr>
        <p:txBody>
          <a:bodyPr>
            <a:normAutofit/>
          </a:bodyPr>
          <a:lstStyle/>
          <a:p>
            <a:r>
              <a:rPr lang="th-TH" sz="3200" dirty="0">
                <a:solidFill>
                  <a:schemeClr val="bg1"/>
                </a:solidFill>
              </a:rPr>
              <a:t>ลักษณะการทำงานของระบบประกอบไปด้วย 4 ส่วนหลัก ได้แก่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th-TH" sz="3200" dirty="0">
                <a:solidFill>
                  <a:schemeClr val="bg1"/>
                </a:solidFill>
              </a:rPr>
              <a:t>แสดงข้อมูลสภาวะอากาศเฉพาะที่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อุณหภูมิ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ความชื้นสัมพัทธ์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ความเร็วลม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ทิศทางลม </a:t>
            </a:r>
          </a:p>
        </p:txBody>
      </p:sp>
    </p:spTree>
    <p:extLst>
      <p:ext uri="{BB962C8B-B14F-4D97-AF65-F5344CB8AC3E}">
        <p14:creationId xmlns:p14="http://schemas.microsoft.com/office/powerpoint/2010/main" val="17636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ขอบเขตโครงการ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479971" cy="3599316"/>
          </a:xfrm>
        </p:spPr>
        <p:txBody>
          <a:bodyPr>
            <a:normAutofit/>
          </a:bodyPr>
          <a:lstStyle/>
          <a:p>
            <a:r>
              <a:rPr lang="th-TH" sz="3600" dirty="0">
                <a:solidFill>
                  <a:schemeClr val="bg1"/>
                </a:solidFill>
              </a:rPr>
              <a:t>ลักษณะการทำงานของระบบประกอบไปด้วย 4 ส่วนหลัก ได้แก่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th-TH" sz="3600" dirty="0">
                <a:solidFill>
                  <a:schemeClr val="bg1"/>
                </a:solidFill>
              </a:rPr>
              <a:t>การแจ้งเตือน </a:t>
            </a:r>
          </a:p>
          <a:p>
            <a:pPr lvl="1"/>
            <a:r>
              <a:rPr lang="th-TH" sz="3200" dirty="0">
                <a:solidFill>
                  <a:schemeClr val="bg1"/>
                </a:solidFill>
              </a:rPr>
              <a:t>เมือสภาวะอากาศเปลี่ยนแปลงเป็นไปตามรูปแบบสภาวะอากาศที่มีโอกาสฝนตก ระบบจะส่งข้อความแจ้งเตือนไปยังสมาร์ทโฟนของผู้ใช้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1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ประโยชน์ที่คาดว่าจะได้รับ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3200" dirty="0">
                <a:solidFill>
                  <a:schemeClr val="bg1"/>
                </a:solidFill>
              </a:rPr>
              <a:t>ช่วยในการบอกข้อมูลสภาวะอากาศเฉพาะที่</a:t>
            </a:r>
          </a:p>
          <a:p>
            <a:pPr lvl="0"/>
            <a:r>
              <a:rPr lang="th-TH" sz="3200" dirty="0">
                <a:solidFill>
                  <a:schemeClr val="bg1"/>
                </a:solidFill>
              </a:rPr>
              <a:t>ช่วยในการอำนวยความสะดวกในเฝ้าระวังสิ่งของจากความเสียหายอันเนื่องมาจาก ฝนตก</a:t>
            </a:r>
          </a:p>
          <a:p>
            <a:pPr lvl="0"/>
            <a:r>
              <a:rPr lang="th-TH" sz="3200" dirty="0">
                <a:solidFill>
                  <a:schemeClr val="bg1"/>
                </a:solidFill>
              </a:rPr>
              <a:t>ช่วยในการทำให้สามารถเก็บสิ่งของที่ตากไว้ได้ก่อนฝนตก</a:t>
            </a:r>
          </a:p>
        </p:txBody>
      </p:sp>
    </p:spTree>
    <p:extLst>
      <p:ext uri="{BB962C8B-B14F-4D97-AF65-F5344CB8AC3E}">
        <p14:creationId xmlns:p14="http://schemas.microsoft.com/office/powerpoint/2010/main" val="204718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แหล่งอ้างอิง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484" y="2058890"/>
            <a:ext cx="8601581" cy="47991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ความรู้อุตุนิยมวิทยา การพยากรณ์อากาศเชิงตัวเลข (</a:t>
            </a:r>
            <a:r>
              <a:rPr lang="en-US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numerical weather prediction-NWP) </a:t>
            </a:r>
          </a:p>
          <a:p>
            <a:pPr marL="0" lvl="0" indent="0">
              <a:buNone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เข้าถึงได้จาก :  </a:t>
            </a:r>
            <a:r>
              <a:rPr lang="en-US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http://www.tmd.go.th/info/info.php?FileID=2  [18 </a:t>
            </a: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สิงหาคม 2559]</a:t>
            </a:r>
            <a:endParaRPr lang="en-US" dirty="0">
              <a:solidFill>
                <a:schemeClr val="bg1"/>
              </a:solidFill>
              <a:latin typeface="Browallia New" panose="020B0604020202020204" pitchFamily="34" charset="-34"/>
              <a:cs typeface="+mj-cs"/>
            </a:endParaRPr>
          </a:p>
          <a:p>
            <a:pPr marL="514350" lvl="0" indent="-514350">
              <a:buFont typeface="+mj-lt"/>
              <a:buAutoNum type="arabicPeriod" startAt="2"/>
            </a:pPr>
            <a:r>
              <a:rPr lang="en-US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Numerical weather prediction [Wikipedia] </a:t>
            </a:r>
            <a:endParaRPr lang="th-TH" dirty="0">
              <a:solidFill>
                <a:schemeClr val="bg1"/>
              </a:solidFill>
              <a:latin typeface="Browallia New" panose="020B0604020202020204" pitchFamily="34" charset="-34"/>
              <a:cs typeface="+mj-cs"/>
            </a:endParaRPr>
          </a:p>
          <a:p>
            <a:pPr marL="0" lvl="0" indent="0">
              <a:buNone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เข้าถึงได้จาก :  </a:t>
            </a:r>
            <a:r>
              <a:rPr lang="en-US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https://en.wikipedia.org/wiki/Numerical_weather_prediction [18 </a:t>
            </a: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สิงหาคม 2559]</a:t>
            </a:r>
          </a:p>
          <a:p>
            <a:pPr marL="514350" lvl="0" indent="-514350">
              <a:buFont typeface="+mj-lt"/>
              <a:buAutoNum type="arabicPeriod" startAt="3"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ภูมิอากาศ [</a:t>
            </a:r>
            <a:r>
              <a:rPr lang="en-US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Wikipedia] </a:t>
            </a:r>
          </a:p>
          <a:p>
            <a:pPr marL="0" lvl="0" indent="0">
              <a:buNone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เข้าถึงได้จาก :  </a:t>
            </a:r>
            <a:r>
              <a:rPr lang="en-US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https://th.wikipedia.org/wiki/</a:t>
            </a: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ภูมิอากาศ [18 สิงหาคม 2559]</a:t>
            </a:r>
          </a:p>
          <a:p>
            <a:pPr marL="514350" lvl="0" indent="-514350">
              <a:buFont typeface="+mj-lt"/>
              <a:buAutoNum type="arabicPeriod" startAt="4"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หนังสืออุตุนิยมวิทยา การพยากรณ์อากาศระยะสั้น </a:t>
            </a:r>
          </a:p>
          <a:p>
            <a:pPr marL="0" lvl="0" indent="0">
              <a:buNone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เข้าถึงได้จาก :  </a:t>
            </a:r>
            <a:r>
              <a:rPr lang="en-US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http://www.tmd.go.th/info/info.php?FileID=63 [18 </a:t>
            </a: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สิงหาคม 2559]</a:t>
            </a:r>
          </a:p>
          <a:p>
            <a:pPr marL="514350" lvl="0" indent="-514350">
              <a:buFont typeface="+mj-lt"/>
              <a:buAutoNum type="arabicPeriod" startAt="5"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สภาพอากาศโดยรวมทั่วประเทศ </a:t>
            </a:r>
          </a:p>
          <a:p>
            <a:pPr marL="0" lvl="0" indent="0">
              <a:buNone/>
            </a:pP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เข้าถึงได้จาก :  </a:t>
            </a:r>
            <a:r>
              <a:rPr lang="en-US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http://www.tmd.go.th/thailand.php [18 </a:t>
            </a:r>
            <a:r>
              <a:rPr lang="th-TH" dirty="0">
                <a:solidFill>
                  <a:schemeClr val="bg1"/>
                </a:solidFill>
                <a:latin typeface="Browallia New" panose="020B0604020202020204" pitchFamily="34" charset="-34"/>
                <a:cs typeface="+mj-cs"/>
              </a:rPr>
              <a:t>สิงหาคม 2559]</a:t>
            </a:r>
          </a:p>
          <a:p>
            <a:pPr marL="514350" lvl="0" indent="-514350">
              <a:buFont typeface="+mj-lt"/>
              <a:buAutoNum type="arabicPeriod" startAt="2"/>
            </a:pPr>
            <a:endParaRPr lang="th-TH" dirty="0">
              <a:solidFill>
                <a:schemeClr val="bg1"/>
              </a:solidFill>
              <a:latin typeface="Browallia New" panose="020B0604020202020204" pitchFamily="34" charset="-34"/>
              <a:cs typeface="+mj-cs"/>
            </a:endParaRPr>
          </a:p>
          <a:p>
            <a:pPr marL="514350" lvl="0" indent="-514350">
              <a:buFont typeface="+mj-lt"/>
              <a:buAutoNum type="arabicPeriod" startAt="2"/>
            </a:pPr>
            <a:endParaRPr lang="th-TH" dirty="0">
              <a:solidFill>
                <a:schemeClr val="bg1"/>
              </a:solidFill>
              <a:latin typeface="Browallia New" panose="020B0604020202020204" pitchFamily="34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702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หลักการและเหตุผล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200" dirty="0">
                <a:solidFill>
                  <a:schemeClr val="bg1"/>
                </a:solidFill>
              </a:rPr>
              <a:t>เนื่องจากปัจจุบันสภาวะอากาศของโลกมีการเปลี่ยนแปลง เกิดภาวะโลกร้อน และ ภาวะเรือนกระจก </a:t>
            </a:r>
          </a:p>
          <a:p>
            <a:r>
              <a:rPr lang="th-TH" sz="3200" dirty="0">
                <a:solidFill>
                  <a:schemeClr val="bg1"/>
                </a:solidFill>
              </a:rPr>
              <a:t>ฝนไม่ตกตามฤดูกาล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65" y="4012163"/>
            <a:ext cx="3019106" cy="21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628" y="3495141"/>
            <a:ext cx="1988708" cy="26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8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หลักการและเหตุผล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50461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h-TH" sz="3200" dirty="0">
                <a:solidFill>
                  <a:schemeClr val="bg1"/>
                </a:solidFill>
              </a:rPr>
              <a:t>มีความจำเป็นต้องมีการพยากรณ์อากาศซึ่งเป็นการคาดหมายสภาวะอากาศที่จะเกิดขึ้นในช่วงเวลาใดเวลาหนึ่งในอนาคต โดยเฉพาะ</a:t>
            </a:r>
            <a:r>
              <a:rPr lang="th-TH" sz="3200" b="1" u="sng" dirty="0">
                <a:solidFill>
                  <a:schemeClr val="bg1"/>
                </a:solidFill>
              </a:rPr>
              <a:t>การพยากรณ์ฝนตก</a:t>
            </a:r>
            <a:r>
              <a:rPr lang="th-TH" sz="3200" dirty="0">
                <a:solidFill>
                  <a:schemeClr val="bg1"/>
                </a:solidFill>
              </a:rPr>
              <a:t>เพื่อทำให้เราสามารถวางแผนการใช้ชีวิตประจำวันของเราได้ 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6689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หลักการและเหตุผล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530737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h-TH" sz="3200" b="1" dirty="0">
                <a:solidFill>
                  <a:schemeClr val="bg1"/>
                </a:solidFill>
                <a:latin typeface="Cordia New (Body)"/>
              </a:rPr>
              <a:t>ระบบพยากรณ์ฝนตกเฉพาะที่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h-TH" sz="2800" dirty="0">
                <a:solidFill>
                  <a:schemeClr val="bg1"/>
                </a:solidFill>
                <a:latin typeface="Cordia New (Body)"/>
              </a:rPr>
              <a:t>เป็นการพยากรณ์อากาศปัจจุบัน </a:t>
            </a:r>
            <a:r>
              <a:rPr lang="en-US" dirty="0">
                <a:solidFill>
                  <a:schemeClr val="bg1"/>
                </a:solidFill>
                <a:latin typeface="Cordia New (Body)"/>
              </a:rPr>
              <a:t>(Now cast) </a:t>
            </a:r>
            <a:r>
              <a:rPr lang="th-TH" sz="2800" dirty="0">
                <a:solidFill>
                  <a:schemeClr val="bg1"/>
                </a:solidFill>
                <a:latin typeface="Cordia New (Body)"/>
              </a:rPr>
              <a:t>โดยใช้การพยากรณ์อากาศเชิงตัวเลข </a:t>
            </a:r>
            <a:r>
              <a:rPr lang="en-US" dirty="0">
                <a:solidFill>
                  <a:schemeClr val="bg1"/>
                </a:solidFill>
                <a:latin typeface="Cordia New (Body)"/>
              </a:rPr>
              <a:t>(numerical weather prediction-NWP)</a:t>
            </a:r>
            <a:endParaRPr lang="th-TH" sz="2800" dirty="0">
              <a:solidFill>
                <a:schemeClr val="bg1"/>
              </a:solidFill>
              <a:latin typeface="Cordia New (Body)"/>
            </a:endParaRPr>
          </a:p>
          <a:p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4568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หลักการและเหตุผล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417526" cy="3599316"/>
          </a:xfrm>
        </p:spPr>
        <p:txBody>
          <a:bodyPr/>
          <a:lstStyle/>
          <a:p>
            <a:r>
              <a:rPr lang="th-TH" sz="3200" dirty="0">
                <a:solidFill>
                  <a:schemeClr val="bg1"/>
                </a:solidFill>
              </a:rPr>
              <a:t>ปกติการพยากรณ์จะบอกเป็นพื้นที่โดยรวม เช่น ภาค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  <a:r>
              <a:rPr lang="th-TH" sz="3200" dirty="0">
                <a:solidFill>
                  <a:schemeClr val="bg1"/>
                </a:solidFill>
              </a:rPr>
              <a:t>จังหวัด</a:t>
            </a:r>
          </a:p>
          <a:p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41" y="3283435"/>
            <a:ext cx="4414243" cy="2438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42" y="2935794"/>
            <a:ext cx="2290484" cy="347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9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หลักการและเหตุผล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826829" cy="1423364"/>
          </a:xfrm>
        </p:spPr>
        <p:txBody>
          <a:bodyPr>
            <a:normAutofit fontScale="92500" lnSpcReduction="10000"/>
          </a:bodyPr>
          <a:lstStyle/>
          <a:p>
            <a:r>
              <a:rPr lang="th-TH" sz="3200" b="1" dirty="0">
                <a:solidFill>
                  <a:schemeClr val="bg1"/>
                </a:solidFill>
              </a:rPr>
              <a:t>มี </a:t>
            </a:r>
            <a:r>
              <a:rPr lang="th-TH" sz="3200" dirty="0">
                <a:solidFill>
                  <a:schemeClr val="bg1"/>
                </a:solidFill>
              </a:rPr>
              <a:t>ระบบพยากรณ์ฝนตกเฉพาะที่</a:t>
            </a:r>
          </a:p>
          <a:p>
            <a:r>
              <a:rPr lang="th-TH" sz="3200" dirty="0">
                <a:solidFill>
                  <a:schemeClr val="bg1"/>
                </a:solidFill>
              </a:rPr>
              <a:t>ทำให้สามารถวางแผนการป้องกันและลดความสูญเสีย</a:t>
            </a:r>
          </a:p>
          <a:p>
            <a:pPr lvl="1"/>
            <a:r>
              <a:rPr lang="th-TH" sz="2800" dirty="0">
                <a:solidFill>
                  <a:schemeClr val="bg1"/>
                </a:solidFill>
              </a:rPr>
              <a:t>เกิดฝนตก เก็บสิ่งที่เอาไปตากได้ทัน</a:t>
            </a:r>
            <a:endParaRPr lang="th-TH" dirty="0"/>
          </a:p>
        </p:txBody>
      </p:sp>
      <p:pic>
        <p:nvPicPr>
          <p:cNvPr id="1026" name="Picture 2" descr="http://www.bloggang.com/data/t/tilltomorrow/picture/13571942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82" y="3885976"/>
            <a:ext cx="2450063" cy="245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1.s1sf.com/hm/0/ud/0/1997/istock_000035183506_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193" y="4032398"/>
            <a:ext cx="3215174" cy="214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6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หลักการและเหตุผล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530737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h-TH" sz="3200" dirty="0">
                <a:solidFill>
                  <a:schemeClr val="bg1"/>
                </a:solidFill>
              </a:rPr>
              <a:t>ช่วยให้เราสามารถรับรู้การเกิดฝนได้เฉพาะที่ได้ล่วงหน้า</a:t>
            </a:r>
          </a:p>
          <a:p>
            <a:pPr>
              <a:lnSpc>
                <a:spcPct val="150000"/>
              </a:lnSpc>
            </a:pPr>
            <a:r>
              <a:rPr lang="th-TH" sz="3200" dirty="0">
                <a:solidFill>
                  <a:schemeClr val="bg1"/>
                </a:solidFill>
              </a:rPr>
              <a:t>ช่วยให้เราสามารถรับรู้ข้อมูลสภาวะอากาศเฉพาะที่ได้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83945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หลักการและเหตุผล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3" y="4015546"/>
            <a:ext cx="3496710" cy="2050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97" y="4015546"/>
            <a:ext cx="3066428" cy="205012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826829" cy="1423364"/>
          </a:xfrm>
        </p:spPr>
        <p:txBody>
          <a:bodyPr>
            <a:normAutofit fontScale="92500" lnSpcReduction="10000"/>
          </a:bodyPr>
          <a:lstStyle/>
          <a:p>
            <a:r>
              <a:rPr lang="th-TH" sz="3200" b="1" dirty="0">
                <a:solidFill>
                  <a:schemeClr val="bg1"/>
                </a:solidFill>
              </a:rPr>
              <a:t>ไม่มี </a:t>
            </a:r>
            <a:r>
              <a:rPr lang="th-TH" sz="3200" dirty="0">
                <a:solidFill>
                  <a:schemeClr val="bg1"/>
                </a:solidFill>
              </a:rPr>
              <a:t>ระบบพยากรณ์ฝนตกเฉพาะที่</a:t>
            </a:r>
          </a:p>
          <a:p>
            <a:r>
              <a:rPr lang="th-TH" sz="3200" dirty="0">
                <a:solidFill>
                  <a:schemeClr val="bg1"/>
                </a:solidFill>
              </a:rPr>
              <a:t>ไม่สามารถวางแผนการป้องกันและลดความสูญเสีย</a:t>
            </a:r>
          </a:p>
          <a:p>
            <a:pPr lvl="1"/>
            <a:r>
              <a:rPr lang="th-TH" sz="2800" dirty="0">
                <a:solidFill>
                  <a:schemeClr val="bg1"/>
                </a:solidFill>
              </a:rPr>
              <a:t>เกิดฝนตก เก็บสิ่งที่เอาไปตากไม่ทัน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6993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/>
              <a:t>วัตถุประสงค์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162731" cy="3599316"/>
          </a:xfrm>
        </p:spPr>
        <p:txBody>
          <a:bodyPr>
            <a:normAutofit/>
          </a:bodyPr>
          <a:lstStyle/>
          <a:p>
            <a:r>
              <a:rPr lang="th-TH" sz="3200" dirty="0">
                <a:solidFill>
                  <a:schemeClr val="bg1"/>
                </a:solidFill>
              </a:rPr>
              <a:t>เพื่อพัฒนาอุปกรณ์ที่ช่วยในตรวจวัดสภาวะอากาศเฉพาะที่</a:t>
            </a:r>
          </a:p>
          <a:p>
            <a:r>
              <a:rPr lang="th-TH" sz="3200" dirty="0">
                <a:solidFill>
                  <a:schemeClr val="bg1"/>
                </a:solidFill>
              </a:rPr>
              <a:t>เพื่อพัฒนาโปรแกรมเครื่องมือที่ช่วยในการวิเคราะห์และการพยากรณ์ฝนตกเฉพาะที่</a:t>
            </a:r>
          </a:p>
          <a:p>
            <a:r>
              <a:rPr lang="th-TH" sz="3200" dirty="0">
                <a:solidFill>
                  <a:schemeClr val="bg1"/>
                </a:solidFill>
              </a:rPr>
              <a:t>เพื่อพัฒนาแอพพลิเคชั่นบนสมาร์ทโฟนที่ใช้เป็นเครื่องมือในการแสดงข้อมูลสภาวะอากาศเฉพาะที่และแจ้งเตือนผลการพยากรณ์ฝนตกเฉพาะที่</a:t>
            </a:r>
          </a:p>
        </p:txBody>
      </p:sp>
    </p:spTree>
    <p:extLst>
      <p:ext uri="{BB962C8B-B14F-4D97-AF65-F5344CB8AC3E}">
        <p14:creationId xmlns:p14="http://schemas.microsoft.com/office/powerpoint/2010/main" val="37067812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229</TotalTime>
  <Words>567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Angsana New</vt:lpstr>
      <vt:lpstr>Arial</vt:lpstr>
      <vt:lpstr>Browallia New</vt:lpstr>
      <vt:lpstr>Cordia New</vt:lpstr>
      <vt:lpstr>Cordia New (Body)</vt:lpstr>
      <vt:lpstr>Trebuchet MS</vt:lpstr>
      <vt:lpstr>Berlin</vt:lpstr>
      <vt:lpstr>ระบบพยากรณ์ฝนตกเฉพาะที่</vt:lpstr>
      <vt:lpstr>หลักการและเหตุผล</vt:lpstr>
      <vt:lpstr>หลักการและเหตุผล</vt:lpstr>
      <vt:lpstr>หลักการและเหตุผล</vt:lpstr>
      <vt:lpstr>หลักการและเหตุผล</vt:lpstr>
      <vt:lpstr>หลักการและเหตุผล</vt:lpstr>
      <vt:lpstr>หลักการและเหตุผล</vt:lpstr>
      <vt:lpstr>หลักการและเหตุผล</vt:lpstr>
      <vt:lpstr>วัตถุประสงค์</vt:lpstr>
      <vt:lpstr>ขอบเขตของโครงการ</vt:lpstr>
      <vt:lpstr>ขอบเขตโครงการ</vt:lpstr>
      <vt:lpstr>ขอบเขตโครงการ</vt:lpstr>
      <vt:lpstr>ขอบเขตโครงการ</vt:lpstr>
      <vt:lpstr>ขอบเขตโครงการ</vt:lpstr>
      <vt:lpstr>ขอบเขตโครงการ</vt:lpstr>
      <vt:lpstr>ประโยชน์ที่คาดว่าจะได้รับ</vt:lpstr>
      <vt:lpstr>แหล่งอ้างอิง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ระบบพยากรณ์ฝนตกเฉพาะที่</dc:title>
  <dc:creator>Microsoft</dc:creator>
  <cp:lastModifiedBy>5605104046 (Wisit Lertsakwimarn)</cp:lastModifiedBy>
  <cp:revision>31</cp:revision>
  <dcterms:created xsi:type="dcterms:W3CDTF">2016-08-21T08:32:01Z</dcterms:created>
  <dcterms:modified xsi:type="dcterms:W3CDTF">2016-08-22T15:14:59Z</dcterms:modified>
</cp:coreProperties>
</file>