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2"/>
  </p:notesMasterIdLst>
  <p:sldIdLst>
    <p:sldId id="32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256" r:id="rId11"/>
    <p:sldId id="257" r:id="rId12"/>
    <p:sldId id="259" r:id="rId13"/>
    <p:sldId id="260" r:id="rId14"/>
    <p:sldId id="330" r:id="rId15"/>
    <p:sldId id="326" r:id="rId16"/>
    <p:sldId id="327" r:id="rId17"/>
    <p:sldId id="328" r:id="rId18"/>
    <p:sldId id="329" r:id="rId19"/>
    <p:sldId id="261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86379" autoAdjust="0"/>
  </p:normalViewPr>
  <p:slideViewPr>
    <p:cSldViewPr>
      <p:cViewPr varScale="1">
        <p:scale>
          <a:sx n="75" d="100"/>
          <a:sy n="75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2804A-53D2-4CD0-BA22-A05CC519F406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96458-D2FB-45D2-AFC0-5AF75635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9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2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86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0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3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9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6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6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89EE17-4F2D-4449-8A5B-D6B0394194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E16D3D2-53B3-4215-95E0-A6EDBABCFB3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984" y="4394366"/>
            <a:ext cx="5898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Andalus" pitchFamily="18" charset="-78"/>
              </a:rPr>
              <a:t>Submitted By:</a:t>
            </a:r>
          </a:p>
          <a:p>
            <a:pPr algn="ctr"/>
            <a:endParaRPr lang="en-US" sz="16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Andalus" pitchFamily="18" charset="-78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Andalus" pitchFamily="18" charset="-78"/>
              </a:rPr>
              <a:t>Mr. Deep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Andalus" pitchFamily="18" charset="-78"/>
              </a:rPr>
              <a:t>Dey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Andalus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 rot="19108661">
            <a:off x="1714280" y="2471476"/>
            <a:ext cx="7007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  <a:cs typeface="Andalus" pitchFamily="18" charset="-78"/>
              </a:rPr>
              <a:t>DATA SCIENCE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  <a:cs typeface="Andalus" pitchFamily="18" charset="-78"/>
              </a:rPr>
              <a:t>WITH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  <a:cs typeface="Andalus" pitchFamily="18" charset="-78"/>
              </a:rPr>
              <a:t> 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Bookman Old Style" pitchFamily="18" charset="0"/>
              <a:cs typeface="Andalus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17"/>
          <a:stretch/>
        </p:blipFill>
        <p:spPr>
          <a:xfrm>
            <a:off x="1308571" y="476671"/>
            <a:ext cx="2232248" cy="2509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4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5096" y="404664"/>
            <a:ext cx="543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IMPORTING DATA IN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70" y="130415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TYPES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ctr"/>
            <a:endParaRPr lang="en-US" sz="20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ctr"/>
            <a:endParaRPr lang="en-US" sz="20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ctr"/>
            <a:endParaRPr lang="en-US" sz="20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algn="ctr"/>
            <a:endParaRPr lang="en-US" sz="20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#To import data in R we use a package called </a:t>
            </a:r>
            <a:r>
              <a:rPr lang="en-US" sz="2000" b="1" dirty="0" err="1" smtClean="0">
                <a:solidFill>
                  <a:srgbClr val="FF0000"/>
                </a:solidFill>
                <a:latin typeface="Bookman Old Style" pitchFamily="18" charset="0"/>
              </a:rPr>
              <a:t>rio</a:t>
            </a:r>
            <a:r>
              <a:rPr lang="en-US" sz="2000" dirty="0" smtClean="0">
                <a:latin typeface="Bookman Old Style" pitchFamily="18" charset="0"/>
              </a:rPr>
              <a:t>. It combines all R’s import functions into one simple utility.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variable1 </a:t>
            </a:r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&lt;-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import(path of the file)</a:t>
            </a:r>
            <a:r>
              <a:rPr lang="en-US" sz="2000" dirty="0" smtClean="0">
                <a:latin typeface="Bookman Old Style" pitchFamily="18" charset="0"/>
              </a:rPr>
              <a:t>	#Can import any of 						   those files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view(variable1)	</a:t>
            </a:r>
            <a:r>
              <a:rPr lang="en-US" sz="2000" dirty="0" smtClean="0">
                <a:latin typeface="Bookman Old Style" pitchFamily="18" charset="0"/>
              </a:rPr>
              <a:t>	#Show the whole Data set</a:t>
            </a:r>
          </a:p>
          <a:p>
            <a:endParaRPr lang="en-US" sz="2000" dirty="0">
              <a:latin typeface="Bookman Old Style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26" y="162880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31640" y="1844824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31640" y="18448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48844" y="18448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71618" y="18615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97800" y="18448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2224584"/>
            <a:ext cx="1284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   CSV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(Common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</a:t>
            </a:r>
            <a:r>
              <a:rPr lang="en-US" b="1" dirty="0" err="1" smtClean="0">
                <a:solidFill>
                  <a:srgbClr val="7030A0"/>
                </a:solidFill>
              </a:rPr>
              <a:t>Separetd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Value)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6974" y="21889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TXT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8006" y="2138070"/>
            <a:ext cx="6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XLSX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5566" y="2138070"/>
            <a:ext cx="1105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JSON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(JAVA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Script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Object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Notation)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4683" y="404664"/>
            <a:ext cx="401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MODELING DATA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295" y="1203395"/>
            <a:ext cx="534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gency FB"/>
              </a:rPr>
              <a:t>HIERARCHICAL CLUSTERING</a:t>
            </a:r>
            <a:endParaRPr lang="en-US" sz="2800" b="1" dirty="0" smtClean="0">
              <a:solidFill>
                <a:srgbClr val="FF0000"/>
              </a:solidFill>
              <a:effectLst/>
              <a:latin typeface="Agency F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626" y="1916832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Observation on which cases of data is similar with each other.</a:t>
            </a:r>
          </a:p>
          <a:p>
            <a:r>
              <a:rPr lang="en-US" sz="2000" dirty="0" smtClean="0">
                <a:latin typeface="Bookman Old Style" pitchFamily="18" charset="0"/>
              </a:rPr>
              <a:t>In simple word, which cases are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like with like</a:t>
            </a:r>
            <a:r>
              <a:rPr lang="en-US" sz="2000" dirty="0" smtClean="0">
                <a:latin typeface="Bookman Old Style" pitchFamily="18" charset="0"/>
              </a:rPr>
              <a:t> other one. But similarities depend on criteria.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>
                <a:latin typeface="Bookman Old Style" pitchFamily="18" charset="0"/>
              </a:rPr>
              <a:t># Save hierarchical clustering to </a:t>
            </a:r>
            <a:r>
              <a:rPr lang="en-US" sz="2000" dirty="0" smtClean="0">
                <a:latin typeface="Bookman Old Style" pitchFamily="18" charset="0"/>
              </a:rPr>
              <a:t>“</a:t>
            </a:r>
            <a:r>
              <a:rPr lang="en-US" sz="2000" dirty="0" err="1" smtClean="0">
                <a:latin typeface="Bookman Old Style" pitchFamily="18" charset="0"/>
              </a:rPr>
              <a:t>hc</a:t>
            </a:r>
            <a:r>
              <a:rPr lang="en-US" sz="2000" dirty="0" smtClean="0">
                <a:latin typeface="Bookman Old Style" pitchFamily="18" charset="0"/>
              </a:rPr>
              <a:t>”. </a:t>
            </a:r>
            <a:r>
              <a:rPr lang="en-US" sz="2000" dirty="0">
                <a:latin typeface="Bookman Old Style" pitchFamily="18" charset="0"/>
              </a:rPr>
              <a:t>This codes uses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pipes</a:t>
            </a:r>
            <a:r>
              <a:rPr lang="en-US" sz="2000" dirty="0" smtClean="0">
                <a:latin typeface="Bookman Old Style" pitchFamily="18" charset="0"/>
              </a:rPr>
              <a:t> </a:t>
            </a:r>
            <a:r>
              <a:rPr lang="en-US" sz="2000" dirty="0">
                <a:latin typeface="Bookman Old Style" pitchFamily="18" charset="0"/>
              </a:rPr>
              <a:t>from </a:t>
            </a:r>
            <a:r>
              <a:rPr lang="en-US" sz="2000" b="1" dirty="0" err="1">
                <a:solidFill>
                  <a:srgbClr val="FF0000"/>
                </a:solidFill>
                <a:latin typeface="Bookman Old Style" pitchFamily="18" charset="0"/>
              </a:rPr>
              <a:t>dplyr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   </a:t>
            </a:r>
            <a:r>
              <a:rPr lang="en-US" sz="2000" dirty="0" err="1" smtClean="0">
                <a:latin typeface="Bookman Old Style" pitchFamily="18" charset="0"/>
              </a:rPr>
              <a:t>hc</a:t>
            </a:r>
            <a:r>
              <a:rPr lang="en-US" sz="2000" dirty="0" smtClean="0">
                <a:latin typeface="Bookman Old Style" pitchFamily="18" charset="0"/>
              </a:rPr>
              <a:t> </a:t>
            </a:r>
            <a:r>
              <a:rPr lang="en-US" sz="2000" dirty="0">
                <a:latin typeface="Bookman Old Style" pitchFamily="18" charset="0"/>
              </a:rPr>
              <a:t>&lt;- cars   %&gt;%  </a:t>
            </a:r>
            <a:r>
              <a:rPr lang="en-US" sz="2000" dirty="0" smtClean="0">
                <a:latin typeface="Bookman Old Style" pitchFamily="18" charset="0"/>
              </a:rPr>
              <a:t>	# Get cars data</a:t>
            </a:r>
          </a:p>
          <a:p>
            <a:r>
              <a:rPr lang="en-US" sz="2000" dirty="0" smtClean="0">
                <a:latin typeface="Bookman Old Style" pitchFamily="18" charset="0"/>
              </a:rPr>
              <a:t>      </a:t>
            </a:r>
            <a:r>
              <a:rPr lang="en-US" sz="2000" dirty="0" err="1" smtClean="0">
                <a:latin typeface="Bookman Old Style" pitchFamily="18" charset="0"/>
              </a:rPr>
              <a:t>dist</a:t>
            </a:r>
            <a:r>
              <a:rPr lang="en-US" sz="2000" dirty="0" smtClean="0">
                <a:latin typeface="Bookman Old Style" pitchFamily="18" charset="0"/>
              </a:rPr>
              <a:t>   %&gt;%  	# Compute distance/dissimilarity matrix</a:t>
            </a:r>
          </a:p>
          <a:p>
            <a:r>
              <a:rPr lang="en-US" sz="2000" dirty="0" smtClean="0">
                <a:latin typeface="Bookman Old Style" pitchFamily="18" charset="0"/>
              </a:rPr>
              <a:t>      </a:t>
            </a:r>
            <a:r>
              <a:rPr lang="en-US" sz="2000" dirty="0" err="1">
                <a:latin typeface="Bookman Old Style" pitchFamily="18" charset="0"/>
              </a:rPr>
              <a:t>hclust</a:t>
            </a:r>
            <a:r>
              <a:rPr lang="en-US" sz="2000" dirty="0">
                <a:latin typeface="Bookman Old Style" pitchFamily="18" charset="0"/>
              </a:rPr>
              <a:t>      </a:t>
            </a:r>
            <a:r>
              <a:rPr lang="en-US" sz="2000" dirty="0" smtClean="0">
                <a:latin typeface="Bookman Old Style" pitchFamily="18" charset="0"/>
              </a:rPr>
              <a:t>		# </a:t>
            </a:r>
            <a:r>
              <a:rPr lang="en-US" sz="2000" dirty="0">
                <a:latin typeface="Bookman Old Style" pitchFamily="18" charset="0"/>
              </a:rPr>
              <a:t>Computer hierarchical clusters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>
                <a:latin typeface="Bookman Old Style" pitchFamily="18" charset="0"/>
              </a:rPr>
              <a:t># ‘ %&gt;%’  took the result of one step and </a:t>
            </a:r>
            <a:r>
              <a:rPr lang="en-US" sz="2000" dirty="0" smtClean="0">
                <a:latin typeface="Bookman Old Style" pitchFamily="18" charset="0"/>
              </a:rPr>
              <a:t>feed </a:t>
            </a:r>
            <a:r>
              <a:rPr lang="en-US" sz="2000" dirty="0">
                <a:latin typeface="Bookman Old Style" pitchFamily="18" charset="0"/>
              </a:rPr>
              <a:t>it directly to the next level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 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4683" y="404664"/>
            <a:ext cx="401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MODELING DATA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5161" y="1203395"/>
            <a:ext cx="475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gency FB"/>
              </a:rPr>
              <a:t>PRINCIPAL COMPONENTS</a:t>
            </a:r>
            <a:endParaRPr lang="en-US" sz="2800" b="1" dirty="0" smtClean="0">
              <a:solidFill>
                <a:srgbClr val="FF0000"/>
              </a:solidFill>
              <a:effectLst/>
              <a:latin typeface="Agency F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626" y="1916832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Less noise and fewer unhelpful variables in data can make more meaning./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Dimensionality Reduction.</a:t>
            </a:r>
          </a:p>
          <a:p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97087"/>
            <a:ext cx="7190962" cy="38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4683" y="404664"/>
            <a:ext cx="401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MODELING DATA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985" y="1203395"/>
            <a:ext cx="762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gency FB"/>
              </a:rPr>
              <a:t>PRINCIPAL COMPONENTS ANALYSIS(PCA)</a:t>
            </a:r>
            <a:endParaRPr lang="en-US" sz="2800" b="1" dirty="0" smtClean="0">
              <a:solidFill>
                <a:srgbClr val="FF0000"/>
              </a:solidFill>
              <a:effectLst/>
              <a:latin typeface="Agency FB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" y="1726615"/>
            <a:ext cx="9144000" cy="48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4683" y="404664"/>
            <a:ext cx="401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MODELING DATA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" y="1726615"/>
            <a:ext cx="9144000" cy="4794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1985" y="1203395"/>
            <a:ext cx="762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gency FB"/>
              </a:rPr>
              <a:t>PRINCIPAL COMPONENTS ANALYSIS(PCA)</a:t>
            </a:r>
            <a:endParaRPr lang="en-US" sz="2800" b="1" dirty="0" smtClean="0">
              <a:solidFill>
                <a:srgbClr val="FF0000"/>
              </a:solidFill>
              <a:effectLst/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97961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4683" y="404664"/>
            <a:ext cx="401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MODELING DATA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" y="1726615"/>
            <a:ext cx="9144000" cy="485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1985" y="1203395"/>
            <a:ext cx="762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gency FB"/>
              </a:rPr>
              <a:t>PRINCIPAL COMPONENTS ANALYSIS(PCA)</a:t>
            </a:r>
            <a:endParaRPr lang="en-US" sz="2800" b="1" dirty="0" smtClean="0">
              <a:solidFill>
                <a:srgbClr val="FF0000"/>
              </a:solidFill>
              <a:effectLst/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13330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4683" y="404664"/>
            <a:ext cx="401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MODELING DATA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" y="1726615"/>
            <a:ext cx="9144000" cy="4747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1985" y="1203395"/>
            <a:ext cx="762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gency FB"/>
              </a:rPr>
              <a:t>PRINCIPAL COMPONENTS ANALYSIS(PCA)</a:t>
            </a:r>
            <a:endParaRPr lang="en-US" sz="2800" b="1" dirty="0" smtClean="0">
              <a:solidFill>
                <a:srgbClr val="FF0000"/>
              </a:solidFill>
              <a:effectLst/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27104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4683" y="404664"/>
            <a:ext cx="401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MODELING DATA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" y="1742515"/>
            <a:ext cx="9144000" cy="4754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1985" y="1203395"/>
            <a:ext cx="762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gency FB"/>
              </a:rPr>
              <a:t>PRINCIPAL COMPONENTS ANALYSIS(PCA)</a:t>
            </a:r>
            <a:endParaRPr lang="en-US" sz="2800" b="1" dirty="0" smtClean="0">
              <a:solidFill>
                <a:srgbClr val="FF0000"/>
              </a:solidFill>
              <a:effectLst/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1583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4683" y="404664"/>
            <a:ext cx="401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MODELING DATA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4763" y="1085990"/>
            <a:ext cx="544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gency FB"/>
              </a:rPr>
              <a:t>SIMPLE LINEAR REGRESSION</a:t>
            </a:r>
            <a:endParaRPr lang="en-US" sz="2800" b="1" dirty="0" smtClean="0">
              <a:solidFill>
                <a:srgbClr val="FF0000"/>
              </a:solidFill>
              <a:effectLst/>
              <a:latin typeface="Agency F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626" y="1916832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•Use many variables to predict the score of one variable.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•It is a Statistical tool to find relation between two variables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Bookman Old Style" pitchFamily="18" charset="0"/>
              </a:rPr>
              <a:t>x,y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).</a:t>
            </a:r>
          </a:p>
          <a:p>
            <a:r>
              <a:rPr lang="en-US" sz="2000" dirty="0" smtClean="0">
                <a:latin typeface="Bookman Old Style" pitchFamily="18" charset="0"/>
              </a:rPr>
              <a:t>One variable is the predictor and the other is the response.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•To find the linear regression we use a function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lm()</a:t>
            </a:r>
          </a:p>
          <a:p>
            <a:r>
              <a:rPr lang="en-US" sz="2000" dirty="0" smtClean="0"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lm(</a:t>
            </a:r>
            <a:r>
              <a:rPr lang="en-US" sz="2000" b="1" dirty="0" err="1" smtClean="0">
                <a:solidFill>
                  <a:srgbClr val="FF0000"/>
                </a:solidFill>
                <a:latin typeface="Bookman Old Style" pitchFamily="18" charset="0"/>
              </a:rPr>
              <a:t>formula,data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  Formula is relation between x and y.</a:t>
            </a:r>
          </a:p>
          <a:p>
            <a:r>
              <a:rPr lang="en-US" sz="2000" dirty="0" smtClean="0">
                <a:latin typeface="Bookman Old Style" pitchFamily="18" charset="0"/>
              </a:rPr>
              <a:t>  And the formula will apply on data.</a:t>
            </a:r>
            <a:endParaRPr lang="en-US" sz="2000" dirty="0">
              <a:latin typeface="Bookman Old Style" pitchFamily="18" charset="0"/>
            </a:endParaRP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 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626" y="2276872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  <a:latin typeface="Bookman Old Style" pitchFamily="18" charset="0"/>
              </a:rPr>
              <a:t>THANK YOU</a:t>
            </a:r>
            <a:endParaRPr lang="en-US" sz="8000" b="1" dirty="0">
              <a:solidFill>
                <a:srgbClr val="FF0000"/>
              </a:solidFill>
              <a:latin typeface="Bookman Old Style" pitchFamily="18" charset="0"/>
            </a:endParaRP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 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234888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Data</a:t>
            </a:r>
            <a:r>
              <a:rPr lang="en-IN" sz="2000" dirty="0">
                <a:latin typeface="Bookman Old Style" pitchFamily="18" charset="0"/>
              </a:rPr>
              <a:t> is distinct pieces of information, usually formatted in a special way. Computer data is information processed or stored by a computer. This information may be in the form of text documents, images, audio clips, software programs, or other types of data.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 smtClean="0"/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Data science </a:t>
            </a:r>
            <a:r>
              <a:rPr lang="en-IN" sz="2000" dirty="0">
                <a:latin typeface="Bookman Old Style" pitchFamily="18" charset="0"/>
              </a:rPr>
              <a:t>is the study of </a:t>
            </a:r>
            <a:r>
              <a:rPr lang="en-IN" sz="2000" dirty="0" smtClean="0">
                <a:latin typeface="Bookman Old Style" pitchFamily="18" charset="0"/>
              </a:rPr>
              <a:t>data. </a:t>
            </a:r>
            <a:r>
              <a:rPr lang="en-IN" sz="2000" dirty="0">
                <a:latin typeface="Bookman Old Style" pitchFamily="18" charset="0"/>
              </a:rPr>
              <a:t>It involves developing methods of recording, storing, and </a:t>
            </a:r>
            <a:r>
              <a:rPr lang="en-IN" sz="2000" dirty="0" err="1">
                <a:latin typeface="Bookman Old Style" pitchFamily="18" charset="0"/>
              </a:rPr>
              <a:t>analyzing</a:t>
            </a:r>
            <a:r>
              <a:rPr lang="en-IN" sz="2000" dirty="0">
                <a:latin typeface="Bookman Old Style" pitchFamily="18" charset="0"/>
              </a:rPr>
              <a:t> data to effectively extract useful information. The goal of data science is to gain insights and knowledge from any type of data — both structured and unstructured</a:t>
            </a:r>
            <a:r>
              <a:rPr lang="en-IN" sz="2000" dirty="0" smtClean="0">
                <a:latin typeface="Bookman Old Style" pitchFamily="18" charset="0"/>
              </a:rPr>
              <a:t>.</a:t>
            </a:r>
            <a:r>
              <a:rPr lang="en-IN" sz="2000" dirty="0"/>
              <a:t/>
            </a:r>
            <a:br>
              <a:rPr lang="en-IN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988" y="548680"/>
            <a:ext cx="7288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INTRODUCTION TO</a:t>
            </a:r>
          </a:p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DATA AND DATA SCIENCE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16926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843" y="548680"/>
            <a:ext cx="8170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PURPOSE OF DATA SCIENCE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963" y="170080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Bookman Old Style" pitchFamily="18" charset="0"/>
              </a:rPr>
              <a:t>Data is the new oil for all the industries and data science is the electricity that powers the industry.</a:t>
            </a:r>
            <a:endParaRPr lang="en-US" sz="20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Data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Science</a:t>
            </a:r>
            <a:r>
              <a:rPr lang="en-US" sz="2000" dirty="0">
                <a:latin typeface="Bookman Old Style" pitchFamily="18" charset="0"/>
              </a:rPr>
              <a:t> involves the </a:t>
            </a:r>
            <a:r>
              <a:rPr lang="en-US" sz="2000" dirty="0" smtClean="0">
                <a:latin typeface="Bookman Old Style" pitchFamily="18" charset="0"/>
              </a:rPr>
              <a:t>usage of</a:t>
            </a:r>
            <a:r>
              <a:rPr lang="en-US" sz="2000" b="1" dirty="0" smtClean="0"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Machine Learning</a:t>
            </a:r>
            <a:r>
              <a:rPr lang="en-US" sz="2000" dirty="0">
                <a:latin typeface="Bookman Old Style" pitchFamily="18" charset="0"/>
              </a:rPr>
              <a:t> which has enabled industries to create better products tailored specifically for customer experiences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r>
              <a:rPr lang="en-US" sz="2000" dirty="0">
                <a:latin typeface="Bookman Old Style" pitchFamily="18" charset="0"/>
              </a:rPr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Data Science</a:t>
            </a:r>
            <a:r>
              <a:rPr lang="en-US" sz="2000" dirty="0" smtClean="0">
                <a:latin typeface="Bookman Old Style" pitchFamily="18" charset="0"/>
              </a:rPr>
              <a:t> </a:t>
            </a:r>
            <a:r>
              <a:rPr lang="en-US" sz="2000" dirty="0">
                <a:latin typeface="Bookman Old Style" pitchFamily="18" charset="0"/>
              </a:rPr>
              <a:t>deals with enriching data and making it better for their </a:t>
            </a:r>
            <a:r>
              <a:rPr lang="en-US" sz="2000" dirty="0" smtClean="0">
                <a:latin typeface="Bookman Old Style" pitchFamily="18" charset="0"/>
              </a:rPr>
              <a:t>company and analyzing of data also enhance work development and other stuffs.</a:t>
            </a:r>
          </a:p>
          <a:p>
            <a:endParaRPr lang="en-US" sz="2000" dirty="0">
              <a:latin typeface="Bookman Old Style" pitchFamily="18" charset="0"/>
            </a:endParaRPr>
          </a:p>
          <a:p>
            <a:endParaRPr lang="en-US" sz="2000" dirty="0" smtClean="0">
              <a:latin typeface="Bookman Old Style" pitchFamily="18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4459" y="548680"/>
            <a:ext cx="5075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INTRODUCTION TO R </a:t>
            </a:r>
          </a:p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FOR DATA ANALYSYS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ffectLst/>
              <a:latin typeface="Agency F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963" y="1916832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In a basic thought for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 Data Science </a:t>
            </a:r>
            <a:r>
              <a:rPr lang="en-US" sz="2000" dirty="0" smtClean="0">
                <a:latin typeface="Bookman Old Style" pitchFamily="18" charset="0"/>
              </a:rPr>
              <a:t>we need data for analyzing and manipulation and a language to perform operations on those data. In certain time there are several options with computer languages like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R, Python, SQL, java </a:t>
            </a:r>
            <a:r>
              <a:rPr lang="en-US" sz="2000" dirty="0" smtClean="0">
                <a:latin typeface="Bookman Old Style" pitchFamily="18" charset="0"/>
              </a:rPr>
              <a:t>etc. for data analysis. But all of them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R, </a:t>
            </a:r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Python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are mostly used by Data Scientists. Here we discuss about </a:t>
            </a:r>
            <a:r>
              <a:rPr lang="en-US" sz="2000" b="1" dirty="0" smtClean="0">
                <a:solidFill>
                  <a:srgbClr val="4170A9"/>
                </a:solidFill>
                <a:latin typeface="Bookman Old Style" pitchFamily="18" charset="0"/>
              </a:rPr>
              <a:t>R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IN" sz="2000" dirty="0">
                <a:latin typeface="Bookman Old Style" pitchFamily="18" charset="0"/>
              </a:rPr>
              <a:t> </a:t>
            </a:r>
            <a:r>
              <a:rPr lang="en-IN" sz="2000" dirty="0" smtClean="0">
                <a:latin typeface="Bookman Old Style" pitchFamily="18" charset="0"/>
              </a:rPr>
              <a:t>is an open-source </a:t>
            </a:r>
            <a:r>
              <a:rPr lang="en-IN" sz="2000" dirty="0">
                <a:latin typeface="Bookman Old Style" pitchFamily="18" charset="0"/>
              </a:rPr>
              <a:t>programming languages with a large community</a:t>
            </a:r>
            <a:r>
              <a:rPr lang="en-US" sz="2000" dirty="0" smtClean="0">
                <a:latin typeface="Bookman Old Style" pitchFamily="18" charset="0"/>
              </a:rPr>
              <a:t>. </a:t>
            </a:r>
            <a:r>
              <a:rPr lang="en-IN" sz="2000" dirty="0" smtClean="0">
                <a:latin typeface="Bookman Old Style" pitchFamily="18" charset="0"/>
              </a:rPr>
              <a:t>Academics </a:t>
            </a:r>
            <a:r>
              <a:rPr lang="en-IN" sz="2000" dirty="0">
                <a:latin typeface="Bookman Old Style" pitchFamily="18" charset="0"/>
              </a:rPr>
              <a:t>and statisticians have developed R over two decades.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IN" sz="2000" dirty="0">
                <a:latin typeface="Bookman Old Style" pitchFamily="18" charset="0"/>
              </a:rPr>
              <a:t> has now one of the richest ecosystems to perform data analysis. </a:t>
            </a:r>
            <a:r>
              <a:rPr lang="en-IN" sz="2000" dirty="0">
                <a:solidFill>
                  <a:srgbClr val="FF0000"/>
                </a:solidFill>
                <a:latin typeface="Bookman Old Style" pitchFamily="18" charset="0"/>
              </a:rPr>
              <a:t>There are around 12000 packages available in </a:t>
            </a:r>
            <a:r>
              <a:rPr lang="en-IN" sz="2000" b="1" dirty="0">
                <a:solidFill>
                  <a:srgbClr val="FF0000"/>
                </a:solidFill>
                <a:latin typeface="Bookman Old Style" pitchFamily="18" charset="0"/>
              </a:rPr>
              <a:t>CRAN</a:t>
            </a:r>
            <a:r>
              <a:rPr lang="en-IN" sz="2000" dirty="0">
                <a:solidFill>
                  <a:srgbClr val="FF0000"/>
                </a:solidFill>
                <a:latin typeface="Bookman Old Style" pitchFamily="18" charset="0"/>
              </a:rPr>
              <a:t> (open-source repository)</a:t>
            </a:r>
            <a:r>
              <a:rPr lang="en-IN" sz="2000" dirty="0">
                <a:latin typeface="Bookman Old Style" pitchFamily="18" charset="0"/>
              </a:rPr>
              <a:t>. The rich variety of library makes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IN" sz="2000" dirty="0" smtClean="0">
                <a:latin typeface="Bookman Old Style" pitchFamily="18" charset="0"/>
              </a:rPr>
              <a:t> </a:t>
            </a:r>
            <a:r>
              <a:rPr lang="en-IN" sz="2000" dirty="0">
                <a:latin typeface="Bookman Old Style" pitchFamily="18" charset="0"/>
              </a:rPr>
              <a:t>the first choice for statistical analysis, especially for specialized analytical work.</a:t>
            </a:r>
          </a:p>
          <a:p>
            <a:endParaRPr lang="en-US" sz="20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60" y="548680"/>
            <a:ext cx="793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FUNCTIONS AND FEATURES OF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 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60" y="1556792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• </a:t>
            </a:r>
            <a:r>
              <a:rPr lang="en-IN" sz="2000" b="1" dirty="0">
                <a:solidFill>
                  <a:srgbClr val="FF0000"/>
                </a:solidFill>
                <a:latin typeface="Bookman Old Style" pitchFamily="18" charset="0"/>
              </a:rPr>
              <a:t>Load/unload base packages manually</a:t>
            </a:r>
          </a:p>
          <a:p>
            <a:r>
              <a:rPr lang="en-IN" sz="2000" dirty="0" smtClean="0">
                <a:latin typeface="Bookman Old Style" pitchFamily="18" charset="0"/>
              </a:rPr>
              <a:t>	library(datasets)</a:t>
            </a:r>
          </a:p>
          <a:p>
            <a:endParaRPr lang="en-IN" sz="2000" dirty="0" smtClean="0"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• View Data sets but only top 6 rows</a:t>
            </a:r>
            <a:endParaRPr lang="en-IN" sz="20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IN" sz="2000" dirty="0" smtClean="0">
                <a:latin typeface="Bookman Old Style" pitchFamily="18" charset="0"/>
              </a:rPr>
              <a:t>	head(</a:t>
            </a:r>
            <a:r>
              <a:rPr lang="en-IN" sz="2000" dirty="0" err="1" smtClean="0">
                <a:latin typeface="Bookman Old Style" pitchFamily="18" charset="0"/>
              </a:rPr>
              <a:t>mtcars</a:t>
            </a:r>
            <a:r>
              <a:rPr lang="en-IN" sz="2000" dirty="0" smtClean="0">
                <a:latin typeface="Bookman Old Style" pitchFamily="18" charset="0"/>
              </a:rPr>
              <a:t>) </a:t>
            </a:r>
            <a:r>
              <a:rPr lang="en-IN" sz="2000" dirty="0">
                <a:latin typeface="Bookman Old Style" pitchFamily="18" charset="0"/>
              </a:rPr>
              <a:t> </a:t>
            </a:r>
            <a:r>
              <a:rPr lang="en-IN" sz="2000" dirty="0" smtClean="0">
                <a:latin typeface="Bookman Old Style" pitchFamily="18" charset="0"/>
              </a:rPr>
              <a:t>  	#Here </a:t>
            </a:r>
            <a:r>
              <a:rPr lang="en-IN" sz="2000" b="1" dirty="0" err="1" smtClean="0">
                <a:latin typeface="Bookman Old Style" pitchFamily="18" charset="0"/>
              </a:rPr>
              <a:t>mtcars</a:t>
            </a:r>
            <a:r>
              <a:rPr lang="en-IN" sz="2000" dirty="0" smtClean="0">
                <a:latin typeface="Bookman Old Style" pitchFamily="18" charset="0"/>
              </a:rPr>
              <a:t> is a data set with 32 				   entries</a:t>
            </a:r>
          </a:p>
          <a:p>
            <a:r>
              <a:rPr lang="en-IN" sz="2000" b="1" dirty="0" smtClean="0">
                <a:solidFill>
                  <a:srgbClr val="FF0000"/>
                </a:solidFill>
                <a:latin typeface="Bookman Old Style" pitchFamily="18" charset="0"/>
              </a:rPr>
              <a:t>• Generic </a:t>
            </a:r>
            <a:r>
              <a:rPr lang="en-IN" sz="2000" b="1" dirty="0">
                <a:solidFill>
                  <a:srgbClr val="FF0000"/>
                </a:solidFill>
                <a:latin typeface="Bookman Old Style" pitchFamily="18" charset="0"/>
              </a:rPr>
              <a:t>X-Y Plotting</a:t>
            </a:r>
          </a:p>
          <a:p>
            <a:r>
              <a:rPr lang="en-IN" sz="2000" dirty="0" smtClean="0">
                <a:latin typeface="Bookman Old Style" pitchFamily="18" charset="0"/>
              </a:rPr>
              <a:t>	plot(x</a:t>
            </a:r>
            <a:r>
              <a:rPr lang="en-IN" sz="2000" dirty="0">
                <a:latin typeface="Bookman Old Style" pitchFamily="18" charset="0"/>
              </a:rPr>
              <a:t>, </a:t>
            </a:r>
            <a:r>
              <a:rPr lang="en-IN" sz="2000" dirty="0" smtClean="0">
                <a:latin typeface="Bookman Old Style" pitchFamily="18" charset="0"/>
              </a:rPr>
              <a:t>y)	</a:t>
            </a:r>
            <a:r>
              <a:rPr lang="en-IN" sz="2000" dirty="0" err="1">
                <a:latin typeface="Bookman Old Style" pitchFamily="18" charset="0"/>
              </a:rPr>
              <a:t>barplot</a:t>
            </a:r>
            <a:r>
              <a:rPr lang="en-IN" sz="2000" dirty="0">
                <a:latin typeface="Bookman Old Style" pitchFamily="18" charset="0"/>
              </a:rPr>
              <a:t>(x</a:t>
            </a:r>
            <a:r>
              <a:rPr lang="en-IN" sz="2000" dirty="0" smtClean="0">
                <a:latin typeface="Bookman Old Style" pitchFamily="18" charset="0"/>
              </a:rPr>
              <a:t>)</a:t>
            </a:r>
          </a:p>
          <a:p>
            <a:r>
              <a:rPr lang="en-US" sz="2000" b="1" dirty="0" smtClean="0">
                <a:latin typeface="Bookman Old Style" pitchFamily="18" charset="0"/>
              </a:rPr>
              <a:t>X</a:t>
            </a:r>
            <a:r>
              <a:rPr lang="en-US" sz="2000" dirty="0" smtClean="0">
                <a:latin typeface="Bookman Old Style" pitchFamily="18" charset="0"/>
              </a:rPr>
              <a:t> is the coordinates </a:t>
            </a:r>
            <a:r>
              <a:rPr lang="en-US" sz="2000" dirty="0">
                <a:latin typeface="Bookman Old Style" pitchFamily="18" charset="0"/>
              </a:rPr>
              <a:t>of points in the plot</a:t>
            </a:r>
            <a:r>
              <a:rPr lang="en-US" sz="2000" dirty="0" smtClean="0">
                <a:latin typeface="Bookman Old Style" pitchFamily="18" charset="0"/>
              </a:rPr>
              <a:t>.</a:t>
            </a:r>
            <a:endParaRPr lang="en-US" sz="2000" dirty="0">
              <a:latin typeface="Bookman Old Style" pitchFamily="18" charset="0"/>
            </a:endParaRPr>
          </a:p>
          <a:p>
            <a:r>
              <a:rPr lang="en-US" sz="2000" b="1" dirty="0" smtClean="0">
                <a:latin typeface="Bookman Old Style" pitchFamily="18" charset="0"/>
              </a:rPr>
              <a:t>Y</a:t>
            </a:r>
            <a:r>
              <a:rPr lang="en-US" sz="2000" dirty="0" smtClean="0">
                <a:latin typeface="Bookman Old Style" pitchFamily="18" charset="0"/>
              </a:rPr>
              <a:t> is the </a:t>
            </a:r>
            <a:r>
              <a:rPr lang="en-US" sz="2000" dirty="0">
                <a:latin typeface="Bookman Old Style" pitchFamily="18" charset="0"/>
              </a:rPr>
              <a:t>y coordinates of points in the plot, optional if x is an appropriate structure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r>
              <a:rPr lang="en-IN" sz="2000" dirty="0" smtClean="0">
                <a:latin typeface="Bookman Old Style" pitchFamily="18" charset="0"/>
              </a:rPr>
              <a:t>	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• Basic Histograms</a:t>
            </a:r>
          </a:p>
          <a:p>
            <a:r>
              <a:rPr lang="en-US" sz="2000" dirty="0" smtClean="0">
                <a:latin typeface="Bookman Old Style" pitchFamily="18" charset="0"/>
              </a:rPr>
              <a:t>	</a:t>
            </a:r>
            <a:r>
              <a:rPr lang="en-US" sz="2000" dirty="0" err="1" smtClean="0">
                <a:latin typeface="Bookman Old Style" pitchFamily="18" charset="0"/>
              </a:rPr>
              <a:t>hist</a:t>
            </a:r>
            <a:r>
              <a:rPr lang="en-US" sz="2000" dirty="0" smtClean="0">
                <a:latin typeface="Bookman Old Style" pitchFamily="18" charset="0"/>
              </a:rPr>
              <a:t>(x)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60" y="548680"/>
            <a:ext cx="793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FUNCTIONS AND FEATURES OF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 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332" y="1412776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• </a:t>
            </a:r>
            <a:r>
              <a:rPr lang="en-IN" sz="2000" b="1" dirty="0" smtClean="0">
                <a:solidFill>
                  <a:srgbClr val="FF0000"/>
                </a:solidFill>
                <a:latin typeface="Bookman Old Style" pitchFamily="18" charset="0"/>
              </a:rPr>
              <a:t>Summarize the data set</a:t>
            </a:r>
            <a:endParaRPr lang="en-IN" sz="20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IN" sz="2000" dirty="0">
                <a:latin typeface="Bookman Old Style" pitchFamily="18" charset="0"/>
              </a:rPr>
              <a:t>	</a:t>
            </a:r>
            <a:r>
              <a:rPr lang="en-IN" sz="2000" dirty="0" smtClean="0">
                <a:latin typeface="Bookman Old Style" pitchFamily="18" charset="0"/>
              </a:rPr>
              <a:t>summary(x)</a:t>
            </a:r>
          </a:p>
          <a:p>
            <a:r>
              <a:rPr lang="en-US" sz="2000" dirty="0" smtClean="0">
                <a:latin typeface="Bookman Old Style" pitchFamily="18" charset="0"/>
              </a:rPr>
              <a:t>Summarize the Categorical and Quantitative value of x which is an attribute of a Data set.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latin typeface="Bookman Old Style" pitchFamily="18" charset="0"/>
              </a:rPr>
              <a:t>Min(0%), 1</a:t>
            </a:r>
            <a:r>
              <a:rPr lang="en-US" sz="2000" baseline="30000" dirty="0" smtClean="0">
                <a:latin typeface="Bookman Old Style" pitchFamily="18" charset="0"/>
              </a:rPr>
              <a:t>st</a:t>
            </a:r>
            <a:r>
              <a:rPr lang="en-US" sz="2000" dirty="0" smtClean="0">
                <a:latin typeface="Bookman Old Style" pitchFamily="18" charset="0"/>
              </a:rPr>
              <a:t> quartile(25%), 2</a:t>
            </a:r>
            <a:r>
              <a:rPr lang="en-US" sz="2000" baseline="30000" dirty="0" smtClean="0">
                <a:latin typeface="Bookman Old Style" pitchFamily="18" charset="0"/>
              </a:rPr>
              <a:t>nd</a:t>
            </a:r>
            <a:r>
              <a:rPr lang="en-US" sz="2000" dirty="0" smtClean="0">
                <a:latin typeface="Bookman Old Style" pitchFamily="18" charset="0"/>
              </a:rPr>
              <a:t> quartile or median(50%),            3</a:t>
            </a:r>
            <a:r>
              <a:rPr lang="en-US" sz="2000" baseline="30000" dirty="0" smtClean="0">
                <a:latin typeface="Bookman Old Style" pitchFamily="18" charset="0"/>
              </a:rPr>
              <a:t>rd</a:t>
            </a:r>
            <a:r>
              <a:rPr lang="en-US" sz="2000" dirty="0" smtClean="0">
                <a:latin typeface="Bookman Old Style" pitchFamily="18" charset="0"/>
              </a:rPr>
              <a:t> quartile(75%), mean or average and maximum(100%).</a:t>
            </a:r>
            <a:endParaRPr lang="en-IN" sz="2000" dirty="0" smtClean="0">
              <a:latin typeface="Bookman Old Style" pitchFamily="18" charset="0"/>
            </a:endParaRPr>
          </a:p>
          <a:p>
            <a:endParaRPr lang="en-IN" sz="2000" dirty="0" smtClean="0">
              <a:latin typeface="Bookman Old Style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IN" sz="2000" b="1" dirty="0" smtClean="0">
                <a:solidFill>
                  <a:srgbClr val="FF0000"/>
                </a:solidFill>
                <a:latin typeface="Bookman Old Style" pitchFamily="18" charset="0"/>
              </a:rPr>
              <a:t>View of Data sets based on conditions</a:t>
            </a:r>
          </a:p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	</a:t>
            </a:r>
            <a:r>
              <a:rPr lang="en-IN" sz="2000" dirty="0">
                <a:latin typeface="Bookman Old Style" pitchFamily="18" charset="0"/>
              </a:rPr>
              <a:t> </a:t>
            </a:r>
            <a:r>
              <a:rPr lang="en-IN" sz="2000" dirty="0" err="1" smtClean="0">
                <a:latin typeface="Bookman Old Style" pitchFamily="18" charset="0"/>
              </a:rPr>
              <a:t>hist</a:t>
            </a:r>
            <a:r>
              <a:rPr lang="en-IN" sz="2000" dirty="0" smtClean="0">
                <a:latin typeface="Bookman Old Style" pitchFamily="18" charset="0"/>
              </a:rPr>
              <a:t>(x[categorical condition])</a:t>
            </a:r>
          </a:p>
          <a:p>
            <a:r>
              <a:rPr lang="en-US" sz="2000" b="1" dirty="0">
                <a:latin typeface="Bookman Old Style" pitchFamily="18" charset="0"/>
              </a:rPr>
              <a:t>X</a:t>
            </a:r>
            <a:r>
              <a:rPr lang="en-US" sz="2000" dirty="0">
                <a:latin typeface="Bookman Old Style" pitchFamily="18" charset="0"/>
              </a:rPr>
              <a:t> is the coordinates of points in the plot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• Create Sub samples</a:t>
            </a:r>
          </a:p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	</a:t>
            </a:r>
            <a:r>
              <a:rPr lang="en-US" sz="2000" dirty="0">
                <a:latin typeface="Bookman Old Style" pitchFamily="18" charset="0"/>
              </a:rPr>
              <a:t>data[rows, columns]</a:t>
            </a:r>
          </a:p>
          <a:p>
            <a:r>
              <a:rPr lang="en-US" sz="2000" dirty="0">
                <a:latin typeface="Bookman Old Style" pitchFamily="18" charset="0"/>
              </a:rPr>
              <a:t># Leave rows or columns blank to select </a:t>
            </a:r>
            <a:r>
              <a:rPr lang="en-US" sz="2000" dirty="0" smtClean="0">
                <a:latin typeface="Bookman Old Style" pitchFamily="18" charset="0"/>
              </a:rPr>
              <a:t>all</a:t>
            </a:r>
          </a:p>
          <a:p>
            <a:r>
              <a:rPr lang="en-US" sz="2000" dirty="0" smtClean="0">
                <a:latin typeface="Bookman Old Style" pitchFamily="18" charset="0"/>
              </a:rPr>
              <a:t>Variable&lt;-</a:t>
            </a:r>
            <a:r>
              <a:rPr lang="en-US" sz="2000" dirty="0" err="1" smtClean="0">
                <a:latin typeface="Bookman Old Style" pitchFamily="18" charset="0"/>
              </a:rPr>
              <a:t>data_set</a:t>
            </a:r>
            <a:r>
              <a:rPr lang="en-US" sz="2000" dirty="0" smtClean="0">
                <a:latin typeface="Bookman Old Style" pitchFamily="18" charset="0"/>
              </a:rPr>
              <a:t>(sub-sample conditions)</a:t>
            </a:r>
            <a:endParaRPr lang="en-IN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0641" y="548680"/>
            <a:ext cx="4202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DATA TYPES IN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62" y="1556792"/>
            <a:ext cx="82089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• </a:t>
            </a:r>
            <a:r>
              <a:rPr lang="en-IN" sz="2000" b="1" dirty="0" smtClean="0">
                <a:solidFill>
                  <a:srgbClr val="FF0000"/>
                </a:solidFill>
                <a:latin typeface="Bookman Old Style" pitchFamily="18" charset="0"/>
              </a:rPr>
              <a:t>Numeric</a:t>
            </a:r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	n1 </a:t>
            </a:r>
            <a:r>
              <a:rPr lang="en-US" sz="2000" dirty="0">
                <a:latin typeface="Bookman Old Style" pitchFamily="18" charset="0"/>
              </a:rPr>
              <a:t>&lt;- 15  </a:t>
            </a:r>
            <a:r>
              <a:rPr lang="en-US" sz="2000" dirty="0" smtClean="0">
                <a:latin typeface="Bookman Old Style" pitchFamily="18" charset="0"/>
              </a:rPr>
              <a:t>	# </a:t>
            </a:r>
            <a:r>
              <a:rPr lang="en-US" sz="2000" dirty="0">
                <a:latin typeface="Bookman Old Style" pitchFamily="18" charset="0"/>
              </a:rPr>
              <a:t>Double precision by default</a:t>
            </a:r>
          </a:p>
          <a:p>
            <a:r>
              <a:rPr lang="en-US" sz="2000" dirty="0" smtClean="0">
                <a:latin typeface="Bookman Old Style" pitchFamily="18" charset="0"/>
              </a:rPr>
              <a:t>	n1		# Output of the value of n1</a:t>
            </a:r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	</a:t>
            </a:r>
            <a:r>
              <a:rPr lang="en-US" sz="2000" dirty="0" err="1" smtClean="0">
                <a:latin typeface="Bookman Old Style" pitchFamily="18" charset="0"/>
              </a:rPr>
              <a:t>typeof</a:t>
            </a:r>
            <a:r>
              <a:rPr lang="en-US" sz="2000" dirty="0" smtClean="0">
                <a:latin typeface="Bookman Old Style" pitchFamily="18" charset="0"/>
              </a:rPr>
              <a:t>(n1)	</a:t>
            </a:r>
            <a:r>
              <a:rPr lang="en-US" sz="2000" dirty="0">
                <a:latin typeface="Bookman Old Style" pitchFamily="18" charset="0"/>
              </a:rPr>
              <a:t># </a:t>
            </a:r>
            <a:r>
              <a:rPr lang="en-US" sz="2000" dirty="0" smtClean="0">
                <a:latin typeface="Bookman Old Style" pitchFamily="18" charset="0"/>
              </a:rPr>
              <a:t>Data type of n1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Character</a:t>
            </a:r>
          </a:p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	</a:t>
            </a:r>
            <a:r>
              <a:rPr lang="en-US" sz="2000" dirty="0" smtClean="0">
                <a:latin typeface="Bookman Old Style" pitchFamily="18" charset="0"/>
              </a:rPr>
              <a:t>c1 </a:t>
            </a:r>
            <a:r>
              <a:rPr lang="en-US" sz="2000" dirty="0">
                <a:latin typeface="Bookman Old Style" pitchFamily="18" charset="0"/>
              </a:rPr>
              <a:t>&lt;- </a:t>
            </a:r>
            <a:r>
              <a:rPr lang="en-US" sz="2000" dirty="0" smtClean="0">
                <a:latin typeface="Bookman Old Style" pitchFamily="18" charset="0"/>
              </a:rPr>
              <a:t>“D”  	# For single character</a:t>
            </a:r>
          </a:p>
          <a:p>
            <a:r>
              <a:rPr lang="en-US" sz="2000" dirty="0" smtClean="0">
                <a:latin typeface="Bookman Old Style" pitchFamily="18" charset="0"/>
              </a:rPr>
              <a:t>	c2 &lt;- “Deep”	</a:t>
            </a:r>
            <a:r>
              <a:rPr lang="en-US" sz="2000" dirty="0">
                <a:latin typeface="Bookman Old Style" pitchFamily="18" charset="0"/>
              </a:rPr>
              <a:t># For </a:t>
            </a:r>
            <a:r>
              <a:rPr lang="en-US" sz="2000" dirty="0" smtClean="0">
                <a:latin typeface="Bookman Old Style" pitchFamily="18" charset="0"/>
              </a:rPr>
              <a:t>a string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Logical</a:t>
            </a:r>
          </a:p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	</a:t>
            </a:r>
            <a:r>
              <a:rPr lang="en-US" sz="2000" dirty="0" smtClean="0">
                <a:latin typeface="Bookman Old Style" pitchFamily="18" charset="0"/>
              </a:rPr>
              <a:t>L1 </a:t>
            </a:r>
            <a:r>
              <a:rPr lang="en-US" sz="2000" dirty="0">
                <a:latin typeface="Bookman Old Style" pitchFamily="18" charset="0"/>
              </a:rPr>
              <a:t>&lt;- </a:t>
            </a:r>
            <a:r>
              <a:rPr lang="en-US" sz="2000" dirty="0" smtClean="0">
                <a:latin typeface="Bookman Old Style" pitchFamily="18" charset="0"/>
              </a:rPr>
              <a:t>TRUE	#Signify a Logical state</a:t>
            </a:r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	L2 </a:t>
            </a:r>
            <a:r>
              <a:rPr lang="en-US" sz="2000" dirty="0">
                <a:latin typeface="Bookman Old Style" pitchFamily="18" charset="0"/>
              </a:rPr>
              <a:t>&lt;- F</a:t>
            </a:r>
          </a:p>
          <a:p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9906" y="548680"/>
            <a:ext cx="584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DATA STRUCTURES IN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62" y="1556792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Vector</a:t>
            </a:r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	</a:t>
            </a:r>
            <a:r>
              <a:rPr lang="en-US" sz="2000" dirty="0">
                <a:latin typeface="Bookman Old Style" pitchFamily="18" charset="0"/>
              </a:rPr>
              <a:t>v1 &lt;- c(1, 2, 3, 4, 5</a:t>
            </a:r>
            <a:r>
              <a:rPr lang="en-US" sz="2000" dirty="0" smtClean="0">
                <a:latin typeface="Bookman Old Style" pitchFamily="18" charset="0"/>
              </a:rPr>
              <a:t>)	#c(x, y,…) is an function </a:t>
            </a:r>
          </a:p>
          <a:p>
            <a:r>
              <a:rPr lang="en-US" sz="2000" dirty="0">
                <a:latin typeface="Bookman Old Style" pitchFamily="18" charset="0"/>
              </a:rPr>
              <a:t>	</a:t>
            </a:r>
            <a:r>
              <a:rPr lang="en-US" sz="2000" dirty="0" smtClean="0">
                <a:latin typeface="Bookman Old Style" pitchFamily="18" charset="0"/>
              </a:rPr>
              <a:t>			#c defines concatenate/combine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Matrix</a:t>
            </a:r>
          </a:p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	</a:t>
            </a:r>
            <a:r>
              <a:rPr lang="fr-FR" sz="2000" dirty="0">
                <a:latin typeface="Bookman Old Style" pitchFamily="18" charset="0"/>
              </a:rPr>
              <a:t>m1 &lt;- matrix(c(T, T, F, F, T, F), </a:t>
            </a:r>
            <a:r>
              <a:rPr lang="fr-FR" sz="2000" dirty="0" err="1">
                <a:latin typeface="Bookman Old Style" pitchFamily="18" charset="0"/>
              </a:rPr>
              <a:t>nrow</a:t>
            </a:r>
            <a:r>
              <a:rPr lang="fr-FR" sz="2000" dirty="0">
                <a:latin typeface="Bookman Old Style" pitchFamily="18" charset="0"/>
              </a:rPr>
              <a:t> = 2</a:t>
            </a:r>
            <a:r>
              <a:rPr lang="fr-FR" sz="2000" dirty="0" smtClean="0">
                <a:latin typeface="Bookman Old Style" pitchFamily="18" charset="0"/>
              </a:rPr>
              <a:t>)	#Default</a:t>
            </a:r>
          </a:p>
          <a:p>
            <a:endParaRPr lang="fr-FR" sz="2000" dirty="0">
              <a:latin typeface="Bookman Old Style" pitchFamily="18" charset="0"/>
            </a:endParaRPr>
          </a:p>
          <a:p>
            <a:r>
              <a:rPr lang="fr-FR" sz="2000" dirty="0">
                <a:latin typeface="Bookman Old Style" pitchFamily="18" charset="0"/>
              </a:rPr>
              <a:t>	m2 &lt;- matrix(c("a", "b", </a:t>
            </a:r>
            <a:r>
              <a:rPr lang="fr-FR" sz="2000" dirty="0" smtClean="0">
                <a:latin typeface="Bookman Old Style" pitchFamily="18" charset="0"/>
              </a:rPr>
              <a:t>	#To store </a:t>
            </a:r>
            <a:r>
              <a:rPr lang="fr-FR" sz="2000" dirty="0" err="1" smtClean="0">
                <a:latin typeface="Bookman Old Style" pitchFamily="18" charset="0"/>
              </a:rPr>
              <a:t>row</a:t>
            </a:r>
            <a:r>
              <a:rPr lang="fr-FR" sz="2000" dirty="0" smtClean="0">
                <a:latin typeface="Bookman Old Style" pitchFamily="18" charset="0"/>
              </a:rPr>
              <a:t> </a:t>
            </a:r>
            <a:r>
              <a:rPr lang="fr-FR" sz="2000" dirty="0" err="1" smtClean="0">
                <a:latin typeface="Bookman Old Style" pitchFamily="18" charset="0"/>
              </a:rPr>
              <a:t>wise</a:t>
            </a:r>
            <a:endParaRPr lang="fr-FR" sz="2000" dirty="0">
              <a:latin typeface="Bookman Old Style" pitchFamily="18" charset="0"/>
            </a:endParaRPr>
          </a:p>
          <a:p>
            <a:r>
              <a:rPr lang="fr-FR" sz="2000" dirty="0">
                <a:latin typeface="Bookman Old Style" pitchFamily="18" charset="0"/>
              </a:rPr>
              <a:t>               </a:t>
            </a:r>
            <a:r>
              <a:rPr lang="fr-FR" sz="2000" dirty="0" smtClean="0">
                <a:latin typeface="Bookman Old Style" pitchFamily="18" charset="0"/>
              </a:rPr>
              <a:t>	            "</a:t>
            </a:r>
            <a:r>
              <a:rPr lang="fr-FR" sz="2000" dirty="0">
                <a:latin typeface="Bookman Old Style" pitchFamily="18" charset="0"/>
              </a:rPr>
              <a:t>c", "d"), </a:t>
            </a:r>
          </a:p>
          <a:p>
            <a:r>
              <a:rPr lang="fr-FR" sz="2000" dirty="0">
                <a:latin typeface="Bookman Old Style" pitchFamily="18" charset="0"/>
              </a:rPr>
              <a:t>               </a:t>
            </a:r>
            <a:r>
              <a:rPr lang="fr-FR" sz="2000" dirty="0" smtClean="0">
                <a:latin typeface="Bookman Old Style" pitchFamily="18" charset="0"/>
              </a:rPr>
              <a:t>		</a:t>
            </a:r>
            <a:r>
              <a:rPr lang="fr-FR" sz="2000" dirty="0" err="1" smtClean="0">
                <a:latin typeface="Bookman Old Style" pitchFamily="18" charset="0"/>
              </a:rPr>
              <a:t>nrow</a:t>
            </a:r>
            <a:r>
              <a:rPr lang="fr-FR" sz="2000" dirty="0" smtClean="0">
                <a:latin typeface="Bookman Old Style" pitchFamily="18" charset="0"/>
              </a:rPr>
              <a:t> </a:t>
            </a:r>
            <a:r>
              <a:rPr lang="fr-FR" sz="2000" dirty="0">
                <a:latin typeface="Bookman Old Style" pitchFamily="18" charset="0"/>
              </a:rPr>
              <a:t>= 2,</a:t>
            </a:r>
          </a:p>
          <a:p>
            <a:r>
              <a:rPr lang="fr-FR" sz="2000" dirty="0">
                <a:latin typeface="Bookman Old Style" pitchFamily="18" charset="0"/>
              </a:rPr>
              <a:t>               </a:t>
            </a:r>
            <a:r>
              <a:rPr lang="fr-FR" sz="2000" dirty="0" smtClean="0">
                <a:latin typeface="Bookman Old Style" pitchFamily="18" charset="0"/>
              </a:rPr>
              <a:t>		</a:t>
            </a:r>
            <a:r>
              <a:rPr lang="fr-FR" sz="2000" dirty="0" err="1" smtClean="0">
                <a:latin typeface="Bookman Old Style" pitchFamily="18" charset="0"/>
              </a:rPr>
              <a:t>byrow</a:t>
            </a:r>
            <a:r>
              <a:rPr lang="fr-FR" sz="2000" dirty="0" smtClean="0">
                <a:latin typeface="Bookman Old Style" pitchFamily="18" charset="0"/>
              </a:rPr>
              <a:t> </a:t>
            </a:r>
            <a:r>
              <a:rPr lang="fr-FR" sz="2000" dirty="0">
                <a:latin typeface="Bookman Old Style" pitchFamily="18" charset="0"/>
              </a:rPr>
              <a:t>= T)</a:t>
            </a:r>
            <a:endParaRPr lang="en-US" sz="2000" dirty="0">
              <a:latin typeface="Bookman Old Style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Array</a:t>
            </a:r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	a1 </a:t>
            </a:r>
            <a:r>
              <a:rPr lang="en-US" sz="2000" dirty="0">
                <a:latin typeface="Bookman Old Style" pitchFamily="18" charset="0"/>
              </a:rPr>
              <a:t>&lt;- array(c( 1:12), c(4, 3, 1</a:t>
            </a:r>
            <a:r>
              <a:rPr lang="en-US" sz="2000" dirty="0" smtClean="0">
                <a:latin typeface="Bookman Old Style" pitchFamily="18" charset="0"/>
              </a:rPr>
              <a:t>))</a:t>
            </a:r>
          </a:p>
          <a:p>
            <a:r>
              <a:rPr lang="en-US" sz="2000" dirty="0">
                <a:latin typeface="Bookman Old Style" pitchFamily="18" charset="0"/>
              </a:rPr>
              <a:t>	</a:t>
            </a:r>
            <a:r>
              <a:rPr lang="en-US" sz="2000" dirty="0" smtClean="0">
                <a:latin typeface="Bookman Old Style" pitchFamily="18" charset="0"/>
              </a:rPr>
              <a:t># </a:t>
            </a:r>
            <a:r>
              <a:rPr lang="en-US" sz="2000" dirty="0">
                <a:latin typeface="Bookman Old Style" pitchFamily="18" charset="0"/>
              </a:rPr>
              <a:t>Give data, then </a:t>
            </a:r>
            <a:r>
              <a:rPr lang="en-US" sz="2000" dirty="0" smtClean="0">
                <a:latin typeface="Bookman Old Style" pitchFamily="18" charset="0"/>
              </a:rPr>
              <a:t>dimensions </a:t>
            </a:r>
            <a:r>
              <a:rPr lang="en-US" sz="2000" dirty="0">
                <a:latin typeface="Bookman Old Style" pitchFamily="18" charset="0"/>
              </a:rPr>
              <a:t>(rows, columns, tables)</a:t>
            </a:r>
          </a:p>
        </p:txBody>
      </p:sp>
    </p:spTree>
    <p:extLst>
      <p:ext uri="{BB962C8B-B14F-4D97-AF65-F5344CB8AC3E}">
        <p14:creationId xmlns:p14="http://schemas.microsoft.com/office/powerpoint/2010/main" val="26168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0510" y="404664"/>
            <a:ext cx="5203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gency FB"/>
              </a:rPr>
              <a:t>ENTERING DATA IN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gency FB"/>
              </a:rPr>
              <a:t>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67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Single value assign</a:t>
            </a:r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	</a:t>
            </a:r>
            <a:r>
              <a:rPr lang="en-US" sz="2000" dirty="0">
                <a:latin typeface="Bookman Old Style" pitchFamily="18" charset="0"/>
              </a:rPr>
              <a:t>x1 &lt;- </a:t>
            </a:r>
            <a:r>
              <a:rPr lang="en-US" sz="2000" dirty="0" smtClean="0">
                <a:latin typeface="Bookman Old Style" pitchFamily="18" charset="0"/>
              </a:rPr>
              <a:t>10	#Assign a single value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Assign value in an order</a:t>
            </a:r>
          </a:p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	</a:t>
            </a:r>
            <a:r>
              <a:rPr lang="en-US" sz="2000" dirty="0" smtClean="0">
                <a:latin typeface="Bookman Old Style" pitchFamily="18" charset="0"/>
              </a:rPr>
              <a:t>x2 </a:t>
            </a:r>
            <a:r>
              <a:rPr lang="en-US" sz="2000" dirty="0">
                <a:latin typeface="Bookman Old Style" pitchFamily="18" charset="0"/>
              </a:rPr>
              <a:t>&lt;- </a:t>
            </a:r>
            <a:r>
              <a:rPr lang="en-US" sz="2000" dirty="0" smtClean="0">
                <a:latin typeface="Bookman Old Style" pitchFamily="18" charset="0"/>
              </a:rPr>
              <a:t>0:10	#Ascending order</a:t>
            </a:r>
          </a:p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	</a:t>
            </a:r>
            <a:r>
              <a:rPr lang="en-US" sz="2000" dirty="0" smtClean="0">
                <a:latin typeface="Bookman Old Style" pitchFamily="18" charset="0"/>
              </a:rPr>
              <a:t>x3 </a:t>
            </a:r>
            <a:r>
              <a:rPr lang="en-US" sz="2000" dirty="0">
                <a:latin typeface="Bookman Old Style" pitchFamily="18" charset="0"/>
              </a:rPr>
              <a:t>&lt;- </a:t>
            </a:r>
            <a:r>
              <a:rPr lang="en-US" sz="2000" dirty="0" smtClean="0">
                <a:latin typeface="Bookman Old Style" pitchFamily="18" charset="0"/>
              </a:rPr>
              <a:t>10:0</a:t>
            </a:r>
            <a:r>
              <a:rPr lang="en-US" sz="2000" dirty="0">
                <a:latin typeface="Bookman Old Style" pitchFamily="18" charset="0"/>
              </a:rPr>
              <a:t>	</a:t>
            </a:r>
            <a:r>
              <a:rPr lang="en-US" sz="2000" dirty="0" smtClean="0">
                <a:latin typeface="Bookman Old Style" pitchFamily="18" charset="0"/>
              </a:rPr>
              <a:t>#Descending </a:t>
            </a:r>
            <a:r>
              <a:rPr lang="en-US" sz="2000" dirty="0">
                <a:latin typeface="Bookman Old Style" pitchFamily="18" charset="0"/>
              </a:rPr>
              <a:t>order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A sequence of </a:t>
            </a:r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value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assign</a:t>
            </a:r>
          </a:p>
          <a:p>
            <a:r>
              <a:rPr lang="en-US" sz="2000" dirty="0">
                <a:latin typeface="Bookman Old Style" pitchFamily="18" charset="0"/>
              </a:rPr>
              <a:t>	x4 &lt;- </a:t>
            </a:r>
            <a:r>
              <a:rPr lang="en-US" sz="2000" dirty="0" err="1">
                <a:latin typeface="Bookman Old Style" pitchFamily="18" charset="0"/>
              </a:rPr>
              <a:t>seq</a:t>
            </a:r>
            <a:r>
              <a:rPr lang="en-US" sz="2000" dirty="0">
                <a:latin typeface="Bookman Old Style" pitchFamily="18" charset="0"/>
              </a:rPr>
              <a:t>(30, 0, by = -3</a:t>
            </a:r>
            <a:r>
              <a:rPr lang="en-US" sz="2000" dirty="0" smtClean="0">
                <a:latin typeface="Bookman Old Style" pitchFamily="18" charset="0"/>
              </a:rPr>
              <a:t>)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	</a:t>
            </a:r>
            <a:r>
              <a:rPr lang="en-US" sz="2000" dirty="0" smtClean="0">
                <a:latin typeface="Bookman Old Style" pitchFamily="18" charset="0"/>
              </a:rPr>
              <a:t>x5 </a:t>
            </a:r>
            <a:r>
              <a:rPr lang="en-US" sz="2000" dirty="0">
                <a:latin typeface="Bookman Old Style" pitchFamily="18" charset="0"/>
              </a:rPr>
              <a:t>&lt;- </a:t>
            </a:r>
            <a:r>
              <a:rPr lang="en-US" sz="2000" dirty="0" err="1">
                <a:latin typeface="Bookman Old Style" pitchFamily="18" charset="0"/>
              </a:rPr>
              <a:t>seq</a:t>
            </a:r>
            <a:r>
              <a:rPr lang="en-US" sz="2000" dirty="0">
                <a:latin typeface="Bookman Old Style" pitchFamily="18" charset="0"/>
              </a:rPr>
              <a:t>(0, 30, by = 3</a:t>
            </a:r>
            <a:r>
              <a:rPr lang="en-US" sz="2000" dirty="0" smtClean="0">
                <a:latin typeface="Bookman Old Style" pitchFamily="18" charset="0"/>
              </a:rPr>
              <a:t>)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Using scan function</a:t>
            </a:r>
          </a:p>
          <a:p>
            <a:r>
              <a:rPr lang="en-US" sz="2000" dirty="0">
                <a:latin typeface="Bookman Old Style" pitchFamily="18" charset="0"/>
              </a:rPr>
              <a:t>	x6 &lt;- scan</a:t>
            </a:r>
            <a:r>
              <a:rPr lang="en-US" sz="2000" dirty="0" smtClean="0">
                <a:latin typeface="Bookman Old Style" pitchFamily="18" charset="0"/>
              </a:rPr>
              <a:t>()	#Can take input from user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Using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repeat function</a:t>
            </a:r>
          </a:p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	</a:t>
            </a:r>
            <a:r>
              <a:rPr lang="en-US" sz="2000" dirty="0">
                <a:latin typeface="Bookman Old Style" pitchFamily="18" charset="0"/>
              </a:rPr>
              <a:t> x6 &lt;- rep(x6, 5</a:t>
            </a:r>
            <a:r>
              <a:rPr lang="en-US" sz="2000" dirty="0" smtClean="0">
                <a:latin typeface="Bookman Old Style" pitchFamily="18" charset="0"/>
              </a:rPr>
              <a:t>)	#Repeat the data of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x6</a:t>
            </a:r>
            <a:r>
              <a:rPr lang="en-US" sz="2000" dirty="0" smtClean="0">
                <a:latin typeface="Bookman Old Style" pitchFamily="18" charset="0"/>
              </a:rPr>
              <a:t> for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5</a:t>
            </a:r>
            <a:r>
              <a:rPr lang="en-US" sz="2000" dirty="0" smtClean="0">
                <a:latin typeface="Bookman Old Style" pitchFamily="18" charset="0"/>
              </a:rPr>
              <a:t> times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442</Words>
  <Application>Microsoft Office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</dc:creator>
  <cp:lastModifiedBy>DEEP DEY</cp:lastModifiedBy>
  <cp:revision>104</cp:revision>
  <dcterms:created xsi:type="dcterms:W3CDTF">2019-06-06T04:55:02Z</dcterms:created>
  <dcterms:modified xsi:type="dcterms:W3CDTF">2019-11-07T17:16:52Z</dcterms:modified>
</cp:coreProperties>
</file>