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7CDC8F-CFA8-4052-8AEF-3824A667E6FE}">
  <a:tblStyle styleId="{107CDC8F-CFA8-4052-8AEF-3824A667E6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fa5f751bc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Ethan</a:t>
            </a:r>
            <a:endParaRPr/>
          </a:p>
        </p:txBody>
      </p:sp>
      <p:sp>
        <p:nvSpPr>
          <p:cNvPr id="56" name="Google Shape;56;g2fa5f751bc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a600ce5ad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a600ce5ad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g2fa600ce5ad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a5e891b04_0_2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2fa5e891b04_0_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af79ab7e8_1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af79ab7e8_1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g30af79ab7e8_1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a5e891b04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g2fa5e891b04_0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Jaishil</a:t>
            </a:r>
            <a:endParaRPr/>
          </a:p>
        </p:txBody>
      </p:sp>
      <p:sp>
        <p:nvSpPr>
          <p:cNvPr id="178" name="Google Shape;1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a5e891b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Adrian</a:t>
            </a:r>
            <a:endParaRPr/>
          </a:p>
        </p:txBody>
      </p:sp>
      <p:sp>
        <p:nvSpPr>
          <p:cNvPr id="63" name="Google Shape;63;g2fa5e891b0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a5e891b04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Ethan</a:t>
            </a:r>
            <a:endParaRPr/>
          </a:p>
        </p:txBody>
      </p:sp>
      <p:sp>
        <p:nvSpPr>
          <p:cNvPr id="74" name="Google Shape;74;g2fa5e891b04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a5e891b04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Emily</a:t>
            </a:r>
            <a:endParaRPr/>
          </a:p>
        </p:txBody>
      </p:sp>
      <p:sp>
        <p:nvSpPr>
          <p:cNvPr id="86" name="Google Shape;86;g2fa5e891b04_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a5e891b04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Jaishil</a:t>
            </a:r>
            <a:endParaRPr/>
          </a:p>
        </p:txBody>
      </p:sp>
      <p:sp>
        <p:nvSpPr>
          <p:cNvPr id="94" name="Google Shape;94;g2fa5e891b04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 name="Google Shape;10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a5e891b04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 name="Google Shape;110;g2fa5e891b04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a600ce5ad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a600ce5ad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g2fa600ce5ad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a600ce5ad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a600ce5ad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g2fa600ce5ad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p:nvPr>
            <p:ph idx="2" type="pic"/>
          </p:nvPr>
        </p:nvSpPr>
        <p:spPr>
          <a:xfrm>
            <a:off x="3200400" y="1196430"/>
            <a:ext cx="5486400" cy="4850287"/>
          </a:xfrm>
          <a:prstGeom prst="rect">
            <a:avLst/>
          </a:prstGeom>
          <a:noFill/>
          <a:ln>
            <a:noFill/>
          </a:ln>
        </p:spPr>
      </p:sp>
      <p:sp>
        <p:nvSpPr>
          <p:cNvPr id="50" name="Google Shape;50;p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3.jp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8"/>
          <p:cNvSpPr txBox="1"/>
          <p:nvPr>
            <p:ph type="ctrTitle"/>
          </p:nvPr>
        </p:nvSpPr>
        <p:spPr>
          <a:xfrm>
            <a:off x="1650500" y="4507925"/>
            <a:ext cx="7302600" cy="16035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SzPct val="119007"/>
              <a:buNone/>
            </a:pPr>
            <a:r>
              <a:rPr lang="en-US"/>
              <a:t>Project name: </a:t>
            </a:r>
            <a:r>
              <a:rPr lang="en-US" sz="3300"/>
              <a:t>Multi-Axis Cobot For Factory Automation</a:t>
            </a:r>
            <a:endParaRPr sz="3300"/>
          </a:p>
          <a:p>
            <a:pPr indent="0" lvl="0" marL="0" rtl="0" algn="r">
              <a:lnSpc>
                <a:spcPct val="100000"/>
              </a:lnSpc>
              <a:spcBef>
                <a:spcPts val="0"/>
              </a:spcBef>
              <a:spcAft>
                <a:spcPts val="0"/>
              </a:spcAft>
              <a:buClr>
                <a:schemeClr val="lt1"/>
              </a:buClr>
              <a:buSzPct val="267768"/>
              <a:buFont typeface="Arial"/>
              <a:buNone/>
            </a:pPr>
            <a:r>
              <a:rPr lang="en-US"/>
              <a:t>Team members: </a:t>
            </a:r>
            <a:r>
              <a:rPr lang="en-US" sz="2200"/>
              <a:t>Adrian Guzman, Emily Hamsa, Ethan Woods, Jaishil Shah</a:t>
            </a:r>
            <a:endParaRPr sz="2200"/>
          </a:p>
        </p:txBody>
      </p:sp>
      <p:sp>
        <p:nvSpPr>
          <p:cNvPr id="59" name="Google Shape;59;p8"/>
          <p:cNvSpPr/>
          <p:nvPr/>
        </p:nvSpPr>
        <p:spPr>
          <a:xfrm>
            <a:off x="0" y="0"/>
            <a:ext cx="6111300" cy="61113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8"/>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p:nvPr/>
        </p:nvSpPr>
        <p:spPr>
          <a:xfrm>
            <a:off x="-188400" y="0"/>
            <a:ext cx="6699000" cy="404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0" name="Google Shape;140;p17"/>
          <p:cNvPicPr preferRelativeResize="0"/>
          <p:nvPr/>
        </p:nvPicPr>
        <p:blipFill>
          <a:blip r:embed="rId3">
            <a:alphaModFix/>
          </a:blip>
          <a:stretch>
            <a:fillRect/>
          </a:stretch>
        </p:blipFill>
        <p:spPr>
          <a:xfrm>
            <a:off x="289550" y="177950"/>
            <a:ext cx="4282450" cy="6502125"/>
          </a:xfrm>
          <a:prstGeom prst="rect">
            <a:avLst/>
          </a:prstGeom>
          <a:noFill/>
          <a:ln>
            <a:noFill/>
          </a:ln>
        </p:spPr>
      </p:pic>
      <p:pic>
        <p:nvPicPr>
          <p:cNvPr id="141" name="Google Shape;141;p17"/>
          <p:cNvPicPr preferRelativeResize="0"/>
          <p:nvPr/>
        </p:nvPicPr>
        <p:blipFill>
          <a:blip r:embed="rId4">
            <a:alphaModFix/>
          </a:blip>
          <a:stretch>
            <a:fillRect/>
          </a:stretch>
        </p:blipFill>
        <p:spPr>
          <a:xfrm>
            <a:off x="4778850" y="3235600"/>
            <a:ext cx="3793113" cy="2684950"/>
          </a:xfrm>
          <a:prstGeom prst="rect">
            <a:avLst/>
          </a:prstGeom>
          <a:noFill/>
          <a:ln>
            <a:noFill/>
          </a:ln>
        </p:spPr>
      </p:pic>
      <p:pic>
        <p:nvPicPr>
          <p:cNvPr id="142" name="Google Shape;142;p17"/>
          <p:cNvPicPr preferRelativeResize="0"/>
          <p:nvPr/>
        </p:nvPicPr>
        <p:blipFill>
          <a:blip r:embed="rId5">
            <a:alphaModFix/>
          </a:blip>
          <a:stretch>
            <a:fillRect/>
          </a:stretch>
        </p:blipFill>
        <p:spPr>
          <a:xfrm>
            <a:off x="5647700" y="581500"/>
            <a:ext cx="2328600" cy="2309141"/>
          </a:xfrm>
          <a:prstGeom prst="rect">
            <a:avLst/>
          </a:prstGeom>
          <a:noFill/>
          <a:ln>
            <a:noFill/>
          </a:ln>
        </p:spPr>
      </p:pic>
      <p:sp>
        <p:nvSpPr>
          <p:cNvPr id="143" name="Google Shape;143;p17"/>
          <p:cNvSpPr txBox="1"/>
          <p:nvPr/>
        </p:nvSpPr>
        <p:spPr>
          <a:xfrm>
            <a:off x="4975100" y="6074100"/>
            <a:ext cx="36738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3x Instances</a:t>
            </a:r>
            <a:r>
              <a:rPr lang="en-US" sz="1500">
                <a:solidFill>
                  <a:schemeClr val="dk1"/>
                </a:solidFill>
              </a:rPr>
              <a:t> of (power stage, terminal block, motor driver…1 for each phase)</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nvSpPr>
        <p:spPr>
          <a:xfrm>
            <a:off x="503925" y="-150750"/>
            <a:ext cx="8334900" cy="8928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Power and Battery Management</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lang="en-US" sz="1600">
                <a:solidFill>
                  <a:schemeClr val="dk1"/>
                </a:solidFill>
                <a:latin typeface="Calibri"/>
                <a:ea typeface="Calibri"/>
                <a:cs typeface="Calibri"/>
                <a:sym typeface="Calibri"/>
              </a:rPr>
              <a:t>Emily Hamsa</a:t>
            </a:r>
            <a:endParaRPr/>
          </a:p>
        </p:txBody>
      </p:sp>
      <p:graphicFrame>
        <p:nvGraphicFramePr>
          <p:cNvPr id="149" name="Google Shape;149;p18"/>
          <p:cNvGraphicFramePr/>
          <p:nvPr/>
        </p:nvGraphicFramePr>
        <p:xfrm>
          <a:off x="685800" y="1219200"/>
          <a:ext cx="3000000" cy="3000000"/>
        </p:xfrm>
        <a:graphic>
          <a:graphicData uri="http://schemas.openxmlformats.org/drawingml/2006/table">
            <a:tbl>
              <a:tblPr>
                <a:noFill/>
                <a:tableStyleId>{107CDC8F-CFA8-4052-8AEF-3824A667E6FE}</a:tableStyleId>
              </a:tblPr>
              <a:tblGrid>
                <a:gridCol w="3886200"/>
                <a:gridCol w="3886200"/>
              </a:tblGrid>
              <a:tr h="518750">
                <a:tc>
                  <a:txBody>
                    <a:bodyPr/>
                    <a:lstStyle/>
                    <a:p>
                      <a:pPr indent="0" lvl="0" marL="0" marR="0" rtl="0" algn="l">
                        <a:spcBef>
                          <a:spcPts val="0"/>
                        </a:spcBef>
                        <a:spcAft>
                          <a:spcPts val="0"/>
                        </a:spcAft>
                        <a:buNone/>
                      </a:pPr>
                      <a:r>
                        <a:rPr lang="en-US" sz="1500" u="none" cap="none" strike="noStrike"/>
                        <a:t>Accomplishments since the last presentation </a:t>
                      </a:r>
                      <a:r>
                        <a:rPr lang="en-US" sz="1500" u="none" cap="none" strike="noStrike">
                          <a:solidFill>
                            <a:srgbClr val="FF0000"/>
                          </a:solidFill>
                        </a:rPr>
                        <a:t>&lt;~</a:t>
                      </a:r>
                      <a:r>
                        <a:rPr lang="en-US" sz="1500">
                          <a:solidFill>
                            <a:srgbClr val="FF0000"/>
                          </a:solidFill>
                        </a:rPr>
                        <a:t>16</a:t>
                      </a:r>
                      <a:r>
                        <a:rPr lang="en-US" sz="1500" u="none" cap="none" strike="noStrike">
                          <a:solidFill>
                            <a:srgbClr val="FF0000"/>
                          </a:solidFill>
                        </a:rPr>
                        <a:t>&gt; hrs</a:t>
                      </a:r>
                      <a:endParaRPr sz="11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500"/>
                        <a:t>Ongoing progress/problems and plans until the next presentation</a:t>
                      </a:r>
                      <a:endParaRPr sz="11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73075">
                <a:tc>
                  <a:txBody>
                    <a:bodyPr/>
                    <a:lstStyle/>
                    <a:p>
                      <a:pPr indent="-317500" lvl="0" marL="457200" rtl="0" algn="l">
                        <a:spcBef>
                          <a:spcPts val="0"/>
                        </a:spcBef>
                        <a:spcAft>
                          <a:spcPts val="0"/>
                        </a:spcAft>
                        <a:buSzPts val="1400"/>
                        <a:buChar char="★"/>
                      </a:pPr>
                      <a:r>
                        <a:rPr lang="en-US">
                          <a:solidFill>
                            <a:schemeClr val="dk1"/>
                          </a:solidFill>
                        </a:rPr>
                        <a:t>Researched battery capacity sizing </a:t>
                      </a:r>
                      <a:endParaRPr>
                        <a:solidFill>
                          <a:schemeClr val="dk1"/>
                        </a:solidFill>
                      </a:endParaRPr>
                    </a:p>
                    <a:p>
                      <a:pPr indent="-317500" lvl="0" marL="457200" rtl="0" algn="l">
                        <a:spcBef>
                          <a:spcPts val="0"/>
                        </a:spcBef>
                        <a:spcAft>
                          <a:spcPts val="0"/>
                        </a:spcAft>
                        <a:buSzPts val="1400"/>
                        <a:buChar char="★"/>
                      </a:pPr>
                      <a:r>
                        <a:rPr lang="en-US">
                          <a:solidFill>
                            <a:schemeClr val="dk1"/>
                          </a:solidFill>
                        </a:rPr>
                        <a:t>Completed </a:t>
                      </a:r>
                      <a:r>
                        <a:rPr lang="en-US">
                          <a:solidFill>
                            <a:schemeClr val="dk1"/>
                          </a:solidFill>
                        </a:rPr>
                        <a:t>on CONOPS, FSR, ICD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Subsystem Design Project </a:t>
                      </a:r>
                      <a:endParaRPr>
                        <a:solidFill>
                          <a:srgbClr val="FF0000"/>
                        </a:solidFill>
                      </a:endParaRPr>
                    </a:p>
                    <a:p>
                      <a:pPr indent="-317500" lvl="0" marL="457200" rtl="0" algn="l">
                        <a:spcBef>
                          <a:spcPts val="0"/>
                        </a:spcBef>
                        <a:spcAft>
                          <a:spcPts val="0"/>
                        </a:spcAft>
                        <a:buClr>
                          <a:schemeClr val="dk1"/>
                        </a:buClr>
                        <a:buSzPts val="1400"/>
                        <a:buChar char="★"/>
                      </a:pPr>
                      <a:r>
                        <a:rPr lang="en-US">
                          <a:solidFill>
                            <a:schemeClr val="dk1"/>
                          </a:solidFill>
                        </a:rPr>
                        <a:t>Completed Load List and battery calculations </a:t>
                      </a:r>
                      <a:endParaRPr>
                        <a:solidFill>
                          <a:srgbClr val="FF0000"/>
                        </a:solidFill>
                      </a:endParaRPr>
                    </a:p>
                    <a:p>
                      <a:pPr indent="-317500" lvl="0" marL="457200" rtl="0" algn="l">
                        <a:spcBef>
                          <a:spcPts val="0"/>
                        </a:spcBef>
                        <a:spcAft>
                          <a:spcPts val="0"/>
                        </a:spcAft>
                        <a:buClr>
                          <a:schemeClr val="dk1"/>
                        </a:buClr>
                        <a:buSzPts val="1400"/>
                        <a:buChar char="★"/>
                      </a:pPr>
                      <a:r>
                        <a:rPr lang="en-US">
                          <a:solidFill>
                            <a:schemeClr val="dk1"/>
                          </a:solidFill>
                        </a:rPr>
                        <a:t>Used TI WeBench to begin schematic design </a:t>
                      </a:r>
                      <a:endParaRPr>
                        <a:solidFill>
                          <a:schemeClr val="dk1"/>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23850" lvl="0" marL="457200" marR="0" rtl="0" algn="l">
                        <a:spcBef>
                          <a:spcPts val="0"/>
                        </a:spcBef>
                        <a:spcAft>
                          <a:spcPts val="0"/>
                        </a:spcAft>
                        <a:buSzPts val="1500"/>
                        <a:buChar char="➔"/>
                      </a:pPr>
                      <a:r>
                        <a:rPr lang="en-US" sz="1500"/>
                        <a:t>Complete schematic designing and combine into one PCB</a:t>
                      </a:r>
                      <a:endParaRPr sz="1500"/>
                    </a:p>
                    <a:p>
                      <a:pPr indent="-323850" lvl="1" marL="914400" marR="0" rtl="0" algn="l">
                        <a:spcBef>
                          <a:spcPts val="0"/>
                        </a:spcBef>
                        <a:spcAft>
                          <a:spcPts val="0"/>
                        </a:spcAft>
                        <a:buSzPts val="1500"/>
                        <a:buChar char="◆"/>
                      </a:pPr>
                      <a:r>
                        <a:rPr lang="en-US" sz="1500"/>
                        <a:t>Multiple rails with multiple </a:t>
                      </a:r>
                      <a:r>
                        <a:rPr lang="en-US" sz="1500"/>
                        <a:t>current</a:t>
                      </a:r>
                      <a:r>
                        <a:rPr lang="en-US" sz="1500"/>
                        <a:t> requirements, learn best way to connect</a:t>
                      </a:r>
                      <a:endParaRPr sz="1500"/>
                    </a:p>
                    <a:p>
                      <a:pPr indent="-323850" lvl="1" marL="914400" marR="0" rtl="0" algn="l">
                        <a:spcBef>
                          <a:spcPts val="0"/>
                        </a:spcBef>
                        <a:spcAft>
                          <a:spcPts val="0"/>
                        </a:spcAft>
                        <a:buSzPts val="1500"/>
                        <a:buChar char="◆"/>
                      </a:pPr>
                      <a:r>
                        <a:rPr lang="en-US" sz="1500"/>
                        <a:t>Send board to be produced</a:t>
                      </a:r>
                      <a:endParaRPr sz="1500"/>
                    </a:p>
                    <a:p>
                      <a:pPr indent="-323850" lvl="0" marL="457200" marR="0" rtl="0" algn="l">
                        <a:spcBef>
                          <a:spcPts val="0"/>
                        </a:spcBef>
                        <a:spcAft>
                          <a:spcPts val="0"/>
                        </a:spcAft>
                        <a:buSzPts val="1500"/>
                        <a:buChar char="➔"/>
                      </a:pPr>
                      <a:r>
                        <a:rPr lang="en-US" sz="1500"/>
                        <a:t>Choose a battery with calculated capacity</a:t>
                      </a:r>
                      <a:endParaRPr sz="1500"/>
                    </a:p>
                    <a:p>
                      <a:pPr indent="-323850" lvl="0" marL="457200" marR="0" rtl="0" algn="l">
                        <a:spcBef>
                          <a:spcPts val="0"/>
                        </a:spcBef>
                        <a:spcAft>
                          <a:spcPts val="0"/>
                        </a:spcAft>
                        <a:buSzPts val="1500"/>
                        <a:buChar char="➔"/>
                      </a:pPr>
                      <a:r>
                        <a:rPr lang="en-US" sz="1500"/>
                        <a:t>Begin planning charging PCB</a:t>
                      </a:r>
                      <a:endParaRPr sz="15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50" name="Google Shape;150;p18"/>
          <p:cNvPicPr preferRelativeResize="0"/>
          <p:nvPr/>
        </p:nvPicPr>
        <p:blipFill>
          <a:blip r:embed="rId3">
            <a:alphaModFix/>
          </a:blip>
          <a:stretch>
            <a:fillRect/>
          </a:stretch>
        </p:blipFill>
        <p:spPr>
          <a:xfrm>
            <a:off x="642450" y="4092500"/>
            <a:ext cx="7859098" cy="2551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7" name="Google Shape;157;p19"/>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58" name="Google Shape;158;p19"/>
          <p:cNvPicPr preferRelativeResize="0"/>
          <p:nvPr/>
        </p:nvPicPr>
        <p:blipFill>
          <a:blip r:embed="rId3">
            <a:alphaModFix/>
          </a:blip>
          <a:stretch>
            <a:fillRect/>
          </a:stretch>
        </p:blipFill>
        <p:spPr>
          <a:xfrm>
            <a:off x="936025" y="3513052"/>
            <a:ext cx="7006601" cy="2720897"/>
          </a:xfrm>
          <a:prstGeom prst="rect">
            <a:avLst/>
          </a:prstGeom>
          <a:noFill/>
          <a:ln>
            <a:noFill/>
          </a:ln>
        </p:spPr>
      </p:pic>
      <p:pic>
        <p:nvPicPr>
          <p:cNvPr id="159" name="Google Shape;159;p19"/>
          <p:cNvPicPr preferRelativeResize="0"/>
          <p:nvPr/>
        </p:nvPicPr>
        <p:blipFill>
          <a:blip r:embed="rId4">
            <a:alphaModFix/>
          </a:blip>
          <a:stretch>
            <a:fillRect/>
          </a:stretch>
        </p:blipFill>
        <p:spPr>
          <a:xfrm>
            <a:off x="994340" y="887700"/>
            <a:ext cx="6889985" cy="24304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nvSpPr>
        <p:spPr>
          <a:xfrm>
            <a:off x="2438400" y="161835"/>
            <a:ext cx="6629400" cy="708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lang="en-US" sz="2400">
                <a:solidFill>
                  <a:schemeClr val="dk1"/>
                </a:solidFill>
                <a:latin typeface="Calibri"/>
                <a:ea typeface="Calibri"/>
                <a:cs typeface="Calibri"/>
                <a:sym typeface="Calibri"/>
              </a:rPr>
              <a:t>User Interface / Wireless Connectivity</a:t>
            </a:r>
            <a:r>
              <a:rPr b="0" i="0" lang="en-US" sz="2400" u="none" cap="none" strike="noStrike">
                <a:solidFill>
                  <a:schemeClr val="dk1"/>
                </a:solidFill>
                <a:latin typeface="Calibri"/>
                <a:ea typeface="Calibri"/>
                <a:cs typeface="Calibri"/>
                <a:sym typeface="Calibri"/>
              </a:rPr>
              <a:t> </a:t>
            </a:r>
            <a:endParaRPr sz="2400"/>
          </a:p>
          <a:p>
            <a:pPr indent="0" lvl="0" marL="0" marR="0" rtl="0" algn="r">
              <a:spcBef>
                <a:spcPts val="0"/>
              </a:spcBef>
              <a:spcAft>
                <a:spcPts val="0"/>
              </a:spcAft>
              <a:buClr>
                <a:schemeClr val="dk1"/>
              </a:buClr>
              <a:buSzPts val="1600"/>
              <a:buFont typeface="Arial"/>
              <a:buNone/>
            </a:pPr>
            <a:r>
              <a:rPr lang="en-US" sz="1600">
                <a:solidFill>
                  <a:schemeClr val="dk1"/>
                </a:solidFill>
                <a:latin typeface="Calibri"/>
                <a:ea typeface="Calibri"/>
                <a:cs typeface="Calibri"/>
                <a:sym typeface="Calibri"/>
              </a:rPr>
              <a:t>Jaishil Shah</a:t>
            </a:r>
            <a:endParaRPr/>
          </a:p>
        </p:txBody>
      </p:sp>
      <p:graphicFrame>
        <p:nvGraphicFramePr>
          <p:cNvPr id="165" name="Google Shape;165;p20"/>
          <p:cNvGraphicFramePr/>
          <p:nvPr/>
        </p:nvGraphicFramePr>
        <p:xfrm>
          <a:off x="190875" y="1219200"/>
          <a:ext cx="3000000" cy="3000000"/>
        </p:xfrm>
        <a:graphic>
          <a:graphicData uri="http://schemas.openxmlformats.org/drawingml/2006/table">
            <a:tbl>
              <a:tblPr>
                <a:noFill/>
                <a:tableStyleId>{107CDC8F-CFA8-4052-8AEF-3824A667E6FE}</a:tableStyleId>
              </a:tblPr>
              <a:tblGrid>
                <a:gridCol w="3683775"/>
                <a:gridCol w="2224875"/>
              </a:tblGrid>
              <a:tr h="860550">
                <a:tc>
                  <a:txBody>
                    <a:bodyPr/>
                    <a:lstStyle/>
                    <a:p>
                      <a:pPr indent="0" lvl="0" marL="0" marR="0" rtl="0" algn="l">
                        <a:spcBef>
                          <a:spcPts val="0"/>
                        </a:spcBef>
                        <a:spcAft>
                          <a:spcPts val="0"/>
                        </a:spcAft>
                        <a:buNone/>
                      </a:pPr>
                      <a:r>
                        <a:rPr lang="en-US" u="none" cap="none" strike="noStrike">
                          <a:latin typeface="Cambria"/>
                          <a:ea typeface="Cambria"/>
                          <a:cs typeface="Cambria"/>
                          <a:sym typeface="Cambria"/>
                        </a:rPr>
                        <a:t>Accomplishments since the last presentation                           </a:t>
                      </a:r>
                      <a:endParaRPr>
                        <a:latin typeface="Cambria"/>
                        <a:ea typeface="Cambria"/>
                        <a:cs typeface="Cambria"/>
                        <a:sym typeface="Cambria"/>
                      </a:endParaRPr>
                    </a:p>
                    <a:p>
                      <a:pPr indent="0" lvl="0" marL="0" marR="0" rtl="0" algn="ctr">
                        <a:spcBef>
                          <a:spcPts val="0"/>
                        </a:spcBef>
                        <a:spcAft>
                          <a:spcPts val="0"/>
                        </a:spcAft>
                        <a:buNone/>
                      </a:pPr>
                      <a:r>
                        <a:rPr lang="en-US" u="none" cap="none" strike="noStrike">
                          <a:latin typeface="Cambria"/>
                          <a:ea typeface="Cambria"/>
                          <a:cs typeface="Cambria"/>
                          <a:sym typeface="Cambria"/>
                        </a:rPr>
                        <a:t> </a:t>
                      </a:r>
                      <a:r>
                        <a:rPr lang="en-US" u="none" cap="none" strike="noStrike">
                          <a:solidFill>
                            <a:srgbClr val="FF0000"/>
                          </a:solidFill>
                          <a:latin typeface="Cambria"/>
                          <a:ea typeface="Cambria"/>
                          <a:cs typeface="Cambria"/>
                          <a:sym typeface="Cambria"/>
                        </a:rPr>
                        <a:t>&lt;</a:t>
                      </a:r>
                      <a:r>
                        <a:rPr lang="en-US">
                          <a:solidFill>
                            <a:srgbClr val="FF0000"/>
                          </a:solidFill>
                          <a:latin typeface="Cambria"/>
                          <a:ea typeface="Cambria"/>
                          <a:cs typeface="Cambria"/>
                          <a:sym typeface="Cambria"/>
                        </a:rPr>
                        <a:t>~17 ½ </a:t>
                      </a:r>
                      <a:r>
                        <a:rPr lang="en-US" u="none" cap="none" strike="noStrike">
                          <a:solidFill>
                            <a:srgbClr val="FF0000"/>
                          </a:solidFill>
                          <a:latin typeface="Cambria"/>
                          <a:ea typeface="Cambria"/>
                          <a:cs typeface="Cambria"/>
                          <a:sym typeface="Cambria"/>
                        </a:rPr>
                        <a:t>&gt; hrs </a:t>
                      </a:r>
                      <a:endParaRPr>
                        <a:latin typeface="Cambria"/>
                        <a:ea typeface="Cambria"/>
                        <a:cs typeface="Cambria"/>
                        <a:sym typeface="Cambria"/>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Cambria"/>
                          <a:ea typeface="Cambria"/>
                          <a:cs typeface="Cambria"/>
                          <a:sym typeface="Cambria"/>
                        </a:rPr>
                        <a:t>Ongoing progress/problems:</a:t>
                      </a:r>
                      <a:endParaRPr>
                        <a:latin typeface="Cambria"/>
                        <a:ea typeface="Cambria"/>
                        <a:cs typeface="Cambria"/>
                        <a:sym typeface="Cambria"/>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17825">
                <a:tc>
                  <a:txBody>
                    <a:bodyPr/>
                    <a:lstStyle/>
                    <a:p>
                      <a:pPr indent="0" lvl="0" marL="0" marR="0" rtl="0" algn="l">
                        <a:spcBef>
                          <a:spcPts val="0"/>
                        </a:spcBef>
                        <a:spcAft>
                          <a:spcPts val="0"/>
                        </a:spcAft>
                        <a:buNone/>
                      </a:pPr>
                      <a:r>
                        <a:rPr lang="en-US">
                          <a:latin typeface="Cambria"/>
                          <a:ea typeface="Cambria"/>
                          <a:cs typeface="Cambria"/>
                          <a:sym typeface="Cambria"/>
                        </a:rPr>
                        <a:t>- </a:t>
                      </a:r>
                      <a:r>
                        <a:rPr lang="en-US">
                          <a:latin typeface="Cambria"/>
                          <a:ea typeface="Cambria"/>
                          <a:cs typeface="Cambria"/>
                          <a:sym typeface="Cambria"/>
                        </a:rPr>
                        <a:t>Subsystem Intro. Project </a:t>
                      </a:r>
                      <a:endParaRPr>
                        <a:latin typeface="Cambria"/>
                        <a:ea typeface="Cambria"/>
                        <a:cs typeface="Cambria"/>
                        <a:sym typeface="Cambria"/>
                      </a:endParaRPr>
                    </a:p>
                    <a:p>
                      <a:pPr indent="0" lvl="0" marL="0" marR="0" rtl="0" algn="ctr">
                        <a:spcBef>
                          <a:spcPts val="0"/>
                        </a:spcBef>
                        <a:spcAft>
                          <a:spcPts val="0"/>
                        </a:spcAft>
                        <a:buNone/>
                      </a:pPr>
                      <a:r>
                        <a:rPr lang="en-US">
                          <a:solidFill>
                            <a:srgbClr val="FF0000"/>
                          </a:solidFill>
                          <a:latin typeface="Cambria"/>
                          <a:ea typeface="Cambria"/>
                          <a:cs typeface="Cambria"/>
                          <a:sym typeface="Cambria"/>
                        </a:rPr>
                        <a:t>&lt;3&gt; hrs</a:t>
                      </a:r>
                      <a:endParaRPr sz="1100">
                        <a:latin typeface="Cambria"/>
                        <a:ea typeface="Cambria"/>
                        <a:cs typeface="Cambria"/>
                        <a:sym typeface="Cambria"/>
                      </a:endParaRPr>
                    </a:p>
                    <a:p>
                      <a:pPr indent="0" lvl="0" marL="0" marR="0" rtl="0" algn="l">
                        <a:spcBef>
                          <a:spcPts val="0"/>
                        </a:spcBef>
                        <a:spcAft>
                          <a:spcPts val="0"/>
                        </a:spcAft>
                        <a:buNone/>
                      </a:pPr>
                      <a:r>
                        <a:rPr lang="en-US">
                          <a:latin typeface="Cambria"/>
                          <a:ea typeface="Cambria"/>
                          <a:cs typeface="Cambria"/>
                          <a:sym typeface="Cambria"/>
                        </a:rPr>
                        <a:t>- Completion of  the following documents: CONOPS, FSR, ICD </a:t>
                      </a:r>
                      <a:endParaRPr>
                        <a:latin typeface="Cambria"/>
                        <a:ea typeface="Cambria"/>
                        <a:cs typeface="Cambria"/>
                        <a:sym typeface="Cambria"/>
                      </a:endParaRPr>
                    </a:p>
                    <a:p>
                      <a:pPr indent="0" lvl="0" marL="0" marR="0" rtl="0" algn="ctr">
                        <a:spcBef>
                          <a:spcPts val="0"/>
                        </a:spcBef>
                        <a:spcAft>
                          <a:spcPts val="0"/>
                        </a:spcAft>
                        <a:buNone/>
                      </a:pPr>
                      <a:r>
                        <a:rPr lang="en-US">
                          <a:solidFill>
                            <a:srgbClr val="FF0000"/>
                          </a:solidFill>
                          <a:latin typeface="Cambria"/>
                          <a:ea typeface="Cambria"/>
                          <a:cs typeface="Cambria"/>
                          <a:sym typeface="Cambria"/>
                        </a:rPr>
                        <a:t>&lt;4&gt; hrs</a:t>
                      </a:r>
                      <a:endParaRPr>
                        <a:solidFill>
                          <a:srgbClr val="FF0000"/>
                        </a:solidFill>
                        <a:latin typeface="Cambria"/>
                        <a:ea typeface="Cambria"/>
                        <a:cs typeface="Cambria"/>
                        <a:sym typeface="Cambria"/>
                      </a:endParaRPr>
                    </a:p>
                    <a:p>
                      <a:pPr indent="0" lvl="0" marL="0" marR="0" rtl="0" algn="l">
                        <a:spcBef>
                          <a:spcPts val="0"/>
                        </a:spcBef>
                        <a:spcAft>
                          <a:spcPts val="0"/>
                        </a:spcAft>
                        <a:buNone/>
                      </a:pPr>
                      <a:r>
                        <a:rPr lang="en-US">
                          <a:solidFill>
                            <a:schemeClr val="dk1"/>
                          </a:solidFill>
                          <a:latin typeface="Cambria"/>
                          <a:ea typeface="Cambria"/>
                          <a:cs typeface="Cambria"/>
                          <a:sym typeface="Cambria"/>
                        </a:rPr>
                        <a:t>- Subsystem Bluetooth integration </a:t>
                      </a:r>
                      <a:endParaRPr>
                        <a:solidFill>
                          <a:schemeClr val="dk1"/>
                        </a:solidFill>
                        <a:latin typeface="Cambria"/>
                        <a:ea typeface="Cambria"/>
                        <a:cs typeface="Cambria"/>
                        <a:sym typeface="Cambria"/>
                      </a:endParaRPr>
                    </a:p>
                    <a:p>
                      <a:pPr indent="0" lvl="0" marL="0" marR="0" rtl="0" algn="ctr">
                        <a:spcBef>
                          <a:spcPts val="0"/>
                        </a:spcBef>
                        <a:spcAft>
                          <a:spcPts val="0"/>
                        </a:spcAft>
                        <a:buNone/>
                      </a:pPr>
                      <a:r>
                        <a:rPr lang="en-US">
                          <a:solidFill>
                            <a:srgbClr val="FF0000"/>
                          </a:solidFill>
                          <a:latin typeface="Cambria"/>
                          <a:ea typeface="Cambria"/>
                          <a:cs typeface="Cambria"/>
                          <a:sym typeface="Cambria"/>
                        </a:rPr>
                        <a:t>&lt;3&gt; hrs</a:t>
                      </a:r>
                      <a:endParaRPr>
                        <a:solidFill>
                          <a:srgbClr val="FF0000"/>
                        </a:solidFill>
                        <a:latin typeface="Cambria"/>
                        <a:ea typeface="Cambria"/>
                        <a:cs typeface="Cambria"/>
                        <a:sym typeface="Cambria"/>
                      </a:endParaRPr>
                    </a:p>
                    <a:p>
                      <a:pPr indent="0" lvl="0" marL="0" rtl="0" algn="l">
                        <a:spcBef>
                          <a:spcPts val="0"/>
                        </a:spcBef>
                        <a:spcAft>
                          <a:spcPts val="0"/>
                        </a:spcAft>
                        <a:buNone/>
                      </a:pPr>
                      <a:r>
                        <a:rPr lang="en-US">
                          <a:solidFill>
                            <a:schemeClr val="dk1"/>
                          </a:solidFill>
                          <a:latin typeface="Cambria"/>
                          <a:ea typeface="Cambria"/>
                          <a:cs typeface="Cambria"/>
                          <a:sym typeface="Cambria"/>
                        </a:rPr>
                        <a:t>- ESP-32 Connectivity (Arduino IDE) </a:t>
                      </a:r>
                      <a:endParaRPr>
                        <a:solidFill>
                          <a:schemeClr val="dk1"/>
                        </a:solidFill>
                        <a:latin typeface="Cambria"/>
                        <a:ea typeface="Cambria"/>
                        <a:cs typeface="Cambria"/>
                        <a:sym typeface="Cambria"/>
                      </a:endParaRPr>
                    </a:p>
                    <a:p>
                      <a:pPr indent="0" lvl="0" marL="0" rtl="0" algn="ctr">
                        <a:spcBef>
                          <a:spcPts val="0"/>
                        </a:spcBef>
                        <a:spcAft>
                          <a:spcPts val="0"/>
                        </a:spcAft>
                        <a:buNone/>
                      </a:pPr>
                      <a:r>
                        <a:rPr lang="en-US">
                          <a:solidFill>
                            <a:srgbClr val="FF0000"/>
                          </a:solidFill>
                          <a:latin typeface="Cambria"/>
                          <a:ea typeface="Cambria"/>
                          <a:cs typeface="Cambria"/>
                          <a:sym typeface="Cambria"/>
                        </a:rPr>
                        <a:t>&lt;3&gt; hrs</a:t>
                      </a:r>
                      <a:endParaRPr>
                        <a:solidFill>
                          <a:srgbClr val="FF0000"/>
                        </a:solidFill>
                        <a:latin typeface="Cambria"/>
                        <a:ea typeface="Cambria"/>
                        <a:cs typeface="Cambria"/>
                        <a:sym typeface="Cambria"/>
                      </a:endParaRPr>
                    </a:p>
                    <a:p>
                      <a:pPr indent="0" lvl="0" marL="0" rtl="0" algn="l">
                        <a:spcBef>
                          <a:spcPts val="0"/>
                        </a:spcBef>
                        <a:spcAft>
                          <a:spcPts val="0"/>
                        </a:spcAft>
                        <a:buNone/>
                      </a:pPr>
                      <a:r>
                        <a:rPr lang="en-US">
                          <a:solidFill>
                            <a:schemeClr val="dk1"/>
                          </a:solidFill>
                          <a:latin typeface="Cambria"/>
                          <a:ea typeface="Cambria"/>
                          <a:cs typeface="Cambria"/>
                          <a:sym typeface="Cambria"/>
                        </a:rPr>
                        <a:t>- App Store Connect Setup/Testflight </a:t>
                      </a:r>
                      <a:endParaRPr>
                        <a:solidFill>
                          <a:schemeClr val="dk1"/>
                        </a:solidFill>
                        <a:latin typeface="Cambria"/>
                        <a:ea typeface="Cambria"/>
                        <a:cs typeface="Cambria"/>
                        <a:sym typeface="Cambria"/>
                      </a:endParaRPr>
                    </a:p>
                    <a:p>
                      <a:pPr indent="0" lvl="0" marL="0" rtl="0" algn="ctr">
                        <a:spcBef>
                          <a:spcPts val="0"/>
                        </a:spcBef>
                        <a:spcAft>
                          <a:spcPts val="0"/>
                        </a:spcAft>
                        <a:buNone/>
                      </a:pPr>
                      <a:r>
                        <a:rPr lang="en-US">
                          <a:solidFill>
                            <a:srgbClr val="FF0000"/>
                          </a:solidFill>
                          <a:latin typeface="Cambria"/>
                          <a:ea typeface="Cambria"/>
                          <a:cs typeface="Cambria"/>
                          <a:sym typeface="Cambria"/>
                        </a:rPr>
                        <a:t>&lt;2&gt; hrs</a:t>
                      </a:r>
                      <a:endParaRPr>
                        <a:solidFill>
                          <a:srgbClr val="FF0000"/>
                        </a:solidFill>
                        <a:latin typeface="Cambria"/>
                        <a:ea typeface="Cambria"/>
                        <a:cs typeface="Cambria"/>
                        <a:sym typeface="Cambria"/>
                      </a:endParaRPr>
                    </a:p>
                    <a:p>
                      <a:pPr indent="0" lvl="0" marL="0" rtl="0" algn="l">
                        <a:spcBef>
                          <a:spcPts val="0"/>
                        </a:spcBef>
                        <a:spcAft>
                          <a:spcPts val="0"/>
                        </a:spcAft>
                        <a:buNone/>
                      </a:pPr>
                      <a:r>
                        <a:rPr lang="en-US">
                          <a:solidFill>
                            <a:schemeClr val="dk1"/>
                          </a:solidFill>
                          <a:latin typeface="Cambria"/>
                          <a:ea typeface="Cambria"/>
                          <a:cs typeface="Cambria"/>
                          <a:sym typeface="Cambria"/>
                        </a:rPr>
                        <a:t>- Flutterflow Beginner Course </a:t>
                      </a:r>
                      <a:endParaRPr>
                        <a:solidFill>
                          <a:schemeClr val="dk1"/>
                        </a:solidFill>
                        <a:latin typeface="Cambria"/>
                        <a:ea typeface="Cambria"/>
                        <a:cs typeface="Cambria"/>
                        <a:sym typeface="Cambria"/>
                      </a:endParaRPr>
                    </a:p>
                    <a:p>
                      <a:pPr indent="0" lvl="0" marL="0" rtl="0" algn="ctr">
                        <a:spcBef>
                          <a:spcPts val="0"/>
                        </a:spcBef>
                        <a:spcAft>
                          <a:spcPts val="0"/>
                        </a:spcAft>
                        <a:buClr>
                          <a:schemeClr val="dk1"/>
                        </a:buClr>
                        <a:buFont typeface="Arial"/>
                        <a:buNone/>
                      </a:pPr>
                      <a:r>
                        <a:rPr lang="en-US">
                          <a:solidFill>
                            <a:srgbClr val="FF0000"/>
                          </a:solidFill>
                          <a:latin typeface="Cambria"/>
                          <a:ea typeface="Cambria"/>
                          <a:cs typeface="Cambria"/>
                          <a:sym typeface="Cambria"/>
                        </a:rPr>
                        <a:t>&lt;2 ½ &gt; hrs</a:t>
                      </a:r>
                      <a:endParaRPr>
                        <a:solidFill>
                          <a:srgbClr val="FF0000"/>
                        </a:solidFill>
                        <a:latin typeface="Cambria"/>
                        <a:ea typeface="Cambria"/>
                        <a:cs typeface="Cambria"/>
                        <a:sym typeface="Cambria"/>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Cambria"/>
                          <a:ea typeface="Cambria"/>
                          <a:cs typeface="Cambria"/>
                          <a:sym typeface="Cambria"/>
                        </a:rPr>
                        <a:t>1. Fixing current bluetooth config. &amp; ESP-32 setup </a:t>
                      </a:r>
                      <a:endParaRPr>
                        <a:latin typeface="Cambria"/>
                        <a:ea typeface="Cambria"/>
                        <a:cs typeface="Cambria"/>
                        <a:sym typeface="Cambria"/>
                      </a:endParaRPr>
                    </a:p>
                    <a:p>
                      <a:pPr indent="0" lvl="0" marL="0" marR="0" rtl="0" algn="l">
                        <a:spcBef>
                          <a:spcPts val="0"/>
                        </a:spcBef>
                        <a:spcAft>
                          <a:spcPts val="0"/>
                        </a:spcAft>
                        <a:buNone/>
                      </a:pPr>
                      <a:r>
                        <a:rPr lang="en-US">
                          <a:latin typeface="Cambria"/>
                          <a:ea typeface="Cambria"/>
                          <a:cs typeface="Cambria"/>
                          <a:sym typeface="Cambria"/>
                        </a:rPr>
                        <a:t>2. Secure ESP-32/Bluetooth connection with low latency</a:t>
                      </a:r>
                      <a:endParaRPr>
                        <a:latin typeface="Cambria"/>
                        <a:ea typeface="Cambria"/>
                        <a:cs typeface="Cambria"/>
                        <a:sym typeface="Cambria"/>
                      </a:endParaRPr>
                    </a:p>
                    <a:p>
                      <a:pPr indent="0" lvl="0" marL="0" marR="0" rtl="0" algn="l">
                        <a:spcBef>
                          <a:spcPts val="0"/>
                        </a:spcBef>
                        <a:spcAft>
                          <a:spcPts val="0"/>
                        </a:spcAft>
                        <a:buNone/>
                      </a:pPr>
                      <a:r>
                        <a:rPr lang="en-US">
                          <a:latin typeface="Cambria"/>
                          <a:ea typeface="Cambria"/>
                          <a:cs typeface="Cambria"/>
                          <a:sym typeface="Cambria"/>
                        </a:rPr>
                        <a:t>3. Breadboard -&gt; PCB for ESP-32</a:t>
                      </a:r>
                      <a:endParaRPr>
                        <a:latin typeface="Cambria"/>
                        <a:ea typeface="Cambria"/>
                        <a:cs typeface="Cambria"/>
                        <a:sym typeface="Cambria"/>
                      </a:endParaRPr>
                    </a:p>
                    <a:p>
                      <a:pPr indent="0" lvl="0" marL="0" marR="0" rtl="0" algn="l">
                        <a:spcBef>
                          <a:spcPts val="0"/>
                        </a:spcBef>
                        <a:spcAft>
                          <a:spcPts val="0"/>
                        </a:spcAft>
                        <a:buNone/>
                      </a:pPr>
                      <a:r>
                        <a:rPr lang="en-US">
                          <a:latin typeface="Cambria"/>
                          <a:ea typeface="Cambria"/>
                          <a:cs typeface="Cambria"/>
                          <a:sym typeface="Cambria"/>
                        </a:rPr>
                        <a:t>4. Deployment of final application onto the App Store</a:t>
                      </a:r>
                      <a:endParaRPr>
                        <a:latin typeface="Cambria"/>
                        <a:ea typeface="Cambria"/>
                        <a:cs typeface="Cambria"/>
                        <a:sym typeface="Cambria"/>
                      </a:endParaRPr>
                    </a:p>
                    <a:p>
                      <a:pPr indent="0" lvl="0" marL="0" marR="0" rtl="0" algn="l">
                        <a:spcBef>
                          <a:spcPts val="0"/>
                        </a:spcBef>
                        <a:spcAft>
                          <a:spcPts val="0"/>
                        </a:spcAft>
                        <a:buNone/>
                      </a:pPr>
                      <a:r>
                        <a:t/>
                      </a:r>
                      <a:endParaRPr>
                        <a:latin typeface="Cambria"/>
                        <a:ea typeface="Cambria"/>
                        <a:cs typeface="Cambria"/>
                        <a:sym typeface="Cambria"/>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66" name="Google Shape;166;p20"/>
          <p:cNvPicPr preferRelativeResize="0"/>
          <p:nvPr/>
        </p:nvPicPr>
        <p:blipFill>
          <a:blip r:embed="rId3">
            <a:alphaModFix/>
          </a:blip>
          <a:stretch>
            <a:fillRect/>
          </a:stretch>
        </p:blipFill>
        <p:spPr>
          <a:xfrm>
            <a:off x="6316775" y="1191225"/>
            <a:ext cx="2350566" cy="5013026"/>
          </a:xfrm>
          <a:prstGeom prst="rect">
            <a:avLst/>
          </a:prstGeom>
          <a:noFill/>
          <a:ln>
            <a:noFill/>
          </a:ln>
        </p:spPr>
      </p:pic>
      <p:sp>
        <p:nvSpPr>
          <p:cNvPr id="167" name="Google Shape;167;p20"/>
          <p:cNvSpPr txBox="1"/>
          <p:nvPr/>
        </p:nvSpPr>
        <p:spPr>
          <a:xfrm>
            <a:off x="171650" y="5180975"/>
            <a:ext cx="3954000" cy="13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mbria"/>
                <a:ea typeface="Cambria"/>
                <a:cs typeface="Cambria"/>
                <a:sym typeface="Cambria"/>
              </a:rPr>
              <a:t>List of B</a:t>
            </a:r>
            <a:r>
              <a:rPr b="1" lang="en-US">
                <a:solidFill>
                  <a:schemeClr val="dk1"/>
                </a:solidFill>
                <a:latin typeface="Cambria"/>
                <a:ea typeface="Cambria"/>
                <a:cs typeface="Cambria"/>
                <a:sym typeface="Cambria"/>
              </a:rPr>
              <a:t>luetooth</a:t>
            </a:r>
            <a:r>
              <a:rPr b="1" lang="en-US">
                <a:solidFill>
                  <a:schemeClr val="dk1"/>
                </a:solidFill>
                <a:latin typeface="Cambria"/>
                <a:ea typeface="Cambria"/>
                <a:cs typeface="Cambria"/>
                <a:sym typeface="Cambria"/>
              </a:rPr>
              <a:t> Functions: </a:t>
            </a:r>
            <a:endParaRPr b="1">
              <a:solidFill>
                <a:schemeClr val="dk1"/>
              </a:solidFill>
              <a:latin typeface="Cambria"/>
              <a:ea typeface="Cambria"/>
              <a:cs typeface="Cambria"/>
              <a:sym typeface="Cambria"/>
            </a:endParaRPr>
          </a:p>
          <a:p>
            <a:pPr indent="0" lvl="0" marL="0" rtl="0" algn="l">
              <a:spcBef>
                <a:spcPts val="1000"/>
              </a:spcBef>
              <a:spcAft>
                <a:spcPts val="0"/>
              </a:spcAft>
              <a:buNone/>
            </a:pPr>
            <a:r>
              <a:rPr lang="en-US">
                <a:solidFill>
                  <a:schemeClr val="dk1"/>
                </a:solidFill>
                <a:latin typeface="Cambria"/>
                <a:ea typeface="Cambria"/>
                <a:cs typeface="Cambria"/>
                <a:sym typeface="Cambria"/>
              </a:rPr>
              <a:t>1. </a:t>
            </a:r>
            <a:r>
              <a:rPr lang="en-US">
                <a:solidFill>
                  <a:schemeClr val="dk1"/>
                </a:solidFill>
                <a:latin typeface="Cambria"/>
                <a:ea typeface="Cambria"/>
                <a:cs typeface="Cambria"/>
                <a:sym typeface="Cambria"/>
              </a:rPr>
              <a:t>connectDevice	      2. disconnectDevice</a:t>
            </a:r>
            <a:endParaRPr>
              <a:solidFill>
                <a:schemeClr val="dk1"/>
              </a:solidFill>
              <a:latin typeface="Cambria"/>
              <a:ea typeface="Cambria"/>
              <a:cs typeface="Cambria"/>
              <a:sym typeface="Cambria"/>
            </a:endParaRPr>
          </a:p>
          <a:p>
            <a:pPr indent="0" lvl="0" marL="0" rtl="0" algn="l">
              <a:spcBef>
                <a:spcPts val="0"/>
              </a:spcBef>
              <a:spcAft>
                <a:spcPts val="0"/>
              </a:spcAft>
              <a:buNone/>
            </a:pPr>
            <a:r>
              <a:rPr lang="en-US">
                <a:solidFill>
                  <a:schemeClr val="dk1"/>
                </a:solidFill>
                <a:latin typeface="Cambria"/>
                <a:ea typeface="Cambria"/>
                <a:cs typeface="Cambria"/>
                <a:sym typeface="Cambria"/>
              </a:rPr>
              <a:t>3. findDevices	      4. getConnectedDevices</a:t>
            </a:r>
            <a:endParaRPr>
              <a:solidFill>
                <a:schemeClr val="dk1"/>
              </a:solidFill>
              <a:latin typeface="Cambria"/>
              <a:ea typeface="Cambria"/>
              <a:cs typeface="Cambria"/>
              <a:sym typeface="Cambria"/>
            </a:endParaRPr>
          </a:p>
          <a:p>
            <a:pPr indent="0" lvl="0" marL="0" rtl="0" algn="l">
              <a:spcBef>
                <a:spcPts val="0"/>
              </a:spcBef>
              <a:spcAft>
                <a:spcPts val="0"/>
              </a:spcAft>
              <a:buNone/>
            </a:pPr>
            <a:r>
              <a:rPr lang="en-US">
                <a:solidFill>
                  <a:schemeClr val="dk1"/>
                </a:solidFill>
                <a:latin typeface="Cambria"/>
                <a:ea typeface="Cambria"/>
                <a:cs typeface="Cambria"/>
                <a:sym typeface="Cambria"/>
              </a:rPr>
              <a:t>5. getRssi		      6. isBluetoothEnabled</a:t>
            </a:r>
            <a:endParaRPr>
              <a:solidFill>
                <a:schemeClr val="dk1"/>
              </a:solidFill>
              <a:latin typeface="Cambria"/>
              <a:ea typeface="Cambria"/>
              <a:cs typeface="Cambria"/>
              <a:sym typeface="Cambria"/>
            </a:endParaRPr>
          </a:p>
          <a:p>
            <a:pPr indent="0" lvl="0" marL="0" rtl="0" algn="l">
              <a:spcBef>
                <a:spcPts val="0"/>
              </a:spcBef>
              <a:spcAft>
                <a:spcPts val="0"/>
              </a:spcAft>
              <a:buNone/>
            </a:pPr>
            <a:r>
              <a:rPr lang="en-US">
                <a:solidFill>
                  <a:schemeClr val="dk1"/>
                </a:solidFill>
                <a:latin typeface="Cambria"/>
                <a:ea typeface="Cambria"/>
                <a:cs typeface="Cambria"/>
                <a:sym typeface="Cambria"/>
              </a:rPr>
              <a:t>7. receiveData	      8. sendData</a:t>
            </a:r>
            <a:endParaRPr>
              <a:solidFill>
                <a:schemeClr val="dk1"/>
              </a:solidFill>
              <a:latin typeface="Cambria"/>
              <a:ea typeface="Cambria"/>
              <a:cs typeface="Cambria"/>
              <a:sym typeface="Cambria"/>
            </a:endParaRPr>
          </a:p>
          <a:p>
            <a:pPr indent="0" lvl="0" marL="0" rtl="0" algn="l">
              <a:spcBef>
                <a:spcPts val="0"/>
              </a:spcBef>
              <a:spcAft>
                <a:spcPts val="0"/>
              </a:spcAft>
              <a:buNone/>
            </a:pPr>
            <a:r>
              <a:t/>
            </a:r>
            <a:endParaRPr>
              <a:solidFill>
                <a:schemeClr val="dk1"/>
              </a:solidFill>
              <a:latin typeface="Cambria"/>
              <a:ea typeface="Cambria"/>
              <a:cs typeface="Cambria"/>
              <a:sym typeface="Cambria"/>
            </a:endParaRPr>
          </a:p>
        </p:txBody>
      </p:sp>
      <p:sp>
        <p:nvSpPr>
          <p:cNvPr id="168" name="Google Shape;168;p20"/>
          <p:cNvSpPr txBox="1"/>
          <p:nvPr/>
        </p:nvSpPr>
        <p:spPr>
          <a:xfrm>
            <a:off x="3929949" y="5215025"/>
            <a:ext cx="2126700" cy="12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mbria"/>
                <a:ea typeface="Cambria"/>
                <a:cs typeface="Cambria"/>
                <a:sym typeface="Cambria"/>
              </a:rPr>
              <a:t>Important</a:t>
            </a:r>
            <a:r>
              <a:rPr b="1" lang="en-US">
                <a:solidFill>
                  <a:schemeClr val="dk1"/>
                </a:solidFill>
                <a:latin typeface="Cambria"/>
                <a:ea typeface="Cambria"/>
                <a:cs typeface="Cambria"/>
                <a:sym typeface="Cambria"/>
              </a:rPr>
              <a:t> Tools:</a:t>
            </a:r>
            <a:endParaRPr b="1">
              <a:solidFill>
                <a:schemeClr val="dk1"/>
              </a:solidFill>
              <a:latin typeface="Cambria"/>
              <a:ea typeface="Cambria"/>
              <a:cs typeface="Cambria"/>
              <a:sym typeface="Cambria"/>
            </a:endParaRPr>
          </a:p>
          <a:p>
            <a:pPr indent="0" lvl="0" marL="0" rtl="0" algn="l">
              <a:spcBef>
                <a:spcPts val="1000"/>
              </a:spcBef>
              <a:spcAft>
                <a:spcPts val="0"/>
              </a:spcAft>
              <a:buNone/>
            </a:pPr>
            <a:r>
              <a:rPr lang="en-US">
                <a:solidFill>
                  <a:schemeClr val="dk1"/>
                </a:solidFill>
                <a:latin typeface="Cambria"/>
                <a:ea typeface="Cambria"/>
                <a:cs typeface="Cambria"/>
                <a:sym typeface="Cambria"/>
              </a:rPr>
              <a:t>1. flutter_blue_plus 1.33.4</a:t>
            </a:r>
            <a:endParaRPr>
              <a:solidFill>
                <a:schemeClr val="dk1"/>
              </a:solidFill>
              <a:latin typeface="Cambria"/>
              <a:ea typeface="Cambria"/>
              <a:cs typeface="Cambria"/>
              <a:sym typeface="Cambria"/>
            </a:endParaRPr>
          </a:p>
          <a:p>
            <a:pPr indent="0" lvl="0" marL="0" rtl="0" algn="l">
              <a:spcBef>
                <a:spcPts val="0"/>
              </a:spcBef>
              <a:spcAft>
                <a:spcPts val="0"/>
              </a:spcAft>
              <a:buNone/>
            </a:pPr>
            <a:r>
              <a:rPr lang="en-US">
                <a:solidFill>
                  <a:schemeClr val="dk1"/>
                </a:solidFill>
                <a:latin typeface="Cambria"/>
                <a:ea typeface="Cambria"/>
                <a:cs typeface="Cambria"/>
                <a:sym typeface="Cambria"/>
              </a:rPr>
              <a:t>2. Bluetooth Low Energy</a:t>
            </a:r>
            <a:endParaRPr>
              <a:solidFill>
                <a:schemeClr val="dk1"/>
              </a:solidFill>
              <a:latin typeface="Cambria"/>
              <a:ea typeface="Cambria"/>
              <a:cs typeface="Cambria"/>
              <a:sym typeface="Cambria"/>
            </a:endParaRPr>
          </a:p>
          <a:p>
            <a:pPr indent="0" lvl="0" marL="0" rtl="0" algn="l">
              <a:spcBef>
                <a:spcPts val="0"/>
              </a:spcBef>
              <a:spcAft>
                <a:spcPts val="0"/>
              </a:spcAft>
              <a:buNone/>
            </a:pPr>
            <a:r>
              <a:rPr lang="en-US">
                <a:solidFill>
                  <a:schemeClr val="dk1"/>
                </a:solidFill>
                <a:latin typeface="Cambria"/>
                <a:ea typeface="Cambria"/>
                <a:cs typeface="Cambria"/>
                <a:sym typeface="Cambria"/>
              </a:rPr>
              <a:t>3. Arduino IDE 2.1.0</a:t>
            </a:r>
            <a:endParaRPr>
              <a:solidFill>
                <a:schemeClr val="dk1"/>
              </a:solidFill>
              <a:latin typeface="Cambria"/>
              <a:ea typeface="Cambria"/>
              <a:cs typeface="Cambria"/>
              <a:sym typeface="Cambria"/>
            </a:endParaRPr>
          </a:p>
          <a:p>
            <a:pPr indent="0" lvl="0" marL="0" rtl="0" algn="l">
              <a:spcBef>
                <a:spcPts val="0"/>
              </a:spcBef>
              <a:spcAft>
                <a:spcPts val="0"/>
              </a:spcAft>
              <a:buNone/>
            </a:pPr>
            <a:r>
              <a:t/>
            </a:r>
            <a:endParaRPr>
              <a:solidFill>
                <a:schemeClr val="dk1"/>
              </a:solidFill>
              <a:latin typeface="Cambria"/>
              <a:ea typeface="Cambria"/>
              <a:cs typeface="Cambria"/>
              <a:sym typeface="Cambria"/>
            </a:endParaRPr>
          </a:p>
        </p:txBody>
      </p:sp>
      <p:cxnSp>
        <p:nvCxnSpPr>
          <p:cNvPr id="169" name="Google Shape;169;p20"/>
          <p:cNvCxnSpPr/>
          <p:nvPr/>
        </p:nvCxnSpPr>
        <p:spPr>
          <a:xfrm>
            <a:off x="3873566" y="5235512"/>
            <a:ext cx="0" cy="139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a:t>
            </a:r>
            <a:endParaRPr/>
          </a:p>
        </p:txBody>
      </p:sp>
      <p:pic>
        <p:nvPicPr>
          <p:cNvPr id="175" name="Google Shape;175;p21"/>
          <p:cNvPicPr preferRelativeResize="0"/>
          <p:nvPr/>
        </p:nvPicPr>
        <p:blipFill>
          <a:blip r:embed="rId3">
            <a:alphaModFix/>
          </a:blip>
          <a:stretch>
            <a:fillRect/>
          </a:stretch>
        </p:blipFill>
        <p:spPr>
          <a:xfrm>
            <a:off x="152400" y="2005333"/>
            <a:ext cx="8839199" cy="42038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p>
        </p:txBody>
      </p:sp>
      <p:pic>
        <p:nvPicPr>
          <p:cNvPr id="181" name="Google Shape;181;p22"/>
          <p:cNvPicPr preferRelativeResize="0"/>
          <p:nvPr/>
        </p:nvPicPr>
        <p:blipFill>
          <a:blip r:embed="rId3">
            <a:alphaModFix/>
          </a:blip>
          <a:stretch>
            <a:fillRect/>
          </a:stretch>
        </p:blipFill>
        <p:spPr>
          <a:xfrm>
            <a:off x="659913" y="1754108"/>
            <a:ext cx="7824180" cy="47002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9"/>
          <p:cNvSpPr txBox="1"/>
          <p:nvPr>
            <p:ph type="title"/>
          </p:nvPr>
        </p:nvSpPr>
        <p:spPr>
          <a:xfrm>
            <a:off x="3075525" y="908190"/>
            <a:ext cx="29928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Arial"/>
              <a:buNone/>
            </a:pPr>
            <a:r>
              <a:rPr lang="en-US" sz="2400"/>
              <a:t>Project Description </a:t>
            </a:r>
            <a:endParaRPr sz="2400"/>
          </a:p>
        </p:txBody>
      </p:sp>
      <p:sp>
        <p:nvSpPr>
          <p:cNvPr id="66" name="Google Shape;66;p9"/>
          <p:cNvSpPr txBox="1"/>
          <p:nvPr>
            <p:ph idx="1" type="body"/>
          </p:nvPr>
        </p:nvSpPr>
        <p:spPr>
          <a:xfrm>
            <a:off x="457200" y="1717660"/>
            <a:ext cx="8229600" cy="4637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340"/>
              <a:buNone/>
            </a:pPr>
            <a:r>
              <a:rPr b="1" lang="en-US" sz="2000"/>
              <a:t>Problem statement:</a:t>
            </a:r>
            <a:r>
              <a:rPr lang="en-US" sz="2700"/>
              <a:t> </a:t>
            </a:r>
            <a:endParaRPr/>
          </a:p>
          <a:p>
            <a:pPr indent="-342900" lvl="0" marL="342900" rtl="0" algn="l">
              <a:lnSpc>
                <a:spcPct val="100000"/>
              </a:lnSpc>
              <a:spcBef>
                <a:spcPts val="0"/>
              </a:spcBef>
              <a:spcAft>
                <a:spcPts val="0"/>
              </a:spcAft>
              <a:buSzPts val="1340"/>
              <a:buFont typeface="Calibri"/>
              <a:buChar char="-"/>
            </a:pPr>
            <a:r>
              <a:rPr lang="en-US" sz="2000"/>
              <a:t>Factory settings pose dangerous environments to human workers through the exposure to heavy machinery, tight spaces, and repetitive workloads. These hazards increase chance of injury and worker burnout. We need to implement collaborative robots (Cobots) to improve worker conditions.</a:t>
            </a:r>
            <a:endParaRPr/>
          </a:p>
        </p:txBody>
      </p:sp>
      <p:pic>
        <p:nvPicPr>
          <p:cNvPr id="67" name="Google Shape;67;p9"/>
          <p:cNvPicPr preferRelativeResize="0"/>
          <p:nvPr/>
        </p:nvPicPr>
        <p:blipFill rotWithShape="1">
          <a:blip r:embed="rId3">
            <a:alphaModFix/>
          </a:blip>
          <a:srcRect b="0" l="0" r="0" t="0"/>
          <a:stretch/>
        </p:blipFill>
        <p:spPr>
          <a:xfrm>
            <a:off x="5549206" y="3936513"/>
            <a:ext cx="2893560" cy="1513298"/>
          </a:xfrm>
          <a:prstGeom prst="rect">
            <a:avLst/>
          </a:prstGeom>
          <a:noFill/>
          <a:ln>
            <a:noFill/>
          </a:ln>
          <a:effectLst>
            <a:outerShdw blurRad="292100" rotWithShape="0" algn="tl" dir="2700000" dist="139700">
              <a:srgbClr val="333333">
                <a:alpha val="64709"/>
              </a:srgbClr>
            </a:outerShdw>
          </a:effectLst>
        </p:spPr>
      </p:pic>
      <p:pic>
        <p:nvPicPr>
          <p:cNvPr descr="injury in the manufacturing industry ..." id="68" name="Google Shape;68;p9"/>
          <p:cNvPicPr preferRelativeResize="0"/>
          <p:nvPr/>
        </p:nvPicPr>
        <p:blipFill rotWithShape="1">
          <a:blip r:embed="rId4">
            <a:alphaModFix/>
          </a:blip>
          <a:srcRect b="0" l="0" r="0" t="0"/>
          <a:stretch/>
        </p:blipFill>
        <p:spPr>
          <a:xfrm>
            <a:off x="755393" y="4030680"/>
            <a:ext cx="1991072" cy="1324967"/>
          </a:xfrm>
          <a:prstGeom prst="rect">
            <a:avLst/>
          </a:prstGeom>
          <a:noFill/>
          <a:ln>
            <a:noFill/>
          </a:ln>
          <a:effectLst>
            <a:outerShdw blurRad="292100" rotWithShape="0" algn="tl" dir="2700000" dist="139700">
              <a:srgbClr val="333333">
                <a:alpha val="64709"/>
              </a:srgbClr>
            </a:outerShdw>
          </a:effectLst>
        </p:spPr>
      </p:pic>
      <p:pic>
        <p:nvPicPr>
          <p:cNvPr descr="More workers find a four-day workweek ..." id="69" name="Google Shape;69;p9"/>
          <p:cNvPicPr preferRelativeResize="0"/>
          <p:nvPr/>
        </p:nvPicPr>
        <p:blipFill rotWithShape="1">
          <a:blip r:embed="rId5">
            <a:alphaModFix/>
          </a:blip>
          <a:srcRect b="0" l="0" r="0" t="0"/>
          <a:stretch/>
        </p:blipFill>
        <p:spPr>
          <a:xfrm>
            <a:off x="3075525" y="4030679"/>
            <a:ext cx="1991070" cy="1324967"/>
          </a:xfrm>
          <a:prstGeom prst="rect">
            <a:avLst/>
          </a:prstGeom>
          <a:noFill/>
          <a:ln>
            <a:noFill/>
          </a:ln>
          <a:effectLst>
            <a:outerShdw blurRad="292100" rotWithShape="0" algn="tl" dir="2700000" dist="139700">
              <a:srgbClr val="333333">
                <a:alpha val="64709"/>
              </a:srgbClr>
            </a:outerShdw>
          </a:effectLst>
        </p:spPr>
      </p:pic>
      <p:sp>
        <p:nvSpPr>
          <p:cNvPr id="70" name="Google Shape;70;p9"/>
          <p:cNvSpPr txBox="1"/>
          <p:nvPr/>
        </p:nvSpPr>
        <p:spPr>
          <a:xfrm>
            <a:off x="1047329" y="5693710"/>
            <a:ext cx="37989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500" u="none" cap="none" strike="noStrike">
                <a:solidFill>
                  <a:srgbClr val="000000"/>
                </a:solidFill>
                <a:latin typeface="Arial"/>
                <a:ea typeface="Arial"/>
                <a:cs typeface="Arial"/>
                <a:sym typeface="Arial"/>
              </a:rPr>
              <a:t>Human Injury &amp; Burnout in Warehouses</a:t>
            </a:r>
            <a:endParaRPr/>
          </a:p>
        </p:txBody>
      </p:sp>
      <p:sp>
        <p:nvSpPr>
          <p:cNvPr id="71" name="Google Shape;71;p9"/>
          <p:cNvSpPr txBox="1"/>
          <p:nvPr/>
        </p:nvSpPr>
        <p:spPr>
          <a:xfrm>
            <a:off x="6215952" y="5666131"/>
            <a:ext cx="16329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500" u="none" cap="none" strike="noStrike">
                <a:solidFill>
                  <a:srgbClr val="000000"/>
                </a:solidFill>
                <a:latin typeface="Arial"/>
                <a:ea typeface="Arial"/>
                <a:cs typeface="Arial"/>
                <a:sym typeface="Arial"/>
              </a:rPr>
              <a:t>Cobot Solution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0"/>
          <p:cNvSpPr txBox="1"/>
          <p:nvPr>
            <p:ph type="title"/>
          </p:nvPr>
        </p:nvSpPr>
        <p:spPr>
          <a:xfrm>
            <a:off x="3075525" y="908190"/>
            <a:ext cx="2992800" cy="823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Arial"/>
              <a:buNone/>
            </a:pPr>
            <a:r>
              <a:rPr lang="en-US" sz="2400"/>
              <a:t>Project Description </a:t>
            </a:r>
            <a:endParaRPr/>
          </a:p>
        </p:txBody>
      </p:sp>
      <p:pic>
        <p:nvPicPr>
          <p:cNvPr descr="Bin Picking ..." id="77" name="Google Shape;77;p10"/>
          <p:cNvPicPr preferRelativeResize="0"/>
          <p:nvPr/>
        </p:nvPicPr>
        <p:blipFill rotWithShape="1">
          <a:blip r:embed="rId3">
            <a:alphaModFix/>
          </a:blip>
          <a:srcRect b="0" l="0" r="0" t="0"/>
          <a:stretch/>
        </p:blipFill>
        <p:spPr>
          <a:xfrm>
            <a:off x="3514551" y="3971042"/>
            <a:ext cx="1778818" cy="1477328"/>
          </a:xfrm>
          <a:prstGeom prst="rect">
            <a:avLst/>
          </a:prstGeom>
          <a:noFill/>
          <a:ln>
            <a:noFill/>
          </a:ln>
          <a:effectLst>
            <a:outerShdw blurRad="292100" rotWithShape="0" algn="tl" dir="2700000" dist="139700">
              <a:srgbClr val="333333">
                <a:alpha val="64709"/>
              </a:srgbClr>
            </a:outerShdw>
          </a:effectLst>
        </p:spPr>
      </p:pic>
      <p:pic>
        <p:nvPicPr>
          <p:cNvPr descr="How to Pick the Right Gripper for Your ..." id="78" name="Google Shape;78;p10"/>
          <p:cNvPicPr preferRelativeResize="0"/>
          <p:nvPr/>
        </p:nvPicPr>
        <p:blipFill rotWithShape="1">
          <a:blip r:embed="rId4">
            <a:alphaModFix/>
          </a:blip>
          <a:srcRect b="0" l="0" r="0" t="0"/>
          <a:stretch/>
        </p:blipFill>
        <p:spPr>
          <a:xfrm>
            <a:off x="5760055" y="3975161"/>
            <a:ext cx="2723998" cy="1398266"/>
          </a:xfrm>
          <a:prstGeom prst="rect">
            <a:avLst/>
          </a:prstGeom>
          <a:noFill/>
          <a:ln>
            <a:noFill/>
          </a:ln>
          <a:effectLst>
            <a:outerShdw blurRad="292100" rotWithShape="0" algn="tl" dir="2700000" dist="139700">
              <a:srgbClr val="333333">
                <a:alpha val="64709"/>
              </a:srgbClr>
            </a:outerShdw>
          </a:effectLst>
        </p:spPr>
      </p:pic>
      <p:pic>
        <p:nvPicPr>
          <p:cNvPr descr="Industrial Robot for Pick and Place ..." id="79" name="Google Shape;79;p10"/>
          <p:cNvPicPr preferRelativeResize="0"/>
          <p:nvPr/>
        </p:nvPicPr>
        <p:blipFill rotWithShape="1">
          <a:blip r:embed="rId5">
            <a:alphaModFix/>
          </a:blip>
          <a:srcRect b="0" l="0" r="0" t="0"/>
          <a:stretch/>
        </p:blipFill>
        <p:spPr>
          <a:xfrm>
            <a:off x="851286" y="4111922"/>
            <a:ext cx="2160508" cy="1441272"/>
          </a:xfrm>
          <a:prstGeom prst="rect">
            <a:avLst/>
          </a:prstGeom>
          <a:noFill/>
          <a:ln>
            <a:noFill/>
          </a:ln>
          <a:effectLst>
            <a:outerShdw blurRad="292100" rotWithShape="0" algn="tl" dir="2700000" dist="139700">
              <a:srgbClr val="333333">
                <a:alpha val="64709"/>
              </a:srgbClr>
            </a:outerShdw>
          </a:effectLst>
        </p:spPr>
      </p:pic>
      <p:sp>
        <p:nvSpPr>
          <p:cNvPr id="80" name="Google Shape;80;p10"/>
          <p:cNvSpPr txBox="1"/>
          <p:nvPr/>
        </p:nvSpPr>
        <p:spPr>
          <a:xfrm>
            <a:off x="1122284" y="5627046"/>
            <a:ext cx="1860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Repetitive Tasks</a:t>
            </a:r>
            <a:endParaRPr/>
          </a:p>
        </p:txBody>
      </p:sp>
      <p:sp>
        <p:nvSpPr>
          <p:cNvPr id="81" name="Google Shape;81;p10"/>
          <p:cNvSpPr txBox="1"/>
          <p:nvPr>
            <p:ph idx="1" type="body"/>
          </p:nvPr>
        </p:nvSpPr>
        <p:spPr>
          <a:xfrm>
            <a:off x="457200" y="1737084"/>
            <a:ext cx="8229600" cy="4077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1" lang="en-US" sz="2000"/>
              <a:t>Solution proposal: </a:t>
            </a:r>
            <a:endParaRPr/>
          </a:p>
          <a:p>
            <a:pPr indent="-342900" lvl="0" marL="342900" rtl="0" algn="l">
              <a:lnSpc>
                <a:spcPct val="100000"/>
              </a:lnSpc>
              <a:spcBef>
                <a:spcPts val="360"/>
              </a:spcBef>
              <a:spcAft>
                <a:spcPts val="0"/>
              </a:spcAft>
              <a:buSzPts val="1800"/>
              <a:buFont typeface="Calibri"/>
              <a:buChar char="-"/>
            </a:pPr>
            <a:r>
              <a:rPr lang="en-US" sz="2000"/>
              <a:t>Develop a Cobot that can integrate into a factory environment to reduce human injury, worker burnout, and increase productivity in repetitive tasks. The Cobot shall be able to lift (1-2lbs) and be placed into tight environments and controlled wirelessly through mobile app.</a:t>
            </a:r>
            <a:endParaRPr/>
          </a:p>
        </p:txBody>
      </p:sp>
      <p:sp>
        <p:nvSpPr>
          <p:cNvPr id="82" name="Google Shape;82;p10"/>
          <p:cNvSpPr txBox="1"/>
          <p:nvPr/>
        </p:nvSpPr>
        <p:spPr>
          <a:xfrm>
            <a:off x="3736113" y="5667039"/>
            <a:ext cx="132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1-2 lbs. Load</a:t>
            </a:r>
            <a:endParaRPr/>
          </a:p>
        </p:txBody>
      </p:sp>
      <p:sp>
        <p:nvSpPr>
          <p:cNvPr id="83" name="Google Shape;83;p10"/>
          <p:cNvSpPr txBox="1"/>
          <p:nvPr/>
        </p:nvSpPr>
        <p:spPr>
          <a:xfrm>
            <a:off x="6306252" y="5475989"/>
            <a:ext cx="1581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Precise</a:t>
            </a: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Control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title"/>
          </p:nvPr>
        </p:nvSpPr>
        <p:spPr>
          <a:xfrm>
            <a:off x="457200" y="83769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Arial"/>
              <a:buNone/>
            </a:pPr>
            <a:r>
              <a:rPr lang="en-US" sz="2400"/>
              <a:t>Subsystem Division</a:t>
            </a:r>
            <a:endParaRPr/>
          </a:p>
        </p:txBody>
      </p:sp>
      <p:pic>
        <p:nvPicPr>
          <p:cNvPr descr="A diagram of a software company&#10;&#10;Description automatically generated" id="89" name="Google Shape;89;p11"/>
          <p:cNvPicPr preferRelativeResize="0"/>
          <p:nvPr/>
        </p:nvPicPr>
        <p:blipFill rotWithShape="1">
          <a:blip r:embed="rId3">
            <a:alphaModFix/>
          </a:blip>
          <a:srcRect b="0" l="0" r="0" t="0"/>
          <a:stretch/>
        </p:blipFill>
        <p:spPr>
          <a:xfrm>
            <a:off x="327480" y="1782440"/>
            <a:ext cx="6032416" cy="4574277"/>
          </a:xfrm>
          <a:prstGeom prst="rect">
            <a:avLst/>
          </a:prstGeom>
          <a:noFill/>
          <a:ln>
            <a:noFill/>
          </a:ln>
          <a:effectLst>
            <a:outerShdw blurRad="292100" rotWithShape="0" algn="tl" dir="2700000" dist="139700">
              <a:srgbClr val="333333">
                <a:alpha val="64709"/>
              </a:srgbClr>
            </a:outerShdw>
          </a:effectLst>
        </p:spPr>
      </p:pic>
      <p:sp>
        <p:nvSpPr>
          <p:cNvPr id="90" name="Google Shape;90;p11"/>
          <p:cNvSpPr txBox="1"/>
          <p:nvPr/>
        </p:nvSpPr>
        <p:spPr>
          <a:xfrm>
            <a:off x="6461638" y="3274218"/>
            <a:ext cx="2670600" cy="192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i) Microcontroller</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Calibri"/>
              <a:buChar char="-"/>
            </a:pPr>
            <a:r>
              <a:rPr b="0" i="0" lang="en-US" sz="1400" u="none" cap="none" strike="noStrike">
                <a:solidFill>
                  <a:schemeClr val="dk1"/>
                </a:solidFill>
                <a:latin typeface="Arial"/>
                <a:ea typeface="Arial"/>
                <a:cs typeface="Arial"/>
                <a:sym typeface="Arial"/>
              </a:rPr>
              <a:t>Adrian Guzman</a:t>
            </a:r>
            <a:endParaRPr/>
          </a:p>
          <a:p>
            <a:pPr indent="0" lvl="0" marL="0" marR="0" rtl="0" algn="l">
              <a:lnSpc>
                <a:spcPct val="100000"/>
              </a:lnSpc>
              <a:spcBef>
                <a:spcPts val="1000"/>
              </a:spcBef>
              <a:spcAft>
                <a:spcPts val="0"/>
              </a:spcAft>
              <a:buNone/>
            </a:pPr>
            <a:r>
              <a:rPr b="1" i="0" lang="en-US" sz="1400" u="none" cap="none" strike="noStrike">
                <a:solidFill>
                  <a:schemeClr val="dk1"/>
                </a:solidFill>
                <a:latin typeface="Arial"/>
                <a:ea typeface="Arial"/>
                <a:cs typeface="Arial"/>
                <a:sym typeface="Arial"/>
              </a:rPr>
              <a:t>ii) Electronic Circuits</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Calibri"/>
              <a:buChar char="-"/>
            </a:pPr>
            <a:r>
              <a:rPr b="0" i="0" lang="en-US" sz="1400" u="none" cap="none" strike="noStrike">
                <a:solidFill>
                  <a:schemeClr val="dk1"/>
                </a:solidFill>
                <a:latin typeface="Arial"/>
                <a:ea typeface="Arial"/>
                <a:cs typeface="Arial"/>
                <a:sym typeface="Arial"/>
              </a:rPr>
              <a:t>Emily Hamsa</a:t>
            </a:r>
            <a:endParaRPr/>
          </a:p>
          <a:p>
            <a:pPr indent="-171450" lvl="0" marL="171450" marR="0" rtl="0" algn="l">
              <a:lnSpc>
                <a:spcPct val="100000"/>
              </a:lnSpc>
              <a:spcBef>
                <a:spcPts val="500"/>
              </a:spcBef>
              <a:spcAft>
                <a:spcPts val="0"/>
              </a:spcAft>
              <a:buClr>
                <a:srgbClr val="000000"/>
              </a:buClr>
              <a:buSzPts val="1400"/>
              <a:buFont typeface="Calibri"/>
              <a:buChar char="-"/>
            </a:pPr>
            <a:r>
              <a:rPr b="0" i="0" lang="en-US" sz="1400" u="none" cap="none" strike="noStrike">
                <a:solidFill>
                  <a:schemeClr val="dk1"/>
                </a:solidFill>
                <a:latin typeface="Arial"/>
                <a:ea typeface="Arial"/>
                <a:cs typeface="Arial"/>
                <a:sym typeface="Arial"/>
              </a:rPr>
              <a:t>   Ethan Woods</a:t>
            </a:r>
            <a:endParaRPr/>
          </a:p>
          <a:p>
            <a:pPr indent="0" lvl="0" marL="0" marR="0" rtl="0" algn="l">
              <a:lnSpc>
                <a:spcPct val="100000"/>
              </a:lnSpc>
              <a:spcBef>
                <a:spcPts val="1000"/>
              </a:spcBef>
              <a:spcAft>
                <a:spcPts val="0"/>
              </a:spcAft>
              <a:buNone/>
            </a:pPr>
            <a:r>
              <a:rPr b="1" i="0" lang="en-US" sz="1400" u="none" cap="none" strike="noStrike">
                <a:solidFill>
                  <a:schemeClr val="dk1"/>
                </a:solidFill>
                <a:latin typeface="Arial"/>
                <a:ea typeface="Arial"/>
                <a:cs typeface="Arial"/>
                <a:sym typeface="Arial"/>
              </a:rPr>
              <a:t>iii) Application Development</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Calibri"/>
              <a:buChar char="-"/>
            </a:pPr>
            <a:r>
              <a:rPr b="0" i="0" lang="en-US" sz="1400" u="none" cap="none" strike="noStrike">
                <a:solidFill>
                  <a:schemeClr val="dk1"/>
                </a:solidFill>
                <a:latin typeface="Arial"/>
                <a:ea typeface="Arial"/>
                <a:cs typeface="Arial"/>
                <a:sym typeface="Arial"/>
              </a:rPr>
              <a:t>Jaishil Shah</a:t>
            </a:r>
            <a:endParaRPr b="1" i="0" sz="1400" u="none" cap="none" strike="noStrike">
              <a:solidFill>
                <a:schemeClr val="dk1"/>
              </a:solidFill>
              <a:latin typeface="Arial"/>
              <a:ea typeface="Arial"/>
              <a:cs typeface="Arial"/>
              <a:sym typeface="Arial"/>
            </a:endParaRPr>
          </a:p>
        </p:txBody>
      </p:sp>
      <p:sp>
        <p:nvSpPr>
          <p:cNvPr id="91" name="Google Shape;91;p11"/>
          <p:cNvSpPr txBox="1"/>
          <p:nvPr/>
        </p:nvSpPr>
        <p:spPr>
          <a:xfrm>
            <a:off x="6455851" y="2915740"/>
            <a:ext cx="2793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sng" cap="none" strike="noStrike">
                <a:solidFill>
                  <a:srgbClr val="000000"/>
                </a:solidFill>
                <a:latin typeface="Arial"/>
                <a:ea typeface="Arial"/>
                <a:cs typeface="Arial"/>
                <a:sym typeface="Arial"/>
              </a:rPr>
              <a:t>Subsystem Intro Projects: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Diagram of subsystems and interface</a:t>
            </a:r>
            <a:endParaRPr/>
          </a:p>
        </p:txBody>
      </p:sp>
      <p:pic>
        <p:nvPicPr>
          <p:cNvPr descr="A diagram of a factory automation system&#10;&#10;Description automatically generated" id="97" name="Google Shape;97;p12"/>
          <p:cNvPicPr preferRelativeResize="0"/>
          <p:nvPr/>
        </p:nvPicPr>
        <p:blipFill rotWithShape="1">
          <a:blip r:embed="rId3">
            <a:alphaModFix/>
          </a:blip>
          <a:srcRect b="0" l="0" r="0" t="0"/>
          <a:stretch/>
        </p:blipFill>
        <p:spPr>
          <a:xfrm>
            <a:off x="907640" y="1852933"/>
            <a:ext cx="7328720" cy="4237865"/>
          </a:xfrm>
          <a:prstGeom prst="rect">
            <a:avLst/>
          </a:prstGeom>
          <a:noFill/>
          <a:ln>
            <a:noFill/>
          </a:ln>
          <a:effectLst>
            <a:outerShdw blurRad="292100" rotWithShape="0" algn="tl" dir="2700000" dist="139700">
              <a:srgbClr val="333333">
                <a:alpha val="64709"/>
              </a:srgbClr>
            </a:outerShdw>
          </a:effectLst>
        </p:spPr>
      </p:pic>
      <p:sp>
        <p:nvSpPr>
          <p:cNvPr id="98" name="Google Shape;98;p12"/>
          <p:cNvSpPr txBox="1"/>
          <p:nvPr/>
        </p:nvSpPr>
        <p:spPr>
          <a:xfrm>
            <a:off x="1031212" y="6164827"/>
            <a:ext cx="708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Subsystem Diagram Color: </a:t>
            </a:r>
            <a:r>
              <a:rPr b="1" i="0" lang="en-US" sz="1400" u="none" cap="none" strike="noStrike">
                <a:solidFill>
                  <a:schemeClr val="dk1"/>
                </a:solidFill>
                <a:highlight>
                  <a:srgbClr val="54C45E"/>
                </a:highlight>
                <a:latin typeface="Arial"/>
                <a:ea typeface="Arial"/>
                <a:cs typeface="Arial"/>
                <a:sym typeface="Arial"/>
              </a:rPr>
              <a:t>Power</a:t>
            </a:r>
            <a:r>
              <a:rPr b="1" i="0" lang="en-US" sz="1400" u="none" cap="none" strike="noStrike">
                <a:solidFill>
                  <a:srgbClr val="000000"/>
                </a:solidFill>
                <a:latin typeface="Arial"/>
                <a:ea typeface="Arial"/>
                <a:cs typeface="Arial"/>
                <a:sym typeface="Arial"/>
              </a:rPr>
              <a:t>, </a:t>
            </a:r>
            <a:r>
              <a:rPr b="1" i="0" lang="en-US" sz="1400" u="none" cap="none" strike="noStrike">
                <a:solidFill>
                  <a:schemeClr val="lt1"/>
                </a:solidFill>
                <a:highlight>
                  <a:srgbClr val="E81313"/>
                </a:highlight>
                <a:latin typeface="Arial"/>
                <a:ea typeface="Arial"/>
                <a:cs typeface="Arial"/>
                <a:sym typeface="Arial"/>
              </a:rPr>
              <a:t>MCU/Connectivity</a:t>
            </a:r>
            <a:r>
              <a:rPr b="1" i="0" lang="en-US" sz="1400" u="none" cap="none" strike="noStrike">
                <a:solidFill>
                  <a:schemeClr val="dk1"/>
                </a:solidFill>
                <a:latin typeface="Arial"/>
                <a:ea typeface="Arial"/>
                <a:cs typeface="Arial"/>
                <a:sym typeface="Arial"/>
              </a:rPr>
              <a:t>,</a:t>
            </a:r>
            <a:r>
              <a:rPr b="1" i="0" lang="en-US" sz="1400" u="none" cap="none" strike="noStrike">
                <a:solidFill>
                  <a:srgbClr val="6DB1FF"/>
                </a:solidFill>
                <a:latin typeface="Arial"/>
                <a:ea typeface="Arial"/>
                <a:cs typeface="Arial"/>
                <a:sym typeface="Arial"/>
              </a:rPr>
              <a:t> </a:t>
            </a:r>
            <a:r>
              <a:rPr b="1" i="0" lang="en-US" sz="1400" u="none" cap="none" strike="noStrike">
                <a:solidFill>
                  <a:schemeClr val="dk1"/>
                </a:solidFill>
                <a:highlight>
                  <a:srgbClr val="6DB1FF"/>
                </a:highlight>
                <a:latin typeface="Arial"/>
                <a:ea typeface="Arial"/>
                <a:cs typeface="Arial"/>
                <a:sym typeface="Arial"/>
              </a:rPr>
              <a:t>Mobile App</a:t>
            </a:r>
            <a:r>
              <a:rPr b="1" i="0" lang="en-US" sz="1400" u="none" cap="none" strike="noStrike">
                <a:solidFill>
                  <a:srgbClr val="000000"/>
                </a:solidFill>
                <a:latin typeface="Arial"/>
                <a:ea typeface="Arial"/>
                <a:cs typeface="Arial"/>
                <a:sym typeface="Arial"/>
              </a:rPr>
              <a:t>, </a:t>
            </a:r>
            <a:r>
              <a:rPr b="1" i="0" lang="en-US" sz="1400" u="none" cap="none" strike="noStrike">
                <a:solidFill>
                  <a:schemeClr val="dk1"/>
                </a:solidFill>
                <a:highlight>
                  <a:srgbClr val="FCFCCA"/>
                </a:highlight>
                <a:latin typeface="Arial"/>
                <a:ea typeface="Arial"/>
                <a:cs typeface="Arial"/>
                <a:sym typeface="Arial"/>
              </a:rPr>
              <a:t>Motor Control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nvSpPr>
        <p:spPr>
          <a:xfrm>
            <a:off x="2414250" y="190535"/>
            <a:ext cx="6629400" cy="7851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lang="en-US" sz="2900">
                <a:solidFill>
                  <a:schemeClr val="dk1"/>
                </a:solidFill>
                <a:latin typeface="Calibri"/>
                <a:ea typeface="Calibri"/>
                <a:cs typeface="Calibri"/>
                <a:sym typeface="Calibri"/>
              </a:rPr>
              <a:t>Motor/Motor Driver Subsystem</a:t>
            </a:r>
            <a:endParaRPr sz="700"/>
          </a:p>
          <a:p>
            <a:pPr indent="0" lvl="0" marL="0" marR="0" rtl="0" algn="r">
              <a:spcBef>
                <a:spcPts val="0"/>
              </a:spcBef>
              <a:spcAft>
                <a:spcPts val="0"/>
              </a:spcAft>
              <a:buClr>
                <a:schemeClr val="dk1"/>
              </a:buClr>
              <a:buSzPts val="1600"/>
              <a:buFont typeface="Arial"/>
              <a:buNone/>
            </a:pPr>
            <a:r>
              <a:rPr lang="en-US" sz="1600">
                <a:solidFill>
                  <a:schemeClr val="dk1"/>
                </a:solidFill>
                <a:latin typeface="Calibri"/>
                <a:ea typeface="Calibri"/>
                <a:cs typeface="Calibri"/>
                <a:sym typeface="Calibri"/>
              </a:rPr>
              <a:t>Ethan Woods</a:t>
            </a:r>
            <a:endParaRPr/>
          </a:p>
        </p:txBody>
      </p:sp>
      <p:graphicFrame>
        <p:nvGraphicFramePr>
          <p:cNvPr id="104" name="Google Shape;104;p13"/>
          <p:cNvGraphicFramePr/>
          <p:nvPr/>
        </p:nvGraphicFramePr>
        <p:xfrm>
          <a:off x="685800" y="1219200"/>
          <a:ext cx="3000000" cy="3000000"/>
        </p:xfrm>
        <a:graphic>
          <a:graphicData uri="http://schemas.openxmlformats.org/drawingml/2006/table">
            <a:tbl>
              <a:tblPr>
                <a:noFill/>
                <a:tableStyleId>{107CDC8F-CFA8-4052-8AEF-3824A667E6FE}</a:tableStyleId>
              </a:tblPr>
              <a:tblGrid>
                <a:gridCol w="4144450"/>
                <a:gridCol w="3627950"/>
              </a:tblGrid>
              <a:tr h="891775">
                <a:tc>
                  <a:txBody>
                    <a:bodyPr/>
                    <a:lstStyle/>
                    <a:p>
                      <a:pPr indent="0" lvl="0" marL="0" marR="0" rtl="0" algn="l">
                        <a:spcBef>
                          <a:spcPts val="0"/>
                        </a:spcBef>
                        <a:spcAft>
                          <a:spcPts val="0"/>
                        </a:spcAft>
                        <a:buNone/>
                      </a:pPr>
                      <a:r>
                        <a:rPr lang="en-US" sz="1800" u="none" cap="none" strike="noStrike"/>
                        <a:t>Accomplishments since the last presentation  </a:t>
                      </a:r>
                      <a:r>
                        <a:rPr lang="en-US" sz="1800" u="none" cap="none" strike="noStrike">
                          <a:solidFill>
                            <a:srgbClr val="FF0000"/>
                          </a:solidFill>
                        </a:rPr>
                        <a:t>&lt;</a:t>
                      </a:r>
                      <a:r>
                        <a:rPr lang="en-US" sz="1800">
                          <a:solidFill>
                            <a:srgbClr val="FF0000"/>
                          </a:solidFill>
                        </a:rPr>
                        <a:t>18</a:t>
                      </a:r>
                      <a:r>
                        <a:rPr lang="en-US" sz="1800" u="none" cap="none" strike="noStrike">
                          <a:solidFill>
                            <a:srgbClr val="FF0000"/>
                          </a:solidFill>
                        </a:rPr>
                        <a:t>&gt; hrs spent </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69575">
                <a:tc>
                  <a:txBody>
                    <a:bodyPr/>
                    <a:lstStyle/>
                    <a:p>
                      <a:pPr indent="-336550" lvl="0" marL="457200" marR="0" rtl="0" algn="l">
                        <a:spcBef>
                          <a:spcPts val="0"/>
                        </a:spcBef>
                        <a:spcAft>
                          <a:spcPts val="0"/>
                        </a:spcAft>
                        <a:buSzPts val="1700"/>
                        <a:buChar char="★"/>
                      </a:pPr>
                      <a:r>
                        <a:rPr lang="en-US" sz="1700"/>
                        <a:t>Research and Create Possible Motor List</a:t>
                      </a:r>
                      <a:endParaRPr sz="1700">
                        <a:solidFill>
                          <a:srgbClr val="FF0000"/>
                        </a:solidFill>
                      </a:endParaRPr>
                    </a:p>
                    <a:p>
                      <a:pPr indent="-336550" lvl="0" marL="457200" marR="0" rtl="0" algn="l">
                        <a:spcBef>
                          <a:spcPts val="0"/>
                        </a:spcBef>
                        <a:spcAft>
                          <a:spcPts val="0"/>
                        </a:spcAft>
                        <a:buClr>
                          <a:schemeClr val="dk1"/>
                        </a:buClr>
                        <a:buSzPts val="1700"/>
                        <a:buChar char="★"/>
                      </a:pPr>
                      <a:r>
                        <a:rPr lang="en-US" sz="1700">
                          <a:solidFill>
                            <a:schemeClr val="dk1"/>
                          </a:solidFill>
                        </a:rPr>
                        <a:t>Completed CONOPS, FSR, ICD </a:t>
                      </a:r>
                      <a:endParaRPr sz="1700">
                        <a:solidFill>
                          <a:srgbClr val="E81313"/>
                        </a:solidFill>
                      </a:endParaRPr>
                    </a:p>
                    <a:p>
                      <a:pPr indent="-336550" lvl="0" marL="457200" marR="0" rtl="0" algn="l">
                        <a:spcBef>
                          <a:spcPts val="0"/>
                        </a:spcBef>
                        <a:spcAft>
                          <a:spcPts val="0"/>
                        </a:spcAft>
                        <a:buSzPts val="1700"/>
                        <a:buChar char="★"/>
                      </a:pPr>
                      <a:r>
                        <a:rPr lang="en-US" sz="1700"/>
                        <a:t>Calculate Motor Torque Ranges for all Motors </a:t>
                      </a:r>
                      <a:endParaRPr sz="1700"/>
                    </a:p>
                    <a:p>
                      <a:pPr indent="-336550" lvl="0" marL="457200" marR="0" rtl="0" algn="l">
                        <a:spcBef>
                          <a:spcPts val="0"/>
                        </a:spcBef>
                        <a:spcAft>
                          <a:spcPts val="0"/>
                        </a:spcAft>
                        <a:buSzPts val="1700"/>
                        <a:buChar char="★"/>
                      </a:pPr>
                      <a:r>
                        <a:rPr lang="en-US" sz="1700"/>
                        <a:t>Subsystem Design Project </a:t>
                      </a:r>
                      <a:endParaRPr sz="1700"/>
                    </a:p>
                    <a:p>
                      <a:pPr indent="-336550" lvl="0" marL="457200" marR="0" rtl="0" algn="l">
                        <a:spcBef>
                          <a:spcPts val="0"/>
                        </a:spcBef>
                        <a:spcAft>
                          <a:spcPts val="0"/>
                        </a:spcAft>
                        <a:buSzPts val="1700"/>
                        <a:buChar char="★"/>
                      </a:pPr>
                      <a:r>
                        <a:rPr lang="en-US" sz="1700"/>
                        <a:t>Pick Motors based on Calculated Values</a:t>
                      </a:r>
                      <a:endParaRPr sz="17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Figure out Budget for Motors</a:t>
                      </a:r>
                      <a:endParaRPr sz="1800"/>
                    </a:p>
                    <a:p>
                      <a:pPr indent="-342900" lvl="1" marL="914400" marR="0" rtl="0" algn="l">
                        <a:spcBef>
                          <a:spcPts val="0"/>
                        </a:spcBef>
                        <a:spcAft>
                          <a:spcPts val="0"/>
                        </a:spcAft>
                        <a:buSzPts val="1800"/>
                        <a:buChar char="◆"/>
                      </a:pPr>
                      <a:r>
                        <a:rPr lang="en-US" sz="1800"/>
                        <a:t>Motors are </a:t>
                      </a:r>
                      <a:r>
                        <a:rPr lang="en-US" sz="1800">
                          <a:solidFill>
                            <a:srgbClr val="54C45E"/>
                          </a:solidFill>
                        </a:rPr>
                        <a:t>EXPENSIVE</a:t>
                      </a:r>
                      <a:endParaRPr sz="1800">
                        <a:solidFill>
                          <a:srgbClr val="54C45E"/>
                        </a:solidFill>
                      </a:endParaRPr>
                    </a:p>
                    <a:p>
                      <a:pPr indent="-342900" lvl="0" marL="457200" marR="0" rtl="0" algn="l">
                        <a:spcBef>
                          <a:spcPts val="0"/>
                        </a:spcBef>
                        <a:spcAft>
                          <a:spcPts val="0"/>
                        </a:spcAft>
                        <a:buClr>
                          <a:schemeClr val="dk1"/>
                        </a:buClr>
                        <a:buSzPts val="1800"/>
                        <a:buChar char="➔"/>
                      </a:pPr>
                      <a:r>
                        <a:rPr lang="en-US" sz="1800">
                          <a:solidFill>
                            <a:schemeClr val="dk1"/>
                          </a:solidFill>
                        </a:rPr>
                        <a:t>Order a Motor and begin working with EVM Board</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Begin Learning and Understanding PWM signals for Motor Movement</a:t>
                      </a:r>
                      <a:endParaRPr sz="1800">
                        <a:solidFill>
                          <a:schemeClr val="dk1"/>
                        </a:solidFill>
                      </a:endParaRPr>
                    </a:p>
                    <a:p>
                      <a:pPr indent="0" lvl="0" marL="0" marR="0" rtl="0" algn="l">
                        <a:spcBef>
                          <a:spcPts val="0"/>
                        </a:spcBef>
                        <a:spcAft>
                          <a:spcPts val="0"/>
                        </a:spcAft>
                        <a:buNone/>
                      </a:pPr>
                      <a:r>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05" name="Google Shape;105;p13"/>
          <p:cNvPicPr preferRelativeResize="0"/>
          <p:nvPr/>
        </p:nvPicPr>
        <p:blipFill>
          <a:blip r:embed="rId3">
            <a:alphaModFix/>
          </a:blip>
          <a:stretch>
            <a:fillRect/>
          </a:stretch>
        </p:blipFill>
        <p:spPr>
          <a:xfrm>
            <a:off x="593350" y="4568288"/>
            <a:ext cx="3340025" cy="2058875"/>
          </a:xfrm>
          <a:prstGeom prst="rect">
            <a:avLst/>
          </a:prstGeom>
          <a:noFill/>
          <a:ln>
            <a:noFill/>
          </a:ln>
        </p:spPr>
      </p:pic>
      <p:sp>
        <p:nvSpPr>
          <p:cNvPr id="106" name="Google Shape;106;p13"/>
          <p:cNvSpPr txBox="1"/>
          <p:nvPr/>
        </p:nvSpPr>
        <p:spPr>
          <a:xfrm>
            <a:off x="634238" y="6563450"/>
            <a:ext cx="3106500" cy="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rPr>
              <a:t>List of Calculated Torques for Motors #1 - #5</a:t>
            </a:r>
            <a:endParaRPr sz="1000">
              <a:solidFill>
                <a:schemeClr val="dk1"/>
              </a:solidFill>
            </a:endParaRPr>
          </a:p>
        </p:txBody>
      </p:sp>
      <p:sp>
        <p:nvSpPr>
          <p:cNvPr id="107" name="Google Shape;107;p13"/>
          <p:cNvSpPr txBox="1"/>
          <p:nvPr/>
        </p:nvSpPr>
        <p:spPr>
          <a:xfrm>
            <a:off x="4572000" y="4564675"/>
            <a:ext cx="3839400" cy="20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List of Chosen Motors: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57BSA Series BLDC Motor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NEMA 34 Hudson Servo Motor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NEMA 23 Hudson Servo Motor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42BYA Series BLDC Motor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MG996R Servo Motor (gripper)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Total Estimated Cost: </a:t>
            </a:r>
            <a:r>
              <a:rPr lang="en-US">
                <a:solidFill>
                  <a:srgbClr val="54C45E"/>
                </a:solidFill>
              </a:rPr>
              <a:t>$668!!!</a:t>
            </a:r>
            <a:endParaRPr>
              <a:solidFill>
                <a:srgbClr val="54C45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MCU/Processing</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Adrian Guzman</a:t>
            </a:r>
            <a:endParaRPr/>
          </a:p>
        </p:txBody>
      </p:sp>
      <p:graphicFrame>
        <p:nvGraphicFramePr>
          <p:cNvPr id="113" name="Google Shape;113;p14"/>
          <p:cNvGraphicFramePr/>
          <p:nvPr/>
        </p:nvGraphicFramePr>
        <p:xfrm>
          <a:off x="685800" y="1219200"/>
          <a:ext cx="3000000" cy="3000000"/>
        </p:xfrm>
        <a:graphic>
          <a:graphicData uri="http://schemas.openxmlformats.org/drawingml/2006/table">
            <a:tbl>
              <a:tblPr>
                <a:noFill/>
                <a:tableStyleId>{107CDC8F-CFA8-4052-8AEF-3824A667E6FE}</a:tableStyleId>
              </a:tblPr>
              <a:tblGrid>
                <a:gridCol w="3886200"/>
                <a:gridCol w="3886200"/>
              </a:tblGrid>
              <a:tr h="640300">
                <a:tc>
                  <a:txBody>
                    <a:bodyPr/>
                    <a:lstStyle/>
                    <a:p>
                      <a:pPr indent="0" lvl="0" marL="0" marR="0" rtl="0" algn="l">
                        <a:spcBef>
                          <a:spcPts val="0"/>
                        </a:spcBef>
                        <a:spcAft>
                          <a:spcPts val="0"/>
                        </a:spcAft>
                        <a:buNone/>
                      </a:pPr>
                      <a:r>
                        <a:rPr lang="en-US" sz="1800" u="none" cap="none" strike="noStrike"/>
                        <a:t>Accomplishments since the last presentation                               </a:t>
                      </a:r>
                      <a:r>
                        <a:rPr lang="en-US" sz="1800" u="none" cap="none" strike="noStrike">
                          <a:solidFill>
                            <a:srgbClr val="FF0000"/>
                          </a:solidFill>
                        </a:rPr>
                        <a:t>&lt;</a:t>
                      </a:r>
                      <a:r>
                        <a:rPr lang="en-US" sz="1800">
                          <a:solidFill>
                            <a:srgbClr val="FF0000"/>
                          </a:solidFill>
                        </a:rPr>
                        <a:t>~30</a:t>
                      </a:r>
                      <a:r>
                        <a:rPr lang="en-US" sz="1800" u="none" cap="none" strike="noStrike">
                          <a:solidFill>
                            <a:srgbClr val="FF0000"/>
                          </a:solidFill>
                        </a:rPr>
                        <a:t> </a:t>
                      </a:r>
                      <a:r>
                        <a:rPr lang="en-US" sz="1800" u="none" cap="none" strike="noStrike">
                          <a:solidFill>
                            <a:srgbClr val="FF0000"/>
                          </a:solidFill>
                        </a:rPr>
                        <a:t>hrs&gt; </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298450" lvl="0" marL="457200" marR="0" rtl="0" algn="l">
                        <a:spcBef>
                          <a:spcPts val="0"/>
                        </a:spcBef>
                        <a:spcAft>
                          <a:spcPts val="0"/>
                        </a:spcAft>
                        <a:buSzPts val="1100"/>
                        <a:buChar char="●"/>
                      </a:pPr>
                      <a:r>
                        <a:rPr lang="en-US" sz="1100"/>
                        <a:t>MCU Power</a:t>
                      </a:r>
                      <a:endParaRPr sz="1100"/>
                    </a:p>
                    <a:p>
                      <a:pPr indent="-298450" lvl="0" marL="457200" marR="0" rtl="0" algn="l">
                        <a:spcBef>
                          <a:spcPts val="0"/>
                        </a:spcBef>
                        <a:spcAft>
                          <a:spcPts val="0"/>
                        </a:spcAft>
                        <a:buSzPts val="1100"/>
                        <a:buChar char="●"/>
                      </a:pPr>
                      <a:r>
                        <a:rPr lang="en-US" sz="1100"/>
                        <a:t>MCU + ESP-32 Connectivity </a:t>
                      </a:r>
                      <a:endParaRPr sz="1100"/>
                    </a:p>
                    <a:p>
                      <a:pPr indent="-298450" lvl="0" marL="457200" marR="0" rtl="0" algn="l">
                        <a:spcBef>
                          <a:spcPts val="0"/>
                        </a:spcBef>
                        <a:spcAft>
                          <a:spcPts val="0"/>
                        </a:spcAft>
                        <a:buSzPts val="1100"/>
                        <a:buChar char="●"/>
                      </a:pPr>
                      <a:r>
                        <a:rPr lang="en-US" sz="1100"/>
                        <a:t>Motor Driver x3 </a:t>
                      </a:r>
                      <a:endParaRPr sz="1100"/>
                    </a:p>
                    <a:p>
                      <a:pPr indent="-298450" lvl="0" marL="457200" marR="0" rtl="0" algn="l">
                        <a:spcBef>
                          <a:spcPts val="0"/>
                        </a:spcBef>
                        <a:spcAft>
                          <a:spcPts val="0"/>
                        </a:spcAft>
                        <a:buSzPts val="1100"/>
                        <a:buChar char="●"/>
                      </a:pPr>
                      <a:r>
                        <a:rPr lang="en-US" sz="1100"/>
                        <a:t>Power Stage x3 </a:t>
                      </a:r>
                      <a:endParaRPr sz="1100"/>
                    </a:p>
                    <a:p>
                      <a:pPr indent="-298450" lvl="0" marL="457200" marR="0" rtl="0" algn="l">
                        <a:spcBef>
                          <a:spcPts val="0"/>
                        </a:spcBef>
                        <a:spcAft>
                          <a:spcPts val="0"/>
                        </a:spcAft>
                        <a:buSzPts val="1100"/>
                        <a:buChar char="●"/>
                      </a:pPr>
                      <a:r>
                        <a:rPr lang="en-US" sz="1100"/>
                        <a:t>Schematic order and neatness</a:t>
                      </a:r>
                      <a:endParaRPr sz="1100"/>
                    </a:p>
                    <a:p>
                      <a:pPr indent="-298450" lvl="0" marL="457200" marR="0" rtl="0" algn="l">
                        <a:spcBef>
                          <a:spcPts val="0"/>
                        </a:spcBef>
                        <a:spcAft>
                          <a:spcPts val="0"/>
                        </a:spcAft>
                        <a:buSzPts val="1100"/>
                        <a:buChar char="●"/>
                      </a:pPr>
                      <a:r>
                        <a:rPr lang="en-US" sz="1100"/>
                        <a:t>Datasheets &amp; signals (find out what goes where)</a:t>
                      </a:r>
                      <a:r>
                        <a:rPr lang="en-US" sz="1100"/>
                        <a:t> </a:t>
                      </a:r>
                      <a:endParaRPr sz="1100"/>
                    </a:p>
                    <a:p>
                      <a:pPr indent="-298450" lvl="0" marL="457200" marR="0" rtl="0" algn="l">
                        <a:spcBef>
                          <a:spcPts val="0"/>
                        </a:spcBef>
                        <a:spcAft>
                          <a:spcPts val="0"/>
                        </a:spcAft>
                        <a:buSzPts val="1100"/>
                        <a:buChar char="●"/>
                      </a:pPr>
                      <a:r>
                        <a:rPr lang="en-US" sz="1100"/>
                        <a:t>Intro Project / FSR, ICD, validation</a:t>
                      </a:r>
                      <a:endParaRPr sz="11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98450" lvl="0" marL="457200" marR="0" rtl="0" algn="l">
                        <a:spcBef>
                          <a:spcPts val="0"/>
                        </a:spcBef>
                        <a:spcAft>
                          <a:spcPts val="0"/>
                        </a:spcAft>
                        <a:buSzPts val="1100"/>
                        <a:buChar char="●"/>
                      </a:pPr>
                      <a:r>
                        <a:rPr lang="en-US" sz="1100"/>
                        <a:t>Set GPIO and PCB headers for motor signals</a:t>
                      </a:r>
                      <a:endParaRPr sz="1100"/>
                    </a:p>
                    <a:p>
                      <a:pPr indent="-298450" lvl="0" marL="457200" marR="0" rtl="0" algn="l">
                        <a:spcBef>
                          <a:spcPts val="0"/>
                        </a:spcBef>
                        <a:spcAft>
                          <a:spcPts val="0"/>
                        </a:spcAft>
                        <a:buSzPts val="1100"/>
                        <a:buChar char="●"/>
                      </a:pPr>
                      <a:r>
                        <a:rPr lang="en-US" sz="1100"/>
                        <a:t>Review</a:t>
                      </a:r>
                      <a:r>
                        <a:rPr lang="en-US" sz="1100"/>
                        <a:t> schematic and begin PCB layout</a:t>
                      </a:r>
                      <a:endParaRPr sz="1100"/>
                    </a:p>
                    <a:p>
                      <a:pPr indent="-298450" lvl="0" marL="457200" marR="0" rtl="0" algn="l">
                        <a:spcBef>
                          <a:spcPts val="0"/>
                        </a:spcBef>
                        <a:spcAft>
                          <a:spcPts val="0"/>
                        </a:spcAft>
                        <a:buSzPts val="1100"/>
                        <a:buChar char="●"/>
                      </a:pPr>
                      <a:r>
                        <a:rPr lang="en-US" sz="1100"/>
                        <a:t>Order PCB, components, and assemble</a:t>
                      </a:r>
                      <a:endParaRPr sz="1100"/>
                    </a:p>
                    <a:p>
                      <a:pPr indent="-298450" lvl="0" marL="457200" marR="0" rtl="0" algn="l">
                        <a:spcBef>
                          <a:spcPts val="0"/>
                        </a:spcBef>
                        <a:spcAft>
                          <a:spcPts val="0"/>
                        </a:spcAft>
                        <a:buSzPts val="1100"/>
                        <a:buChar char="●"/>
                      </a:pPr>
                      <a:r>
                        <a:rPr lang="en-US" sz="1100"/>
                        <a:t>C2000 Launchpad software development (write code to blink LED)</a:t>
                      </a:r>
                      <a:endParaRPr sz="11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14" name="Google Shape;114;p14"/>
          <p:cNvPicPr preferRelativeResize="0"/>
          <p:nvPr/>
        </p:nvPicPr>
        <p:blipFill>
          <a:blip r:embed="rId3">
            <a:alphaModFix/>
          </a:blip>
          <a:stretch>
            <a:fillRect/>
          </a:stretch>
        </p:blipFill>
        <p:spPr>
          <a:xfrm>
            <a:off x="141925" y="4154625"/>
            <a:ext cx="5576274" cy="2497850"/>
          </a:xfrm>
          <a:prstGeom prst="rect">
            <a:avLst/>
          </a:prstGeom>
          <a:noFill/>
          <a:ln>
            <a:noFill/>
          </a:ln>
        </p:spPr>
      </p:pic>
      <p:pic>
        <p:nvPicPr>
          <p:cNvPr id="115" name="Google Shape;115;p14"/>
          <p:cNvPicPr preferRelativeResize="0"/>
          <p:nvPr/>
        </p:nvPicPr>
        <p:blipFill>
          <a:blip r:embed="rId4">
            <a:alphaModFix/>
          </a:blip>
          <a:stretch>
            <a:fillRect/>
          </a:stretch>
        </p:blipFill>
        <p:spPr>
          <a:xfrm>
            <a:off x="5960330" y="4038600"/>
            <a:ext cx="1806579" cy="2684950"/>
          </a:xfrm>
          <a:prstGeom prst="rect">
            <a:avLst/>
          </a:prstGeom>
          <a:noFill/>
          <a:ln>
            <a:noFill/>
          </a:ln>
        </p:spPr>
      </p:pic>
      <p:pic>
        <p:nvPicPr>
          <p:cNvPr id="116" name="Google Shape;116;p14"/>
          <p:cNvPicPr preferRelativeResize="0"/>
          <p:nvPr/>
        </p:nvPicPr>
        <p:blipFill>
          <a:blip r:embed="rId5">
            <a:alphaModFix/>
          </a:blip>
          <a:stretch>
            <a:fillRect/>
          </a:stretch>
        </p:blipFill>
        <p:spPr>
          <a:xfrm>
            <a:off x="7925294" y="4702517"/>
            <a:ext cx="1093075" cy="13571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p:nvPr/>
        </p:nvSpPr>
        <p:spPr>
          <a:xfrm>
            <a:off x="0" y="0"/>
            <a:ext cx="6992100" cy="4479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3" name="Google Shape;123;p15"/>
          <p:cNvPicPr preferRelativeResize="0"/>
          <p:nvPr/>
        </p:nvPicPr>
        <p:blipFill>
          <a:blip r:embed="rId3">
            <a:alphaModFix/>
          </a:blip>
          <a:stretch>
            <a:fillRect/>
          </a:stretch>
        </p:blipFill>
        <p:spPr>
          <a:xfrm>
            <a:off x="471000" y="1304925"/>
            <a:ext cx="3724275" cy="4248150"/>
          </a:xfrm>
          <a:prstGeom prst="rect">
            <a:avLst/>
          </a:prstGeom>
          <a:noFill/>
          <a:ln>
            <a:noFill/>
          </a:ln>
        </p:spPr>
      </p:pic>
      <p:pic>
        <p:nvPicPr>
          <p:cNvPr id="124" name="Google Shape;124;p15"/>
          <p:cNvPicPr preferRelativeResize="0"/>
          <p:nvPr/>
        </p:nvPicPr>
        <p:blipFill>
          <a:blip r:embed="rId4">
            <a:alphaModFix/>
          </a:blip>
          <a:stretch>
            <a:fillRect/>
          </a:stretch>
        </p:blipFill>
        <p:spPr>
          <a:xfrm>
            <a:off x="4799900" y="1685925"/>
            <a:ext cx="1076325" cy="3486150"/>
          </a:xfrm>
          <a:prstGeom prst="rect">
            <a:avLst/>
          </a:prstGeom>
          <a:noFill/>
          <a:ln>
            <a:noFill/>
          </a:ln>
        </p:spPr>
      </p:pic>
      <p:pic>
        <p:nvPicPr>
          <p:cNvPr id="125" name="Google Shape;125;p15"/>
          <p:cNvPicPr preferRelativeResize="0"/>
          <p:nvPr/>
        </p:nvPicPr>
        <p:blipFill>
          <a:blip r:embed="rId5">
            <a:alphaModFix/>
          </a:blip>
          <a:stretch>
            <a:fillRect/>
          </a:stretch>
        </p:blipFill>
        <p:spPr>
          <a:xfrm>
            <a:off x="6933288" y="3334375"/>
            <a:ext cx="1352550" cy="1743075"/>
          </a:xfrm>
          <a:prstGeom prst="rect">
            <a:avLst/>
          </a:prstGeom>
          <a:noFill/>
          <a:ln>
            <a:noFill/>
          </a:ln>
        </p:spPr>
      </p:pic>
      <p:pic>
        <p:nvPicPr>
          <p:cNvPr id="126" name="Google Shape;126;p15"/>
          <p:cNvPicPr preferRelativeResize="0"/>
          <p:nvPr/>
        </p:nvPicPr>
        <p:blipFill>
          <a:blip r:embed="rId6">
            <a:alphaModFix/>
          </a:blip>
          <a:stretch>
            <a:fillRect/>
          </a:stretch>
        </p:blipFill>
        <p:spPr>
          <a:xfrm>
            <a:off x="6480850" y="1630350"/>
            <a:ext cx="2257425" cy="121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p:nvPr/>
        </p:nvSpPr>
        <p:spPr>
          <a:xfrm>
            <a:off x="0" y="0"/>
            <a:ext cx="6992100" cy="4479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3" name="Google Shape;133;p16"/>
          <p:cNvPicPr preferRelativeResize="0"/>
          <p:nvPr/>
        </p:nvPicPr>
        <p:blipFill>
          <a:blip r:embed="rId3">
            <a:alphaModFix/>
          </a:blip>
          <a:stretch>
            <a:fillRect/>
          </a:stretch>
        </p:blipFill>
        <p:spPr>
          <a:xfrm>
            <a:off x="2414575" y="247650"/>
            <a:ext cx="4314825" cy="636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