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3969582" y="2130425"/>
            <a:ext cx="4488617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1"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124200" y="3886200"/>
            <a:ext cx="53339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457200" y="2049270"/>
            <a:ext cx="8229600" cy="40768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DLCOE_logo_HWHT.png" id="23" name="Google Shape;23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0851" y="234146"/>
            <a:ext cx="2443865" cy="412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idx="1" type="body"/>
          </p:nvPr>
        </p:nvSpPr>
        <p:spPr>
          <a:xfrm>
            <a:off x="457200" y="1975644"/>
            <a:ext cx="4038600" cy="41505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26" name="Google Shape;26;p4"/>
          <p:cNvSpPr txBox="1"/>
          <p:nvPr>
            <p:ph idx="2" type="body"/>
          </p:nvPr>
        </p:nvSpPr>
        <p:spPr>
          <a:xfrm>
            <a:off x="4648200" y="1975644"/>
            <a:ext cx="4038600" cy="41505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27" name="Google Shape;27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" name="Google Shape;30;p4"/>
          <p:cNvSpPr txBox="1"/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457200" y="290064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457200" y="1066968"/>
            <a:ext cx="3008313" cy="7368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3575050" y="1073720"/>
            <a:ext cx="5111750" cy="5052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b="1" sz="28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57200" y="1803850"/>
            <a:ext cx="3008313" cy="43223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40" name="Google Shape;40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 txBox="1"/>
          <p:nvPr>
            <p:ph type="title"/>
          </p:nvPr>
        </p:nvSpPr>
        <p:spPr>
          <a:xfrm>
            <a:off x="457200" y="1196430"/>
            <a:ext cx="2573672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7"/>
          <p:cNvSpPr/>
          <p:nvPr>
            <p:ph idx="2" type="pic"/>
          </p:nvPr>
        </p:nvSpPr>
        <p:spPr>
          <a:xfrm>
            <a:off x="3200400" y="1196430"/>
            <a:ext cx="5486400" cy="4850287"/>
          </a:xfrm>
          <a:prstGeom prst="rect">
            <a:avLst/>
          </a:prstGeom>
          <a:noFill/>
          <a:ln>
            <a:noFill/>
          </a:ln>
        </p:spPr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457200" y="1768043"/>
            <a:ext cx="2573672" cy="42786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ctrTitle"/>
          </p:nvPr>
        </p:nvSpPr>
        <p:spPr>
          <a:xfrm>
            <a:off x="1619250" y="4244975"/>
            <a:ext cx="7302500" cy="16033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en-US"/>
              <a:t>Project name: TI deep sea diver ..</a:t>
            </a:r>
            <a:br>
              <a:rPr lang="en-US"/>
            </a:br>
            <a:r>
              <a:rPr lang="en-US"/>
              <a:t>Team members:.. Mickey, Donald …</a:t>
            </a:r>
            <a:endParaRPr/>
          </a:p>
        </p:txBody>
      </p:sp>
      <p:sp>
        <p:nvSpPr>
          <p:cNvPr id="55" name="Google Shape;55;p8"/>
          <p:cNvSpPr/>
          <p:nvPr/>
        </p:nvSpPr>
        <p:spPr>
          <a:xfrm>
            <a:off x="0" y="0"/>
            <a:ext cx="6111425" cy="6111425"/>
          </a:xfrm>
          <a:prstGeom prst="diagStripe">
            <a:avLst>
              <a:gd fmla="val 28990" name="adj"/>
            </a:avLst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  <a:effectLst>
            <a:outerShdw blurRad="193675" rotWithShape="0" dir="5400000" dist="23000">
              <a:srgbClr val="000000">
                <a:alpha val="6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LCOE_logo_HWHT.png" id="56" name="Google Shape;56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44000" y="1105318"/>
            <a:ext cx="3114199" cy="525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/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Project description (use pictures and diagrams to describe)</a:t>
            </a:r>
            <a:endParaRPr/>
          </a:p>
        </p:txBody>
      </p:sp>
      <p:sp>
        <p:nvSpPr>
          <p:cNvPr id="62" name="Google Shape;62;p9"/>
          <p:cNvSpPr txBox="1"/>
          <p:nvPr>
            <p:ph idx="1" type="body"/>
          </p:nvPr>
        </p:nvSpPr>
        <p:spPr>
          <a:xfrm>
            <a:off x="457200" y="2049270"/>
            <a:ext cx="8229600" cy="4637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/>
              <a:t>Problem statement: “Deep sea diving is very dangerous and we need a way to enable it while reducing harm to humans. With more and more underwater projects (oil and gas, server farms, food sources etc)”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Project description (use pictures and diagrams to describe)</a:t>
            </a:r>
            <a:endParaRPr/>
          </a:p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457200" y="2049270"/>
            <a:ext cx="8229600" cy="4637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Solution proposal: “Develop nimble and relatively inexpensive robots that can do the majority of the tasks a human can, initially under the direction of a human and eventually more independantly”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Diagram of subsystems and interface (use colors or other to show ownership)</a:t>
            </a:r>
            <a:endParaRPr/>
          </a:p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>
            <a:off x="457200" y="2049270"/>
            <a:ext cx="8229600" cy="40768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Task partition</a:t>
            </a:r>
            <a:endParaRPr/>
          </a:p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>
            <a:off x="457200" y="2049270"/>
            <a:ext cx="8229600" cy="4637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/>
              <a:t>Mickey: “design grippers and articulation mechanism”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Donald: “Develop human interface and couple with machine learning to expnd over time”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…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Subsystem progress in past 1.5 months</a:t>
            </a:r>
            <a:endParaRPr/>
          </a:p>
        </p:txBody>
      </p:sp>
      <p:sp>
        <p:nvSpPr>
          <p:cNvPr id="86" name="Google Shape;86;p13"/>
          <p:cNvSpPr txBox="1"/>
          <p:nvPr>
            <p:ph idx="1" type="body"/>
          </p:nvPr>
        </p:nvSpPr>
        <p:spPr>
          <a:xfrm>
            <a:off x="457200" y="2049270"/>
            <a:ext cx="8229600" cy="4637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Tables describing part tradeoff leading to ones picked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 following parts have been ordered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These are the results of the simulations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…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Execution plan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457200" y="2049270"/>
            <a:ext cx="8229600" cy="4637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See example on ecampus…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Spreadsheet with biweekly deliverables that are measurable and have owners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Validation plan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457200" y="2049270"/>
            <a:ext cx="8229600" cy="4637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See example on ecampus…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Spreadsheet with deliverables that are measurable and have owners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